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34" r:id="rId2"/>
    <p:sldId id="400" r:id="rId3"/>
    <p:sldId id="404" r:id="rId4"/>
    <p:sldId id="344" r:id="rId5"/>
    <p:sldId id="345" r:id="rId6"/>
    <p:sldId id="416" r:id="rId7"/>
    <p:sldId id="419" r:id="rId8"/>
    <p:sldId id="417" r:id="rId9"/>
    <p:sldId id="418" r:id="rId10"/>
    <p:sldId id="420" r:id="rId11"/>
    <p:sldId id="421" r:id="rId12"/>
    <p:sldId id="423" r:id="rId13"/>
    <p:sldId id="411" r:id="rId14"/>
    <p:sldId id="413" r:id="rId15"/>
    <p:sldId id="427" r:id="rId16"/>
    <p:sldId id="422" r:id="rId17"/>
    <p:sldId id="424" r:id="rId18"/>
    <p:sldId id="425" r:id="rId19"/>
    <p:sldId id="426" r:id="rId20"/>
    <p:sldId id="428" r:id="rId21"/>
    <p:sldId id="432" r:id="rId22"/>
    <p:sldId id="409" r:id="rId23"/>
    <p:sldId id="429" r:id="rId24"/>
    <p:sldId id="430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DD0D"/>
    <a:srgbClr val="6600FF"/>
    <a:srgbClr val="00CCFF"/>
    <a:srgbClr val="0000CC"/>
    <a:srgbClr val="FF0000"/>
    <a:srgbClr val="3399FF"/>
    <a:srgbClr val="5DD6F3"/>
    <a:srgbClr val="EBE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8" autoAdjust="0"/>
    <p:restoredTop sz="99753" autoAdjust="0"/>
  </p:normalViewPr>
  <p:slideViewPr>
    <p:cSldViewPr>
      <p:cViewPr>
        <p:scale>
          <a:sx n="100" d="100"/>
          <a:sy n="100" d="100"/>
        </p:scale>
        <p:origin x="-20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2216CCD7-D57F-4237-AA92-F551DC8C62D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18F3798-7AE6-4211-944F-33DAE34271A7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6CCD7-D57F-4237-AA92-F551DC8C62DF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anose="05000000000000000000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0CBB04-068F-4003-A42C-91AA8C21751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9361F0-8F08-4E98-B749-7E2D76C4442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../../Bluewater/Local%20Settings/desktop.asp@id=5868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22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62000" y="1610165"/>
            <a:ext cx="7772400" cy="110799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  <a:effectLst>
            <a:outerShdw dist="107763" dir="81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圆简" pitchFamily="49" charset="-122"/>
                <a:ea typeface="汉仪中圆简" pitchFamily="49" charset="-122"/>
              </a:rPr>
              <a:t>特</a:t>
            </a:r>
            <a:r>
              <a:rPr kumimoji="1" lang="zh-CN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圆简" pitchFamily="49" charset="-122"/>
                <a:ea typeface="汉仪中圆简" pitchFamily="49" charset="-122"/>
              </a:rPr>
              <a:t>殊的平行四边</a:t>
            </a:r>
            <a:r>
              <a:rPr kumimoji="1" lang="zh-CN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圆简" pitchFamily="49" charset="-122"/>
                <a:ea typeface="汉仪中圆简" pitchFamily="49" charset="-122"/>
              </a:rPr>
              <a:t>形</a:t>
            </a:r>
            <a:endParaRPr kumimoji="1" lang="en-US" altLang="zh-CN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中圆简" pitchFamily="49" charset="-122"/>
              <a:ea typeface="汉仪中圆简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42070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Oval 2"/>
          <p:cNvSpPr>
            <a:spLocks noChangeArrowheads="1"/>
          </p:cNvSpPr>
          <p:nvPr/>
        </p:nvSpPr>
        <p:spPr bwMode="auto">
          <a:xfrm>
            <a:off x="2057400" y="3106738"/>
            <a:ext cx="3159125" cy="2227262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59" name="Oval 3"/>
          <p:cNvSpPr>
            <a:spLocks noChangeArrowheads="1"/>
          </p:cNvSpPr>
          <p:nvPr/>
        </p:nvSpPr>
        <p:spPr bwMode="auto">
          <a:xfrm>
            <a:off x="4070350" y="3017838"/>
            <a:ext cx="3168650" cy="2392362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1042988" y="1557338"/>
            <a:ext cx="7315200" cy="4894262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5562600" y="3962400"/>
            <a:ext cx="13858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kumimoji="1" lang="zh-CN" altLang="en-US" sz="40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菱形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667000" y="3886200"/>
            <a:ext cx="9318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kumimoji="1" lang="zh-CN" altLang="en-US" sz="36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矩形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344863" y="1993900"/>
            <a:ext cx="23129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kumimoji="1" lang="zh-CN" altLang="en-US" sz="3600" b="1">
                <a:latin typeface="楷体_GB2312" pitchFamily="49" charset="-122"/>
                <a:ea typeface="楷体_GB2312" pitchFamily="49" charset="-122"/>
              </a:rPr>
              <a:t>平行四边形</a:t>
            </a:r>
          </a:p>
        </p:txBody>
      </p:sp>
      <p:grpSp>
        <p:nvGrpSpPr>
          <p:cNvPr id="70664" name="Group 8"/>
          <p:cNvGrpSpPr/>
          <p:nvPr/>
        </p:nvGrpSpPr>
        <p:grpSpPr bwMode="auto">
          <a:xfrm>
            <a:off x="4256088" y="3376613"/>
            <a:ext cx="631825" cy="1630362"/>
            <a:chOff x="2653" y="1661"/>
            <a:chExt cx="309" cy="821"/>
          </a:xfrm>
        </p:grpSpPr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2699" y="1661"/>
              <a:ext cx="22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36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正</a:t>
              </a: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2699" y="2205"/>
              <a:ext cx="22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36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形</a:t>
              </a:r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>
              <a:off x="2653" y="1933"/>
              <a:ext cx="309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6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方</a:t>
              </a:r>
            </a:p>
          </p:txBody>
        </p:sp>
      </p:grpSp>
      <p:pic>
        <p:nvPicPr>
          <p:cNvPr id="70668" name="Picture 12" descr="1讨论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2413" y="101600"/>
            <a:ext cx="2232025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900113" y="977900"/>
            <a:ext cx="7883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宋体" panose="02010600030101010101" pitchFamily="2" charset="-122"/>
              </a:rPr>
              <a:t>平行四边形，矩形，菱形，正方形的关系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60363" y="5229225"/>
            <a:ext cx="8675687" cy="14065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正方形是特殊的平行四边形，也是特殊的矩形，也是特殊的菱形。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59" grpId="0" animBg="1"/>
      <p:bldP spid="70660" grpId="0" animBg="1"/>
      <p:bldP spid="70661" grpId="0"/>
      <p:bldP spid="70662" grpId="0"/>
      <p:bldP spid="70663" grpId="0"/>
      <p:bldP spid="706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WordArt 2"/>
          <p:cNvSpPr>
            <a:spLocks noChangeArrowheads="1" noChangeShapeType="1" noTextEdit="1"/>
          </p:cNvSpPr>
          <p:nvPr/>
        </p:nvSpPr>
        <p:spPr bwMode="auto">
          <a:xfrm>
            <a:off x="611188" y="549275"/>
            <a:ext cx="6264275" cy="1528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normalizeH="1" dirty="0">
                <a:ln w="9525">
                  <a:solidFill>
                    <a:srgbClr val="CC99FF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正方形是一个完美的图形</a:t>
            </a:r>
          </a:p>
        </p:txBody>
      </p:sp>
      <p:grpSp>
        <p:nvGrpSpPr>
          <p:cNvPr id="72707" name="Group 3"/>
          <p:cNvGrpSpPr/>
          <p:nvPr/>
        </p:nvGrpSpPr>
        <p:grpSpPr bwMode="auto">
          <a:xfrm>
            <a:off x="250825" y="2209800"/>
            <a:ext cx="2160588" cy="606425"/>
            <a:chOff x="340" y="1570"/>
            <a:chExt cx="1361" cy="382"/>
          </a:xfrm>
        </p:grpSpPr>
        <p:sp>
          <p:nvSpPr>
            <p:cNvPr id="72708" name="AutoShape 4"/>
            <p:cNvSpPr>
              <a:spLocks noChangeArrowheads="1"/>
            </p:cNvSpPr>
            <p:nvPr/>
          </p:nvSpPr>
          <p:spPr bwMode="auto">
            <a:xfrm rot="5393213">
              <a:off x="1023" y="1224"/>
              <a:ext cx="285" cy="107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2700000" scaled="1"/>
            </a:gradFill>
            <a:ln w="19050">
              <a:solidFill>
                <a:srgbClr val="CC0000"/>
              </a:solidFill>
              <a:rou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rot="10800000" vert="eaVert" wrap="none" anchor="ctr"/>
            <a:lstStyle/>
            <a:p>
              <a:pPr eaLnBrk="0" hangingPunct="0">
                <a:lnSpc>
                  <a:spcPct val="85000"/>
                </a:lnSpc>
              </a:pPr>
              <a:r>
                <a:rPr lang="zh-CN" alt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pitchFamily="49" charset="-122"/>
                </a:rPr>
                <a:t>对称性</a:t>
              </a:r>
            </a:p>
          </p:txBody>
        </p:sp>
        <p:pic>
          <p:nvPicPr>
            <p:cNvPr id="72709" name="Picture 5" descr="GIF-207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40" y="1570"/>
              <a:ext cx="238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0" name="Group 6"/>
          <p:cNvGrpSpPr/>
          <p:nvPr/>
        </p:nvGrpSpPr>
        <p:grpSpPr bwMode="auto">
          <a:xfrm>
            <a:off x="228600" y="0"/>
            <a:ext cx="2390775" cy="946150"/>
            <a:chOff x="30" y="528"/>
            <a:chExt cx="1506" cy="596"/>
          </a:xfrm>
        </p:grpSpPr>
        <p:sp>
          <p:nvSpPr>
            <p:cNvPr id="7271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748" y="572"/>
              <a:ext cx="454" cy="31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讨论</a:t>
              </a:r>
              <a:r>
                <a:rPr lang="en-US" altLang="zh-CN" sz="3600" kern="10"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72712" name="Group 8"/>
            <p:cNvGrpSpPr/>
            <p:nvPr/>
          </p:nvGrpSpPr>
          <p:grpSpPr bwMode="auto">
            <a:xfrm>
              <a:off x="30" y="528"/>
              <a:ext cx="1506" cy="596"/>
              <a:chOff x="30" y="0"/>
              <a:chExt cx="1506" cy="596"/>
            </a:xfrm>
          </p:grpSpPr>
          <p:sp>
            <p:nvSpPr>
              <p:cNvPr id="72713" name="AutoShape 9"/>
              <p:cNvSpPr>
                <a:spLocks noChangeAspect="1" noChangeArrowheads="1"/>
              </p:cNvSpPr>
              <p:nvPr/>
            </p:nvSpPr>
            <p:spPr bwMode="auto">
              <a:xfrm rot="-4047281">
                <a:off x="16" y="52"/>
                <a:ext cx="223" cy="120"/>
              </a:xfrm>
              <a:prstGeom prst="curvedDownArrow">
                <a:avLst>
                  <a:gd name="adj1" fmla="val 37167"/>
                  <a:gd name="adj2" fmla="val 74333"/>
                  <a:gd name="adj3" fmla="val 33333"/>
                </a:avLst>
              </a:prstGeom>
              <a:gradFill rotWithShape="0">
                <a:gsLst>
                  <a:gs pos="0">
                    <a:schemeClr val="accent2"/>
                  </a:gs>
                  <a:gs pos="100000">
                    <a:srgbClr val="FFFFFF"/>
                  </a:gs>
                </a:gsLst>
                <a:lin ang="5400000" scaled="1"/>
              </a:gradFill>
              <a:ln w="38100">
                <a:solidFill>
                  <a:srgbClr val="99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30" y="351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5" name="Oval 11"/>
              <p:cNvSpPr>
                <a:spLocks noChangeAspect="1" noChangeArrowheads="1"/>
              </p:cNvSpPr>
              <p:nvPr/>
            </p:nvSpPr>
            <p:spPr bwMode="auto">
              <a:xfrm>
                <a:off x="143" y="70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6" name="Oval 12"/>
              <p:cNvSpPr>
                <a:spLocks noChangeAspect="1" noChangeArrowheads="1"/>
              </p:cNvSpPr>
              <p:nvPr/>
            </p:nvSpPr>
            <p:spPr bwMode="auto">
              <a:xfrm>
                <a:off x="213" y="154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7" name="Oval 13"/>
              <p:cNvSpPr>
                <a:spLocks noChangeAspect="1" noChangeArrowheads="1"/>
              </p:cNvSpPr>
              <p:nvPr/>
            </p:nvSpPr>
            <p:spPr bwMode="auto">
              <a:xfrm>
                <a:off x="388" y="154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8" name="AutoShape 14"/>
              <p:cNvSpPr>
                <a:spLocks noChangeAspect="1" noChangeArrowheads="1"/>
              </p:cNvSpPr>
              <p:nvPr/>
            </p:nvSpPr>
            <p:spPr bwMode="auto">
              <a:xfrm rot="-5299341">
                <a:off x="311" y="239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9" name="AutoShape 15"/>
              <p:cNvSpPr>
                <a:spLocks noChangeAspect="1" noChangeArrowheads="1"/>
              </p:cNvSpPr>
              <p:nvPr/>
            </p:nvSpPr>
            <p:spPr bwMode="auto">
              <a:xfrm>
                <a:off x="520" y="192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99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20" name="AutoShape 16"/>
              <p:cNvSpPr>
                <a:spLocks noChangeAspect="1" noChangeArrowheads="1"/>
              </p:cNvSpPr>
              <p:nvPr/>
            </p:nvSpPr>
            <p:spPr bwMode="auto">
              <a:xfrm>
                <a:off x="72" y="400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rgbClr val="99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21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664" y="48"/>
                <a:ext cx="8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72722" name="Freeform 18"/>
              <p:cNvSpPr/>
              <p:nvPr/>
            </p:nvSpPr>
            <p:spPr bwMode="auto">
              <a:xfrm>
                <a:off x="472" y="336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chemeClr val="folHlink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72723" name="Group 19"/>
          <p:cNvGrpSpPr/>
          <p:nvPr/>
        </p:nvGrpSpPr>
        <p:grpSpPr bwMode="auto">
          <a:xfrm>
            <a:off x="228600" y="2895600"/>
            <a:ext cx="2046288" cy="604838"/>
            <a:chOff x="276" y="2016"/>
            <a:chExt cx="1561" cy="381"/>
          </a:xfrm>
        </p:grpSpPr>
        <p:pic>
          <p:nvPicPr>
            <p:cNvPr id="72724" name="Picture 20" descr="GIF-208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6" y="2016"/>
              <a:ext cx="336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25" name="AutoShape 21"/>
            <p:cNvSpPr>
              <a:spLocks noChangeArrowheads="1"/>
            </p:cNvSpPr>
            <p:nvPr/>
          </p:nvSpPr>
          <p:spPr bwMode="auto">
            <a:xfrm rot="5393213">
              <a:off x="1159" y="1710"/>
              <a:ext cx="285" cy="107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2700000" scaled="1"/>
            </a:gradFill>
            <a:ln w="19050">
              <a:solidFill>
                <a:srgbClr val="CC0000"/>
              </a:solidFill>
              <a:rou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rot="10800000" vert="eaVert" wrap="none" anchor="ctr"/>
            <a:lstStyle/>
            <a:p>
              <a:pPr eaLnBrk="0" hangingPunct="0">
                <a:lnSpc>
                  <a:spcPct val="85000"/>
                </a:lnSpc>
              </a:pPr>
              <a:r>
                <a:rPr lang="zh-CN" alt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pitchFamily="49" charset="-122"/>
                </a:rPr>
                <a:t>性质</a:t>
              </a:r>
            </a:p>
          </p:txBody>
        </p:sp>
      </p:grpSp>
      <p:sp>
        <p:nvSpPr>
          <p:cNvPr id="72727" name="Text Box 23" descr="PE03255_"/>
          <p:cNvSpPr txBox="1">
            <a:spLocks noChangeArrowheads="1"/>
          </p:cNvSpPr>
          <p:nvPr/>
        </p:nvSpPr>
        <p:spPr bwMode="auto">
          <a:xfrm>
            <a:off x="2667000" y="22860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轴对称图形</a:t>
            </a:r>
          </a:p>
        </p:txBody>
      </p:sp>
      <p:sp>
        <p:nvSpPr>
          <p:cNvPr id="72728" name="Text Box 24" descr="PE03255_"/>
          <p:cNvSpPr txBox="1">
            <a:spLocks noChangeArrowheads="1"/>
          </p:cNvSpPr>
          <p:nvPr/>
        </p:nvSpPr>
        <p:spPr bwMode="auto">
          <a:xfrm>
            <a:off x="304800" y="3581400"/>
            <a:ext cx="462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它具有平行四边形的一切性质</a:t>
            </a:r>
          </a:p>
        </p:txBody>
      </p:sp>
      <p:sp>
        <p:nvSpPr>
          <p:cNvPr id="72729" name="Text Box 25" descr="PE03255_"/>
          <p:cNvSpPr txBox="1">
            <a:spLocks noChangeArrowheads="1"/>
          </p:cNvSpPr>
          <p:nvPr/>
        </p:nvSpPr>
        <p:spPr bwMode="auto">
          <a:xfrm>
            <a:off x="0" y="4038600"/>
            <a:ext cx="624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两组对边分别平行且相等，两组对角相等，</a:t>
            </a:r>
          </a:p>
          <a:p>
            <a:pPr eaLnBrk="0" hangingPunct="0"/>
            <a:r>
              <a:rPr lang="zh-CN" alt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对角线互相平分</a:t>
            </a:r>
          </a:p>
        </p:txBody>
      </p:sp>
      <p:sp>
        <p:nvSpPr>
          <p:cNvPr id="72730" name="Text Box 26" descr="PE03255_"/>
          <p:cNvSpPr txBox="1">
            <a:spLocks noChangeArrowheads="1"/>
          </p:cNvSpPr>
          <p:nvPr/>
        </p:nvSpPr>
        <p:spPr bwMode="auto">
          <a:xfrm>
            <a:off x="304800" y="4800600"/>
            <a:ext cx="340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具有矩形的一切性质</a:t>
            </a:r>
          </a:p>
        </p:txBody>
      </p:sp>
      <p:sp>
        <p:nvSpPr>
          <p:cNvPr id="72731" name="Rectangle 27" descr="PE03255_"/>
          <p:cNvSpPr>
            <a:spLocks noChangeArrowheads="1"/>
          </p:cNvSpPr>
          <p:nvPr/>
        </p:nvSpPr>
        <p:spPr bwMode="auto">
          <a:xfrm>
            <a:off x="3886200" y="4800600"/>
            <a:ext cx="414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四个角都是直角，对角线相等</a:t>
            </a:r>
          </a:p>
        </p:txBody>
      </p:sp>
      <p:sp>
        <p:nvSpPr>
          <p:cNvPr id="72732" name="Text Box 28" descr="PE03255_"/>
          <p:cNvSpPr txBox="1">
            <a:spLocks noChangeArrowheads="1"/>
          </p:cNvSpPr>
          <p:nvPr/>
        </p:nvSpPr>
        <p:spPr bwMode="auto">
          <a:xfrm>
            <a:off x="304800" y="5181600"/>
            <a:ext cx="340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具有菱形的一切性质</a:t>
            </a:r>
          </a:p>
        </p:txBody>
      </p:sp>
      <p:sp>
        <p:nvSpPr>
          <p:cNvPr id="72733" name="Text Box 29" descr="PE03255_"/>
          <p:cNvSpPr txBox="1">
            <a:spLocks noChangeArrowheads="1"/>
          </p:cNvSpPr>
          <p:nvPr/>
        </p:nvSpPr>
        <p:spPr bwMode="auto">
          <a:xfrm>
            <a:off x="381000" y="5715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四条边相等；对角线互相垂直，每条对角线平分一组对角</a:t>
            </a:r>
          </a:p>
        </p:txBody>
      </p:sp>
      <p:grpSp>
        <p:nvGrpSpPr>
          <p:cNvPr id="72734" name="Group 30"/>
          <p:cNvGrpSpPr/>
          <p:nvPr/>
        </p:nvGrpSpPr>
        <p:grpSpPr bwMode="auto">
          <a:xfrm>
            <a:off x="5940425" y="1773238"/>
            <a:ext cx="2879725" cy="2473325"/>
            <a:chOff x="3651" y="1253"/>
            <a:chExt cx="1814" cy="1558"/>
          </a:xfrm>
        </p:grpSpPr>
        <p:grpSp>
          <p:nvGrpSpPr>
            <p:cNvPr id="72735" name="Group 31"/>
            <p:cNvGrpSpPr/>
            <p:nvPr/>
          </p:nvGrpSpPr>
          <p:grpSpPr bwMode="auto">
            <a:xfrm>
              <a:off x="3878" y="1434"/>
              <a:ext cx="1225" cy="1225"/>
              <a:chOff x="3878" y="1661"/>
              <a:chExt cx="1225" cy="1225"/>
            </a:xfrm>
          </p:grpSpPr>
          <p:sp>
            <p:nvSpPr>
              <p:cNvPr id="72736" name="Rectangle 32"/>
              <p:cNvSpPr>
                <a:spLocks noChangeArrowheads="1"/>
              </p:cNvSpPr>
              <p:nvPr/>
            </p:nvSpPr>
            <p:spPr bwMode="auto">
              <a:xfrm>
                <a:off x="3878" y="1661"/>
                <a:ext cx="1225" cy="122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37" name="Line 33"/>
              <p:cNvSpPr>
                <a:spLocks noChangeShapeType="1"/>
              </p:cNvSpPr>
              <p:nvPr/>
            </p:nvSpPr>
            <p:spPr bwMode="auto">
              <a:xfrm flipV="1">
                <a:off x="3878" y="1661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738" name="Line 34"/>
              <p:cNvSpPr>
                <a:spLocks noChangeShapeType="1"/>
              </p:cNvSpPr>
              <p:nvPr/>
            </p:nvSpPr>
            <p:spPr bwMode="auto">
              <a:xfrm flipH="1" flipV="1">
                <a:off x="3878" y="1661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2739" name="Text Box 35"/>
            <p:cNvSpPr txBox="1">
              <a:spLocks noChangeArrowheads="1"/>
            </p:cNvSpPr>
            <p:nvPr/>
          </p:nvSpPr>
          <p:spPr bwMode="auto">
            <a:xfrm>
              <a:off x="4377" y="1706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72740" name="Text Box 36"/>
            <p:cNvSpPr txBox="1">
              <a:spLocks noChangeArrowheads="1"/>
            </p:cNvSpPr>
            <p:nvPr/>
          </p:nvSpPr>
          <p:spPr bwMode="auto">
            <a:xfrm>
              <a:off x="3651" y="125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A</a:t>
              </a:r>
            </a:p>
          </p:txBody>
        </p:sp>
        <p:sp>
          <p:nvSpPr>
            <p:cNvPr id="72741" name="Text Box 37"/>
            <p:cNvSpPr txBox="1">
              <a:spLocks noChangeArrowheads="1"/>
            </p:cNvSpPr>
            <p:nvPr/>
          </p:nvSpPr>
          <p:spPr bwMode="auto">
            <a:xfrm>
              <a:off x="3651" y="2523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B</a:t>
              </a:r>
            </a:p>
          </p:txBody>
        </p:sp>
        <p:sp>
          <p:nvSpPr>
            <p:cNvPr id="72742" name="Text Box 38"/>
            <p:cNvSpPr txBox="1">
              <a:spLocks noChangeArrowheads="1"/>
            </p:cNvSpPr>
            <p:nvPr/>
          </p:nvSpPr>
          <p:spPr bwMode="auto">
            <a:xfrm>
              <a:off x="5081" y="2523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C</a:t>
              </a:r>
            </a:p>
          </p:txBody>
        </p:sp>
        <p:sp>
          <p:nvSpPr>
            <p:cNvPr id="72743" name="Text Box 39"/>
            <p:cNvSpPr txBox="1">
              <a:spLocks noChangeArrowheads="1"/>
            </p:cNvSpPr>
            <p:nvPr/>
          </p:nvSpPr>
          <p:spPr bwMode="auto">
            <a:xfrm>
              <a:off x="5081" y="128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D</a:t>
              </a:r>
            </a:p>
          </p:txBody>
        </p:sp>
      </p:grpSp>
      <p:grpSp>
        <p:nvGrpSpPr>
          <p:cNvPr id="72744" name="Group 40"/>
          <p:cNvGrpSpPr/>
          <p:nvPr/>
        </p:nvGrpSpPr>
        <p:grpSpPr bwMode="auto">
          <a:xfrm>
            <a:off x="6300788" y="2060575"/>
            <a:ext cx="1944687" cy="1944688"/>
            <a:chOff x="3878" y="1661"/>
            <a:chExt cx="1225" cy="1225"/>
          </a:xfrm>
        </p:grpSpPr>
        <p:sp>
          <p:nvSpPr>
            <p:cNvPr id="72745" name="Rectangle 41"/>
            <p:cNvSpPr>
              <a:spLocks noChangeArrowheads="1"/>
            </p:cNvSpPr>
            <p:nvPr/>
          </p:nvSpPr>
          <p:spPr bwMode="auto">
            <a:xfrm>
              <a:off x="3878" y="1661"/>
              <a:ext cx="1225" cy="1225"/>
            </a:xfrm>
            <a:prstGeom prst="rect">
              <a:avLst/>
            </a:prstGeom>
            <a:noFill/>
            <a:ln w="28575">
              <a:solidFill>
                <a:srgbClr val="FF33CC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46" name="Line 42"/>
            <p:cNvSpPr>
              <a:spLocks noChangeShapeType="1"/>
            </p:cNvSpPr>
            <p:nvPr/>
          </p:nvSpPr>
          <p:spPr bwMode="auto">
            <a:xfrm flipV="1">
              <a:off x="3878" y="1661"/>
              <a:ext cx="1225" cy="1225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47" name="Line 43"/>
            <p:cNvSpPr>
              <a:spLocks noChangeShapeType="1"/>
            </p:cNvSpPr>
            <p:nvPr/>
          </p:nvSpPr>
          <p:spPr bwMode="auto">
            <a:xfrm flipH="1" flipV="1">
              <a:off x="3878" y="1661"/>
              <a:ext cx="1225" cy="1225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748" name="Text Box 44"/>
          <p:cNvSpPr txBox="1">
            <a:spLocks noChangeArrowheads="1"/>
          </p:cNvSpPr>
          <p:nvPr/>
        </p:nvSpPr>
        <p:spPr bwMode="auto">
          <a:xfrm>
            <a:off x="8388350" y="3789363"/>
            <a:ext cx="55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99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(A)</a:t>
            </a:r>
          </a:p>
        </p:txBody>
      </p:sp>
      <p:sp>
        <p:nvSpPr>
          <p:cNvPr id="72749" name="Text Box 45"/>
          <p:cNvSpPr txBox="1">
            <a:spLocks noChangeArrowheads="1"/>
          </p:cNvSpPr>
          <p:nvPr/>
        </p:nvSpPr>
        <p:spPr bwMode="auto">
          <a:xfrm>
            <a:off x="8402638" y="1773238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99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(B)</a:t>
            </a:r>
          </a:p>
        </p:txBody>
      </p:sp>
      <p:sp>
        <p:nvSpPr>
          <p:cNvPr id="72750" name="Text Box 46"/>
          <p:cNvSpPr txBox="1">
            <a:spLocks noChangeArrowheads="1"/>
          </p:cNvSpPr>
          <p:nvPr/>
        </p:nvSpPr>
        <p:spPr bwMode="auto">
          <a:xfrm>
            <a:off x="5508625" y="17478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99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(C)</a:t>
            </a:r>
          </a:p>
        </p:txBody>
      </p:sp>
      <p:sp>
        <p:nvSpPr>
          <p:cNvPr id="72751" name="Text Box 47"/>
          <p:cNvSpPr txBox="1">
            <a:spLocks noChangeArrowheads="1"/>
          </p:cNvSpPr>
          <p:nvPr/>
        </p:nvSpPr>
        <p:spPr bwMode="auto">
          <a:xfrm>
            <a:off x="5508625" y="37893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99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(D)</a:t>
            </a:r>
          </a:p>
        </p:txBody>
      </p:sp>
      <p:sp>
        <p:nvSpPr>
          <p:cNvPr id="72752" name="Line 48"/>
          <p:cNvSpPr>
            <a:spLocks noChangeShapeType="1"/>
          </p:cNvSpPr>
          <p:nvPr/>
        </p:nvSpPr>
        <p:spPr bwMode="auto">
          <a:xfrm>
            <a:off x="5724525" y="3028950"/>
            <a:ext cx="3095625" cy="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7275513" y="1628775"/>
            <a:ext cx="0" cy="2879725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 rot="2704990">
            <a:off x="5524501" y="3067050"/>
            <a:ext cx="3554412" cy="1587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755" name="Line 51"/>
          <p:cNvSpPr>
            <a:spLocks noChangeShapeType="1"/>
          </p:cNvSpPr>
          <p:nvPr/>
        </p:nvSpPr>
        <p:spPr bwMode="auto">
          <a:xfrm rot="2705797">
            <a:off x="7336631" y="1215232"/>
            <a:ext cx="1587" cy="349885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72756" name="Picture 52" descr="Image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75688" y="6435725"/>
            <a:ext cx="468312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57" name="Picture 53" descr="Image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515100"/>
            <a:ext cx="4560888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2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/>
      <p:bldP spid="72727" grpId="0" autoUpdateAnimBg="0"/>
      <p:bldP spid="72728" grpId="0" autoUpdateAnimBg="0"/>
      <p:bldP spid="72729" grpId="0" autoUpdateAnimBg="0"/>
      <p:bldP spid="72730" grpId="0" autoUpdateAnimBg="0"/>
      <p:bldP spid="72731" grpId="0" autoUpdateAnimBg="0"/>
      <p:bldP spid="72732" grpId="0" autoUpdateAnimBg="0"/>
      <p:bldP spid="72733" grpId="0" autoUpdateAnimBg="0"/>
      <p:bldP spid="72750" grpId="0" autoUpdateAnimBg="0"/>
      <p:bldP spid="72751" grpId="0" autoUpdateAnimBg="0"/>
      <p:bldP spid="72752" grpId="0" animBg="1"/>
      <p:bldP spid="72753" grpId="0" animBg="1"/>
      <p:bldP spid="72754" grpId="0" animBg="1"/>
      <p:bldP spid="727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24479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8800" b="1">
                <a:solidFill>
                  <a:srgbClr val="008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归纳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68313" y="3068638"/>
            <a:ext cx="7991475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1 .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正方形是轴对称图形，有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条对称轴。</a:t>
            </a:r>
          </a:p>
          <a:p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正方形的四条边都相等。</a:t>
            </a:r>
          </a:p>
          <a:p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正方形的四个角都相等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正方形的对角线</a:t>
            </a:r>
            <a:r>
              <a:rPr kumimoji="1" lang="zh-CN" altLang="en-US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互相垂直平分且相等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且每一条对角线平分一组对角。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H="1">
            <a:off x="4067175" y="494188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4757" name="Picture 5" descr="478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5040313"/>
            <a:ext cx="1871662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758" name="Group 6"/>
          <p:cNvGrpSpPr/>
          <p:nvPr/>
        </p:nvGrpSpPr>
        <p:grpSpPr bwMode="auto">
          <a:xfrm>
            <a:off x="3581400" y="381000"/>
            <a:ext cx="2879725" cy="2473325"/>
            <a:chOff x="3651" y="1253"/>
            <a:chExt cx="1814" cy="1558"/>
          </a:xfrm>
        </p:grpSpPr>
        <p:grpSp>
          <p:nvGrpSpPr>
            <p:cNvPr id="74759" name="Group 7"/>
            <p:cNvGrpSpPr/>
            <p:nvPr/>
          </p:nvGrpSpPr>
          <p:grpSpPr bwMode="auto">
            <a:xfrm>
              <a:off x="3878" y="1434"/>
              <a:ext cx="1225" cy="1225"/>
              <a:chOff x="3878" y="1661"/>
              <a:chExt cx="1225" cy="1225"/>
            </a:xfrm>
          </p:grpSpPr>
          <p:sp>
            <p:nvSpPr>
              <p:cNvPr id="74760" name="Rectangle 8"/>
              <p:cNvSpPr>
                <a:spLocks noChangeArrowheads="1"/>
              </p:cNvSpPr>
              <p:nvPr/>
            </p:nvSpPr>
            <p:spPr bwMode="auto">
              <a:xfrm>
                <a:off x="3878" y="1661"/>
                <a:ext cx="1225" cy="122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61" name="Line 9"/>
              <p:cNvSpPr>
                <a:spLocks noChangeShapeType="1"/>
              </p:cNvSpPr>
              <p:nvPr/>
            </p:nvSpPr>
            <p:spPr bwMode="auto">
              <a:xfrm flipV="1">
                <a:off x="3878" y="1661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2" name="Line 10"/>
              <p:cNvSpPr>
                <a:spLocks noChangeShapeType="1"/>
              </p:cNvSpPr>
              <p:nvPr/>
            </p:nvSpPr>
            <p:spPr bwMode="auto">
              <a:xfrm flipH="1" flipV="1">
                <a:off x="3878" y="1661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4377" y="1706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74764" name="Text Box 12"/>
            <p:cNvSpPr txBox="1">
              <a:spLocks noChangeArrowheads="1"/>
            </p:cNvSpPr>
            <p:nvPr/>
          </p:nvSpPr>
          <p:spPr bwMode="auto">
            <a:xfrm>
              <a:off x="3651" y="125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A</a:t>
              </a:r>
            </a:p>
          </p:txBody>
        </p:sp>
        <p:sp>
          <p:nvSpPr>
            <p:cNvPr id="74765" name="Text Box 13"/>
            <p:cNvSpPr txBox="1">
              <a:spLocks noChangeArrowheads="1"/>
            </p:cNvSpPr>
            <p:nvPr/>
          </p:nvSpPr>
          <p:spPr bwMode="auto">
            <a:xfrm>
              <a:off x="3651" y="2523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B</a:t>
              </a:r>
            </a:p>
          </p:txBody>
        </p:sp>
        <p:sp>
          <p:nvSpPr>
            <p:cNvPr id="74766" name="Text Box 14"/>
            <p:cNvSpPr txBox="1">
              <a:spLocks noChangeArrowheads="1"/>
            </p:cNvSpPr>
            <p:nvPr/>
          </p:nvSpPr>
          <p:spPr bwMode="auto">
            <a:xfrm>
              <a:off x="5081" y="2523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C</a:t>
              </a:r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5081" y="128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D</a:t>
              </a:r>
            </a:p>
          </p:txBody>
        </p:sp>
      </p:grpSp>
      <p:pic>
        <p:nvPicPr>
          <p:cNvPr id="74768" name="Picture 16" descr="Image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75688" y="6435725"/>
            <a:ext cx="468312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9" name="Picture 17" descr="Image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515100"/>
            <a:ext cx="4560888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-96838" y="908050"/>
            <a:ext cx="10144126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正方形具有而矩形不一定具有的性质是</a:t>
            </a:r>
            <a:r>
              <a:rPr lang="zh-CN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)</a:t>
            </a:r>
          </a:p>
          <a:p>
            <a:pPr eaLnBrk="1" hangingPunct="1"/>
            <a:r>
              <a:rPr lang="zh-CN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A</a:t>
            </a:r>
            <a:r>
              <a:rPr lang="zh-CN" altLang="en-US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、四个角相等</a:t>
            </a:r>
            <a:r>
              <a:rPr lang="zh-CN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/>
            <a:r>
              <a:rPr lang="zh-CN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B</a:t>
            </a:r>
            <a:r>
              <a:rPr lang="zh-CN" altLang="en-US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、对角线互相垂直平分</a:t>
            </a:r>
            <a:r>
              <a:rPr lang="zh-CN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/>
            <a:r>
              <a:rPr lang="zh-CN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C</a:t>
            </a:r>
            <a:r>
              <a:rPr lang="zh-CN" altLang="en-US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、对角互补</a:t>
            </a:r>
            <a:r>
              <a:rPr lang="zh-CN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/>
            <a:r>
              <a:rPr lang="zh-CN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D</a:t>
            </a:r>
            <a:r>
              <a:rPr lang="zh-CN" altLang="en-US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、对角线相等</a:t>
            </a:r>
            <a:r>
              <a:rPr lang="zh-CN" altLang="zh-CN" sz="3600" b="1" dirty="0">
                <a:solidFill>
                  <a:srgbClr val="00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459" name="WordArt 3"/>
          <p:cNvSpPr>
            <a:spLocks noChangeArrowheads="1" noChangeShapeType="1"/>
          </p:cNvSpPr>
          <p:nvPr/>
        </p:nvSpPr>
        <p:spPr bwMode="auto">
          <a:xfrm>
            <a:off x="179388" y="44450"/>
            <a:ext cx="22336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Gungsuh"/>
                <a:ea typeface="Gungsuh"/>
              </a:rPr>
              <a:t>选一选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4925" y="3860800"/>
            <a:ext cx="90741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600" dirty="0">
                <a:solidFill>
                  <a:srgbClr val="003366"/>
                </a:solidFill>
                <a:ea typeface="黑体" panose="02010609060101010101" pitchFamily="49" charset="-122"/>
              </a:rPr>
              <a:t>2.</a:t>
            </a:r>
            <a:r>
              <a:rPr lang="zh-CN" altLang="en-US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正方形具有而菱形不一定具有的性质（    ）</a:t>
            </a:r>
          </a:p>
          <a:p>
            <a:pPr marL="342900" indent="-342900"/>
            <a:r>
              <a:rPr lang="zh-CN" altLang="zh-CN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A</a:t>
            </a:r>
            <a:r>
              <a:rPr lang="zh-CN" altLang="en-US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、四条边相等</a:t>
            </a:r>
            <a:r>
              <a:rPr lang="en-US" altLang="zh-CN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.</a:t>
            </a:r>
          </a:p>
          <a:p>
            <a:pPr marL="342900" indent="-342900"/>
            <a:r>
              <a:rPr lang="en-US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B</a:t>
            </a:r>
            <a:r>
              <a:rPr lang="zh-CN" altLang="en-US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、对角线互相垂直平分</a:t>
            </a:r>
            <a:r>
              <a:rPr lang="en-US" altLang="zh-CN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.</a:t>
            </a:r>
          </a:p>
          <a:p>
            <a:pPr marL="342900" indent="-342900"/>
            <a:r>
              <a:rPr lang="en-US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C</a:t>
            </a:r>
            <a:r>
              <a:rPr lang="zh-CN" altLang="en-US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、对角线平分一组对角</a:t>
            </a:r>
            <a:r>
              <a:rPr lang="en-US" altLang="zh-CN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.</a:t>
            </a:r>
          </a:p>
          <a:p>
            <a:pPr marL="342900" indent="-342900"/>
            <a:r>
              <a:rPr lang="en-US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D</a:t>
            </a:r>
            <a:r>
              <a:rPr lang="zh-CN" altLang="en-US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、对角线相等</a:t>
            </a:r>
            <a:r>
              <a:rPr lang="en-US" altLang="zh-CN" sz="3600" b="1" dirty="0">
                <a:solidFill>
                  <a:srgbClr val="003366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459788" y="457200"/>
            <a:ext cx="13684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/>
              <a:t>	</a:t>
            </a:r>
            <a:r>
              <a:rPr lang="en-US" altLang="zh-CN" sz="3200" b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245475" y="3933825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folHlink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8600" y="661988"/>
            <a:ext cx="8845550" cy="2101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3.</a:t>
            </a:r>
            <a:r>
              <a:rPr 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如图，正方形</a:t>
            </a:r>
            <a:r>
              <a:rPr lang="zh-CN" alt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ABCD</a:t>
            </a:r>
            <a:r>
              <a:rPr 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中，点</a:t>
            </a:r>
            <a:r>
              <a:rPr lang="zh-CN" alt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E</a:t>
            </a:r>
            <a:r>
              <a:rPr 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是</a:t>
            </a:r>
            <a:r>
              <a:rPr lang="zh-CN" alt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CD</a:t>
            </a:r>
            <a:r>
              <a:rPr 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边上一点，连接</a:t>
            </a:r>
            <a:r>
              <a:rPr lang="zh-CN" alt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AE</a:t>
            </a:r>
            <a:r>
              <a:rPr 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交对角线</a:t>
            </a:r>
            <a:r>
              <a:rPr lang="zh-CN" alt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BD</a:t>
            </a:r>
            <a:r>
              <a:rPr 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于点</a:t>
            </a:r>
            <a:r>
              <a:rPr lang="zh-CN" alt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F</a:t>
            </a:r>
            <a:r>
              <a:rPr lang="zh-CN" sz="4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，则图中全等三角形共有（   ）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16238" y="2852738"/>
            <a:ext cx="3960812" cy="3673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2916238" y="2852738"/>
            <a:ext cx="3960812" cy="3673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916238" y="2852738"/>
            <a:ext cx="3960812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 flipV="1">
            <a:off x="5148263" y="4437063"/>
            <a:ext cx="1655762" cy="2089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333625" y="2508250"/>
            <a:ext cx="50800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zh-CN" sz="4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A                                B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397125" y="6105525"/>
            <a:ext cx="5233988" cy="7000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zh-CN" sz="4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                                  D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934200" y="5321300"/>
            <a:ext cx="520700" cy="7000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319588" y="4075113"/>
            <a:ext cx="74612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zh-CN" sz="4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F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8382000" y="2133600"/>
            <a:ext cx="5222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96875" y="3236913"/>
            <a:ext cx="2160588" cy="2528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zh-CN" sz="40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A.1</a:t>
            </a:r>
            <a:r>
              <a:rPr lang="zh-CN" sz="40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对</a:t>
            </a:r>
          </a:p>
          <a:p>
            <a:pPr>
              <a:defRPr/>
            </a:pPr>
            <a:r>
              <a:rPr lang="zh-CN" altLang="zh-CN" sz="40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B.2</a:t>
            </a:r>
            <a:r>
              <a:rPr lang="zh-CN" sz="40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对</a:t>
            </a:r>
          </a:p>
          <a:p>
            <a:pPr>
              <a:defRPr/>
            </a:pPr>
            <a:r>
              <a:rPr lang="zh-CN" altLang="zh-CN" sz="40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C.3</a:t>
            </a:r>
            <a:r>
              <a:rPr lang="zh-CN" sz="40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对</a:t>
            </a:r>
          </a:p>
          <a:p>
            <a:pPr>
              <a:defRPr/>
            </a:pPr>
            <a:r>
              <a:rPr lang="zh-CN" altLang="zh-CN" sz="40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D.4</a:t>
            </a:r>
            <a:r>
              <a:rPr lang="zh-CN" sz="40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0" y="0"/>
            <a:ext cx="7696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已知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如图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在正方形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中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点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E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在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上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求证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:BE=DE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0" y="1219200"/>
            <a:ext cx="9540875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证明</a:t>
            </a:r>
            <a:r>
              <a:rPr kumimoji="1" lang="zh-CN" altLang="en-US" sz="2800" dirty="0">
                <a:latin typeface="Times New Roman" panose="02020603050405020304" pitchFamily="18" charset="0"/>
              </a:rPr>
              <a:t>：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∵四边形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ABCD </a:t>
            </a:r>
            <a:r>
              <a:rPr kumimoji="1" lang="zh-CN" altLang="zh-CN" sz="2800" b="1" dirty="0">
                <a:latin typeface="Times New Roman" panose="02020603050405020304" pitchFamily="18" charset="0"/>
              </a:rPr>
              <a:t>是正方形，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 ∴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AB=AD, ∠BAC=∠DAC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zh-CN" sz="2800" b="1" dirty="0">
                <a:latin typeface="Times New Roman" panose="02020603050405020304" pitchFamily="18" charset="0"/>
              </a:rPr>
              <a:t>正方形四条边都相等，每条对角线平分一组对角</a:t>
            </a:r>
            <a:r>
              <a:rPr kumimoji="1" lang="zh-CN" altLang="zh-CN" sz="2400" b="1" dirty="0">
                <a:latin typeface="Times New Roman" panose="02020603050405020304" pitchFamily="18" charset="0"/>
              </a:rPr>
              <a:t>）</a:t>
            </a:r>
            <a:endParaRPr kumimoji="1"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8382000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 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在</a:t>
            </a:r>
            <a:r>
              <a:rPr kumimoji="1"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△</a:t>
            </a:r>
            <a:r>
              <a:rPr kumimoji="1" lang="en-US" altLang="zh-CN" sz="2800" b="1" dirty="0">
                <a:latin typeface="Times New Roman" panose="02020603050405020304" pitchFamily="18" charset="0"/>
                <a:ea typeface="仿宋_GB2312" pitchFamily="49" charset="-122"/>
              </a:rPr>
              <a:t>ABC</a:t>
            </a:r>
            <a:r>
              <a:rPr kumimoji="1" lang="zh-CN" altLang="zh-CN" sz="2800" b="1" dirty="0">
                <a:latin typeface="Times New Roman" panose="02020603050405020304" pitchFamily="18" charset="0"/>
                <a:ea typeface="仿宋_GB2312" pitchFamily="49" charset="-122"/>
              </a:rPr>
              <a:t>和</a:t>
            </a:r>
            <a:r>
              <a:rPr kumimoji="1"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△</a:t>
            </a:r>
            <a:r>
              <a:rPr kumimoji="1" lang="en-US" altLang="zh-CN" sz="2800" b="1" dirty="0">
                <a:latin typeface="Times New Roman" panose="02020603050405020304" pitchFamily="18" charset="0"/>
                <a:ea typeface="仿宋_GB2312" pitchFamily="49" charset="-122"/>
              </a:rPr>
              <a:t>ADC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中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AB=AD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        ∠BAC=∠DAC.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仿宋_GB2312" pitchFamily="49" charset="-122"/>
              </a:rPr>
              <a:t>               AE=AE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仿宋_GB2312" pitchFamily="49" charset="-122"/>
              </a:rPr>
              <a:t>         ∴△ABC≌△ADC (SAS)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仿宋_GB2312" pitchFamily="49" charset="-122"/>
              </a:rPr>
              <a:t>         ∴BE=DE 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全等三角形的对应边相等</a:t>
            </a:r>
            <a:r>
              <a:rPr kumimoji="1"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）</a:t>
            </a:r>
            <a:endParaRPr kumimoji="1" lang="zh-CN" altLang="en-US" sz="24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78853" name="AutoShape 5"/>
          <p:cNvSpPr/>
          <p:nvPr/>
        </p:nvSpPr>
        <p:spPr bwMode="auto">
          <a:xfrm>
            <a:off x="1600200" y="3810000"/>
            <a:ext cx="76200" cy="1447800"/>
          </a:xfrm>
          <a:prstGeom prst="lef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715000" y="6858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800">
              <a:latin typeface="Times New Roman" panose="02020603050405020304" pitchFamily="18" charset="0"/>
            </a:endParaRPr>
          </a:p>
        </p:txBody>
      </p:sp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6550" y="0"/>
            <a:ext cx="245745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  <p:bldP spid="78852" grpId="0" autoUpdateAnimBg="0"/>
      <p:bldP spid="788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80975" y="622300"/>
            <a:ext cx="81359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315C3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3200" b="1" dirty="0">
                <a:solidFill>
                  <a:srgbClr val="0315C3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如图所示，正方形</a:t>
            </a:r>
            <a:r>
              <a:rPr kumimoji="1" lang="en-US" altLang="zh-CN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中，</a:t>
            </a:r>
            <a:r>
              <a:rPr kumimoji="1" lang="en-US" altLang="zh-CN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P</a:t>
            </a:r>
            <a:r>
              <a:rPr kumimoji="1" lang="zh-CN" altLang="en-US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为</a:t>
            </a:r>
            <a:r>
              <a:rPr kumimoji="1" lang="en-US" altLang="zh-CN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BD</a:t>
            </a:r>
            <a:r>
              <a:rPr kumimoji="1" lang="zh-CN" altLang="en-US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上一点，</a:t>
            </a:r>
            <a:r>
              <a:rPr kumimoji="1" lang="en-US" altLang="zh-CN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PE⊥BC</a:t>
            </a:r>
            <a:r>
              <a:rPr kumimoji="1" lang="zh-CN" altLang="en-US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于</a:t>
            </a:r>
            <a:r>
              <a:rPr kumimoji="1" lang="en-US" altLang="zh-CN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E</a:t>
            </a:r>
            <a:r>
              <a:rPr kumimoji="1" lang="zh-CN" altLang="en-US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， </a:t>
            </a:r>
            <a:r>
              <a:rPr kumimoji="1" lang="en-US" altLang="zh-CN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PF⊥DC</a:t>
            </a:r>
            <a:r>
              <a:rPr kumimoji="1" lang="zh-CN" altLang="en-US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于</a:t>
            </a:r>
            <a:r>
              <a:rPr kumimoji="1" lang="en-US" altLang="zh-CN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F</a:t>
            </a:r>
            <a:r>
              <a:rPr kumimoji="1" lang="zh-CN" altLang="en-US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。试说明：</a:t>
            </a:r>
            <a:r>
              <a:rPr kumimoji="1" lang="en-US" altLang="zh-CN" sz="28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AP=EF</a:t>
            </a:r>
          </a:p>
        </p:txBody>
      </p:sp>
      <p:grpSp>
        <p:nvGrpSpPr>
          <p:cNvPr id="73731" name="Group 3"/>
          <p:cNvGrpSpPr/>
          <p:nvPr/>
        </p:nvGrpSpPr>
        <p:grpSpPr bwMode="auto">
          <a:xfrm>
            <a:off x="6300788" y="1820863"/>
            <a:ext cx="2538412" cy="2400300"/>
            <a:chOff x="3969" y="1147"/>
            <a:chExt cx="1599" cy="1512"/>
          </a:xfrm>
        </p:grpSpPr>
        <p:grpSp>
          <p:nvGrpSpPr>
            <p:cNvPr id="73732" name="Group 4"/>
            <p:cNvGrpSpPr/>
            <p:nvPr/>
          </p:nvGrpSpPr>
          <p:grpSpPr bwMode="auto">
            <a:xfrm>
              <a:off x="4176" y="1291"/>
              <a:ext cx="1134" cy="1134"/>
              <a:chOff x="4176" y="762"/>
              <a:chExt cx="1134" cy="1134"/>
            </a:xfrm>
          </p:grpSpPr>
          <p:sp>
            <p:nvSpPr>
              <p:cNvPr id="73733" name="Rectangle 5"/>
              <p:cNvSpPr>
                <a:spLocks noChangeArrowheads="1"/>
              </p:cNvSpPr>
              <p:nvPr/>
            </p:nvSpPr>
            <p:spPr bwMode="auto">
              <a:xfrm>
                <a:off x="4176" y="762"/>
                <a:ext cx="1134" cy="1134"/>
              </a:xfrm>
              <a:prstGeom prst="rect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734" name="Line 6"/>
              <p:cNvSpPr>
                <a:spLocks noChangeShapeType="1"/>
              </p:cNvSpPr>
              <p:nvPr/>
            </p:nvSpPr>
            <p:spPr bwMode="auto">
              <a:xfrm flipV="1">
                <a:off x="4176" y="762"/>
                <a:ext cx="1134" cy="1134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3735" name="Line 7"/>
              <p:cNvSpPr>
                <a:spLocks noChangeShapeType="1"/>
              </p:cNvSpPr>
              <p:nvPr/>
            </p:nvSpPr>
            <p:spPr bwMode="auto">
              <a:xfrm>
                <a:off x="4176" y="762"/>
                <a:ext cx="768" cy="384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3736" name="Line 8"/>
              <p:cNvSpPr>
                <a:spLocks noChangeShapeType="1"/>
              </p:cNvSpPr>
              <p:nvPr/>
            </p:nvSpPr>
            <p:spPr bwMode="auto">
              <a:xfrm>
                <a:off x="4934" y="1146"/>
                <a:ext cx="0" cy="748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3737" name="Line 9"/>
              <p:cNvSpPr>
                <a:spLocks noChangeShapeType="1"/>
              </p:cNvSpPr>
              <p:nvPr/>
            </p:nvSpPr>
            <p:spPr bwMode="auto">
              <a:xfrm>
                <a:off x="4944" y="1146"/>
                <a:ext cx="363" cy="0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3738" name="Line 10"/>
              <p:cNvSpPr>
                <a:spLocks noChangeShapeType="1"/>
              </p:cNvSpPr>
              <p:nvPr/>
            </p:nvSpPr>
            <p:spPr bwMode="auto">
              <a:xfrm flipH="1">
                <a:off x="4944" y="1146"/>
                <a:ext cx="363" cy="748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73739" name="Text Box 11"/>
            <p:cNvSpPr txBox="1">
              <a:spLocks noChangeArrowheads="1"/>
            </p:cNvSpPr>
            <p:nvPr/>
          </p:nvSpPr>
          <p:spPr bwMode="auto">
            <a:xfrm>
              <a:off x="3969" y="1147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4001" y="232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3741" name="Text Box 13"/>
            <p:cNvSpPr txBox="1">
              <a:spLocks noChangeArrowheads="1"/>
            </p:cNvSpPr>
            <p:nvPr/>
          </p:nvSpPr>
          <p:spPr bwMode="auto">
            <a:xfrm>
              <a:off x="5239" y="232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5280" y="1147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3743" name="Text Box 15"/>
            <p:cNvSpPr txBox="1">
              <a:spLocks noChangeArrowheads="1"/>
            </p:cNvSpPr>
            <p:nvPr/>
          </p:nvSpPr>
          <p:spPr bwMode="auto">
            <a:xfrm>
              <a:off x="4830" y="1389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73744" name="Text Box 16"/>
            <p:cNvSpPr txBox="1">
              <a:spLocks noChangeArrowheads="1"/>
            </p:cNvSpPr>
            <p:nvPr/>
          </p:nvSpPr>
          <p:spPr bwMode="auto">
            <a:xfrm>
              <a:off x="4830" y="2371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73745" name="Text Box 17"/>
            <p:cNvSpPr txBox="1">
              <a:spLocks noChangeArrowheads="1"/>
            </p:cNvSpPr>
            <p:nvPr/>
          </p:nvSpPr>
          <p:spPr bwMode="auto">
            <a:xfrm>
              <a:off x="5284" y="1531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304800" y="1628775"/>
            <a:ext cx="1027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证明</a:t>
            </a:r>
            <a:r>
              <a:rPr kumimoji="1" lang="en-US" altLang="zh-CN" sz="24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7835900" y="2652713"/>
            <a:ext cx="576263" cy="1187450"/>
          </a:xfrm>
          <a:prstGeom prst="line">
            <a:avLst/>
          </a:prstGeom>
          <a:noFill/>
          <a:ln w="28575">
            <a:solidFill>
              <a:srgbClr val="FF33CC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1403350" y="1685925"/>
            <a:ext cx="2160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连接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PC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1331913" y="218916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宋体" panose="02010600030101010101" pitchFamily="2" charset="-122"/>
              </a:rPr>
              <a:t>∵</a:t>
            </a:r>
            <a:r>
              <a:rPr kumimoji="1" lang="en-US" altLang="zh-CN" sz="2800" b="1">
                <a:latin typeface="宋体" panose="02010600030101010101" pitchFamily="2" charset="-122"/>
              </a:rPr>
              <a:t>PE</a:t>
            </a:r>
            <a:r>
              <a:rPr kumimoji="1" lang="en-US" altLang="zh-CN" sz="2800" b="1">
                <a:latin typeface="Times New Roman" panose="02020603050405020304" pitchFamily="18" charset="0"/>
              </a:rPr>
              <a:t>⊥BC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PF⊥DC</a:t>
            </a: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1116013" y="2767013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而四边形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是正方形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1187450" y="3200400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∴</a:t>
            </a:r>
            <a:r>
              <a:rPr kumimoji="1" lang="zh-CN" altLang="en-US" sz="2800" b="1">
                <a:latin typeface="宋体" panose="02010600030101010101" pitchFamily="2" charset="-122"/>
              </a:rPr>
              <a:t>∠</a:t>
            </a:r>
            <a:r>
              <a:rPr kumimoji="1" lang="en-US" altLang="zh-CN" sz="2800" b="1">
                <a:latin typeface="宋体" panose="02010600030101010101" pitchFamily="2" charset="-122"/>
              </a:rPr>
              <a:t>FCE=90</a:t>
            </a:r>
            <a:r>
              <a:rPr kumimoji="1"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kumimoji="1"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1187450" y="3702050"/>
            <a:ext cx="4032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∴四边形</a:t>
            </a:r>
            <a:r>
              <a:rPr kumimoji="1" lang="en-US" altLang="zh-CN" sz="2800" b="1">
                <a:latin typeface="Times New Roman" panose="02020603050405020304" pitchFamily="18" charset="0"/>
              </a:rPr>
              <a:t>PECF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是矩形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1258888" y="4078288"/>
            <a:ext cx="2736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∴</a:t>
            </a:r>
            <a:r>
              <a:rPr kumimoji="1" lang="en-US" altLang="zh-CN" sz="2800" b="1">
                <a:latin typeface="Times New Roman" panose="02020603050405020304" pitchFamily="18" charset="0"/>
              </a:rPr>
              <a:t>PC=EF</a:t>
            </a:r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1187450" y="4508500"/>
            <a:ext cx="676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又</a:t>
            </a:r>
            <a:r>
              <a:rPr kumimoji="1" lang="zh-CN" altLang="en-US" sz="2800" b="1">
                <a:latin typeface="宋体" panose="02010600030101010101" pitchFamily="2" charset="-122"/>
              </a:rPr>
              <a:t>∵四边形</a:t>
            </a:r>
            <a:r>
              <a:rPr kumimoji="1" lang="en-US" altLang="zh-CN" sz="2800" b="1">
                <a:latin typeface="宋体" panose="02010600030101010101" pitchFamily="2" charset="-122"/>
              </a:rPr>
              <a:t>BAPC</a:t>
            </a:r>
            <a:r>
              <a:rPr kumimoji="1" lang="zh-CN" altLang="en-US" sz="2800" b="1">
                <a:latin typeface="宋体" panose="02010600030101010101" pitchFamily="2" charset="-122"/>
              </a:rPr>
              <a:t>是以</a:t>
            </a:r>
            <a:r>
              <a:rPr kumimoji="1" lang="en-US" altLang="zh-CN" sz="2800" b="1">
                <a:latin typeface="宋体" panose="02010600030101010101" pitchFamily="2" charset="-122"/>
              </a:rPr>
              <a:t>BD</a:t>
            </a:r>
            <a:r>
              <a:rPr kumimoji="1" lang="zh-CN" altLang="en-US" sz="2800" b="1">
                <a:latin typeface="宋体" panose="02010600030101010101" pitchFamily="2" charset="-122"/>
              </a:rPr>
              <a:t>为轴的轴对称图形</a:t>
            </a:r>
            <a:endParaRPr kumimoji="1"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1258888" y="4941888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∴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AP=PC</a:t>
            </a: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1476375" y="5516563"/>
            <a:ext cx="3527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∴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AP=EF</a:t>
            </a:r>
          </a:p>
        </p:txBody>
      </p:sp>
      <p:pic>
        <p:nvPicPr>
          <p:cNvPr id="73757" name="Picture 29" descr="Image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5688" y="6435725"/>
            <a:ext cx="468312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58" name="Picture 30" descr="Image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15100"/>
            <a:ext cx="4560888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3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3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3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3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3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3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3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3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3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3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46" grpId="0" autoUpdateAnimBg="0"/>
      <p:bldP spid="73747" grpId="0" animBg="1"/>
      <p:bldP spid="73748" grpId="0" autoUpdateAnimBg="0"/>
      <p:bldP spid="73749" grpId="0" autoUpdateAnimBg="0"/>
      <p:bldP spid="73750" grpId="0" autoUpdateAnimBg="0"/>
      <p:bldP spid="73751" grpId="0" autoUpdateAnimBg="0"/>
      <p:bldP spid="73752" grpId="0" autoUpdateAnimBg="0"/>
      <p:bldP spid="73753" grpId="0" autoUpdateAnimBg="0"/>
      <p:bldP spid="73754" grpId="0" autoUpdateAnimBg="0"/>
      <p:bldP spid="73755" grpId="0" autoUpdateAnimBg="0"/>
      <p:bldP spid="7375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/>
          <p:nvPr/>
        </p:nvGrpSpPr>
        <p:grpSpPr bwMode="auto">
          <a:xfrm>
            <a:off x="395288" y="1260475"/>
            <a:ext cx="6858000" cy="1447800"/>
            <a:chOff x="0" y="432"/>
            <a:chExt cx="4320" cy="912"/>
          </a:xfrm>
        </p:grpSpPr>
        <p:grpSp>
          <p:nvGrpSpPr>
            <p:cNvPr id="75779" name="Group 3"/>
            <p:cNvGrpSpPr/>
            <p:nvPr/>
          </p:nvGrpSpPr>
          <p:grpSpPr bwMode="auto">
            <a:xfrm>
              <a:off x="384" y="624"/>
              <a:ext cx="1536" cy="624"/>
              <a:chOff x="0" y="2304"/>
              <a:chExt cx="1536" cy="624"/>
            </a:xfrm>
          </p:grpSpPr>
          <p:sp>
            <p:nvSpPr>
              <p:cNvPr id="75780" name="AutoShape 4"/>
              <p:cNvSpPr>
                <a:spLocks noChangeArrowheads="1"/>
              </p:cNvSpPr>
              <p:nvPr/>
            </p:nvSpPr>
            <p:spPr bwMode="auto">
              <a:xfrm>
                <a:off x="0" y="2304"/>
                <a:ext cx="1536" cy="624"/>
              </a:xfrm>
              <a:prstGeom prst="parallelogram">
                <a:avLst>
                  <a:gd name="adj" fmla="val 61538"/>
                </a:avLst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781" name="Text Box 5"/>
              <p:cNvSpPr txBox="1">
                <a:spLocks noChangeArrowheads="1"/>
              </p:cNvSpPr>
              <p:nvPr/>
            </p:nvSpPr>
            <p:spPr bwMode="auto">
              <a:xfrm>
                <a:off x="192" y="2448"/>
                <a:ext cx="12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800000"/>
                    </a:solidFill>
                    <a:latin typeface="仿宋_GB2312" pitchFamily="49" charset="-122"/>
                    <a:ea typeface="仿宋_GB2312" pitchFamily="49" charset="-122"/>
                  </a:rPr>
                  <a:t>平行四边形</a:t>
                </a:r>
              </a:p>
            </p:txBody>
          </p:sp>
        </p:grpSp>
        <p:grpSp>
          <p:nvGrpSpPr>
            <p:cNvPr id="75782" name="Group 6"/>
            <p:cNvGrpSpPr/>
            <p:nvPr/>
          </p:nvGrpSpPr>
          <p:grpSpPr bwMode="auto">
            <a:xfrm>
              <a:off x="3408" y="432"/>
              <a:ext cx="912" cy="864"/>
              <a:chOff x="4464" y="2112"/>
              <a:chExt cx="912" cy="864"/>
            </a:xfrm>
          </p:grpSpPr>
          <p:sp>
            <p:nvSpPr>
              <p:cNvPr id="75783" name="Rectangle 7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912" cy="864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784" name="Text Box 8"/>
              <p:cNvSpPr txBox="1">
                <a:spLocks noChangeArrowheads="1"/>
              </p:cNvSpPr>
              <p:nvPr/>
            </p:nvSpPr>
            <p:spPr bwMode="auto">
              <a:xfrm>
                <a:off x="4560" y="2352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800000"/>
                    </a:solidFill>
                    <a:latin typeface="仿宋_GB2312" pitchFamily="49" charset="-122"/>
                    <a:ea typeface="仿宋_GB2312" pitchFamily="49" charset="-122"/>
                  </a:rPr>
                  <a:t>正方形</a:t>
                </a:r>
              </a:p>
            </p:txBody>
          </p:sp>
        </p:grpSp>
        <p:grpSp>
          <p:nvGrpSpPr>
            <p:cNvPr id="75785" name="Group 9"/>
            <p:cNvGrpSpPr/>
            <p:nvPr/>
          </p:nvGrpSpPr>
          <p:grpSpPr bwMode="auto">
            <a:xfrm>
              <a:off x="1776" y="528"/>
              <a:ext cx="1440" cy="432"/>
              <a:chOff x="1584" y="2256"/>
              <a:chExt cx="2736" cy="337"/>
            </a:xfrm>
          </p:grpSpPr>
          <p:sp>
            <p:nvSpPr>
              <p:cNvPr id="75786" name="Line 10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2736" cy="1"/>
              </a:xfrm>
              <a:prstGeom prst="line">
                <a:avLst/>
              </a:prstGeom>
              <a:noFill/>
              <a:ln w="50800">
                <a:solidFill>
                  <a:srgbClr val="FF0066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2065" y="2256"/>
                <a:ext cx="1535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5788" name="Group 12"/>
            <p:cNvGrpSpPr/>
            <p:nvPr/>
          </p:nvGrpSpPr>
          <p:grpSpPr bwMode="auto">
            <a:xfrm>
              <a:off x="1824" y="576"/>
              <a:ext cx="1316" cy="768"/>
              <a:chOff x="2400" y="3168"/>
              <a:chExt cx="1316" cy="768"/>
            </a:xfrm>
          </p:grpSpPr>
          <p:sp>
            <p:nvSpPr>
              <p:cNvPr id="75789" name="Rectangle 13"/>
              <p:cNvSpPr>
                <a:spLocks noChangeArrowheads="1"/>
              </p:cNvSpPr>
              <p:nvPr/>
            </p:nvSpPr>
            <p:spPr bwMode="auto">
              <a:xfrm>
                <a:off x="2400" y="3168"/>
                <a:ext cx="1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0000FF"/>
                    </a:solidFill>
                    <a:latin typeface="仿宋_GB2312" pitchFamily="49" charset="-122"/>
                    <a:ea typeface="仿宋_GB2312" pitchFamily="49" charset="-122"/>
                  </a:rPr>
                  <a:t>一组邻边相等</a:t>
                </a:r>
              </a:p>
            </p:txBody>
          </p:sp>
          <p:sp>
            <p:nvSpPr>
              <p:cNvPr id="75790" name="Rectangle 14"/>
              <p:cNvSpPr>
                <a:spLocks noChangeArrowheads="1"/>
              </p:cNvSpPr>
              <p:nvPr/>
            </p:nvSpPr>
            <p:spPr bwMode="auto">
              <a:xfrm>
                <a:off x="2448" y="3648"/>
                <a:ext cx="1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zh-CN" altLang="en-US" sz="2400" b="1">
                    <a:solidFill>
                      <a:srgbClr val="0000FF"/>
                    </a:solidFill>
                    <a:latin typeface="仿宋_GB2312" pitchFamily="49" charset="-122"/>
                    <a:ea typeface="仿宋_GB2312" pitchFamily="49" charset="-122"/>
                  </a:rPr>
                  <a:t>一内角是直角</a:t>
                </a:r>
              </a:p>
            </p:txBody>
          </p:sp>
        </p:grpSp>
        <p:sp>
          <p:nvSpPr>
            <p:cNvPr id="75791" name="Text Box 15"/>
            <p:cNvSpPr txBox="1">
              <a:spLocks noChangeArrowheads="1"/>
            </p:cNvSpPr>
            <p:nvPr/>
          </p:nvSpPr>
          <p:spPr bwMode="auto">
            <a:xfrm>
              <a:off x="0" y="672"/>
              <a:ext cx="6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3600" b="1">
                  <a:solidFill>
                    <a:srgbClr val="0000FF"/>
                  </a:solidFill>
                  <a:latin typeface="仿宋_GB2312" pitchFamily="49" charset="-122"/>
                  <a:ea typeface="仿宋_GB2312" pitchFamily="49" charset="-122"/>
                </a:rPr>
                <a:t>1</a:t>
              </a:r>
              <a:r>
                <a:rPr lang="zh-CN" altLang="en-US" sz="3600" b="1">
                  <a:solidFill>
                    <a:srgbClr val="0000FF"/>
                  </a:solidFill>
                  <a:latin typeface="仿宋_GB2312" pitchFamily="49" charset="-122"/>
                  <a:ea typeface="仿宋_GB2312" pitchFamily="49" charset="-122"/>
                </a:rPr>
                <a:t>、  </a:t>
              </a:r>
            </a:p>
          </p:txBody>
        </p:sp>
      </p:grpSp>
      <p:grpSp>
        <p:nvGrpSpPr>
          <p:cNvPr id="75792" name="Group 16"/>
          <p:cNvGrpSpPr/>
          <p:nvPr/>
        </p:nvGrpSpPr>
        <p:grpSpPr bwMode="auto">
          <a:xfrm>
            <a:off x="250825" y="3357563"/>
            <a:ext cx="7010400" cy="1371600"/>
            <a:chOff x="0" y="1680"/>
            <a:chExt cx="4416" cy="864"/>
          </a:xfrm>
        </p:grpSpPr>
        <p:grpSp>
          <p:nvGrpSpPr>
            <p:cNvPr id="75793" name="Group 17"/>
            <p:cNvGrpSpPr/>
            <p:nvPr/>
          </p:nvGrpSpPr>
          <p:grpSpPr bwMode="auto">
            <a:xfrm>
              <a:off x="3504" y="1680"/>
              <a:ext cx="912" cy="864"/>
              <a:chOff x="4464" y="2112"/>
              <a:chExt cx="912" cy="864"/>
            </a:xfrm>
          </p:grpSpPr>
          <p:sp>
            <p:nvSpPr>
              <p:cNvPr id="75794" name="Rectangle 18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912" cy="864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795" name="Text Box 19"/>
              <p:cNvSpPr txBox="1">
                <a:spLocks noChangeArrowheads="1"/>
              </p:cNvSpPr>
              <p:nvPr/>
            </p:nvSpPr>
            <p:spPr bwMode="auto">
              <a:xfrm>
                <a:off x="4560" y="2352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800000"/>
                    </a:solidFill>
                    <a:latin typeface="楷体_GB2312" pitchFamily="49" charset="-122"/>
                    <a:ea typeface="楷体_GB2312" pitchFamily="49" charset="-122"/>
                  </a:rPr>
                  <a:t>正方形</a:t>
                </a:r>
              </a:p>
            </p:txBody>
          </p:sp>
        </p:grpSp>
        <p:grpSp>
          <p:nvGrpSpPr>
            <p:cNvPr id="75796" name="Group 20"/>
            <p:cNvGrpSpPr/>
            <p:nvPr/>
          </p:nvGrpSpPr>
          <p:grpSpPr bwMode="auto">
            <a:xfrm>
              <a:off x="528" y="1680"/>
              <a:ext cx="1344" cy="816"/>
              <a:chOff x="2304" y="1008"/>
              <a:chExt cx="1344" cy="816"/>
            </a:xfrm>
          </p:grpSpPr>
          <p:sp>
            <p:nvSpPr>
              <p:cNvPr id="75797" name="AutoShape 21"/>
              <p:cNvSpPr>
                <a:spLocks noChangeArrowheads="1"/>
              </p:cNvSpPr>
              <p:nvPr/>
            </p:nvSpPr>
            <p:spPr bwMode="auto">
              <a:xfrm>
                <a:off x="2304" y="1008"/>
                <a:ext cx="1344" cy="816"/>
              </a:xfrm>
              <a:prstGeom prst="diamond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798" name="Text Box 22"/>
              <p:cNvSpPr txBox="1">
                <a:spLocks noChangeArrowheads="1"/>
              </p:cNvSpPr>
              <p:nvPr/>
            </p:nvSpPr>
            <p:spPr bwMode="auto">
              <a:xfrm>
                <a:off x="2544" y="1248"/>
                <a:ext cx="86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800" b="1">
                    <a:solidFill>
                      <a:srgbClr val="800000"/>
                    </a:solidFill>
                    <a:latin typeface="楷体_GB2312" pitchFamily="49" charset="-122"/>
                    <a:ea typeface="楷体_GB2312" pitchFamily="49" charset="-122"/>
                  </a:rPr>
                  <a:t>菱形</a:t>
                </a:r>
              </a:p>
            </p:txBody>
          </p:sp>
        </p:grpSp>
        <p:sp>
          <p:nvSpPr>
            <p:cNvPr id="75799" name="Rectangle 23"/>
            <p:cNvSpPr>
              <a:spLocks noChangeArrowheads="1"/>
            </p:cNvSpPr>
            <p:nvPr/>
          </p:nvSpPr>
          <p:spPr bwMode="auto">
            <a:xfrm>
              <a:off x="0" y="1872"/>
              <a:ext cx="6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6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en-US" altLang="zh-CN" sz="36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2</a:t>
              </a:r>
              <a:r>
                <a:rPr lang="zh-CN" altLang="en-US" sz="36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、</a:t>
              </a:r>
            </a:p>
          </p:txBody>
        </p:sp>
        <p:grpSp>
          <p:nvGrpSpPr>
            <p:cNvPr id="75800" name="Group 24"/>
            <p:cNvGrpSpPr/>
            <p:nvPr/>
          </p:nvGrpSpPr>
          <p:grpSpPr bwMode="auto">
            <a:xfrm>
              <a:off x="1920" y="1680"/>
              <a:ext cx="1440" cy="432"/>
              <a:chOff x="1584" y="2256"/>
              <a:chExt cx="2736" cy="337"/>
            </a:xfrm>
          </p:grpSpPr>
          <p:sp>
            <p:nvSpPr>
              <p:cNvPr id="75801" name="Line 25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2736" cy="1"/>
              </a:xfrm>
              <a:prstGeom prst="line">
                <a:avLst/>
              </a:prstGeom>
              <a:noFill/>
              <a:ln w="50800">
                <a:solidFill>
                  <a:srgbClr val="FF0066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802" name="Text Box 26"/>
              <p:cNvSpPr txBox="1">
                <a:spLocks noChangeArrowheads="1"/>
              </p:cNvSpPr>
              <p:nvPr/>
            </p:nvSpPr>
            <p:spPr bwMode="auto">
              <a:xfrm>
                <a:off x="2065" y="2256"/>
                <a:ext cx="1535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5803" name="Rectangle 27"/>
            <p:cNvSpPr>
              <a:spLocks noChangeArrowheads="1"/>
            </p:cNvSpPr>
            <p:nvPr/>
          </p:nvSpPr>
          <p:spPr bwMode="auto">
            <a:xfrm>
              <a:off x="1920" y="1728"/>
              <a:ext cx="1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一内角是直角</a:t>
              </a:r>
            </a:p>
          </p:txBody>
        </p:sp>
      </p:grpSp>
      <p:grpSp>
        <p:nvGrpSpPr>
          <p:cNvPr id="75804" name="Group 28"/>
          <p:cNvGrpSpPr/>
          <p:nvPr/>
        </p:nvGrpSpPr>
        <p:grpSpPr bwMode="auto">
          <a:xfrm>
            <a:off x="539750" y="5153025"/>
            <a:ext cx="6781800" cy="1371600"/>
            <a:chOff x="144" y="3024"/>
            <a:chExt cx="4272" cy="864"/>
          </a:xfrm>
        </p:grpSpPr>
        <p:grpSp>
          <p:nvGrpSpPr>
            <p:cNvPr id="75805" name="Group 29"/>
            <p:cNvGrpSpPr/>
            <p:nvPr/>
          </p:nvGrpSpPr>
          <p:grpSpPr bwMode="auto">
            <a:xfrm>
              <a:off x="576" y="3072"/>
              <a:ext cx="1056" cy="720"/>
              <a:chOff x="2496" y="3168"/>
              <a:chExt cx="1056" cy="720"/>
            </a:xfrm>
          </p:grpSpPr>
          <p:sp>
            <p:nvSpPr>
              <p:cNvPr id="75806" name="Rectangle 30"/>
              <p:cNvSpPr>
                <a:spLocks noChangeArrowheads="1"/>
              </p:cNvSpPr>
              <p:nvPr/>
            </p:nvSpPr>
            <p:spPr bwMode="auto">
              <a:xfrm>
                <a:off x="2496" y="3168"/>
                <a:ext cx="1056" cy="72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807" name="Text Box 31"/>
              <p:cNvSpPr txBox="1">
                <a:spLocks noChangeArrowheads="1"/>
              </p:cNvSpPr>
              <p:nvPr/>
            </p:nvSpPr>
            <p:spPr bwMode="auto">
              <a:xfrm>
                <a:off x="2688" y="3408"/>
                <a:ext cx="7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800" b="1">
                    <a:solidFill>
                      <a:srgbClr val="800000"/>
                    </a:solidFill>
                    <a:latin typeface="宋体" panose="02010600030101010101" pitchFamily="2" charset="-122"/>
                  </a:rPr>
                  <a:t>矩形</a:t>
                </a:r>
              </a:p>
            </p:txBody>
          </p:sp>
        </p:grpSp>
        <p:sp>
          <p:nvSpPr>
            <p:cNvPr id="75808" name="Rectangle 32"/>
            <p:cNvSpPr>
              <a:spLocks noChangeArrowheads="1"/>
            </p:cNvSpPr>
            <p:nvPr/>
          </p:nvSpPr>
          <p:spPr bwMode="auto">
            <a:xfrm>
              <a:off x="144" y="3216"/>
              <a:ext cx="55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3600" b="1">
                  <a:solidFill>
                    <a:srgbClr val="0000FF"/>
                  </a:solidFill>
                  <a:latin typeface="宋体" panose="02010600030101010101" pitchFamily="2" charset="-122"/>
                </a:rPr>
                <a:t>3</a:t>
              </a:r>
              <a:r>
                <a:rPr lang="zh-CN" altLang="en-US" sz="3600" b="1">
                  <a:solidFill>
                    <a:srgbClr val="0000FF"/>
                  </a:solidFill>
                  <a:latin typeface="宋体" panose="02010600030101010101" pitchFamily="2" charset="-122"/>
                </a:rPr>
                <a:t>、</a:t>
              </a:r>
            </a:p>
          </p:txBody>
        </p:sp>
        <p:sp>
          <p:nvSpPr>
            <p:cNvPr id="75809" name="Rectangle 33"/>
            <p:cNvSpPr>
              <a:spLocks noChangeArrowheads="1"/>
            </p:cNvSpPr>
            <p:nvPr/>
          </p:nvSpPr>
          <p:spPr bwMode="auto">
            <a:xfrm>
              <a:off x="1824" y="3168"/>
              <a:ext cx="1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一组邻边相等</a:t>
              </a:r>
            </a:p>
          </p:txBody>
        </p:sp>
        <p:grpSp>
          <p:nvGrpSpPr>
            <p:cNvPr id="75810" name="Group 34"/>
            <p:cNvGrpSpPr/>
            <p:nvPr/>
          </p:nvGrpSpPr>
          <p:grpSpPr bwMode="auto">
            <a:xfrm>
              <a:off x="1776" y="3072"/>
              <a:ext cx="1440" cy="432"/>
              <a:chOff x="1584" y="2256"/>
              <a:chExt cx="2736" cy="337"/>
            </a:xfrm>
          </p:grpSpPr>
          <p:sp>
            <p:nvSpPr>
              <p:cNvPr id="75811" name="Line 35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2736" cy="1"/>
              </a:xfrm>
              <a:prstGeom prst="line">
                <a:avLst/>
              </a:prstGeom>
              <a:noFill/>
              <a:ln w="50800">
                <a:solidFill>
                  <a:srgbClr val="FF0066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812" name="Text Box 36"/>
              <p:cNvSpPr txBox="1">
                <a:spLocks noChangeArrowheads="1"/>
              </p:cNvSpPr>
              <p:nvPr/>
            </p:nvSpPr>
            <p:spPr bwMode="auto">
              <a:xfrm>
                <a:off x="2065" y="2256"/>
                <a:ext cx="1535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kumimoji="1" lang="zh-CN" altLang="en-US" sz="2400" b="1">
                  <a:solidFill>
                    <a:schemeClr val="accent2"/>
                  </a:solidFill>
                  <a:latin typeface="宋体" panose="02010600030101010101" pitchFamily="2" charset="-122"/>
                </a:endParaRPr>
              </a:p>
            </p:txBody>
          </p:sp>
        </p:grpSp>
        <p:grpSp>
          <p:nvGrpSpPr>
            <p:cNvPr id="75813" name="Group 37"/>
            <p:cNvGrpSpPr/>
            <p:nvPr/>
          </p:nvGrpSpPr>
          <p:grpSpPr bwMode="auto">
            <a:xfrm>
              <a:off x="3504" y="3024"/>
              <a:ext cx="912" cy="864"/>
              <a:chOff x="4464" y="2112"/>
              <a:chExt cx="912" cy="864"/>
            </a:xfrm>
          </p:grpSpPr>
          <p:sp>
            <p:nvSpPr>
              <p:cNvPr id="75814" name="Rectangle 38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912" cy="864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815" name="Text Box 39"/>
              <p:cNvSpPr txBox="1">
                <a:spLocks noChangeArrowheads="1"/>
              </p:cNvSpPr>
              <p:nvPr/>
            </p:nvSpPr>
            <p:spPr bwMode="auto">
              <a:xfrm>
                <a:off x="4560" y="2352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800000"/>
                    </a:solidFill>
                    <a:latin typeface="宋体" panose="02010600030101010101" pitchFamily="2" charset="-122"/>
                  </a:rPr>
                  <a:t>正方形</a:t>
                </a:r>
              </a:p>
            </p:txBody>
          </p:sp>
        </p:grpSp>
      </p:grpSp>
      <p:sp>
        <p:nvSpPr>
          <p:cNvPr id="75816" name="Text Box 40"/>
          <p:cNvSpPr txBox="1">
            <a:spLocks noChangeArrowheads="1"/>
          </p:cNvSpPr>
          <p:nvPr/>
        </p:nvSpPr>
        <p:spPr bwMode="auto">
          <a:xfrm>
            <a:off x="0" y="0"/>
            <a:ext cx="3097213" cy="617538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800" b="1">
                <a:latin typeface="宋体" panose="02010600030101010101" pitchFamily="2" charset="-122"/>
              </a:rPr>
              <a:t>正方形的判定方法：</a:t>
            </a: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611188" y="609600"/>
            <a:ext cx="7777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(</a:t>
            </a:r>
            <a:r>
              <a:rPr lang="zh-CN" altLang="en-US" sz="3200" b="1"/>
              <a:t>可从平行四边形、矩形、菱形为基础）</a:t>
            </a:r>
          </a:p>
        </p:txBody>
      </p:sp>
      <p:sp>
        <p:nvSpPr>
          <p:cNvPr id="75818" name="Oval 42"/>
          <p:cNvSpPr>
            <a:spLocks noChangeArrowheads="1"/>
          </p:cNvSpPr>
          <p:nvPr/>
        </p:nvSpPr>
        <p:spPr bwMode="auto">
          <a:xfrm>
            <a:off x="7380288" y="1412875"/>
            <a:ext cx="1490662" cy="914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3200" b="1"/>
              <a:t>定义法</a:t>
            </a:r>
          </a:p>
        </p:txBody>
      </p:sp>
      <p:grpSp>
        <p:nvGrpSpPr>
          <p:cNvPr id="75819" name="Group 43"/>
          <p:cNvGrpSpPr/>
          <p:nvPr/>
        </p:nvGrpSpPr>
        <p:grpSpPr bwMode="auto">
          <a:xfrm>
            <a:off x="7381875" y="3716338"/>
            <a:ext cx="1582738" cy="841375"/>
            <a:chOff x="4332" y="2704"/>
            <a:chExt cx="997" cy="530"/>
          </a:xfrm>
        </p:grpSpPr>
        <p:sp>
          <p:nvSpPr>
            <p:cNvPr id="75820" name="Oval 44"/>
            <p:cNvSpPr>
              <a:spLocks noChangeArrowheads="1"/>
            </p:cNvSpPr>
            <p:nvPr/>
          </p:nvSpPr>
          <p:spPr bwMode="auto">
            <a:xfrm>
              <a:off x="4332" y="2704"/>
              <a:ext cx="997" cy="53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821" name="Text Box 45"/>
            <p:cNvSpPr txBox="1">
              <a:spLocks noChangeArrowheads="1"/>
            </p:cNvSpPr>
            <p:nvPr/>
          </p:nvSpPr>
          <p:spPr bwMode="auto">
            <a:xfrm>
              <a:off x="4332" y="2795"/>
              <a:ext cx="99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zh-CN" altLang="en-US" sz="3200" b="1">
                  <a:latin typeface="Times New Roman" panose="02020603050405020304" pitchFamily="18" charset="0"/>
                </a:rPr>
                <a:t>菱形法</a:t>
              </a:r>
            </a:p>
          </p:txBody>
        </p:sp>
      </p:grpSp>
      <p:grpSp>
        <p:nvGrpSpPr>
          <p:cNvPr id="75822" name="Group 46"/>
          <p:cNvGrpSpPr/>
          <p:nvPr/>
        </p:nvGrpSpPr>
        <p:grpSpPr bwMode="auto">
          <a:xfrm>
            <a:off x="7453313" y="5251450"/>
            <a:ext cx="1727200" cy="914400"/>
            <a:chOff x="4332" y="3475"/>
            <a:chExt cx="1088" cy="576"/>
          </a:xfrm>
        </p:grpSpPr>
        <p:sp>
          <p:nvSpPr>
            <p:cNvPr id="75823" name="Oval 47"/>
            <p:cNvSpPr>
              <a:spLocks noChangeArrowheads="1"/>
            </p:cNvSpPr>
            <p:nvPr/>
          </p:nvSpPr>
          <p:spPr bwMode="auto">
            <a:xfrm>
              <a:off x="4377" y="3475"/>
              <a:ext cx="907" cy="57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824" name="Text Box 48"/>
            <p:cNvSpPr txBox="1">
              <a:spLocks noChangeArrowheads="1"/>
            </p:cNvSpPr>
            <p:nvPr/>
          </p:nvSpPr>
          <p:spPr bwMode="auto">
            <a:xfrm>
              <a:off x="4332" y="3521"/>
              <a:ext cx="10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zh-CN" altLang="en-US" sz="3200" b="1">
                  <a:latin typeface="Times New Roman" panose="02020603050405020304" pitchFamily="18" charset="0"/>
                </a:rPr>
                <a:t>矩形法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8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6" grpId="0" animBg="1"/>
      <p:bldP spid="75817" grpId="0"/>
      <p:bldP spid="758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3937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3</a:t>
            </a:r>
            <a:r>
              <a:rPr lang="zh-CN" altLang="en-US" sz="3600" b="1" dirty="0"/>
              <a:t>、下列命题正确的是（     ）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/>
              <a:t>      </a:t>
            </a:r>
            <a:r>
              <a:rPr lang="en-US" altLang="zh-CN" sz="3600" b="1" dirty="0"/>
              <a:t>A</a:t>
            </a:r>
            <a:r>
              <a:rPr lang="zh-CN" altLang="en-US" sz="3600" b="1" dirty="0"/>
              <a:t>、四个角都相等的四边形是正方形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/>
              <a:t>     </a:t>
            </a:r>
            <a:r>
              <a:rPr lang="en-US" altLang="zh-CN" sz="3600" b="1" dirty="0"/>
              <a:t>B</a:t>
            </a:r>
            <a:r>
              <a:rPr lang="zh-CN" altLang="en-US" sz="3600" b="1" dirty="0"/>
              <a:t>、四条边都相等的四边形是正方形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/>
              <a:t>     </a:t>
            </a:r>
            <a:r>
              <a:rPr lang="en-US" altLang="zh-CN" sz="3600" b="1" dirty="0"/>
              <a:t>C</a:t>
            </a:r>
            <a:r>
              <a:rPr lang="zh-CN" altLang="en-US" sz="3600" b="1" dirty="0"/>
              <a:t>、对角线相等的平行四边形是正方形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/>
              <a:t>     </a:t>
            </a:r>
            <a:r>
              <a:rPr lang="en-US" altLang="zh-CN" sz="3600" b="1" dirty="0"/>
              <a:t>D</a:t>
            </a:r>
            <a:r>
              <a:rPr lang="zh-CN" altLang="en-US" sz="3600" b="1" dirty="0"/>
              <a:t>、对角线互相垂直的矩形是正方形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876800" y="152400"/>
            <a:ext cx="68580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chemeClr val="hlink"/>
                </a:solidFill>
              </a:rPr>
              <a:t>D</a:t>
            </a:r>
          </a:p>
        </p:txBody>
      </p:sp>
      <p:pic>
        <p:nvPicPr>
          <p:cNvPr id="76804" name="Picture 7" descr="图片10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868863"/>
            <a:ext cx="1676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533400"/>
            <a:ext cx="8991600" cy="26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>
                <a:latin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</a:rPr>
              <a:t>4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．四个内角都相等的四边形一定是（   ）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A</a:t>
            </a:r>
            <a:r>
              <a:rPr kumimoji="1" lang="zh-CN" altLang="en-US" sz="3600" b="1">
                <a:latin typeface="Times New Roman" panose="02020603050405020304" pitchFamily="18" charset="0"/>
              </a:rPr>
              <a:t>、正方形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B</a:t>
            </a:r>
            <a:r>
              <a:rPr kumimoji="1" lang="zh-CN" altLang="en-US" sz="3600" b="1">
                <a:latin typeface="Times New Roman" panose="02020603050405020304" pitchFamily="18" charset="0"/>
              </a:rPr>
              <a:t>、菱形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C</a:t>
            </a:r>
            <a:r>
              <a:rPr kumimoji="1" lang="zh-CN" altLang="en-US" sz="3600" b="1">
                <a:latin typeface="Times New Roman" panose="02020603050405020304" pitchFamily="18" charset="0"/>
              </a:rPr>
              <a:t>、矩形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D</a:t>
            </a:r>
            <a:r>
              <a:rPr kumimoji="1" lang="zh-CN" altLang="en-US" sz="3600" b="1">
                <a:latin typeface="Times New Roman" panose="02020603050405020304" pitchFamily="18" charset="0"/>
              </a:rPr>
              <a:t>平行四边形</a:t>
            </a:r>
            <a:r>
              <a:rPr kumimoji="1" lang="zh-CN" altLang="en-US" sz="3600">
                <a:latin typeface="Times New Roman" panose="02020603050405020304" pitchFamily="18" charset="0"/>
              </a:rPr>
              <a:t/>
            </a:r>
            <a:br>
              <a:rPr kumimoji="1" lang="zh-CN" altLang="en-US" sz="3600">
                <a:latin typeface="Times New Roman" panose="02020603050405020304" pitchFamily="18" charset="0"/>
              </a:rPr>
            </a:br>
            <a:r>
              <a:rPr kumimoji="1" lang="zh-CN" altLang="en-US" sz="3600">
                <a:latin typeface="Times New Roman" panose="02020603050405020304" pitchFamily="18" charset="0"/>
              </a:rPr>
              <a:t/>
            </a:r>
            <a:br>
              <a:rPr kumimoji="1" lang="zh-CN" altLang="en-US" sz="3600">
                <a:latin typeface="Times New Roman" panose="02020603050405020304" pitchFamily="18" charset="0"/>
              </a:rPr>
            </a:br>
            <a:endParaRPr kumimoji="1" lang="zh-CN" altLang="en-US" sz="3600">
              <a:latin typeface="Times New Roman" panose="02020603050405020304" pitchFamily="18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0" y="2209800"/>
            <a:ext cx="9144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5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．在四边形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ABCD</a:t>
            </a:r>
            <a:r>
              <a:rPr kumimoji="1" lang="zh-CN" altLang="en-US" sz="3600" b="1">
                <a:latin typeface="Times New Roman" panose="02020603050405020304" pitchFamily="18" charset="0"/>
              </a:rPr>
              <a:t>中，</a:t>
            </a:r>
            <a:r>
              <a:rPr kumimoji="1" lang="en-US" altLang="zh-CN" sz="3600" b="1">
                <a:latin typeface="Times New Roman" panose="02020603050405020304" pitchFamily="18" charset="0"/>
              </a:rPr>
              <a:t>O</a:t>
            </a:r>
            <a:r>
              <a:rPr kumimoji="1" lang="zh-CN" altLang="en-US" sz="3600" b="1">
                <a:latin typeface="Times New Roman" panose="02020603050405020304" pitchFamily="18" charset="0"/>
              </a:rPr>
              <a:t>是对角线的交点，能判定这个四边形是正 方形的是：（      ）</a:t>
            </a:r>
            <a:br>
              <a:rPr kumimoji="1" lang="zh-CN" altLang="en-US" sz="3600" b="1">
                <a:latin typeface="Times New Roman" panose="02020603050405020304" pitchFamily="18" charset="0"/>
              </a:rPr>
            </a:br>
            <a:r>
              <a:rPr kumimoji="1" lang="en-US" altLang="zh-CN" sz="3600" b="1">
                <a:latin typeface="Times New Roman" panose="02020603050405020304" pitchFamily="18" charset="0"/>
              </a:rPr>
              <a:t>A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．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AO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latin typeface="Times New Roman" panose="02020603050405020304" pitchFamily="18" charset="0"/>
              </a:rPr>
              <a:t>BO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latin typeface="Times New Roman" panose="02020603050405020304" pitchFamily="18" charset="0"/>
              </a:rPr>
              <a:t>CO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latin typeface="Times New Roman" panose="02020603050405020304" pitchFamily="18" charset="0"/>
              </a:rPr>
              <a:t>DO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，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AC⊥BD</a:t>
            </a:r>
            <a:r>
              <a:rPr kumimoji="1" lang="zh-CN" altLang="en-US" sz="3600" b="1">
                <a:latin typeface="Times New Roman" panose="02020603050405020304" pitchFamily="18" charset="0"/>
              </a:rPr>
              <a:t>　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B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．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AD∥BC ∠A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＝∠</a:t>
            </a:r>
            <a:r>
              <a:rPr kumimoji="1" lang="en-US" altLang="zh-CN" sz="3600" b="1">
                <a:latin typeface="Times New Roman" panose="02020603050405020304" pitchFamily="18" charset="0"/>
              </a:rPr>
              <a:t>C</a:t>
            </a:r>
            <a:r>
              <a:rPr kumimoji="1" lang="zh-CN" altLang="en-US" sz="3600" b="1">
                <a:latin typeface="Times New Roman" panose="02020603050405020304" pitchFamily="18" charset="0"/>
              </a:rPr>
              <a:t>　                   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C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．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AO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latin typeface="Times New Roman" panose="02020603050405020304" pitchFamily="18" charset="0"/>
              </a:rPr>
              <a:t>CO</a:t>
            </a:r>
            <a:r>
              <a:rPr kumimoji="1" lang="zh-CN" altLang="en-US" sz="3600" b="1">
                <a:latin typeface="Times New Roman" panose="02020603050405020304" pitchFamily="18" charset="0"/>
              </a:rPr>
              <a:t>　</a:t>
            </a:r>
            <a:r>
              <a:rPr kumimoji="1" lang="en-US" altLang="zh-CN" sz="3600" b="1">
                <a:latin typeface="Times New Roman" panose="02020603050405020304" pitchFamily="18" charset="0"/>
              </a:rPr>
              <a:t>BO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latin typeface="Times New Roman" panose="02020603050405020304" pitchFamily="18" charset="0"/>
              </a:rPr>
              <a:t>DO</a:t>
            </a:r>
            <a:r>
              <a:rPr kumimoji="1" lang="zh-CN" altLang="en-US" sz="3600" b="1">
                <a:latin typeface="Times New Roman" panose="02020603050405020304" pitchFamily="18" charset="0"/>
              </a:rPr>
              <a:t>　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AB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latin typeface="Times New Roman" panose="02020603050405020304" pitchFamily="18" charset="0"/>
              </a:rPr>
              <a:t>BC      D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．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AC</a:t>
            </a:r>
            <a:r>
              <a:rPr kumimoji="1" lang="zh-CN" altLang="en-US" sz="36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latin typeface="Times New Roman" panose="02020603050405020304" pitchFamily="18" charset="0"/>
              </a:rPr>
              <a:t>BD </a:t>
            </a:r>
            <a:br>
              <a:rPr kumimoji="1" lang="en-US" altLang="zh-CN" sz="3600" b="1">
                <a:latin typeface="Times New Roman" panose="02020603050405020304" pitchFamily="18" charset="0"/>
              </a:rPr>
            </a:br>
            <a:r>
              <a:rPr kumimoji="1" lang="en-US" altLang="zh-CN" sz="3600" b="1">
                <a:latin typeface="Times New Roman" panose="02020603050405020304" pitchFamily="18" charset="0"/>
              </a:rPr>
              <a:t/>
            </a:r>
            <a:br>
              <a:rPr kumimoji="1" lang="en-US" altLang="zh-CN" sz="3600" b="1">
                <a:latin typeface="Times New Roman" panose="02020603050405020304" pitchFamily="18" charset="0"/>
              </a:rPr>
            </a:br>
            <a:r>
              <a:rPr kumimoji="1"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/>
            </a:r>
            <a:br>
              <a:rPr kumimoji="1"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</a:br>
            <a:endParaRPr kumimoji="1" lang="en-US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0" y="2514600"/>
            <a:ext cx="9372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/>
            </a:r>
            <a:br>
              <a:rPr kumimoji="1" lang="zh-CN" altLang="en-US" sz="2400">
                <a:latin typeface="Times New Roman" panose="02020603050405020304" pitchFamily="18" charset="0"/>
              </a:rPr>
            </a:b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696200" y="5334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7696200" y="2819400"/>
            <a:ext cx="1076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9509125" y="4668838"/>
            <a:ext cx="16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04800" y="2209800"/>
            <a:ext cx="1692275" cy="1008063"/>
            <a:chOff x="384" y="2160"/>
            <a:chExt cx="864" cy="432"/>
          </a:xfrm>
        </p:grpSpPr>
        <p:sp>
          <p:nvSpPr>
            <p:cNvPr id="5134" name="Line 3"/>
            <p:cNvSpPr>
              <a:spLocks noChangeShapeType="1"/>
            </p:cNvSpPr>
            <p:nvPr/>
          </p:nvSpPr>
          <p:spPr bwMode="auto">
            <a:xfrm>
              <a:off x="384" y="2592"/>
              <a:ext cx="86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" name="Line 4"/>
            <p:cNvSpPr>
              <a:spLocks noChangeShapeType="1"/>
            </p:cNvSpPr>
            <p:nvPr/>
          </p:nvSpPr>
          <p:spPr bwMode="auto">
            <a:xfrm flipV="1">
              <a:off x="384" y="2256"/>
              <a:ext cx="144" cy="336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" name="Line 5"/>
            <p:cNvSpPr>
              <a:spLocks noChangeShapeType="1"/>
            </p:cNvSpPr>
            <p:nvPr/>
          </p:nvSpPr>
          <p:spPr bwMode="auto">
            <a:xfrm flipV="1">
              <a:off x="528" y="2160"/>
              <a:ext cx="384" cy="96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" name="Line 6"/>
            <p:cNvSpPr>
              <a:spLocks noChangeShapeType="1"/>
            </p:cNvSpPr>
            <p:nvPr/>
          </p:nvSpPr>
          <p:spPr bwMode="auto">
            <a:xfrm>
              <a:off x="912" y="2160"/>
              <a:ext cx="336" cy="432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57200" y="2514600"/>
            <a:ext cx="1250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>
                <a:solidFill>
                  <a:srgbClr val="000099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四边形</a:t>
            </a:r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2667000" y="2438400"/>
            <a:ext cx="2952750" cy="938213"/>
          </a:xfrm>
          <a:prstGeom prst="parallelogram">
            <a:avLst>
              <a:gd name="adj" fmla="val 78680"/>
            </a:avLst>
          </a:prstGeom>
          <a:solidFill>
            <a:srgbClr val="0066FF"/>
          </a:solidFill>
          <a:ln w="444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5867400" y="533400"/>
            <a:ext cx="1511300" cy="1008063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4" name="AutoShape 10"/>
          <p:cNvSpPr>
            <a:spLocks noChangeArrowheads="1"/>
          </p:cNvSpPr>
          <p:nvPr/>
        </p:nvSpPr>
        <p:spPr bwMode="auto">
          <a:xfrm>
            <a:off x="4876800" y="4572000"/>
            <a:ext cx="2736850" cy="1514475"/>
          </a:xfrm>
          <a:prstGeom prst="diamond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5943600" y="685800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2971800" y="2590800"/>
            <a:ext cx="2232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FF00"/>
                </a:solidFill>
                <a:ea typeface="华文中宋" panose="02010600040101010101" pitchFamily="2" charset="-122"/>
              </a:rPr>
              <a:t>平行四边形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5715000" y="5029200"/>
            <a:ext cx="122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菱形</a:t>
            </a:r>
          </a:p>
        </p:txBody>
      </p:sp>
      <p:sp>
        <p:nvSpPr>
          <p:cNvPr id="5130" name="Oval 16" descr="信纸"/>
          <p:cNvSpPr>
            <a:spLocks noChangeArrowheads="1"/>
          </p:cNvSpPr>
          <p:nvPr/>
        </p:nvSpPr>
        <p:spPr bwMode="auto">
          <a:xfrm rot="-926696">
            <a:off x="179388" y="404813"/>
            <a:ext cx="2590800" cy="1081087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44450" algn="ctr">
            <a:solidFill>
              <a:srgbClr val="0000FF"/>
            </a:solidFill>
            <a:round/>
          </a:ln>
        </p:spPr>
        <p:txBody>
          <a:bodyPr wrap="none" anchor="ctr"/>
          <a:lstStyle/>
          <a:p>
            <a:r>
              <a:rPr lang="zh-CN" altLang="en-US" sz="4800" b="1">
                <a:solidFill>
                  <a:srgbClr val="FF0000"/>
                </a:solidFill>
              </a:rPr>
              <a:t>说一说</a:t>
            </a:r>
          </a:p>
        </p:txBody>
      </p:sp>
      <p:sp>
        <p:nvSpPr>
          <p:cNvPr id="93202" name="AutoShape 18"/>
          <p:cNvSpPr>
            <a:spLocks noChangeArrowheads="1"/>
          </p:cNvSpPr>
          <p:nvPr/>
        </p:nvSpPr>
        <p:spPr bwMode="auto">
          <a:xfrm>
            <a:off x="1828800" y="2514600"/>
            <a:ext cx="1223963" cy="485775"/>
          </a:xfrm>
          <a:prstGeom prst="notchedRightArrow">
            <a:avLst>
              <a:gd name="adj1" fmla="val 33991"/>
              <a:gd name="adj2" fmla="val 68006"/>
            </a:avLst>
          </a:prstGeom>
          <a:solidFill>
            <a:srgbClr val="FF66FF"/>
          </a:solidFill>
          <a:ln w="38100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203" name="AutoShape 19"/>
          <p:cNvSpPr>
            <a:spLocks noChangeArrowheads="1"/>
          </p:cNvSpPr>
          <p:nvPr/>
        </p:nvSpPr>
        <p:spPr bwMode="auto">
          <a:xfrm rot="1577502">
            <a:off x="3421063" y="3975100"/>
            <a:ext cx="2236787" cy="485775"/>
          </a:xfrm>
          <a:prstGeom prst="notchedRightArrow">
            <a:avLst>
              <a:gd name="adj1" fmla="val 33991"/>
              <a:gd name="adj2" fmla="val 90578"/>
            </a:avLst>
          </a:prstGeom>
          <a:solidFill>
            <a:srgbClr val="FF66FF"/>
          </a:solidFill>
          <a:ln w="38100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204" name="AutoShape 20"/>
          <p:cNvSpPr>
            <a:spLocks noChangeArrowheads="1"/>
          </p:cNvSpPr>
          <p:nvPr/>
        </p:nvSpPr>
        <p:spPr bwMode="auto">
          <a:xfrm rot="-1578407">
            <a:off x="3556000" y="1501775"/>
            <a:ext cx="2152650" cy="485775"/>
          </a:xfrm>
          <a:prstGeom prst="notchedRightArrow">
            <a:avLst>
              <a:gd name="adj1" fmla="val 33991"/>
              <a:gd name="adj2" fmla="val 76072"/>
            </a:avLst>
          </a:prstGeom>
          <a:solidFill>
            <a:srgbClr val="FF66FF"/>
          </a:solidFill>
          <a:ln w="38100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utoUpdateAnimBg="0"/>
      <p:bldP spid="93192" grpId="0" animBg="1"/>
      <p:bldP spid="93193" grpId="0" animBg="1"/>
      <p:bldP spid="93194" grpId="0" animBg="1"/>
      <p:bldP spid="93196" grpId="0"/>
      <p:bldP spid="93197" grpId="0"/>
      <p:bldP spid="93198" grpId="0"/>
      <p:bldP spid="93202" grpId="0" animBg="1"/>
      <p:bldP spid="93203" grpId="0" animBg="1"/>
      <p:bldP spid="9320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950" y="-26988"/>
            <a:ext cx="8999538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kumimoji="1" lang="zh-CN" altLang="en-US" sz="3600" b="1">
                <a:latin typeface="宋体" panose="02010600030101010101" pitchFamily="2" charset="-122"/>
              </a:rPr>
              <a:t>例</a:t>
            </a:r>
            <a:r>
              <a:rPr kumimoji="1" lang="en-US" altLang="zh-CN" sz="3600" b="1">
                <a:latin typeface="宋体" panose="02010600030101010101" pitchFamily="2" charset="-122"/>
              </a:rPr>
              <a:t>2</a:t>
            </a:r>
            <a:r>
              <a:rPr kumimoji="1" lang="zh-CN" altLang="en-US" sz="3600" b="1">
                <a:latin typeface="宋体" panose="02010600030101010101" pitchFamily="2" charset="-122"/>
              </a:rPr>
              <a:t>、</a:t>
            </a:r>
            <a:r>
              <a:rPr kumimoji="1" lang="zh-CN" altLang="en-US" sz="3200" b="1">
                <a:latin typeface="宋体" panose="02010600030101010101" pitchFamily="2" charset="-122"/>
              </a:rPr>
              <a:t> 直角三角形</a:t>
            </a:r>
            <a:r>
              <a:rPr kumimoji="1" lang="en-US" altLang="zh-CN" sz="3200" b="1">
                <a:latin typeface="宋体" panose="02010600030101010101" pitchFamily="2" charset="-122"/>
              </a:rPr>
              <a:t>ABC</a:t>
            </a:r>
            <a:r>
              <a:rPr kumimoji="1" lang="zh-CN" altLang="en-US" sz="3200" b="1">
                <a:latin typeface="宋体" panose="02010600030101010101" pitchFamily="2" charset="-122"/>
              </a:rPr>
              <a:t>中，</a:t>
            </a:r>
            <a:r>
              <a:rPr kumimoji="1" lang="en-US" altLang="zh-CN" sz="3200" b="1">
                <a:latin typeface="宋体" panose="02010600030101010101" pitchFamily="2" charset="-122"/>
              </a:rPr>
              <a:t>CD</a:t>
            </a:r>
            <a:r>
              <a:rPr kumimoji="1" lang="zh-CN" altLang="en-US" sz="3200" b="1">
                <a:latin typeface="宋体" panose="02010600030101010101" pitchFamily="2" charset="-122"/>
              </a:rPr>
              <a:t>平分∠</a:t>
            </a:r>
            <a:r>
              <a:rPr kumimoji="1" lang="en-US" altLang="zh-CN" sz="3200" b="1">
                <a:latin typeface="宋体" panose="02010600030101010101" pitchFamily="2" charset="-122"/>
              </a:rPr>
              <a:t>ACB</a:t>
            </a:r>
            <a:r>
              <a:rPr kumimoji="1" lang="zh-CN" altLang="en-US" sz="3200" b="1">
                <a:latin typeface="宋体" panose="02010600030101010101" pitchFamily="2" charset="-122"/>
              </a:rPr>
              <a:t>交</a:t>
            </a:r>
            <a:r>
              <a:rPr kumimoji="1" lang="en-US" altLang="zh-CN" sz="3200" b="1">
                <a:latin typeface="宋体" panose="02010600030101010101" pitchFamily="2" charset="-122"/>
              </a:rPr>
              <a:t>AB</a:t>
            </a:r>
            <a:r>
              <a:rPr kumimoji="1" lang="zh-CN" altLang="en-US" sz="3200" b="1">
                <a:latin typeface="宋体" panose="02010600030101010101" pitchFamily="2" charset="-122"/>
              </a:rPr>
              <a:t>于</a:t>
            </a:r>
            <a:r>
              <a:rPr kumimoji="1" lang="en-US" altLang="zh-CN" sz="3200" b="1">
                <a:latin typeface="宋体" panose="02010600030101010101" pitchFamily="2" charset="-122"/>
              </a:rPr>
              <a:t>D</a:t>
            </a:r>
            <a:r>
              <a:rPr kumimoji="1" lang="zh-CN" altLang="en-US" sz="3200" b="1">
                <a:latin typeface="宋体" panose="02010600030101010101" pitchFamily="2" charset="-122"/>
              </a:rPr>
              <a:t>，</a:t>
            </a:r>
            <a:r>
              <a:rPr kumimoji="1" lang="en-US" altLang="zh-CN" sz="3200" b="1">
                <a:latin typeface="宋体" panose="02010600030101010101" pitchFamily="2" charset="-122"/>
              </a:rPr>
              <a:t>DE⊥AC</a:t>
            </a:r>
            <a:r>
              <a:rPr kumimoji="1" lang="zh-CN" altLang="en-US" sz="3200" b="1">
                <a:latin typeface="宋体" panose="02010600030101010101" pitchFamily="2" charset="-122"/>
              </a:rPr>
              <a:t>，</a:t>
            </a:r>
            <a:r>
              <a:rPr kumimoji="1" lang="en-US" altLang="zh-CN" sz="3200" b="1">
                <a:latin typeface="宋体" panose="02010600030101010101" pitchFamily="2" charset="-122"/>
              </a:rPr>
              <a:t>DF⊥AB</a:t>
            </a:r>
            <a:r>
              <a:rPr kumimoji="1" lang="zh-CN" altLang="en-US" sz="2400" b="1">
                <a:latin typeface="宋体" panose="02010600030101010101" pitchFamily="2" charset="-122"/>
              </a:rPr>
              <a:t>。</a:t>
            </a:r>
            <a:r>
              <a:rPr kumimoji="1" lang="zh-CN" altLang="en-US" sz="3200" b="1">
                <a:latin typeface="宋体" panose="02010600030101010101" pitchFamily="2" charset="-122"/>
              </a:rPr>
              <a:t>求证：四边形</a:t>
            </a:r>
            <a:r>
              <a:rPr kumimoji="1" lang="en-US" altLang="zh-CN" sz="3200" b="1">
                <a:latin typeface="宋体" panose="02010600030101010101" pitchFamily="2" charset="-122"/>
              </a:rPr>
              <a:t>CEDF</a:t>
            </a:r>
            <a:r>
              <a:rPr kumimoji="1" lang="zh-CN" altLang="en-US" sz="3200" b="1">
                <a:latin typeface="宋体" panose="02010600030101010101" pitchFamily="2" charset="-122"/>
              </a:rPr>
              <a:t>是正方形。</a:t>
            </a:r>
          </a:p>
        </p:txBody>
      </p:sp>
      <p:grpSp>
        <p:nvGrpSpPr>
          <p:cNvPr id="79875" name="Group 3"/>
          <p:cNvGrpSpPr/>
          <p:nvPr/>
        </p:nvGrpSpPr>
        <p:grpSpPr bwMode="auto">
          <a:xfrm>
            <a:off x="4932363" y="2781300"/>
            <a:ext cx="4135437" cy="2743200"/>
            <a:chOff x="2976" y="2064"/>
            <a:chExt cx="2605" cy="1728"/>
          </a:xfrm>
        </p:grpSpPr>
        <p:sp>
          <p:nvSpPr>
            <p:cNvPr id="79876" name="Text Box 4"/>
            <p:cNvSpPr txBox="1">
              <a:spLocks noChangeArrowheads="1"/>
            </p:cNvSpPr>
            <p:nvPr/>
          </p:nvSpPr>
          <p:spPr bwMode="auto">
            <a:xfrm>
              <a:off x="5280" y="3120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3200" b="1">
                  <a:solidFill>
                    <a:srgbClr val="990099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79877" name="Group 5"/>
            <p:cNvGrpSpPr/>
            <p:nvPr/>
          </p:nvGrpSpPr>
          <p:grpSpPr bwMode="auto">
            <a:xfrm>
              <a:off x="3600" y="2495"/>
              <a:ext cx="1440" cy="1297"/>
              <a:chOff x="3216" y="2255"/>
              <a:chExt cx="1724" cy="1468"/>
            </a:xfrm>
          </p:grpSpPr>
          <p:sp>
            <p:nvSpPr>
              <p:cNvPr id="79878" name="AutoShape 6"/>
              <p:cNvSpPr>
                <a:spLocks noChangeArrowheads="1"/>
              </p:cNvSpPr>
              <p:nvPr/>
            </p:nvSpPr>
            <p:spPr bwMode="auto">
              <a:xfrm rot="29152819">
                <a:off x="3488" y="2272"/>
                <a:ext cx="1179" cy="1724"/>
              </a:xfrm>
              <a:prstGeom prst="rtTriangle">
                <a:avLst/>
              </a:prstGeom>
              <a:noFill/>
              <a:ln w="57150">
                <a:solidFill>
                  <a:srgbClr val="80008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879" name="Line 7"/>
              <p:cNvSpPr>
                <a:spLocks noChangeShapeType="1"/>
              </p:cNvSpPr>
              <p:nvPr/>
            </p:nvSpPr>
            <p:spPr bwMode="auto">
              <a:xfrm rot="7552819" flipV="1">
                <a:off x="3538" y="2273"/>
                <a:ext cx="635" cy="771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880" name="Line 8"/>
              <p:cNvSpPr>
                <a:spLocks noChangeShapeType="1"/>
              </p:cNvSpPr>
              <p:nvPr/>
            </p:nvSpPr>
            <p:spPr bwMode="auto">
              <a:xfrm rot="29152819">
                <a:off x="3627" y="2517"/>
                <a:ext cx="45" cy="771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881" name="Line 9"/>
              <p:cNvSpPr>
                <a:spLocks noChangeShapeType="1"/>
              </p:cNvSpPr>
              <p:nvPr/>
            </p:nvSpPr>
            <p:spPr bwMode="auto">
              <a:xfrm rot="7552819" flipH="1">
                <a:off x="3870" y="2871"/>
                <a:ext cx="635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882" name="Line 10"/>
              <p:cNvSpPr>
                <a:spLocks noChangeShapeType="1"/>
              </p:cNvSpPr>
              <p:nvPr/>
            </p:nvSpPr>
            <p:spPr bwMode="auto">
              <a:xfrm rot="29152819">
                <a:off x="4231" y="2596"/>
                <a:ext cx="88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883" name="Line 11"/>
              <p:cNvSpPr>
                <a:spLocks noChangeShapeType="1"/>
              </p:cNvSpPr>
              <p:nvPr/>
            </p:nvSpPr>
            <p:spPr bwMode="auto">
              <a:xfrm rot="29152819">
                <a:off x="4298" y="2643"/>
                <a:ext cx="0" cy="54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884" name="Line 12"/>
              <p:cNvSpPr>
                <a:spLocks noChangeShapeType="1"/>
              </p:cNvSpPr>
              <p:nvPr/>
            </p:nvSpPr>
            <p:spPr bwMode="auto">
              <a:xfrm rot="29152819">
                <a:off x="3388" y="2829"/>
                <a:ext cx="91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885" name="Line 13"/>
              <p:cNvSpPr>
                <a:spLocks noChangeShapeType="1"/>
              </p:cNvSpPr>
              <p:nvPr/>
            </p:nvSpPr>
            <p:spPr bwMode="auto">
              <a:xfrm rot="29152819">
                <a:off x="3352" y="2758"/>
                <a:ext cx="0" cy="136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886" name="Line 14"/>
              <p:cNvSpPr>
                <a:spLocks noChangeShapeType="1"/>
              </p:cNvSpPr>
              <p:nvPr/>
            </p:nvSpPr>
            <p:spPr bwMode="auto">
              <a:xfrm rot="29152819">
                <a:off x="3789" y="2323"/>
                <a:ext cx="136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887" name="Line 15"/>
              <p:cNvSpPr>
                <a:spLocks noChangeShapeType="1"/>
              </p:cNvSpPr>
              <p:nvPr/>
            </p:nvSpPr>
            <p:spPr bwMode="auto">
              <a:xfrm rot="29152819">
                <a:off x="3743" y="2234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2976" y="3168"/>
              <a:ext cx="66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sz="3200" b="1">
                  <a:solidFill>
                    <a:srgbClr val="990099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9889" name="Text Box 17"/>
            <p:cNvSpPr txBox="1">
              <a:spLocks noChangeArrowheads="1"/>
            </p:cNvSpPr>
            <p:nvPr/>
          </p:nvSpPr>
          <p:spPr bwMode="auto">
            <a:xfrm rot="21405070">
              <a:off x="3888" y="2064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3200" b="1">
                  <a:solidFill>
                    <a:srgbClr val="990099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9890" name="Text Box 18"/>
            <p:cNvSpPr txBox="1">
              <a:spLocks noChangeArrowheads="1"/>
            </p:cNvSpPr>
            <p:nvPr/>
          </p:nvSpPr>
          <p:spPr bwMode="auto">
            <a:xfrm>
              <a:off x="4128" y="3264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3200" b="1">
                  <a:solidFill>
                    <a:srgbClr val="990099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 rot="43013562">
              <a:off x="4416" y="2496"/>
              <a:ext cx="6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sz="3200" b="1">
                  <a:solidFill>
                    <a:srgbClr val="990099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79892" name="Text Box 20"/>
            <p:cNvSpPr txBox="1">
              <a:spLocks noChangeArrowheads="1"/>
            </p:cNvSpPr>
            <p:nvPr/>
          </p:nvSpPr>
          <p:spPr bwMode="auto">
            <a:xfrm rot="10800000" flipH="1" flipV="1">
              <a:off x="3312" y="2640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sz="3200" b="1">
                  <a:solidFill>
                    <a:srgbClr val="990099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900113" y="5949950"/>
            <a:ext cx="72346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∴四边形</a:t>
            </a: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ABCD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是正方形（ </a:t>
            </a:r>
            <a:r>
              <a:rPr kumimoji="1" lang="zh-CN" altLang="en-US" sz="2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              </a:t>
            </a: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908050" y="5300663"/>
            <a:ext cx="3805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∴ </a:t>
            </a: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DE=DF( </a:t>
            </a:r>
            <a:r>
              <a:rPr kumimoji="1" lang="en-US" altLang="zh-CN" sz="2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        </a:t>
            </a: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1485900" y="4724400"/>
            <a:ext cx="287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DE⊥AC</a:t>
            </a:r>
            <a:r>
              <a:rPr kumimoji="1"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， </a:t>
            </a:r>
            <a:r>
              <a:rPr kumimoji="1"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DF⊥BC</a:t>
            </a:r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900113" y="4149725"/>
            <a:ext cx="2689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∵ </a:t>
            </a:r>
            <a:r>
              <a:rPr kumimoji="1"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CD</a:t>
            </a:r>
            <a:r>
              <a:rPr kumimoji="1"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平分∠</a:t>
            </a:r>
            <a:r>
              <a:rPr kumimoji="1"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ACB</a:t>
            </a:r>
          </a:p>
        </p:txBody>
      </p:sp>
      <p:sp>
        <p:nvSpPr>
          <p:cNvPr id="79897" name="Rectangle 25"/>
          <p:cNvSpPr>
            <a:spLocks noChangeArrowheads="1"/>
          </p:cNvSpPr>
          <p:nvPr/>
        </p:nvSpPr>
        <p:spPr bwMode="auto">
          <a:xfrm>
            <a:off x="887413" y="3500438"/>
            <a:ext cx="4837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∴ 四边形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ABCD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为矩形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     )</a:t>
            </a:r>
          </a:p>
        </p:txBody>
      </p:sp>
      <p:sp>
        <p:nvSpPr>
          <p:cNvPr id="79898" name="Rectangle 26"/>
          <p:cNvSpPr>
            <a:spLocks noChangeArrowheads="1"/>
          </p:cNvSpPr>
          <p:nvPr/>
        </p:nvSpPr>
        <p:spPr bwMode="auto">
          <a:xfrm>
            <a:off x="1258888" y="2852738"/>
            <a:ext cx="2332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而∠</a:t>
            </a:r>
            <a:r>
              <a:rPr kumimoji="1"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ACB=90°</a:t>
            </a:r>
          </a:p>
        </p:txBody>
      </p:sp>
      <p:sp>
        <p:nvSpPr>
          <p:cNvPr id="79899" name="Rectangle 27"/>
          <p:cNvSpPr>
            <a:spLocks noChangeArrowheads="1"/>
          </p:cNvSpPr>
          <p:nvPr/>
        </p:nvSpPr>
        <p:spPr bwMode="auto">
          <a:xfrm>
            <a:off x="1258888" y="2205038"/>
            <a:ext cx="4838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宋体" panose="02010600030101010101" pitchFamily="2" charset="-122"/>
              </a:rPr>
              <a:t>∴ ∠</a:t>
            </a:r>
            <a:r>
              <a:rPr kumimoji="1" lang="en-US" altLang="zh-CN" sz="2800" b="1">
                <a:latin typeface="宋体" panose="02010600030101010101" pitchFamily="2" charset="-122"/>
              </a:rPr>
              <a:t>DEC=90°</a:t>
            </a:r>
            <a:r>
              <a:rPr kumimoji="1" lang="zh-CN" altLang="en-US" sz="2800" b="1">
                <a:latin typeface="宋体" panose="02010600030101010101" pitchFamily="2" charset="-122"/>
              </a:rPr>
              <a:t>， ∠</a:t>
            </a:r>
            <a:r>
              <a:rPr kumimoji="1" lang="en-US" altLang="zh-CN" sz="2800" b="1">
                <a:latin typeface="宋体" panose="02010600030101010101" pitchFamily="2" charset="-122"/>
              </a:rPr>
              <a:t>DFC=90°</a:t>
            </a:r>
          </a:p>
        </p:txBody>
      </p:sp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238125" y="1541463"/>
            <a:ext cx="4478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证明：∵  </a:t>
            </a:r>
            <a:r>
              <a:rPr kumimoji="1"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DE⊥AC</a:t>
            </a:r>
            <a:r>
              <a:rPr kumimoji="1"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DF⊥AB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4284663" y="3429000"/>
            <a:ext cx="1873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有三个角是    直角的四边形是矩形</a:t>
            </a: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2692400" y="5378917"/>
            <a:ext cx="3097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角平分线的定理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4941072" y="5942013"/>
            <a:ext cx="27543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</a:rPr>
              <a:t>有一组邻边相等的矩形是正方形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3" grpId="0"/>
      <p:bldP spid="79894" grpId="0"/>
      <p:bldP spid="79895" grpId="0"/>
      <p:bldP spid="79896" grpId="0"/>
      <p:bldP spid="79897" grpId="0"/>
      <p:bldP spid="79898" grpId="0"/>
      <p:bldP spid="79899" grpId="0"/>
      <p:bldP spid="79900" grpId="0"/>
      <p:bldP spid="79901" grpId="0"/>
      <p:bldP spid="79902" grpId="0"/>
      <p:bldP spid="7990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52413" y="198438"/>
            <a:ext cx="8640762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latin typeface="宋体" panose="02010600030101010101" pitchFamily="2" charset="-122"/>
              </a:rPr>
              <a:t>在△</a:t>
            </a:r>
            <a:r>
              <a:rPr kumimoji="1" lang="en-US" altLang="zh-CN" sz="3200" b="1">
                <a:latin typeface="宋体" panose="02010600030101010101" pitchFamily="2" charset="-122"/>
              </a:rPr>
              <a:t>ABC</a:t>
            </a:r>
            <a:r>
              <a:rPr kumimoji="1" lang="zh-CN" altLang="en-US" sz="3200" b="1">
                <a:latin typeface="宋体" panose="02010600030101010101" pitchFamily="2" charset="-122"/>
              </a:rPr>
              <a:t>中</a:t>
            </a:r>
            <a:r>
              <a:rPr kumimoji="1" lang="en-US" altLang="zh-CN" sz="3200" b="1">
                <a:latin typeface="宋体" panose="02010600030101010101" pitchFamily="2" charset="-122"/>
              </a:rPr>
              <a:t>,AB=AC,D</a:t>
            </a:r>
            <a:r>
              <a:rPr kumimoji="1" lang="zh-CN" altLang="en-US" sz="3200" b="1">
                <a:latin typeface="宋体" panose="02010600030101010101" pitchFamily="2" charset="-122"/>
              </a:rPr>
              <a:t>是</a:t>
            </a:r>
            <a:r>
              <a:rPr kumimoji="1" lang="en-US" altLang="zh-CN" sz="3200" b="1">
                <a:latin typeface="宋体" panose="02010600030101010101" pitchFamily="2" charset="-122"/>
              </a:rPr>
              <a:t>BC</a:t>
            </a:r>
            <a:r>
              <a:rPr kumimoji="1" lang="zh-CN" altLang="en-US" sz="3200" b="1">
                <a:latin typeface="宋体" panose="02010600030101010101" pitchFamily="2" charset="-122"/>
              </a:rPr>
              <a:t>的中点</a:t>
            </a:r>
            <a:r>
              <a:rPr kumimoji="1" lang="en-US" altLang="zh-CN" sz="3200" b="1">
                <a:latin typeface="宋体" panose="02010600030101010101" pitchFamily="2" charset="-122"/>
              </a:rPr>
              <a:t>,DE⊥AB,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latin typeface="宋体" panose="02010600030101010101" pitchFamily="2" charset="-122"/>
              </a:rPr>
              <a:t>DF⊥AC,</a:t>
            </a:r>
            <a:r>
              <a:rPr kumimoji="1" lang="zh-CN" altLang="en-US" sz="3200" b="1">
                <a:latin typeface="宋体" panose="02010600030101010101" pitchFamily="2" charset="-122"/>
              </a:rPr>
              <a:t>垂足分别是</a:t>
            </a:r>
            <a:r>
              <a:rPr kumimoji="1" lang="en-US" altLang="zh-CN" sz="3200" b="1">
                <a:latin typeface="宋体" panose="02010600030101010101" pitchFamily="2" charset="-122"/>
              </a:rPr>
              <a:t>E,F.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1)</a:t>
            </a:r>
            <a:r>
              <a:rPr kumimoji="1"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试说明</a:t>
            </a:r>
            <a:r>
              <a:rPr kumimoji="1"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:DE=DF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latin typeface="宋体" panose="02010600030101010101" pitchFamily="2" charset="-122"/>
              </a:rPr>
              <a:t>2)</a:t>
            </a:r>
            <a:r>
              <a:rPr kumimoji="1" lang="zh-CN" altLang="en-US" sz="3200" b="1">
                <a:latin typeface="宋体" panose="02010600030101010101" pitchFamily="2" charset="-122"/>
              </a:rPr>
              <a:t>只添加一个条件</a:t>
            </a:r>
            <a:r>
              <a:rPr kumimoji="1" lang="en-US" altLang="zh-CN" sz="3200" b="1">
                <a:latin typeface="宋体" panose="02010600030101010101" pitchFamily="2" charset="-122"/>
              </a:rPr>
              <a:t>,</a:t>
            </a:r>
            <a:r>
              <a:rPr kumimoji="1" lang="zh-CN" altLang="en-US" sz="3200" b="1">
                <a:latin typeface="宋体" panose="02010600030101010101" pitchFamily="2" charset="-122"/>
              </a:rPr>
              <a:t>使四边形</a:t>
            </a:r>
            <a:r>
              <a:rPr kumimoji="1" lang="en-US" altLang="zh-CN" sz="3200" b="1">
                <a:latin typeface="宋体" panose="02010600030101010101" pitchFamily="2" charset="-122"/>
              </a:rPr>
              <a:t>EDFA</a:t>
            </a:r>
            <a:r>
              <a:rPr kumimoji="1" lang="zh-CN" altLang="en-US" sz="3200" b="1">
                <a:latin typeface="宋体" panose="02010600030101010101" pitchFamily="2" charset="-122"/>
              </a:rPr>
              <a:t>是正方形</a:t>
            </a:r>
            <a:r>
              <a:rPr kumimoji="1" lang="en-US" altLang="zh-CN" sz="3200" b="1">
                <a:latin typeface="宋体" panose="02010600030101010101" pitchFamily="2" charset="-12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latin typeface="宋体" panose="02010600030101010101" pitchFamily="2" charset="-122"/>
              </a:rPr>
              <a:t>请你至少写出两种不同的添加方法</a:t>
            </a:r>
            <a:r>
              <a:rPr kumimoji="1" lang="en-US" altLang="zh-CN" sz="3200" b="1">
                <a:latin typeface="宋体" panose="02010600030101010101" pitchFamily="2" charset="-122"/>
              </a:rPr>
              <a:t>.(</a:t>
            </a:r>
            <a:r>
              <a:rPr kumimoji="1" lang="zh-CN" altLang="en-US" sz="3200" b="1">
                <a:latin typeface="宋体" panose="02010600030101010101" pitchFamily="2" charset="-122"/>
              </a:rPr>
              <a:t>不另外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latin typeface="宋体" panose="02010600030101010101" pitchFamily="2" charset="-122"/>
              </a:rPr>
              <a:t>添加辅助线</a:t>
            </a:r>
            <a:r>
              <a:rPr kumimoji="1" lang="en-US" altLang="zh-CN" sz="3200" b="1">
                <a:latin typeface="宋体" panose="02010600030101010101" pitchFamily="2" charset="-122"/>
              </a:rPr>
              <a:t>,</a:t>
            </a:r>
            <a:r>
              <a:rPr kumimoji="1" lang="zh-CN" altLang="en-US" sz="3200" b="1">
                <a:latin typeface="宋体" panose="02010600030101010101" pitchFamily="2" charset="-122"/>
              </a:rPr>
              <a:t>无需证明</a:t>
            </a:r>
            <a:r>
              <a:rPr kumimoji="1" lang="en-US" altLang="zh-CN" sz="3200" b="1">
                <a:latin typeface="宋体" panose="02010600030101010101" pitchFamily="2" charset="-122"/>
              </a:rPr>
              <a:t>)</a:t>
            </a: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784600"/>
            <a:ext cx="4968875" cy="274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23850" y="3068638"/>
            <a:ext cx="860425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如果题目中的矩形变为正方形</a:t>
            </a:r>
            <a:r>
              <a:rPr kumimoji="1" lang="en-US" altLang="zh-CN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kumimoji="1"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图二</a:t>
            </a:r>
            <a:r>
              <a:rPr kumimoji="1" lang="en-US" altLang="zh-CN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kumimoji="1"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，结论又应变为什么？</a:t>
            </a:r>
            <a:endParaRPr lang="zh-CN" altLang="en-US" sz="32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14313" y="1928813"/>
            <a:ext cx="7832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如果题目中的矩形变为菱形</a:t>
            </a:r>
            <a:r>
              <a:rPr kumimoji="1" lang="en-US" altLang="zh-CN" sz="32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kumimoji="1" lang="zh-CN" altLang="en-US" sz="32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图一</a:t>
            </a:r>
            <a:r>
              <a:rPr kumimoji="1" lang="en-US" altLang="zh-CN" sz="32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kumimoji="1" lang="zh-CN" altLang="en-US" sz="32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，结论应变为什么？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0" y="3959225"/>
            <a:ext cx="3036888" cy="2898775"/>
            <a:chOff x="395" y="1422"/>
            <a:chExt cx="1913" cy="1826"/>
          </a:xfrm>
        </p:grpSpPr>
        <p:grpSp>
          <p:nvGrpSpPr>
            <p:cNvPr id="24618" name="Group 5"/>
            <p:cNvGrpSpPr/>
            <p:nvPr/>
          </p:nvGrpSpPr>
          <p:grpSpPr bwMode="auto">
            <a:xfrm>
              <a:off x="703" y="1570"/>
              <a:ext cx="1301" cy="1678"/>
              <a:chOff x="793" y="527"/>
              <a:chExt cx="1301" cy="1678"/>
            </a:xfrm>
          </p:grpSpPr>
          <p:grpSp>
            <p:nvGrpSpPr>
              <p:cNvPr id="24625" name="Group 6"/>
              <p:cNvGrpSpPr/>
              <p:nvPr/>
            </p:nvGrpSpPr>
            <p:grpSpPr bwMode="auto">
              <a:xfrm>
                <a:off x="793" y="527"/>
                <a:ext cx="1301" cy="1276"/>
                <a:chOff x="793" y="1341"/>
                <a:chExt cx="1301" cy="1276"/>
              </a:xfrm>
            </p:grpSpPr>
            <p:sp>
              <p:nvSpPr>
                <p:cNvPr id="24627" name="AutoShape 7"/>
                <p:cNvSpPr>
                  <a:spLocks noChangeArrowheads="1"/>
                </p:cNvSpPr>
                <p:nvPr/>
              </p:nvSpPr>
              <p:spPr bwMode="auto">
                <a:xfrm>
                  <a:off x="798" y="1341"/>
                  <a:ext cx="1296" cy="864"/>
                </a:xfrm>
                <a:prstGeom prst="parallelogram">
                  <a:avLst>
                    <a:gd name="adj" fmla="val 37500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4628" name="Group 8"/>
                <p:cNvGrpSpPr/>
                <p:nvPr/>
              </p:nvGrpSpPr>
              <p:grpSpPr bwMode="auto">
                <a:xfrm>
                  <a:off x="793" y="1344"/>
                  <a:ext cx="1298" cy="1273"/>
                  <a:chOff x="811" y="1341"/>
                  <a:chExt cx="1298" cy="1273"/>
                </a:xfrm>
              </p:grpSpPr>
              <p:sp>
                <p:nvSpPr>
                  <p:cNvPr id="24629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30" y="1344"/>
                    <a:ext cx="1279" cy="85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3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341"/>
                    <a:ext cx="624" cy="86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31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1" y="1779"/>
                    <a:ext cx="645" cy="409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3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465" y="1770"/>
                    <a:ext cx="317" cy="426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4633" name="Group 13"/>
                  <p:cNvGrpSpPr/>
                  <p:nvPr/>
                </p:nvGrpSpPr>
                <p:grpSpPr bwMode="auto">
                  <a:xfrm>
                    <a:off x="830" y="2205"/>
                    <a:ext cx="961" cy="409"/>
                    <a:chOff x="830" y="2205"/>
                    <a:chExt cx="961" cy="409"/>
                  </a:xfrm>
                </p:grpSpPr>
                <p:sp>
                  <p:nvSpPr>
                    <p:cNvPr id="24634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30" y="2205"/>
                      <a:ext cx="281" cy="40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635" name="Line 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11" y="2205"/>
                      <a:ext cx="680" cy="40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sp>
            <p:nvSpPr>
              <p:cNvPr id="24626" name="Text Box 16"/>
              <p:cNvSpPr txBox="1">
                <a:spLocks noChangeArrowheads="1"/>
              </p:cNvSpPr>
              <p:nvPr/>
            </p:nvSpPr>
            <p:spPr bwMode="auto">
              <a:xfrm>
                <a:off x="793" y="1878"/>
                <a:ext cx="5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图一</a:t>
                </a:r>
              </a:p>
            </p:txBody>
          </p:sp>
        </p:grpSp>
        <p:sp>
          <p:nvSpPr>
            <p:cNvPr id="114705" name="Text Box 17"/>
            <p:cNvSpPr txBox="1">
              <a:spLocks noChangeArrowheads="1"/>
            </p:cNvSpPr>
            <p:nvPr/>
          </p:nvSpPr>
          <p:spPr bwMode="auto">
            <a:xfrm>
              <a:off x="722" y="1422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1196" y="1714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O</a:t>
              </a:r>
            </a:p>
          </p:txBody>
        </p:sp>
        <p:sp>
          <p:nvSpPr>
            <p:cNvPr id="114707" name="Text Box 19"/>
            <p:cNvSpPr txBox="1">
              <a:spLocks noChangeArrowheads="1"/>
            </p:cNvSpPr>
            <p:nvPr/>
          </p:nvSpPr>
          <p:spPr bwMode="auto">
            <a:xfrm>
              <a:off x="395" y="2293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D</a:t>
              </a:r>
            </a:p>
          </p:txBody>
        </p:sp>
        <p:sp>
          <p:nvSpPr>
            <p:cNvPr id="114708" name="Text Box 20"/>
            <p:cNvSpPr txBox="1">
              <a:spLocks noChangeArrowheads="1"/>
            </p:cNvSpPr>
            <p:nvPr/>
          </p:nvSpPr>
          <p:spPr bwMode="auto">
            <a:xfrm>
              <a:off x="831" y="2512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P</a:t>
              </a:r>
            </a:p>
          </p:txBody>
        </p:sp>
        <p:sp>
          <p:nvSpPr>
            <p:cNvPr id="114709" name="Text Box 21"/>
            <p:cNvSpPr txBox="1">
              <a:spLocks noChangeArrowheads="1"/>
            </p:cNvSpPr>
            <p:nvPr/>
          </p:nvSpPr>
          <p:spPr bwMode="auto">
            <a:xfrm>
              <a:off x="1872" y="1440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114710" name="Text Box 22"/>
            <p:cNvSpPr txBox="1">
              <a:spLocks noChangeArrowheads="1"/>
            </p:cNvSpPr>
            <p:nvPr/>
          </p:nvSpPr>
          <p:spPr bwMode="auto">
            <a:xfrm>
              <a:off x="1565" y="2368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C</a:t>
              </a:r>
            </a:p>
          </p:txBody>
        </p:sp>
      </p:grpSp>
      <p:grpSp>
        <p:nvGrpSpPr>
          <p:cNvPr id="24581" name="Group 23"/>
          <p:cNvGrpSpPr/>
          <p:nvPr/>
        </p:nvGrpSpPr>
        <p:grpSpPr bwMode="auto">
          <a:xfrm>
            <a:off x="5867400" y="3802063"/>
            <a:ext cx="2670175" cy="3055937"/>
            <a:chOff x="2559" y="1728"/>
            <a:chExt cx="1682" cy="1925"/>
          </a:xfrm>
        </p:grpSpPr>
        <p:grpSp>
          <p:nvGrpSpPr>
            <p:cNvPr id="24600" name="Group 24"/>
            <p:cNvGrpSpPr/>
            <p:nvPr/>
          </p:nvGrpSpPr>
          <p:grpSpPr bwMode="auto">
            <a:xfrm>
              <a:off x="2559" y="1728"/>
              <a:ext cx="1682" cy="1925"/>
              <a:chOff x="2559" y="1728"/>
              <a:chExt cx="1682" cy="1925"/>
            </a:xfrm>
          </p:grpSpPr>
          <p:sp>
            <p:nvSpPr>
              <p:cNvPr id="24603" name="Line 25"/>
              <p:cNvSpPr>
                <a:spLocks noChangeShapeType="1"/>
              </p:cNvSpPr>
              <p:nvPr/>
            </p:nvSpPr>
            <p:spPr bwMode="auto">
              <a:xfrm flipV="1">
                <a:off x="3366" y="2882"/>
                <a:ext cx="545" cy="4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4" name="Line 26"/>
              <p:cNvSpPr>
                <a:spLocks noChangeShapeType="1"/>
              </p:cNvSpPr>
              <p:nvPr/>
            </p:nvSpPr>
            <p:spPr bwMode="auto">
              <a:xfrm>
                <a:off x="2849" y="2891"/>
                <a:ext cx="508" cy="4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605" name="Group 27"/>
              <p:cNvGrpSpPr/>
              <p:nvPr/>
            </p:nvGrpSpPr>
            <p:grpSpPr bwMode="auto">
              <a:xfrm>
                <a:off x="2559" y="1728"/>
                <a:ext cx="1682" cy="1925"/>
                <a:chOff x="2559" y="1728"/>
                <a:chExt cx="1682" cy="1925"/>
              </a:xfrm>
            </p:grpSpPr>
            <p:grpSp>
              <p:nvGrpSpPr>
                <p:cNvPr id="24606" name="Group 28"/>
                <p:cNvGrpSpPr/>
                <p:nvPr/>
              </p:nvGrpSpPr>
              <p:grpSpPr bwMode="auto">
                <a:xfrm>
                  <a:off x="2559" y="1728"/>
                  <a:ext cx="1682" cy="1598"/>
                  <a:chOff x="2559" y="1728"/>
                  <a:chExt cx="1682" cy="1598"/>
                </a:xfrm>
              </p:grpSpPr>
              <p:sp>
                <p:nvSpPr>
                  <p:cNvPr id="11471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75" y="3038"/>
                    <a:ext cx="4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24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rPr>
                      <a:t>P</a:t>
                    </a:r>
                  </a:p>
                </p:txBody>
              </p:sp>
              <p:sp>
                <p:nvSpPr>
                  <p:cNvPr id="114718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5" y="2710"/>
                    <a:ext cx="4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24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1471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59" y="2762"/>
                    <a:ext cx="4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24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14720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75" y="2086"/>
                    <a:ext cx="4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24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rPr>
                      <a:t>O</a:t>
                    </a:r>
                  </a:p>
                </p:txBody>
              </p:sp>
              <p:sp>
                <p:nvSpPr>
                  <p:cNvPr id="114721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5" y="1764"/>
                    <a:ext cx="4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24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11472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59" y="1728"/>
                    <a:ext cx="4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24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24607" name="Group 35"/>
                <p:cNvGrpSpPr/>
                <p:nvPr/>
              </p:nvGrpSpPr>
              <p:grpSpPr bwMode="auto">
                <a:xfrm>
                  <a:off x="2858" y="1920"/>
                  <a:ext cx="1056" cy="960"/>
                  <a:chOff x="3120" y="816"/>
                  <a:chExt cx="1056" cy="960"/>
                </a:xfrm>
              </p:grpSpPr>
              <p:sp>
                <p:nvSpPr>
                  <p:cNvPr id="24609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16"/>
                    <a:ext cx="1056" cy="960"/>
                  </a:xfrm>
                  <a:prstGeom prst="rect">
                    <a:avLst/>
                  </a:prstGeom>
                  <a:noFill/>
                  <a:ln w="12700">
                    <a:solidFill>
                      <a:srgbClr val="00000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10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120" y="816"/>
                    <a:ext cx="1056" cy="96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11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20" y="816"/>
                    <a:ext cx="1056" cy="96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4608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41" y="3326"/>
                  <a:ext cx="56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800">
                      <a:solidFill>
                        <a:srgbClr val="000000"/>
                      </a:solidFill>
                      <a:latin typeface="楷体_GB2312" pitchFamily="49" charset="-122"/>
                      <a:ea typeface="楷体_GB2312" pitchFamily="49" charset="-122"/>
                    </a:rPr>
                    <a:t>图二</a:t>
                  </a:r>
                </a:p>
              </p:txBody>
            </p:sp>
          </p:grpSp>
        </p:grpSp>
        <p:sp>
          <p:nvSpPr>
            <p:cNvPr id="24601" name="Line 40"/>
            <p:cNvSpPr>
              <a:spLocks noChangeShapeType="1"/>
            </p:cNvSpPr>
            <p:nvPr/>
          </p:nvSpPr>
          <p:spPr bwMode="auto">
            <a:xfrm>
              <a:off x="3348" y="2374"/>
              <a:ext cx="526" cy="48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2" name="Line 41"/>
            <p:cNvSpPr>
              <a:spLocks noChangeShapeType="1"/>
            </p:cNvSpPr>
            <p:nvPr/>
          </p:nvSpPr>
          <p:spPr bwMode="auto">
            <a:xfrm flipV="1">
              <a:off x="2849" y="2383"/>
              <a:ext cx="544" cy="49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582" name="Text Box 42"/>
          <p:cNvSpPr txBox="1">
            <a:spLocks noChangeArrowheads="1"/>
          </p:cNvSpPr>
          <p:nvPr/>
        </p:nvSpPr>
        <p:spPr bwMode="auto">
          <a:xfrm>
            <a:off x="0" y="0"/>
            <a:ext cx="59404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7.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如图，矩形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ABCD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的对角线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AC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BD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交于点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O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，过点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作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DP∥OC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，且 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DP=OC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  连结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CP</a:t>
            </a:r>
            <a:r>
              <a:rPr kumimoji="1" lang="zh-CN" altLang="en-US" sz="2800" b="1" i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试判断四边形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CODP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的形状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24583" name="Group 43"/>
          <p:cNvGrpSpPr/>
          <p:nvPr/>
        </p:nvGrpSpPr>
        <p:grpSpPr bwMode="auto">
          <a:xfrm>
            <a:off x="5751513" y="0"/>
            <a:ext cx="3392487" cy="2319338"/>
            <a:chOff x="3555" y="845"/>
            <a:chExt cx="2137" cy="1461"/>
          </a:xfrm>
        </p:grpSpPr>
        <p:sp>
          <p:nvSpPr>
            <p:cNvPr id="24584" name="Line 44"/>
            <p:cNvSpPr>
              <a:spLocks noChangeShapeType="1"/>
            </p:cNvSpPr>
            <p:nvPr/>
          </p:nvSpPr>
          <p:spPr bwMode="auto">
            <a:xfrm flipV="1">
              <a:off x="3850" y="1071"/>
              <a:ext cx="1584" cy="6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4585" name="Group 45"/>
            <p:cNvGrpSpPr/>
            <p:nvPr/>
          </p:nvGrpSpPr>
          <p:grpSpPr bwMode="auto">
            <a:xfrm>
              <a:off x="3555" y="845"/>
              <a:ext cx="2137" cy="1461"/>
              <a:chOff x="3555" y="845"/>
              <a:chExt cx="2137" cy="1461"/>
            </a:xfrm>
          </p:grpSpPr>
          <p:sp>
            <p:nvSpPr>
              <p:cNvPr id="24586" name="Line 46"/>
              <p:cNvSpPr>
                <a:spLocks noChangeShapeType="1"/>
              </p:cNvSpPr>
              <p:nvPr/>
            </p:nvSpPr>
            <p:spPr bwMode="auto">
              <a:xfrm>
                <a:off x="3850" y="1715"/>
                <a:ext cx="864" cy="3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7" name="Line 47"/>
              <p:cNvSpPr>
                <a:spLocks noChangeShapeType="1"/>
              </p:cNvSpPr>
              <p:nvPr/>
            </p:nvSpPr>
            <p:spPr bwMode="auto">
              <a:xfrm flipH="1">
                <a:off x="4666" y="1715"/>
                <a:ext cx="720" cy="3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588" name="Group 48"/>
              <p:cNvGrpSpPr/>
              <p:nvPr/>
            </p:nvGrpSpPr>
            <p:grpSpPr bwMode="auto">
              <a:xfrm>
                <a:off x="3555" y="845"/>
                <a:ext cx="2137" cy="1461"/>
                <a:chOff x="3555" y="845"/>
                <a:chExt cx="2137" cy="1461"/>
              </a:xfrm>
            </p:grpSpPr>
            <p:sp>
              <p:nvSpPr>
                <p:cNvPr id="24589" name="Rectangle 49"/>
                <p:cNvSpPr>
                  <a:spLocks noChangeArrowheads="1"/>
                </p:cNvSpPr>
                <p:nvPr/>
              </p:nvSpPr>
              <p:spPr bwMode="auto">
                <a:xfrm>
                  <a:off x="3850" y="1071"/>
                  <a:ext cx="1584" cy="644"/>
                </a:xfrm>
                <a:prstGeom prst="rect">
                  <a:avLst/>
                </a:prstGeom>
                <a:noFill/>
                <a:ln w="38100">
                  <a:solidFill>
                    <a:srgbClr val="0000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4590" name="Group 50"/>
                <p:cNvGrpSpPr/>
                <p:nvPr/>
              </p:nvGrpSpPr>
              <p:grpSpPr bwMode="auto">
                <a:xfrm>
                  <a:off x="3555" y="845"/>
                  <a:ext cx="2137" cy="1461"/>
                  <a:chOff x="3555" y="845"/>
                  <a:chExt cx="2137" cy="1461"/>
                </a:xfrm>
              </p:grpSpPr>
              <p:sp>
                <p:nvSpPr>
                  <p:cNvPr id="24594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6" y="864"/>
                    <a:ext cx="253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1" lang="en-US" altLang="zh-CN" sz="2800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4595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39" y="845"/>
                    <a:ext cx="253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1" lang="en-US" altLang="zh-CN" sz="2800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24596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5" y="1570"/>
                    <a:ext cx="278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1" lang="en-US" altLang="zh-CN" sz="2800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24597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27" y="1525"/>
                    <a:ext cx="265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1" lang="en-US" altLang="zh-CN" sz="2800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24598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7" y="1253"/>
                    <a:ext cx="336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1" lang="en-US" altLang="zh-CN" sz="2800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O</a:t>
                    </a:r>
                  </a:p>
                </p:txBody>
              </p:sp>
              <p:sp>
                <p:nvSpPr>
                  <p:cNvPr id="24599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66" y="1979"/>
                    <a:ext cx="253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1" lang="en-US" altLang="zh-CN" sz="2800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P</a:t>
                    </a:r>
                  </a:p>
                </p:txBody>
              </p:sp>
            </p:grpSp>
            <p:sp>
              <p:nvSpPr>
                <p:cNvPr id="24591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842" y="1403"/>
                  <a:ext cx="768" cy="322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2" name="Line 58"/>
                <p:cNvSpPr>
                  <a:spLocks noChangeShapeType="1"/>
                </p:cNvSpPr>
                <p:nvPr/>
              </p:nvSpPr>
              <p:spPr bwMode="auto">
                <a:xfrm>
                  <a:off x="3842" y="1080"/>
                  <a:ext cx="1584" cy="64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3" name="Line 59"/>
                <p:cNvSpPr>
                  <a:spLocks noChangeShapeType="1"/>
                </p:cNvSpPr>
                <p:nvPr/>
              </p:nvSpPr>
              <p:spPr bwMode="auto">
                <a:xfrm>
                  <a:off x="4610" y="1403"/>
                  <a:ext cx="816" cy="322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  <p:bldP spid="11469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/>
          <p:nvPr/>
        </p:nvGrpSpPr>
        <p:grpSpPr bwMode="auto">
          <a:xfrm>
            <a:off x="3348038" y="1557338"/>
            <a:ext cx="1779587" cy="1303337"/>
            <a:chOff x="2698" y="1104"/>
            <a:chExt cx="1121" cy="821"/>
          </a:xfrm>
        </p:grpSpPr>
        <p:pic>
          <p:nvPicPr>
            <p:cNvPr id="80899" name="Picture 3" descr="051（致敬）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98" y="1104"/>
              <a:ext cx="426" cy="8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900" name="Picture 4" descr="052（致敬）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152"/>
              <a:ext cx="411" cy="7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901" name="Group 5"/>
          <p:cNvGrpSpPr/>
          <p:nvPr/>
        </p:nvGrpSpPr>
        <p:grpSpPr bwMode="auto">
          <a:xfrm>
            <a:off x="2133600" y="228600"/>
            <a:ext cx="5181600" cy="1524000"/>
            <a:chOff x="2064" y="1056"/>
            <a:chExt cx="2160" cy="864"/>
          </a:xfrm>
        </p:grpSpPr>
        <p:sp>
          <p:nvSpPr>
            <p:cNvPr id="80902" name="AutoShape 6"/>
            <p:cNvSpPr>
              <a:spLocks noChangeArrowheads="1"/>
            </p:cNvSpPr>
            <p:nvPr/>
          </p:nvSpPr>
          <p:spPr bwMode="auto">
            <a:xfrm>
              <a:off x="2064" y="1056"/>
              <a:ext cx="2160" cy="86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CCC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zh-CN" altLang="en-US" sz="6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  限时作业</a:t>
              </a:r>
            </a:p>
          </p:txBody>
        </p:sp>
        <p:pic>
          <p:nvPicPr>
            <p:cNvPr id="80903" name="Picture 7" descr="GTH_0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00" y="1248"/>
              <a:ext cx="356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468313" y="2852738"/>
            <a:ext cx="82089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、如图，四边形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ABCD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是正方形，延长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BC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到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E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，使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CE=AC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，连接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AE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，交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CD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于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F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，求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∠</a:t>
            </a:r>
            <a:r>
              <a:rPr kumimoji="1"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AFC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的度数</a:t>
            </a:r>
            <a:r>
              <a:rPr kumimoji="1"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.</a:t>
            </a:r>
          </a:p>
        </p:txBody>
      </p:sp>
      <p:grpSp>
        <p:nvGrpSpPr>
          <p:cNvPr id="80905" name="Group 9"/>
          <p:cNvGrpSpPr/>
          <p:nvPr/>
        </p:nvGrpSpPr>
        <p:grpSpPr bwMode="auto">
          <a:xfrm>
            <a:off x="3779838" y="3716338"/>
            <a:ext cx="3798887" cy="2276475"/>
            <a:chOff x="1776" y="2352"/>
            <a:chExt cx="2393" cy="1434"/>
          </a:xfrm>
        </p:grpSpPr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2015" y="2576"/>
              <a:ext cx="960" cy="96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7" name="Freeform 11"/>
            <p:cNvSpPr/>
            <p:nvPr/>
          </p:nvSpPr>
          <p:spPr bwMode="auto">
            <a:xfrm>
              <a:off x="2975" y="3536"/>
              <a:ext cx="1013" cy="11"/>
            </a:xfrm>
            <a:custGeom>
              <a:avLst/>
              <a:gdLst>
                <a:gd name="T0" fmla="*/ 0 w 1013"/>
                <a:gd name="T1" fmla="*/ 0 h 11"/>
                <a:gd name="T2" fmla="*/ 1013 w 1013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13" h="11">
                  <a:moveTo>
                    <a:pt x="0" y="0"/>
                  </a:moveTo>
                  <a:lnTo>
                    <a:pt x="1013" y="11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08" name="Line 12"/>
            <p:cNvSpPr>
              <a:spLocks noChangeShapeType="1"/>
            </p:cNvSpPr>
            <p:nvPr/>
          </p:nvSpPr>
          <p:spPr bwMode="auto">
            <a:xfrm>
              <a:off x="2015" y="2576"/>
              <a:ext cx="960" cy="9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09" name="Line 13"/>
            <p:cNvSpPr>
              <a:spLocks noChangeShapeType="1"/>
            </p:cNvSpPr>
            <p:nvPr/>
          </p:nvSpPr>
          <p:spPr bwMode="auto">
            <a:xfrm>
              <a:off x="2015" y="2576"/>
              <a:ext cx="1968" cy="9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1776" y="235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80911" name="Text Box 15"/>
            <p:cNvSpPr txBox="1">
              <a:spLocks noChangeArrowheads="1"/>
            </p:cNvSpPr>
            <p:nvPr/>
          </p:nvSpPr>
          <p:spPr bwMode="auto">
            <a:xfrm>
              <a:off x="1781" y="341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80912" name="Text Box 16"/>
            <p:cNvSpPr txBox="1">
              <a:spLocks noChangeArrowheads="1"/>
            </p:cNvSpPr>
            <p:nvPr/>
          </p:nvSpPr>
          <p:spPr bwMode="auto">
            <a:xfrm>
              <a:off x="2973" y="241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80913" name="Text Box 17"/>
            <p:cNvSpPr txBox="1">
              <a:spLocks noChangeArrowheads="1"/>
            </p:cNvSpPr>
            <p:nvPr/>
          </p:nvSpPr>
          <p:spPr bwMode="auto">
            <a:xfrm>
              <a:off x="2869" y="349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80914" name="Text Box 18"/>
            <p:cNvSpPr txBox="1">
              <a:spLocks noChangeArrowheads="1"/>
            </p:cNvSpPr>
            <p:nvPr/>
          </p:nvSpPr>
          <p:spPr bwMode="auto">
            <a:xfrm>
              <a:off x="3925" y="3338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E</a:t>
              </a:r>
            </a:p>
          </p:txBody>
        </p:sp>
      </p:grpSp>
      <p:pic>
        <p:nvPicPr>
          <p:cNvPr id="80915" name="Picture 19" descr="Image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75688" y="6435725"/>
            <a:ext cx="468312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0" y="3357563"/>
            <a:ext cx="8820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4.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正方形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中，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为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AD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中点，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ME⊥BD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于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E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MF⊥AC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于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F,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ME+MF =8cm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，则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AC=________.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0" y="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315C3"/>
                </a:solidFill>
                <a:latin typeface="Times New Roman" panose="02020603050405020304" pitchFamily="18" charset="0"/>
              </a:rPr>
              <a:t>课堂练习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85738" y="692150"/>
            <a:ext cx="8707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已知正方形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中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,AC=10,P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是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上一点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,PE⊥AC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于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E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PF⊥BD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于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F,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PE+PF=______________.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4068763" y="103822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7235825" y="40767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30°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563938" y="371633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16cm</a:t>
            </a:r>
          </a:p>
        </p:txBody>
      </p:sp>
      <p:pic>
        <p:nvPicPr>
          <p:cNvPr id="81928" name="Picture 8" descr="Image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5688" y="6435725"/>
            <a:ext cx="468312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0" y="4221163"/>
            <a:ext cx="870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3.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以正方形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的边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DC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向外作等边△</a:t>
            </a:r>
            <a:r>
              <a:rPr kumimoji="1" lang="en-US" altLang="zh-CN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DCE,</a:t>
            </a:r>
            <a:r>
              <a:rPr kumimoji="1" lang="zh-CN" altLang="en-US" sz="2400" b="1" dirty="0">
                <a:solidFill>
                  <a:srgbClr val="020202"/>
                </a:solidFill>
                <a:latin typeface="Times New Roman" panose="02020603050405020304" pitchFamily="18" charset="0"/>
              </a:rPr>
              <a:t>则</a:t>
            </a:r>
            <a:r>
              <a:rPr kumimoji="1" lang="zh-CN" altLang="en-US" sz="2400" b="1" dirty="0">
                <a:solidFill>
                  <a:srgbClr val="020202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2400" b="1" dirty="0">
                <a:solidFill>
                  <a:srgbClr val="020202"/>
                </a:solidFill>
                <a:latin typeface="宋体" panose="02010600030101010101" pitchFamily="2" charset="-122"/>
              </a:rPr>
              <a:t>AEB</a:t>
            </a:r>
            <a:r>
              <a:rPr kumimoji="1" lang="en-US" altLang="zh-CN" sz="2400" b="1" dirty="0" smtClean="0">
                <a:solidFill>
                  <a:srgbClr val="020202"/>
                </a:solidFill>
                <a:latin typeface="宋体" panose="02010600030101010101" pitchFamily="2" charset="-122"/>
              </a:rPr>
              <a:t>=</a:t>
            </a:r>
            <a:r>
              <a:rPr kumimoji="1" lang="en-US" altLang="zh-CN" sz="24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_____. </a:t>
            </a:r>
            <a:endParaRPr kumimoji="1" lang="en-US" altLang="zh-CN" sz="2400" b="1" dirty="0">
              <a:solidFill>
                <a:srgbClr val="02020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81931" name="Group 11"/>
          <p:cNvGrpSpPr/>
          <p:nvPr/>
        </p:nvGrpSpPr>
        <p:grpSpPr bwMode="auto">
          <a:xfrm>
            <a:off x="1619250" y="1557338"/>
            <a:ext cx="2232025" cy="1897062"/>
            <a:chOff x="703" y="981"/>
            <a:chExt cx="1406" cy="1195"/>
          </a:xfrm>
        </p:grpSpPr>
        <p:sp>
          <p:nvSpPr>
            <p:cNvPr id="81932" name="Rectangle 12"/>
            <p:cNvSpPr>
              <a:spLocks noChangeArrowheads="1"/>
            </p:cNvSpPr>
            <p:nvPr/>
          </p:nvSpPr>
          <p:spPr bwMode="auto">
            <a:xfrm>
              <a:off x="918" y="1114"/>
              <a:ext cx="919" cy="90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3" name="Line 13"/>
            <p:cNvSpPr>
              <a:spLocks noChangeShapeType="1"/>
            </p:cNvSpPr>
            <p:nvPr/>
          </p:nvSpPr>
          <p:spPr bwMode="auto">
            <a:xfrm flipH="1" flipV="1">
              <a:off x="918" y="1114"/>
              <a:ext cx="919" cy="9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34" name="Text Box 14"/>
            <p:cNvSpPr txBox="1">
              <a:spLocks noChangeArrowheads="1"/>
            </p:cNvSpPr>
            <p:nvPr/>
          </p:nvSpPr>
          <p:spPr bwMode="auto">
            <a:xfrm>
              <a:off x="703" y="1344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81935" name="Text Box 15"/>
            <p:cNvSpPr txBox="1">
              <a:spLocks noChangeArrowheads="1"/>
            </p:cNvSpPr>
            <p:nvPr/>
          </p:nvSpPr>
          <p:spPr bwMode="auto">
            <a:xfrm>
              <a:off x="703" y="981"/>
              <a:ext cx="1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A</a:t>
              </a:r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703" y="1888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B</a:t>
              </a:r>
            </a:p>
          </p:txBody>
        </p:sp>
        <p:sp>
          <p:nvSpPr>
            <p:cNvPr id="81937" name="Text Box 17"/>
            <p:cNvSpPr txBox="1">
              <a:spLocks noChangeArrowheads="1"/>
            </p:cNvSpPr>
            <p:nvPr/>
          </p:nvSpPr>
          <p:spPr bwMode="auto">
            <a:xfrm>
              <a:off x="1791" y="1888"/>
              <a:ext cx="18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C</a:t>
              </a:r>
            </a:p>
          </p:txBody>
        </p:sp>
        <p:sp>
          <p:nvSpPr>
            <p:cNvPr id="81938" name="Text Box 18"/>
            <p:cNvSpPr txBox="1">
              <a:spLocks noChangeArrowheads="1"/>
            </p:cNvSpPr>
            <p:nvPr/>
          </p:nvSpPr>
          <p:spPr bwMode="auto">
            <a:xfrm>
              <a:off x="1821" y="100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D</a:t>
              </a:r>
            </a:p>
          </p:txBody>
        </p:sp>
        <p:sp>
          <p:nvSpPr>
            <p:cNvPr id="81939" name="Text Box 19"/>
            <p:cNvSpPr txBox="1">
              <a:spLocks noChangeArrowheads="1"/>
            </p:cNvSpPr>
            <p:nvPr/>
          </p:nvSpPr>
          <p:spPr bwMode="auto">
            <a:xfrm>
              <a:off x="1111" y="1117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81940" name="Text Box 20"/>
            <p:cNvSpPr txBox="1">
              <a:spLocks noChangeArrowheads="1"/>
            </p:cNvSpPr>
            <p:nvPr/>
          </p:nvSpPr>
          <p:spPr bwMode="auto">
            <a:xfrm>
              <a:off x="1196" y="169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 flipV="1">
              <a:off x="930" y="1298"/>
              <a:ext cx="181" cy="18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42" name="Line 22"/>
            <p:cNvSpPr>
              <a:spLocks noChangeShapeType="1"/>
            </p:cNvSpPr>
            <p:nvPr/>
          </p:nvSpPr>
          <p:spPr bwMode="auto">
            <a:xfrm flipV="1">
              <a:off x="920" y="1113"/>
              <a:ext cx="919" cy="9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43" name="Line 23"/>
            <p:cNvSpPr>
              <a:spLocks noChangeShapeType="1"/>
            </p:cNvSpPr>
            <p:nvPr/>
          </p:nvSpPr>
          <p:spPr bwMode="auto">
            <a:xfrm>
              <a:off x="930" y="1480"/>
              <a:ext cx="272" cy="27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44" name="Text Box 24"/>
            <p:cNvSpPr txBox="1">
              <a:spLocks noChangeArrowheads="1"/>
            </p:cNvSpPr>
            <p:nvPr/>
          </p:nvSpPr>
          <p:spPr bwMode="auto">
            <a:xfrm>
              <a:off x="1383" y="1418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81945" name="Group 25"/>
          <p:cNvGrpSpPr/>
          <p:nvPr/>
        </p:nvGrpSpPr>
        <p:grpSpPr bwMode="auto">
          <a:xfrm>
            <a:off x="1763713" y="4702175"/>
            <a:ext cx="3340100" cy="2155825"/>
            <a:chOff x="2925" y="935"/>
            <a:chExt cx="2104" cy="1358"/>
          </a:xfrm>
        </p:grpSpPr>
        <p:sp>
          <p:nvSpPr>
            <p:cNvPr id="81946" name="Line 26"/>
            <p:cNvSpPr>
              <a:spLocks noChangeShapeType="1"/>
            </p:cNvSpPr>
            <p:nvPr/>
          </p:nvSpPr>
          <p:spPr bwMode="auto">
            <a:xfrm>
              <a:off x="4059" y="1162"/>
              <a:ext cx="771" cy="45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47" name="Line 27"/>
            <p:cNvSpPr>
              <a:spLocks noChangeShapeType="1"/>
            </p:cNvSpPr>
            <p:nvPr/>
          </p:nvSpPr>
          <p:spPr bwMode="auto">
            <a:xfrm flipV="1">
              <a:off x="4059" y="1606"/>
              <a:ext cx="771" cy="45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48" name="Rectangle 28"/>
            <p:cNvSpPr>
              <a:spLocks noChangeArrowheads="1"/>
            </p:cNvSpPr>
            <p:nvPr/>
          </p:nvSpPr>
          <p:spPr bwMode="auto">
            <a:xfrm>
              <a:off x="3141" y="1162"/>
              <a:ext cx="919" cy="90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49" name="Text Box 29"/>
            <p:cNvSpPr txBox="1">
              <a:spLocks noChangeArrowheads="1"/>
            </p:cNvSpPr>
            <p:nvPr/>
          </p:nvSpPr>
          <p:spPr bwMode="auto">
            <a:xfrm>
              <a:off x="4785" y="148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81950" name="Text Box 30"/>
            <p:cNvSpPr txBox="1">
              <a:spLocks noChangeArrowheads="1"/>
            </p:cNvSpPr>
            <p:nvPr/>
          </p:nvSpPr>
          <p:spPr bwMode="auto">
            <a:xfrm>
              <a:off x="2925" y="102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A</a:t>
              </a:r>
            </a:p>
          </p:txBody>
        </p:sp>
        <p:sp>
          <p:nvSpPr>
            <p:cNvPr id="81951" name="Text Box 31"/>
            <p:cNvSpPr txBox="1">
              <a:spLocks noChangeArrowheads="1"/>
            </p:cNvSpPr>
            <p:nvPr/>
          </p:nvSpPr>
          <p:spPr bwMode="auto">
            <a:xfrm>
              <a:off x="2925" y="1960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B</a:t>
              </a:r>
            </a:p>
          </p:txBody>
        </p:sp>
        <p:sp>
          <p:nvSpPr>
            <p:cNvPr id="81952" name="Text Box 32"/>
            <p:cNvSpPr txBox="1">
              <a:spLocks noChangeArrowheads="1"/>
            </p:cNvSpPr>
            <p:nvPr/>
          </p:nvSpPr>
          <p:spPr bwMode="auto">
            <a:xfrm>
              <a:off x="3923" y="2006"/>
              <a:ext cx="18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C</a:t>
              </a:r>
            </a:p>
          </p:txBody>
        </p:sp>
        <p:sp>
          <p:nvSpPr>
            <p:cNvPr id="81953" name="Text Box 33"/>
            <p:cNvSpPr txBox="1">
              <a:spLocks noChangeArrowheads="1"/>
            </p:cNvSpPr>
            <p:nvPr/>
          </p:nvSpPr>
          <p:spPr bwMode="auto">
            <a:xfrm>
              <a:off x="3923" y="935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D</a:t>
              </a:r>
            </a:p>
          </p:txBody>
        </p:sp>
        <p:sp>
          <p:nvSpPr>
            <p:cNvPr id="81954" name="Line 34"/>
            <p:cNvSpPr>
              <a:spLocks noChangeShapeType="1"/>
            </p:cNvSpPr>
            <p:nvPr/>
          </p:nvSpPr>
          <p:spPr bwMode="auto">
            <a:xfrm>
              <a:off x="3152" y="1162"/>
              <a:ext cx="1678" cy="45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55" name="Line 35"/>
            <p:cNvSpPr>
              <a:spLocks noChangeShapeType="1"/>
            </p:cNvSpPr>
            <p:nvPr/>
          </p:nvSpPr>
          <p:spPr bwMode="auto">
            <a:xfrm flipV="1">
              <a:off x="3142" y="1606"/>
              <a:ext cx="1678" cy="45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956" name="Group 36"/>
          <p:cNvGrpSpPr/>
          <p:nvPr/>
        </p:nvGrpSpPr>
        <p:grpSpPr bwMode="auto">
          <a:xfrm>
            <a:off x="6084888" y="1196975"/>
            <a:ext cx="2303462" cy="2109788"/>
            <a:chOff x="3470" y="2552"/>
            <a:chExt cx="1451" cy="1329"/>
          </a:xfrm>
        </p:grpSpPr>
        <p:sp>
          <p:nvSpPr>
            <p:cNvPr id="81957" name="Rectangle 37"/>
            <p:cNvSpPr>
              <a:spLocks noChangeArrowheads="1"/>
            </p:cNvSpPr>
            <p:nvPr/>
          </p:nvSpPr>
          <p:spPr bwMode="auto">
            <a:xfrm>
              <a:off x="3730" y="2792"/>
              <a:ext cx="919" cy="90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58" name="Line 38"/>
            <p:cNvSpPr>
              <a:spLocks noChangeShapeType="1"/>
            </p:cNvSpPr>
            <p:nvPr/>
          </p:nvSpPr>
          <p:spPr bwMode="auto">
            <a:xfrm flipV="1">
              <a:off x="3730" y="2792"/>
              <a:ext cx="919" cy="9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59" name="Line 39"/>
            <p:cNvSpPr>
              <a:spLocks noChangeShapeType="1"/>
            </p:cNvSpPr>
            <p:nvPr/>
          </p:nvSpPr>
          <p:spPr bwMode="auto">
            <a:xfrm flipH="1" flipV="1">
              <a:off x="3730" y="2792"/>
              <a:ext cx="919" cy="9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0" name="Text Box 40"/>
            <p:cNvSpPr txBox="1">
              <a:spLocks noChangeArrowheads="1"/>
            </p:cNvSpPr>
            <p:nvPr/>
          </p:nvSpPr>
          <p:spPr bwMode="auto">
            <a:xfrm>
              <a:off x="4059" y="2552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81961" name="Text Box 41"/>
            <p:cNvSpPr txBox="1">
              <a:spLocks noChangeArrowheads="1"/>
            </p:cNvSpPr>
            <p:nvPr/>
          </p:nvSpPr>
          <p:spPr bwMode="auto">
            <a:xfrm>
              <a:off x="3470" y="2659"/>
              <a:ext cx="1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A</a:t>
              </a:r>
            </a:p>
          </p:txBody>
        </p:sp>
        <p:sp>
          <p:nvSpPr>
            <p:cNvPr id="81962" name="Text Box 42"/>
            <p:cNvSpPr txBox="1">
              <a:spLocks noChangeArrowheads="1"/>
            </p:cNvSpPr>
            <p:nvPr/>
          </p:nvSpPr>
          <p:spPr bwMode="auto">
            <a:xfrm>
              <a:off x="3515" y="3550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B</a:t>
              </a:r>
            </a:p>
          </p:txBody>
        </p:sp>
        <p:sp>
          <p:nvSpPr>
            <p:cNvPr id="81963" name="Text Box 43"/>
            <p:cNvSpPr txBox="1">
              <a:spLocks noChangeArrowheads="1"/>
            </p:cNvSpPr>
            <p:nvPr/>
          </p:nvSpPr>
          <p:spPr bwMode="auto">
            <a:xfrm>
              <a:off x="4633" y="3594"/>
              <a:ext cx="18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C</a:t>
              </a:r>
            </a:p>
          </p:txBody>
        </p:sp>
        <p:sp>
          <p:nvSpPr>
            <p:cNvPr id="81964" name="Text Box 44"/>
            <p:cNvSpPr txBox="1">
              <a:spLocks noChangeArrowheads="1"/>
            </p:cNvSpPr>
            <p:nvPr/>
          </p:nvSpPr>
          <p:spPr bwMode="auto">
            <a:xfrm>
              <a:off x="4633" y="268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66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D</a:t>
              </a:r>
            </a:p>
          </p:txBody>
        </p:sp>
        <p:sp>
          <p:nvSpPr>
            <p:cNvPr id="81965" name="Line 45"/>
            <p:cNvSpPr>
              <a:spLocks noChangeShapeType="1"/>
            </p:cNvSpPr>
            <p:nvPr/>
          </p:nvSpPr>
          <p:spPr bwMode="auto">
            <a:xfrm flipV="1">
              <a:off x="3969" y="2795"/>
              <a:ext cx="226" cy="22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6" name="Text Box 46"/>
            <p:cNvSpPr txBox="1">
              <a:spLocks noChangeArrowheads="1"/>
            </p:cNvSpPr>
            <p:nvPr/>
          </p:nvSpPr>
          <p:spPr bwMode="auto">
            <a:xfrm>
              <a:off x="4405" y="2931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81967" name="Text Box 47"/>
            <p:cNvSpPr txBox="1">
              <a:spLocks noChangeArrowheads="1"/>
            </p:cNvSpPr>
            <p:nvPr/>
          </p:nvSpPr>
          <p:spPr bwMode="auto">
            <a:xfrm>
              <a:off x="3787" y="2976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81968" name="Line 48"/>
            <p:cNvSpPr>
              <a:spLocks noChangeShapeType="1"/>
            </p:cNvSpPr>
            <p:nvPr/>
          </p:nvSpPr>
          <p:spPr bwMode="auto">
            <a:xfrm flipH="1" flipV="1">
              <a:off x="4196" y="2795"/>
              <a:ext cx="226" cy="22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9" name="Text Box 49"/>
            <p:cNvSpPr txBox="1">
              <a:spLocks noChangeArrowheads="1"/>
            </p:cNvSpPr>
            <p:nvPr/>
          </p:nvSpPr>
          <p:spPr bwMode="auto">
            <a:xfrm>
              <a:off x="4059" y="3249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81970" name="Text Box 50"/>
          <p:cNvSpPr txBox="1">
            <a:spLocks noChangeArrowheads="1"/>
          </p:cNvSpPr>
          <p:nvPr/>
        </p:nvSpPr>
        <p:spPr bwMode="auto">
          <a:xfrm>
            <a:off x="250825" y="148431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33CC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26" grpId="0"/>
      <p:bldP spid="81927" grpId="0"/>
      <p:bldP spid="819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295400" y="304800"/>
            <a:ext cx="6400800" cy="5410200"/>
            <a:chOff x="816" y="480"/>
            <a:chExt cx="3840" cy="3120"/>
          </a:xfrm>
        </p:grpSpPr>
        <p:sp>
          <p:nvSpPr>
            <p:cNvPr id="6156" name="Oval 3"/>
            <p:cNvSpPr>
              <a:spLocks noChangeArrowheads="1"/>
            </p:cNvSpPr>
            <p:nvPr/>
          </p:nvSpPr>
          <p:spPr bwMode="auto">
            <a:xfrm>
              <a:off x="816" y="480"/>
              <a:ext cx="3840" cy="31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7" name="Text Box 4"/>
            <p:cNvSpPr txBox="1">
              <a:spLocks noChangeArrowheads="1"/>
            </p:cNvSpPr>
            <p:nvPr/>
          </p:nvSpPr>
          <p:spPr bwMode="auto">
            <a:xfrm>
              <a:off x="1824" y="864"/>
              <a:ext cx="1872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DB070C"/>
                  </a:solidFill>
                </a:rPr>
                <a:t>四边形集合</a:t>
              </a:r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1447800" y="1676400"/>
            <a:ext cx="6019800" cy="3657600"/>
            <a:chOff x="1056" y="1056"/>
            <a:chExt cx="3312" cy="2304"/>
          </a:xfrm>
        </p:grpSpPr>
        <p:sp>
          <p:nvSpPr>
            <p:cNvPr id="6154" name="Oval 6"/>
            <p:cNvSpPr>
              <a:spLocks noChangeArrowheads="1"/>
            </p:cNvSpPr>
            <p:nvPr/>
          </p:nvSpPr>
          <p:spPr bwMode="auto">
            <a:xfrm>
              <a:off x="1056" y="1056"/>
              <a:ext cx="3312" cy="2304"/>
            </a:xfrm>
            <a:prstGeom prst="ellipse">
              <a:avLst/>
            </a:prstGeom>
            <a:solidFill>
              <a:srgbClr val="F4D0EB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5" name="Text Box 7"/>
            <p:cNvSpPr txBox="1">
              <a:spLocks noChangeArrowheads="1"/>
            </p:cNvSpPr>
            <p:nvPr/>
          </p:nvSpPr>
          <p:spPr bwMode="auto">
            <a:xfrm>
              <a:off x="1776" y="1344"/>
              <a:ext cx="19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/>
                <a:t>平行四边形集合</a:t>
              </a:r>
            </a:p>
          </p:txBody>
        </p:sp>
      </p:grpSp>
      <p:grpSp>
        <p:nvGrpSpPr>
          <p:cNvPr id="4" name="Group 8"/>
          <p:cNvGrpSpPr/>
          <p:nvPr/>
        </p:nvGrpSpPr>
        <p:grpSpPr bwMode="auto">
          <a:xfrm>
            <a:off x="2133600" y="2667000"/>
            <a:ext cx="2895600" cy="2057400"/>
            <a:chOff x="1824" y="2016"/>
            <a:chExt cx="1824" cy="1296"/>
          </a:xfrm>
        </p:grpSpPr>
        <p:sp>
          <p:nvSpPr>
            <p:cNvPr id="6152" name="Oval 9"/>
            <p:cNvSpPr>
              <a:spLocks noChangeArrowheads="1"/>
            </p:cNvSpPr>
            <p:nvPr/>
          </p:nvSpPr>
          <p:spPr bwMode="auto">
            <a:xfrm>
              <a:off x="1824" y="2016"/>
              <a:ext cx="1824" cy="12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3" name="Text Box 10"/>
            <p:cNvSpPr txBox="1">
              <a:spLocks noChangeArrowheads="1"/>
            </p:cNvSpPr>
            <p:nvPr/>
          </p:nvSpPr>
          <p:spPr bwMode="auto">
            <a:xfrm>
              <a:off x="2160" y="2400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/>
                <a:t>菱形集合</a:t>
              </a:r>
            </a:p>
          </p:txBody>
        </p:sp>
      </p:grpSp>
      <p:grpSp>
        <p:nvGrpSpPr>
          <p:cNvPr id="5" name="Group 11"/>
          <p:cNvGrpSpPr/>
          <p:nvPr/>
        </p:nvGrpSpPr>
        <p:grpSpPr bwMode="auto">
          <a:xfrm>
            <a:off x="4343400" y="2590800"/>
            <a:ext cx="2895600" cy="2057400"/>
            <a:chOff x="1824" y="2016"/>
            <a:chExt cx="1824" cy="1296"/>
          </a:xfrm>
        </p:grpSpPr>
        <p:sp>
          <p:nvSpPr>
            <p:cNvPr id="6150" name="Oval 12"/>
            <p:cNvSpPr>
              <a:spLocks noChangeArrowheads="1"/>
            </p:cNvSpPr>
            <p:nvPr/>
          </p:nvSpPr>
          <p:spPr bwMode="auto">
            <a:xfrm>
              <a:off x="1824" y="2016"/>
              <a:ext cx="1824" cy="1296"/>
            </a:xfrm>
            <a:prstGeom prst="ellipse">
              <a:avLst/>
            </a:prstGeom>
            <a:solidFill>
              <a:srgbClr val="3B7303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1" name="Text Box 13"/>
            <p:cNvSpPr txBox="1">
              <a:spLocks noChangeArrowheads="1"/>
            </p:cNvSpPr>
            <p:nvPr/>
          </p:nvSpPr>
          <p:spPr bwMode="auto">
            <a:xfrm>
              <a:off x="2160" y="2400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bg1"/>
                  </a:solidFill>
                </a:rPr>
                <a:t>矩形集合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未知"/>
          <p:cNvSpPr/>
          <p:nvPr/>
        </p:nvSpPr>
        <p:spPr bwMode="auto">
          <a:xfrm>
            <a:off x="2528888" y="3140075"/>
            <a:ext cx="4130675" cy="1512888"/>
          </a:xfrm>
          <a:custGeom>
            <a:avLst/>
            <a:gdLst>
              <a:gd name="T0" fmla="*/ 1960 w 1960"/>
              <a:gd name="T1" fmla="*/ 9 h 795"/>
              <a:gd name="T2" fmla="*/ 764 w 1960"/>
              <a:gd name="T3" fmla="*/ 0 h 795"/>
              <a:gd name="T4" fmla="*/ 0 w 1960"/>
              <a:gd name="T5" fmla="*/ 793 h 795"/>
              <a:gd name="T6" fmla="*/ 1094 w 1960"/>
              <a:gd name="T7" fmla="*/ 795 h 795"/>
              <a:gd name="T8" fmla="*/ 1960 w 1960"/>
              <a:gd name="T9" fmla="*/ 9 h 7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0"/>
              <a:gd name="T16" fmla="*/ 0 h 795"/>
              <a:gd name="T17" fmla="*/ 1960 w 1960"/>
              <a:gd name="T18" fmla="*/ 795 h 7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60" h="795">
                <a:moveTo>
                  <a:pt x="1960" y="9"/>
                </a:moveTo>
                <a:lnTo>
                  <a:pt x="764" y="0"/>
                </a:lnTo>
                <a:lnTo>
                  <a:pt x="0" y="793"/>
                </a:lnTo>
                <a:lnTo>
                  <a:pt x="1094" y="795"/>
                </a:lnTo>
                <a:lnTo>
                  <a:pt x="1960" y="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451" name="未知"/>
          <p:cNvSpPr/>
          <p:nvPr/>
        </p:nvSpPr>
        <p:spPr bwMode="auto">
          <a:xfrm>
            <a:off x="2528888" y="3016250"/>
            <a:ext cx="3937000" cy="1636713"/>
          </a:xfrm>
          <a:custGeom>
            <a:avLst/>
            <a:gdLst>
              <a:gd name="T0" fmla="*/ 1868 w 1868"/>
              <a:gd name="T1" fmla="*/ 0 h 860"/>
              <a:gd name="T2" fmla="*/ 671 w 1868"/>
              <a:gd name="T3" fmla="*/ 0 h 860"/>
              <a:gd name="T4" fmla="*/ 0 w 1868"/>
              <a:gd name="T5" fmla="*/ 851 h 860"/>
              <a:gd name="T6" fmla="*/ 1097 w 1868"/>
              <a:gd name="T7" fmla="*/ 860 h 860"/>
              <a:gd name="T8" fmla="*/ 1868 w 1868"/>
              <a:gd name="T9" fmla="*/ 0 h 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8"/>
              <a:gd name="T16" fmla="*/ 0 h 860"/>
              <a:gd name="T17" fmla="*/ 1868 w 1868"/>
              <a:gd name="T18" fmla="*/ 860 h 8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8" h="860">
                <a:moveTo>
                  <a:pt x="1868" y="0"/>
                </a:moveTo>
                <a:lnTo>
                  <a:pt x="671" y="0"/>
                </a:lnTo>
                <a:lnTo>
                  <a:pt x="0" y="851"/>
                </a:lnTo>
                <a:lnTo>
                  <a:pt x="1097" y="860"/>
                </a:lnTo>
                <a:lnTo>
                  <a:pt x="1868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452" name="未知"/>
          <p:cNvSpPr/>
          <p:nvPr/>
        </p:nvSpPr>
        <p:spPr bwMode="auto">
          <a:xfrm>
            <a:off x="2528888" y="2901950"/>
            <a:ext cx="3702050" cy="1751013"/>
          </a:xfrm>
          <a:custGeom>
            <a:avLst/>
            <a:gdLst>
              <a:gd name="T0" fmla="*/ 1757 w 1757"/>
              <a:gd name="T1" fmla="*/ 0 h 920"/>
              <a:gd name="T2" fmla="*/ 620 w 1757"/>
              <a:gd name="T3" fmla="*/ 0 h 920"/>
              <a:gd name="T4" fmla="*/ 0 w 1757"/>
              <a:gd name="T5" fmla="*/ 918 h 920"/>
              <a:gd name="T6" fmla="*/ 1094 w 1757"/>
              <a:gd name="T7" fmla="*/ 920 h 920"/>
              <a:gd name="T8" fmla="*/ 1757 w 1757"/>
              <a:gd name="T9" fmla="*/ 0 h 9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7"/>
              <a:gd name="T16" fmla="*/ 0 h 920"/>
              <a:gd name="T17" fmla="*/ 1757 w 1757"/>
              <a:gd name="T18" fmla="*/ 920 h 9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7" h="920">
                <a:moveTo>
                  <a:pt x="1757" y="0"/>
                </a:moveTo>
                <a:lnTo>
                  <a:pt x="620" y="0"/>
                </a:lnTo>
                <a:lnTo>
                  <a:pt x="0" y="918"/>
                </a:lnTo>
                <a:lnTo>
                  <a:pt x="1094" y="920"/>
                </a:lnTo>
                <a:lnTo>
                  <a:pt x="1757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453" name="未知"/>
          <p:cNvSpPr/>
          <p:nvPr/>
        </p:nvSpPr>
        <p:spPr bwMode="auto">
          <a:xfrm>
            <a:off x="2528888" y="2754313"/>
            <a:ext cx="3416300" cy="1898650"/>
          </a:xfrm>
          <a:custGeom>
            <a:avLst/>
            <a:gdLst>
              <a:gd name="T0" fmla="*/ 1621 w 1621"/>
              <a:gd name="T1" fmla="*/ 0 h 998"/>
              <a:gd name="T2" fmla="*/ 529 w 1621"/>
              <a:gd name="T3" fmla="*/ 7 h 998"/>
              <a:gd name="T4" fmla="*/ 0 w 1621"/>
              <a:gd name="T5" fmla="*/ 996 h 998"/>
              <a:gd name="T6" fmla="*/ 1094 w 1621"/>
              <a:gd name="T7" fmla="*/ 998 h 998"/>
              <a:gd name="T8" fmla="*/ 1621 w 1621"/>
              <a:gd name="T9" fmla="*/ 0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21"/>
              <a:gd name="T16" fmla="*/ 0 h 998"/>
              <a:gd name="T17" fmla="*/ 1621 w 1621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21" h="998">
                <a:moveTo>
                  <a:pt x="1621" y="0"/>
                </a:moveTo>
                <a:lnTo>
                  <a:pt x="529" y="7"/>
                </a:lnTo>
                <a:lnTo>
                  <a:pt x="0" y="996"/>
                </a:lnTo>
                <a:lnTo>
                  <a:pt x="1094" y="998"/>
                </a:lnTo>
                <a:lnTo>
                  <a:pt x="162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454" name="未知"/>
          <p:cNvSpPr/>
          <p:nvPr/>
        </p:nvSpPr>
        <p:spPr bwMode="auto">
          <a:xfrm>
            <a:off x="2528888" y="2644775"/>
            <a:ext cx="3148012" cy="2008188"/>
          </a:xfrm>
          <a:custGeom>
            <a:avLst/>
            <a:gdLst>
              <a:gd name="T0" fmla="*/ 1494 w 1494"/>
              <a:gd name="T1" fmla="*/ 0 h 1055"/>
              <a:gd name="T2" fmla="*/ 439 w 1494"/>
              <a:gd name="T3" fmla="*/ 8 h 1055"/>
              <a:gd name="T4" fmla="*/ 0 w 1494"/>
              <a:gd name="T5" fmla="*/ 1053 h 1055"/>
              <a:gd name="T6" fmla="*/ 1094 w 1494"/>
              <a:gd name="T7" fmla="*/ 1055 h 1055"/>
              <a:gd name="T8" fmla="*/ 1494 w 1494"/>
              <a:gd name="T9" fmla="*/ 0 h 10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4"/>
              <a:gd name="T16" fmla="*/ 0 h 1055"/>
              <a:gd name="T17" fmla="*/ 1494 w 1494"/>
              <a:gd name="T18" fmla="*/ 1055 h 10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4" h="1055">
                <a:moveTo>
                  <a:pt x="1494" y="0"/>
                </a:moveTo>
                <a:lnTo>
                  <a:pt x="439" y="8"/>
                </a:lnTo>
                <a:lnTo>
                  <a:pt x="0" y="1053"/>
                </a:lnTo>
                <a:lnTo>
                  <a:pt x="1094" y="1055"/>
                </a:lnTo>
                <a:lnTo>
                  <a:pt x="1494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455" name="未知"/>
          <p:cNvSpPr/>
          <p:nvPr/>
        </p:nvSpPr>
        <p:spPr bwMode="auto">
          <a:xfrm>
            <a:off x="2528888" y="2503488"/>
            <a:ext cx="2900362" cy="2122487"/>
          </a:xfrm>
          <a:custGeom>
            <a:avLst/>
            <a:gdLst>
              <a:gd name="T0" fmla="*/ 1376 w 1376"/>
              <a:gd name="T1" fmla="*/ 0 h 1115"/>
              <a:gd name="T2" fmla="*/ 336 w 1376"/>
              <a:gd name="T3" fmla="*/ 8 h 1115"/>
              <a:gd name="T4" fmla="*/ 0 w 1376"/>
              <a:gd name="T5" fmla="*/ 1113 h 1115"/>
              <a:gd name="T6" fmla="*/ 1094 w 1376"/>
              <a:gd name="T7" fmla="*/ 1115 h 1115"/>
              <a:gd name="T8" fmla="*/ 1376 w 1376"/>
              <a:gd name="T9" fmla="*/ 0 h 1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6"/>
              <a:gd name="T16" fmla="*/ 0 h 1115"/>
              <a:gd name="T17" fmla="*/ 1376 w 1376"/>
              <a:gd name="T18" fmla="*/ 1115 h 1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6" h="1115">
                <a:moveTo>
                  <a:pt x="1376" y="0"/>
                </a:moveTo>
                <a:lnTo>
                  <a:pt x="336" y="8"/>
                </a:lnTo>
                <a:lnTo>
                  <a:pt x="0" y="1113"/>
                </a:lnTo>
                <a:lnTo>
                  <a:pt x="1094" y="1115"/>
                </a:lnTo>
                <a:lnTo>
                  <a:pt x="1376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456" name="未知"/>
          <p:cNvSpPr/>
          <p:nvPr/>
        </p:nvSpPr>
        <p:spPr bwMode="auto">
          <a:xfrm>
            <a:off x="2554288" y="2349500"/>
            <a:ext cx="2305050" cy="2306638"/>
          </a:xfrm>
          <a:custGeom>
            <a:avLst/>
            <a:gdLst>
              <a:gd name="T0" fmla="*/ 1091 w 1094"/>
              <a:gd name="T1" fmla="*/ 0 h 1212"/>
              <a:gd name="T2" fmla="*/ 14 w 1094"/>
              <a:gd name="T3" fmla="*/ 0 h 1212"/>
              <a:gd name="T4" fmla="*/ 0 w 1094"/>
              <a:gd name="T5" fmla="*/ 1210 h 1212"/>
              <a:gd name="T6" fmla="*/ 1094 w 1094"/>
              <a:gd name="T7" fmla="*/ 1212 h 1212"/>
              <a:gd name="T8" fmla="*/ 1091 w 1094"/>
              <a:gd name="T9" fmla="*/ 0 h 1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4"/>
              <a:gd name="T16" fmla="*/ 0 h 1212"/>
              <a:gd name="T17" fmla="*/ 1094 w 1094"/>
              <a:gd name="T18" fmla="*/ 1212 h 1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4" h="1212">
                <a:moveTo>
                  <a:pt x="1091" y="0"/>
                </a:moveTo>
                <a:lnTo>
                  <a:pt x="14" y="0"/>
                </a:lnTo>
                <a:lnTo>
                  <a:pt x="0" y="1210"/>
                </a:lnTo>
                <a:lnTo>
                  <a:pt x="1094" y="1212"/>
                </a:lnTo>
                <a:lnTo>
                  <a:pt x="109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457" name="未知"/>
          <p:cNvSpPr/>
          <p:nvPr/>
        </p:nvSpPr>
        <p:spPr bwMode="auto">
          <a:xfrm>
            <a:off x="2528888" y="2420938"/>
            <a:ext cx="2709862" cy="2220912"/>
          </a:xfrm>
          <a:custGeom>
            <a:avLst/>
            <a:gdLst>
              <a:gd name="T0" fmla="*/ 1286 w 1286"/>
              <a:gd name="T1" fmla="*/ 0 h 1167"/>
              <a:gd name="T2" fmla="*/ 246 w 1286"/>
              <a:gd name="T3" fmla="*/ 7 h 1167"/>
              <a:gd name="T4" fmla="*/ 0 w 1286"/>
              <a:gd name="T5" fmla="*/ 1165 h 1167"/>
              <a:gd name="T6" fmla="*/ 1094 w 1286"/>
              <a:gd name="T7" fmla="*/ 1167 h 1167"/>
              <a:gd name="T8" fmla="*/ 1286 w 1286"/>
              <a:gd name="T9" fmla="*/ 0 h 1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6"/>
              <a:gd name="T16" fmla="*/ 0 h 1167"/>
              <a:gd name="T17" fmla="*/ 1286 w 1286"/>
              <a:gd name="T18" fmla="*/ 1167 h 1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6" h="1167">
                <a:moveTo>
                  <a:pt x="1286" y="0"/>
                </a:moveTo>
                <a:lnTo>
                  <a:pt x="246" y="7"/>
                </a:lnTo>
                <a:lnTo>
                  <a:pt x="0" y="1165"/>
                </a:lnTo>
                <a:lnTo>
                  <a:pt x="1094" y="1167"/>
                </a:lnTo>
                <a:lnTo>
                  <a:pt x="1286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458" name="未知"/>
          <p:cNvSpPr/>
          <p:nvPr/>
        </p:nvSpPr>
        <p:spPr bwMode="auto">
          <a:xfrm>
            <a:off x="4616450" y="4394200"/>
            <a:ext cx="190500" cy="258763"/>
          </a:xfrm>
          <a:custGeom>
            <a:avLst/>
            <a:gdLst>
              <a:gd name="T0" fmla="*/ 91 w 91"/>
              <a:gd name="T1" fmla="*/ 0 h 136"/>
              <a:gd name="T2" fmla="*/ 0 w 91"/>
              <a:gd name="T3" fmla="*/ 0 h 136"/>
              <a:gd name="T4" fmla="*/ 0 w 91"/>
              <a:gd name="T5" fmla="*/ 136 h 136"/>
              <a:gd name="T6" fmla="*/ 0 60000 65536"/>
              <a:gd name="T7" fmla="*/ 0 60000 65536"/>
              <a:gd name="T8" fmla="*/ 0 60000 65536"/>
              <a:gd name="T9" fmla="*/ 0 w 91"/>
              <a:gd name="T10" fmla="*/ 0 h 136"/>
              <a:gd name="T11" fmla="*/ 91 w 91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36">
                <a:moveTo>
                  <a:pt x="91" y="0"/>
                </a:moveTo>
                <a:lnTo>
                  <a:pt x="0" y="0"/>
                </a:lnTo>
                <a:lnTo>
                  <a:pt x="0" y="136"/>
                </a:lnTo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347" name="Group 15"/>
          <p:cNvGrpSpPr>
            <a:grpSpLocks noChangeAspect="1"/>
          </p:cNvGrpSpPr>
          <p:nvPr/>
        </p:nvGrpSpPr>
        <p:grpSpPr bwMode="auto">
          <a:xfrm>
            <a:off x="7772400" y="0"/>
            <a:ext cx="1143000" cy="1447800"/>
            <a:chOff x="0" y="0"/>
            <a:chExt cx="575" cy="806"/>
          </a:xfrm>
        </p:grpSpPr>
        <p:sp>
          <p:nvSpPr>
            <p:cNvPr id="14363" name="Oval 61"/>
            <p:cNvSpPr>
              <a:spLocks noChangeAspect="1" noChangeArrowheads="1"/>
            </p:cNvSpPr>
            <p:nvPr/>
          </p:nvSpPr>
          <p:spPr bwMode="auto">
            <a:xfrm rot="3297042">
              <a:off x="-121" y="121"/>
              <a:ext cx="806" cy="564"/>
            </a:xfrm>
            <a:prstGeom prst="ellipse">
              <a:avLst/>
            </a:prstGeom>
            <a:solidFill>
              <a:srgbClr val="B1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pic>
          <p:nvPicPr>
            <p:cNvPr id="14364" name="Picture 62" descr="Q_03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784332">
              <a:off x="-74" y="126"/>
              <a:ext cx="737" cy="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8" name="Text Box 63"/>
          <p:cNvSpPr txBox="1">
            <a:spLocks noChangeArrowheads="1"/>
          </p:cNvSpPr>
          <p:nvPr/>
        </p:nvSpPr>
        <p:spPr bwMode="auto">
          <a:xfrm>
            <a:off x="1143000" y="609600"/>
            <a:ext cx="7451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67" name="Text Box 40"/>
          <p:cNvSpPr txBox="1">
            <a:spLocks noChangeArrowheads="1"/>
          </p:cNvSpPr>
          <p:nvPr/>
        </p:nvSpPr>
        <p:spPr bwMode="auto">
          <a:xfrm>
            <a:off x="3276600" y="3482023"/>
            <a:ext cx="1439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正方形</a:t>
            </a:r>
          </a:p>
        </p:txBody>
      </p:sp>
      <p:grpSp>
        <p:nvGrpSpPr>
          <p:cNvPr id="3" name="Group 20"/>
          <p:cNvGrpSpPr/>
          <p:nvPr/>
        </p:nvGrpSpPr>
        <p:grpSpPr bwMode="auto">
          <a:xfrm>
            <a:off x="1371600" y="762000"/>
            <a:ext cx="6010275" cy="1500188"/>
            <a:chOff x="0" y="0"/>
            <a:chExt cx="4536" cy="680"/>
          </a:xfrm>
        </p:grpSpPr>
        <p:sp>
          <p:nvSpPr>
            <p:cNvPr id="14356" name="Rectangle 21"/>
            <p:cNvSpPr>
              <a:spLocks noChangeArrowheads="1"/>
            </p:cNvSpPr>
            <p:nvPr/>
          </p:nvSpPr>
          <p:spPr bwMode="auto">
            <a:xfrm>
              <a:off x="3311" y="0"/>
              <a:ext cx="1225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357" name="Group 22"/>
            <p:cNvGrpSpPr/>
            <p:nvPr/>
          </p:nvGrpSpPr>
          <p:grpSpPr bwMode="auto">
            <a:xfrm>
              <a:off x="0" y="91"/>
              <a:ext cx="4309" cy="589"/>
              <a:chOff x="0" y="0"/>
              <a:chExt cx="4309" cy="589"/>
            </a:xfrm>
          </p:grpSpPr>
          <p:sp>
            <p:nvSpPr>
              <p:cNvPr id="14358" name="Line 23"/>
              <p:cNvSpPr>
                <a:spLocks noChangeShapeType="1"/>
              </p:cNvSpPr>
              <p:nvPr/>
            </p:nvSpPr>
            <p:spPr bwMode="auto">
              <a:xfrm>
                <a:off x="1587" y="318"/>
                <a:ext cx="14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4359" name="AutoShape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33" cy="589"/>
              </a:xfrm>
              <a:prstGeom prst="parallelogram">
                <a:avLst>
                  <a:gd name="adj" fmla="val 69312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60" name="Text Box 25"/>
              <p:cNvSpPr txBox="1">
                <a:spLocks noChangeArrowheads="1"/>
              </p:cNvSpPr>
              <p:nvPr/>
            </p:nvSpPr>
            <p:spPr bwMode="auto">
              <a:xfrm>
                <a:off x="272" y="136"/>
                <a:ext cx="108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菱形</a:t>
                </a:r>
              </a:p>
            </p:txBody>
          </p:sp>
          <p:sp>
            <p:nvSpPr>
              <p:cNvPr id="14361" name="Text Box 26"/>
              <p:cNvSpPr txBox="1">
                <a:spLocks noChangeArrowheads="1"/>
              </p:cNvSpPr>
              <p:nvPr/>
            </p:nvSpPr>
            <p:spPr bwMode="auto">
              <a:xfrm>
                <a:off x="3674" y="91"/>
                <a:ext cx="635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zh-CN" altLang="zh-CN" sz="28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62" name="Text Box 27"/>
              <p:cNvSpPr txBox="1">
                <a:spLocks noChangeArrowheads="1"/>
              </p:cNvSpPr>
              <p:nvPr/>
            </p:nvSpPr>
            <p:spPr bwMode="auto">
              <a:xfrm>
                <a:off x="1769" y="46"/>
                <a:ext cx="1223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zh-CN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5943600" y="1219200"/>
            <a:ext cx="13779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latin typeface="Times New Roman" panose="02020603050405020304" pitchFamily="18" charset="0"/>
              </a:rPr>
              <a:t>正方形</a:t>
            </a:r>
            <a:endParaRPr lang="zh-CN" alt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华文中宋" panose="02010600040101010101" pitchFamily="2" charset="-122"/>
            </a:endParaRPr>
          </a:p>
        </p:txBody>
      </p: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3581400" y="762000"/>
            <a:ext cx="2219325" cy="1308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CN" alt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有一个角是</a:t>
            </a:r>
          </a:p>
          <a:p>
            <a:pPr eaLnBrk="0" hangingPunct="0">
              <a:defRPr/>
            </a:pPr>
            <a:r>
              <a:rPr lang="zh-CN" alt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直角</a:t>
            </a:r>
          </a:p>
          <a:p>
            <a:pPr eaLnBrk="0" hangingPunct="0">
              <a:defRPr/>
            </a:pPr>
            <a:endParaRPr lang="en-US" altLang="zh-CN" sz="24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4478" name="Rectangle 30"/>
          <p:cNvSpPr>
            <a:spLocks noChangeArrowheads="1"/>
          </p:cNvSpPr>
          <p:nvPr/>
        </p:nvSpPr>
        <p:spPr bwMode="auto">
          <a:xfrm>
            <a:off x="228600" y="152400"/>
            <a:ext cx="3241675" cy="49530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2700">
            <a:pattFill prst="pct80">
              <a:fgClr>
                <a:schemeClr val="hlink"/>
              </a:fgClr>
              <a:bgClr>
                <a:srgbClr val="FFFFFF"/>
              </a:bgClr>
            </a:pattFill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sym typeface="MS Outlook" panose="05010100010000000000" pitchFamily="2" charset="2"/>
              </a:rPr>
              <a:t>    </a:t>
            </a:r>
            <a:r>
              <a:rPr 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MS Outlook" panose="05010100010000000000" pitchFamily="2" charset="2"/>
              </a:rPr>
              <a:t>创设情景</a:t>
            </a:r>
            <a:r>
              <a:rPr 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一</a:t>
            </a: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1371600" y="5410200"/>
            <a:ext cx="5832475" cy="833438"/>
          </a:xfrm>
          <a:prstGeom prst="rect">
            <a:avLst/>
          </a:prstGeom>
          <a:noFill/>
          <a:ln w="9525">
            <a:pattFill prst="pct30">
              <a:fgClr>
                <a:srgbClr val="FF0000"/>
              </a:fgClr>
              <a:bgClr>
                <a:srgbClr val="FFFFFF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★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正方形是特殊的菱形</a:t>
            </a:r>
          </a:p>
        </p:txBody>
      </p:sp>
      <p:pic>
        <p:nvPicPr>
          <p:cNvPr id="104484" name="Picture 36" descr="MC900437629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57600" y="8382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nimBg="1"/>
      <p:bldP spid="104451" grpId="0" animBg="1"/>
      <p:bldP spid="104452" grpId="0" animBg="1"/>
      <p:bldP spid="104453" grpId="0" animBg="1"/>
      <p:bldP spid="104454" grpId="0" animBg="1"/>
      <p:bldP spid="104455" grpId="0" animBg="1"/>
      <p:bldP spid="104456" grpId="0" animBg="1"/>
      <p:bldP spid="104457" grpId="0" animBg="1"/>
      <p:bldP spid="104458" grpId="0" animBg="1"/>
      <p:bldP spid="104467" grpId="0" autoUpdateAnimBg="0"/>
      <p:bldP spid="104467" grpId="1" autoUpdateAnimBg="0"/>
      <p:bldP spid="104476" grpId="0" bldLvl="0" autoUpdateAnimBg="0"/>
      <p:bldP spid="104477" grpId="0" bldLvl="0" autoUpdateAnimBg="0"/>
      <p:bldP spid="1044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01600" y="2924175"/>
            <a:ext cx="2216150" cy="723900"/>
            <a:chOff x="0" y="0"/>
            <a:chExt cx="1396" cy="456"/>
          </a:xfrm>
        </p:grpSpPr>
        <p:pic>
          <p:nvPicPr>
            <p:cNvPr id="15408" name="Picture 3" descr="问1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88"/>
              <a:ext cx="292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476" name="Text Box 4" descr="PE03255_"/>
            <p:cNvSpPr txBox="1">
              <a:spLocks noChangeArrowheads="1"/>
            </p:cNvSpPr>
            <p:nvPr/>
          </p:nvSpPr>
          <p:spPr bwMode="auto">
            <a:xfrm>
              <a:off x="244" y="0"/>
              <a:ext cx="1152" cy="45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115000"/>
                </a:lnSpc>
                <a:defRPr/>
              </a:pPr>
              <a:r>
                <a:rPr lang="zh-CN" sz="3600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问题</a:t>
              </a:r>
              <a:r>
                <a:rPr lang="en-US" sz="3600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方正舒体" panose="02010601030101010101" pitchFamily="2" charset="-122"/>
                  <a:ea typeface="方正舒体" panose="02010601030101010101" pitchFamily="2" charset="-122"/>
                </a:rPr>
                <a:t>:</a:t>
              </a:r>
              <a:r>
                <a:rPr lang="en-US" sz="3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方正舒体" panose="02010601030101010101" pitchFamily="2" charset="-122"/>
                  <a:ea typeface="方正舒体" panose="02010601030101010101" pitchFamily="2" charset="-122"/>
                </a:rPr>
                <a:t> </a:t>
              </a:r>
            </a:p>
          </p:txBody>
        </p:sp>
      </p:grpSp>
      <p:grpSp>
        <p:nvGrpSpPr>
          <p:cNvPr id="15363" name="Group 5"/>
          <p:cNvGrpSpPr/>
          <p:nvPr/>
        </p:nvGrpSpPr>
        <p:grpSpPr bwMode="auto">
          <a:xfrm>
            <a:off x="0" y="0"/>
            <a:ext cx="2517775" cy="579438"/>
            <a:chOff x="0" y="0"/>
            <a:chExt cx="1586" cy="365"/>
          </a:xfrm>
        </p:grpSpPr>
        <p:sp>
          <p:nvSpPr>
            <p:cNvPr id="105478" name="AutoShape 6"/>
            <p:cNvSpPr>
              <a:spLocks noChangeArrowheads="1"/>
            </p:cNvSpPr>
            <p:nvPr/>
          </p:nvSpPr>
          <p:spPr bwMode="auto">
            <a:xfrm rot="5393213">
              <a:off x="641" y="-603"/>
              <a:ext cx="285" cy="158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2700000" scaled="1"/>
            </a:gradFill>
            <a:ln w="19050">
              <a:solidFill>
                <a:srgbClr val="CC0000"/>
              </a:solidFill>
              <a:rou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rot="10800000" vert="eaVert" wrap="none" anchor="ctr"/>
            <a:lstStyle/>
            <a:p>
              <a:pPr eaLnBrk="0" hangingPunct="0">
                <a:lnSpc>
                  <a:spcPct val="85000"/>
                </a:lnSpc>
                <a:defRPr/>
              </a:pPr>
              <a:endParaRPr lang="zh-CN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endParaRPr>
            </a:p>
          </p:txBody>
        </p:sp>
        <p:sp>
          <p:nvSpPr>
            <p:cNvPr id="105479" name="Text Box 7" descr="PE03255_"/>
            <p:cNvSpPr txBox="1">
              <a:spLocks noChangeArrowheads="1"/>
            </p:cNvSpPr>
            <p:nvPr/>
          </p:nvSpPr>
          <p:spPr bwMode="auto">
            <a:xfrm>
              <a:off x="144" y="0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zh-CN" sz="32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情景二</a:t>
              </a:r>
            </a:p>
          </p:txBody>
        </p:sp>
      </p:grpSp>
      <p:grpSp>
        <p:nvGrpSpPr>
          <p:cNvPr id="4" name="Group 8"/>
          <p:cNvGrpSpPr/>
          <p:nvPr/>
        </p:nvGrpSpPr>
        <p:grpSpPr bwMode="auto">
          <a:xfrm>
            <a:off x="0" y="3505200"/>
            <a:ext cx="9448800" cy="758825"/>
            <a:chOff x="0" y="0"/>
            <a:chExt cx="5210" cy="478"/>
          </a:xfrm>
        </p:grpSpPr>
        <p:sp>
          <p:nvSpPr>
            <p:cNvPr id="105481" name="Rectangle 9" descr="PE03255_"/>
            <p:cNvSpPr>
              <a:spLocks noChangeArrowheads="1"/>
            </p:cNvSpPr>
            <p:nvPr/>
          </p:nvSpPr>
          <p:spPr bwMode="auto">
            <a:xfrm>
              <a:off x="362" y="91"/>
              <a:ext cx="484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图中</a:t>
              </a:r>
              <a:r>
                <a:rPr lang="en-US" altLang="zh-CN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CD</a:t>
              </a:r>
              <a:r>
                <a:rPr lang="zh-CN" alt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在平移时，这个图形始终是怎样的图形？</a:t>
              </a:r>
            </a:p>
          </p:txBody>
        </p:sp>
        <p:pic>
          <p:nvPicPr>
            <p:cNvPr id="15405" name="Picture 10" descr="GIF-20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4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1"/>
          <p:cNvGrpSpPr/>
          <p:nvPr/>
        </p:nvGrpSpPr>
        <p:grpSpPr bwMode="auto">
          <a:xfrm>
            <a:off x="0" y="4419600"/>
            <a:ext cx="8763000" cy="1139825"/>
            <a:chOff x="0" y="0"/>
            <a:chExt cx="5262" cy="718"/>
          </a:xfrm>
        </p:grpSpPr>
        <p:sp>
          <p:nvSpPr>
            <p:cNvPr id="105484" name="Text Box 12" descr="PE03255_"/>
            <p:cNvSpPr txBox="1">
              <a:spLocks noChangeArrowheads="1"/>
            </p:cNvSpPr>
            <p:nvPr/>
          </p:nvSpPr>
          <p:spPr bwMode="auto">
            <a:xfrm>
              <a:off x="318" y="46"/>
              <a:ext cx="4944" cy="67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当CD移动到C</a:t>
              </a:r>
              <a:r>
                <a:rPr lang="zh-CN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  <a:sym typeface="Symbol" panose="05050102010706020507" pitchFamily="18" charset="2"/>
                </a:rPr>
                <a:t></a:t>
              </a:r>
              <a:r>
                <a:rPr lang="zh-CN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D</a:t>
              </a:r>
              <a:r>
                <a:rPr lang="zh-CN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  <a:sym typeface="Symbol" panose="05050102010706020507" pitchFamily="18" charset="2"/>
                </a:rPr>
                <a:t></a:t>
              </a:r>
              <a:r>
                <a:rPr lang="zh-CN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位置，此时AD</a:t>
              </a:r>
              <a:r>
                <a:rPr lang="zh-CN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  <a:sym typeface="Symbol" panose="05050102010706020507" pitchFamily="18" charset="2"/>
                </a:rPr>
                <a:t>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＝</a:t>
              </a:r>
              <a:r>
                <a:rPr lang="zh-CN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AB，四边形ABCD还是矩形吗？</a:t>
              </a:r>
            </a:p>
          </p:txBody>
        </p:sp>
        <p:pic>
          <p:nvPicPr>
            <p:cNvPr id="15403" name="Picture 13" descr="GIF-20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325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5486" name="AutoShape 14"/>
          <p:cNvSpPr>
            <a:spLocks noChangeArrowheads="1"/>
          </p:cNvSpPr>
          <p:nvPr/>
        </p:nvSpPr>
        <p:spPr bwMode="auto">
          <a:xfrm>
            <a:off x="3924300" y="1628775"/>
            <a:ext cx="935038" cy="647700"/>
          </a:xfrm>
          <a:prstGeom prst="rightArrow">
            <a:avLst>
              <a:gd name="adj1" fmla="val 50000"/>
              <a:gd name="adj2" fmla="val 36091"/>
            </a:avLst>
          </a:prstGeom>
          <a:solidFill>
            <a:srgbClr val="66FF33"/>
          </a:solidFill>
          <a:ln w="9525">
            <a:solidFill>
              <a:srgbClr val="FF33CC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" name="Group 15"/>
          <p:cNvGrpSpPr/>
          <p:nvPr/>
        </p:nvGrpSpPr>
        <p:grpSpPr bwMode="auto">
          <a:xfrm>
            <a:off x="5348288" y="1828800"/>
            <a:ext cx="287337" cy="71438"/>
            <a:chOff x="0" y="0"/>
            <a:chExt cx="181" cy="45"/>
          </a:xfrm>
        </p:grpSpPr>
        <p:sp>
          <p:nvSpPr>
            <p:cNvPr id="15400" name="Line 16"/>
            <p:cNvSpPr>
              <a:spLocks noChangeShapeType="1"/>
            </p:cNvSpPr>
            <p:nvPr/>
          </p:nvSpPr>
          <p:spPr bwMode="auto">
            <a:xfrm>
              <a:off x="0" y="0"/>
              <a:ext cx="181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1" name="Line 17"/>
            <p:cNvSpPr>
              <a:spLocks noChangeShapeType="1"/>
            </p:cNvSpPr>
            <p:nvPr/>
          </p:nvSpPr>
          <p:spPr bwMode="auto">
            <a:xfrm>
              <a:off x="0" y="45"/>
              <a:ext cx="181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18"/>
          <p:cNvGrpSpPr/>
          <p:nvPr/>
        </p:nvGrpSpPr>
        <p:grpSpPr bwMode="auto">
          <a:xfrm rot="5400000">
            <a:off x="6048375" y="1233488"/>
            <a:ext cx="287337" cy="71438"/>
            <a:chOff x="0" y="0"/>
            <a:chExt cx="181" cy="45"/>
          </a:xfrm>
        </p:grpSpPr>
        <p:sp>
          <p:nvSpPr>
            <p:cNvPr id="15398" name="Line 19"/>
            <p:cNvSpPr>
              <a:spLocks noChangeShapeType="1"/>
            </p:cNvSpPr>
            <p:nvPr/>
          </p:nvSpPr>
          <p:spPr bwMode="auto">
            <a:xfrm>
              <a:off x="0" y="0"/>
              <a:ext cx="181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9" name="Line 20"/>
            <p:cNvSpPr>
              <a:spLocks noChangeShapeType="1"/>
            </p:cNvSpPr>
            <p:nvPr/>
          </p:nvSpPr>
          <p:spPr bwMode="auto">
            <a:xfrm>
              <a:off x="0" y="45"/>
              <a:ext cx="181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69" name="Line 21"/>
          <p:cNvSpPr>
            <a:spLocks noChangeShapeType="1"/>
          </p:cNvSpPr>
          <p:nvPr/>
        </p:nvSpPr>
        <p:spPr bwMode="auto">
          <a:xfrm>
            <a:off x="627063" y="652463"/>
            <a:ext cx="0" cy="2489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494" name="Text Box 22" descr="PE03255_"/>
          <p:cNvSpPr txBox="1">
            <a:spLocks noChangeArrowheads="1"/>
          </p:cNvSpPr>
          <p:nvPr/>
        </p:nvSpPr>
        <p:spPr bwMode="auto">
          <a:xfrm>
            <a:off x="268288" y="854075"/>
            <a:ext cx="4159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05495" name="Text Box 23" descr="PE03255_"/>
          <p:cNvSpPr txBox="1">
            <a:spLocks noChangeArrowheads="1"/>
          </p:cNvSpPr>
          <p:nvPr/>
        </p:nvSpPr>
        <p:spPr bwMode="auto">
          <a:xfrm>
            <a:off x="257175" y="2422525"/>
            <a:ext cx="3873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</a:p>
        </p:txBody>
      </p:sp>
      <p:grpSp>
        <p:nvGrpSpPr>
          <p:cNvPr id="8" name="Group 24"/>
          <p:cNvGrpSpPr/>
          <p:nvPr/>
        </p:nvGrpSpPr>
        <p:grpSpPr bwMode="auto">
          <a:xfrm>
            <a:off x="2928938" y="677863"/>
            <a:ext cx="439737" cy="2379662"/>
            <a:chOff x="0" y="0"/>
            <a:chExt cx="277" cy="1499"/>
          </a:xfrm>
        </p:grpSpPr>
        <p:sp>
          <p:nvSpPr>
            <p:cNvPr id="105497" name="Text Box 25" descr="PE03255_"/>
            <p:cNvSpPr txBox="1">
              <a:spLocks noChangeArrowheads="1"/>
            </p:cNvSpPr>
            <p:nvPr/>
          </p:nvSpPr>
          <p:spPr bwMode="auto">
            <a:xfrm>
              <a:off x="0" y="111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105498" name="Text Box 26" descr="PE03255_"/>
            <p:cNvSpPr txBox="1">
              <a:spLocks noChangeArrowheads="1"/>
            </p:cNvSpPr>
            <p:nvPr/>
          </p:nvSpPr>
          <p:spPr bwMode="auto">
            <a:xfrm>
              <a:off x="22" y="11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15397" name="Line 27"/>
            <p:cNvSpPr>
              <a:spLocks noChangeShapeType="1"/>
            </p:cNvSpPr>
            <p:nvPr/>
          </p:nvSpPr>
          <p:spPr bwMode="auto">
            <a:xfrm>
              <a:off x="13" y="0"/>
              <a:ext cx="0" cy="149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373" name="Group 28"/>
          <p:cNvGrpSpPr/>
          <p:nvPr/>
        </p:nvGrpSpPr>
        <p:grpSpPr bwMode="auto">
          <a:xfrm>
            <a:off x="611188" y="1268413"/>
            <a:ext cx="252412" cy="241300"/>
            <a:chOff x="0" y="0"/>
            <a:chExt cx="159" cy="152"/>
          </a:xfrm>
        </p:grpSpPr>
        <p:sp>
          <p:nvSpPr>
            <p:cNvPr id="15393" name="Line 29"/>
            <p:cNvSpPr>
              <a:spLocks noChangeShapeType="1"/>
            </p:cNvSpPr>
            <p:nvPr/>
          </p:nvSpPr>
          <p:spPr bwMode="auto">
            <a:xfrm>
              <a:off x="0" y="142"/>
              <a:ext cx="159" cy="0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4" name="Line 30"/>
            <p:cNvSpPr>
              <a:spLocks noChangeShapeType="1"/>
            </p:cNvSpPr>
            <p:nvPr/>
          </p:nvSpPr>
          <p:spPr bwMode="auto">
            <a:xfrm>
              <a:off x="159" y="0"/>
              <a:ext cx="0" cy="152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74" name="Line 31"/>
          <p:cNvSpPr>
            <a:spLocks noChangeShapeType="1"/>
          </p:cNvSpPr>
          <p:nvPr/>
        </p:nvSpPr>
        <p:spPr bwMode="auto">
          <a:xfrm>
            <a:off x="34925" y="1268413"/>
            <a:ext cx="377983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5" name="Line 32"/>
          <p:cNvSpPr>
            <a:spLocks noChangeShapeType="1"/>
          </p:cNvSpPr>
          <p:nvPr/>
        </p:nvSpPr>
        <p:spPr bwMode="auto">
          <a:xfrm>
            <a:off x="34925" y="2492375"/>
            <a:ext cx="377983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" name="Group 33"/>
          <p:cNvGrpSpPr/>
          <p:nvPr/>
        </p:nvGrpSpPr>
        <p:grpSpPr bwMode="auto">
          <a:xfrm>
            <a:off x="4800600" y="609600"/>
            <a:ext cx="3779838" cy="2522538"/>
            <a:chOff x="0" y="0"/>
            <a:chExt cx="2381" cy="1589"/>
          </a:xfrm>
        </p:grpSpPr>
        <p:sp>
          <p:nvSpPr>
            <p:cNvPr id="15382" name="Line 34"/>
            <p:cNvSpPr>
              <a:spLocks noChangeShapeType="1"/>
            </p:cNvSpPr>
            <p:nvPr/>
          </p:nvSpPr>
          <p:spPr bwMode="auto">
            <a:xfrm>
              <a:off x="431" y="0"/>
              <a:ext cx="0" cy="158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3" name="Line 35"/>
            <p:cNvSpPr>
              <a:spLocks noChangeShapeType="1"/>
            </p:cNvSpPr>
            <p:nvPr/>
          </p:nvSpPr>
          <p:spPr bwMode="auto">
            <a:xfrm>
              <a:off x="1222" y="0"/>
              <a:ext cx="0" cy="158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384" name="Group 36"/>
            <p:cNvGrpSpPr/>
            <p:nvPr/>
          </p:nvGrpSpPr>
          <p:grpSpPr bwMode="auto">
            <a:xfrm>
              <a:off x="419" y="416"/>
              <a:ext cx="159" cy="152"/>
              <a:chOff x="0" y="0"/>
              <a:chExt cx="159" cy="152"/>
            </a:xfrm>
          </p:grpSpPr>
          <p:sp>
            <p:nvSpPr>
              <p:cNvPr id="15391" name="Line 37"/>
              <p:cNvSpPr>
                <a:spLocks noChangeShapeType="1"/>
              </p:cNvSpPr>
              <p:nvPr/>
            </p:nvSpPr>
            <p:spPr bwMode="auto">
              <a:xfrm>
                <a:off x="0" y="142"/>
                <a:ext cx="159" cy="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2" name="Line 38"/>
              <p:cNvSpPr>
                <a:spLocks noChangeShapeType="1"/>
              </p:cNvSpPr>
              <p:nvPr/>
            </p:nvSpPr>
            <p:spPr bwMode="auto">
              <a:xfrm>
                <a:off x="159" y="0"/>
                <a:ext cx="0" cy="152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5511" name="Text Box 39" descr="PE03255_"/>
            <p:cNvSpPr txBox="1">
              <a:spLocks noChangeArrowheads="1"/>
            </p:cNvSpPr>
            <p:nvPr/>
          </p:nvSpPr>
          <p:spPr bwMode="auto">
            <a:xfrm>
              <a:off x="179" y="15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105512" name="Text Box 40" descr="PE03255_"/>
            <p:cNvSpPr txBox="1">
              <a:spLocks noChangeArrowheads="1"/>
            </p:cNvSpPr>
            <p:nvPr/>
          </p:nvSpPr>
          <p:spPr bwMode="auto">
            <a:xfrm>
              <a:off x="204" y="113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105513" name="Text Box 41"/>
            <p:cNvSpPr txBox="1">
              <a:spLocks noChangeArrowheads="1"/>
            </p:cNvSpPr>
            <p:nvPr/>
          </p:nvSpPr>
          <p:spPr bwMode="auto">
            <a:xfrm>
              <a:off x="1202" y="113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C</a:t>
              </a: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105514" name="Text Box 42"/>
            <p:cNvSpPr txBox="1">
              <a:spLocks noChangeArrowheads="1"/>
            </p:cNvSpPr>
            <p:nvPr/>
          </p:nvSpPr>
          <p:spPr bwMode="auto">
            <a:xfrm>
              <a:off x="1202" y="13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D</a:t>
              </a: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15389" name="Line 43"/>
            <p:cNvSpPr>
              <a:spLocks noChangeShapeType="1"/>
            </p:cNvSpPr>
            <p:nvPr/>
          </p:nvSpPr>
          <p:spPr bwMode="auto">
            <a:xfrm>
              <a:off x="0" y="408"/>
              <a:ext cx="2381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0" name="Line 44"/>
            <p:cNvSpPr>
              <a:spLocks noChangeShapeType="1"/>
            </p:cNvSpPr>
            <p:nvPr/>
          </p:nvSpPr>
          <p:spPr bwMode="auto">
            <a:xfrm>
              <a:off x="0" y="1179"/>
              <a:ext cx="2381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5517" name="Text Box 45"/>
          <p:cNvSpPr txBox="1">
            <a:spLocks noChangeArrowheads="1"/>
          </p:cNvSpPr>
          <p:nvPr/>
        </p:nvSpPr>
        <p:spPr bwMode="auto">
          <a:xfrm>
            <a:off x="395288" y="5589588"/>
            <a:ext cx="83534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sz="2800" b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   </a:t>
            </a:r>
            <a:endParaRPr lang="zh-CN" sz="2800" b="1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78" name="Picture 46" descr="Image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75688" y="6435725"/>
            <a:ext cx="46831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47" descr="Image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515100"/>
            <a:ext cx="45608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521" name="Text Box 49"/>
          <p:cNvSpPr txBox="1">
            <a:spLocks noChangeArrowheads="1"/>
          </p:cNvSpPr>
          <p:nvPr/>
        </p:nvSpPr>
        <p:spPr bwMode="auto">
          <a:xfrm>
            <a:off x="1676400" y="5715000"/>
            <a:ext cx="5832475" cy="739775"/>
          </a:xfrm>
          <a:prstGeom prst="rect">
            <a:avLst/>
          </a:prstGeom>
          <a:noFill/>
          <a:ln w="38100" cmpd="dbl">
            <a:pattFill prst="pct50">
              <a:fgClr>
                <a:srgbClr val="00FF00"/>
              </a:fgClr>
              <a:bgClr>
                <a:srgbClr val="FFFFFF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★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正方形是特殊的矩形</a:t>
            </a:r>
          </a:p>
        </p:txBody>
      </p:sp>
      <p:sp>
        <p:nvSpPr>
          <p:cNvPr id="105523" name="Text Box 51"/>
          <p:cNvSpPr txBox="1">
            <a:spLocks noChangeArrowheads="1"/>
          </p:cNvSpPr>
          <p:nvPr/>
        </p:nvSpPr>
        <p:spPr bwMode="auto">
          <a:xfrm>
            <a:off x="2667000" y="152400"/>
            <a:ext cx="59023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两组互相垂直的平行线围成矩形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ABCD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2361 2.48555E-6 L -0.16719 2.48555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5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6" grpId="0" animBg="1"/>
      <p:bldP spid="105517" grpId="0" autoUpdateAnimBg="0"/>
      <p:bldP spid="1055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AutoShape 1026"/>
          <p:cNvSpPr>
            <a:spLocks noChangeArrowheads="1"/>
          </p:cNvSpPr>
          <p:nvPr/>
        </p:nvSpPr>
        <p:spPr bwMode="auto">
          <a:xfrm>
            <a:off x="1763713" y="4316413"/>
            <a:ext cx="2952750" cy="1633537"/>
          </a:xfrm>
          <a:prstGeom prst="wedgeRectCallout">
            <a:avLst>
              <a:gd name="adj1" fmla="val -18495"/>
              <a:gd name="adj2" fmla="val -88389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4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邻边相等的矩形</a:t>
            </a:r>
          </a:p>
        </p:txBody>
      </p:sp>
      <p:sp>
        <p:nvSpPr>
          <p:cNvPr id="66563" name="Text Box 1027"/>
          <p:cNvSpPr txBox="1">
            <a:spLocks noChangeArrowheads="1"/>
          </p:cNvSpPr>
          <p:nvPr/>
        </p:nvSpPr>
        <p:spPr bwMode="auto">
          <a:xfrm>
            <a:off x="2743200" y="381000"/>
            <a:ext cx="752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8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想一想：正方形是怎样的矩形？</a:t>
            </a:r>
          </a:p>
        </p:txBody>
      </p:sp>
      <p:sp>
        <p:nvSpPr>
          <p:cNvPr id="66564" name="Rectangle 1028"/>
          <p:cNvSpPr>
            <a:spLocks noChangeArrowheads="1"/>
          </p:cNvSpPr>
          <p:nvPr/>
        </p:nvSpPr>
        <p:spPr bwMode="auto">
          <a:xfrm>
            <a:off x="1295400" y="1295400"/>
            <a:ext cx="3527425" cy="2305050"/>
          </a:xfrm>
          <a:prstGeom prst="rect">
            <a:avLst/>
          </a:prstGeom>
          <a:solidFill>
            <a:srgbClr val="00CCFF"/>
          </a:solidFill>
          <a:ln w="762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</a:t>
            </a:r>
          </a:p>
        </p:txBody>
      </p:sp>
      <p:sp>
        <p:nvSpPr>
          <p:cNvPr id="409605" name="Rectangle 1029"/>
          <p:cNvSpPr>
            <a:spLocks noChangeArrowheads="1"/>
          </p:cNvSpPr>
          <p:nvPr/>
        </p:nvSpPr>
        <p:spPr bwMode="auto">
          <a:xfrm>
            <a:off x="1331913" y="1268413"/>
            <a:ext cx="2376487" cy="2305050"/>
          </a:xfrm>
          <a:prstGeom prst="rect">
            <a:avLst/>
          </a:prstGeom>
          <a:solidFill>
            <a:srgbClr val="FFCC99"/>
          </a:solidFill>
          <a:ln w="7620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409606" name="Line 1030"/>
          <p:cNvSpPr>
            <a:spLocks noChangeShapeType="1"/>
          </p:cNvSpPr>
          <p:nvPr/>
        </p:nvSpPr>
        <p:spPr bwMode="auto">
          <a:xfrm>
            <a:off x="3708400" y="1341438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67" name="WordArt 1031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5908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065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新知探究</a:t>
            </a:r>
          </a:p>
        </p:txBody>
      </p:sp>
      <p:pic>
        <p:nvPicPr>
          <p:cNvPr id="66568" name="Picture 1033" descr="f08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362200"/>
            <a:ext cx="1219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2" grpId="0" animBg="1" autoUpdateAnimBg="0"/>
      <p:bldP spid="409605" grpId="0" animBg="1" autoUpdateAnimBg="0"/>
      <p:bldP spid="4096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ChangeArrowheads="1"/>
          </p:cNvSpPr>
          <p:nvPr/>
        </p:nvSpPr>
        <p:spPr bwMode="auto">
          <a:xfrm>
            <a:off x="2555875" y="1844675"/>
            <a:ext cx="4176713" cy="3144838"/>
          </a:xfrm>
          <a:prstGeom prst="parallelogram">
            <a:avLst>
              <a:gd name="adj" fmla="val 33203"/>
            </a:avLst>
          </a:prstGeom>
          <a:solidFill>
            <a:srgbClr val="FFCC99"/>
          </a:solidFill>
          <a:ln w="762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800" b="1">
                <a:solidFill>
                  <a:srgbClr val="3333FF"/>
                </a:solidFill>
              </a:rPr>
              <a:t>菱形</a:t>
            </a:r>
          </a:p>
        </p:txBody>
      </p:sp>
      <p:sp>
        <p:nvSpPr>
          <p:cNvPr id="410627" name="Rectangle 3"/>
          <p:cNvSpPr>
            <a:spLocks noChangeArrowheads="1"/>
          </p:cNvSpPr>
          <p:nvPr/>
        </p:nvSpPr>
        <p:spPr bwMode="auto">
          <a:xfrm>
            <a:off x="3048000" y="1752600"/>
            <a:ext cx="3311525" cy="3311525"/>
          </a:xfrm>
          <a:prstGeom prst="rect">
            <a:avLst/>
          </a:prstGeom>
          <a:solidFill>
            <a:srgbClr val="FFCC99"/>
          </a:solidFill>
          <a:ln w="7620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800" b="1">
                <a:solidFill>
                  <a:srgbClr val="3333FF"/>
                </a:solidFill>
              </a:rPr>
              <a:t>正方形</a:t>
            </a:r>
          </a:p>
        </p:txBody>
      </p:sp>
      <p:sp>
        <p:nvSpPr>
          <p:cNvPr id="410628" name="AutoShape 4"/>
          <p:cNvSpPr>
            <a:spLocks noChangeArrowheads="1"/>
          </p:cNvSpPr>
          <p:nvPr/>
        </p:nvSpPr>
        <p:spPr bwMode="auto">
          <a:xfrm>
            <a:off x="1692275" y="5734050"/>
            <a:ext cx="5905500" cy="863600"/>
          </a:xfrm>
          <a:prstGeom prst="wedgeRectCallout">
            <a:avLst>
              <a:gd name="adj1" fmla="val 2769"/>
              <a:gd name="adj2" fmla="val -206250"/>
            </a:avLst>
          </a:prstGeom>
          <a:solidFill>
            <a:srgbClr val="E6EBB3"/>
          </a:solidFill>
          <a:ln w="381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4800" b="1">
                <a:solidFill>
                  <a:srgbClr val="3333FF"/>
                </a:solidFill>
              </a:rPr>
              <a:t>一个角是直角的菱形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590800" y="609600"/>
            <a:ext cx="741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8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想一想：正方形是怎样的菱形？</a:t>
            </a:r>
          </a:p>
        </p:txBody>
      </p:sp>
      <p:sp>
        <p:nvSpPr>
          <p:cNvPr id="69638" name="WordArt 6"/>
          <p:cNvSpPr>
            <a:spLocks noChangeArrowheads="1" noChangeShapeType="1" noTextEdit="1"/>
          </p:cNvSpPr>
          <p:nvPr/>
        </p:nvSpPr>
        <p:spPr bwMode="auto">
          <a:xfrm>
            <a:off x="0" y="228600"/>
            <a:ext cx="25908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065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新知探究</a:t>
            </a:r>
          </a:p>
        </p:txBody>
      </p:sp>
      <p:pic>
        <p:nvPicPr>
          <p:cNvPr id="69639" name="Picture 8" descr="f08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104933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410627" grpId="0" animBg="1" autoUpdateAnimBg="0"/>
      <p:bldP spid="41062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4"/>
          <p:cNvGrpSpPr/>
          <p:nvPr/>
        </p:nvGrpSpPr>
        <p:grpSpPr bwMode="auto">
          <a:xfrm>
            <a:off x="2057400" y="1785938"/>
            <a:ext cx="1189038" cy="2620962"/>
            <a:chOff x="2057400" y="1785926"/>
            <a:chExt cx="1188936" cy="2620974"/>
          </a:xfrm>
        </p:grpSpPr>
        <p:sp>
          <p:nvSpPr>
            <p:cNvPr id="67587" name="Text Box 3"/>
            <p:cNvSpPr txBox="1">
              <a:spLocks noChangeArrowheads="1"/>
            </p:cNvSpPr>
            <p:nvPr/>
          </p:nvSpPr>
          <p:spPr bwMode="auto">
            <a:xfrm>
              <a:off x="2057400" y="1785926"/>
              <a:ext cx="1124536" cy="1109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zh-CN" altLang="en-US" sz="3200" b="1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两组对边</a:t>
              </a:r>
            </a:p>
          </p:txBody>
        </p:sp>
        <p:sp>
          <p:nvSpPr>
            <p:cNvPr id="67588" name="Text Box 4"/>
            <p:cNvSpPr txBox="1">
              <a:spLocks noChangeArrowheads="1"/>
            </p:cNvSpPr>
            <p:nvPr/>
          </p:nvSpPr>
          <p:spPr bwMode="auto">
            <a:xfrm>
              <a:off x="2057400" y="3297226"/>
              <a:ext cx="1188936" cy="1109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zh-CN" altLang="en-US" sz="3200" b="1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分别平行</a:t>
              </a:r>
            </a:p>
          </p:txBody>
        </p:sp>
      </p:grp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2057400" y="3052763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rgbClr val="FF0066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hangingPunct="0"/>
            <a:endParaRPr lang="zh-CN" altLang="en-US" sz="3200" b="1">
              <a:solidFill>
                <a:srgbClr val="8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886200" y="384175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6664" name="Text Box 8"/>
          <p:cNvSpPr txBox="1">
            <a:spLocks noChangeArrowheads="1"/>
          </p:cNvSpPr>
          <p:nvPr/>
        </p:nvSpPr>
        <p:spPr bwMode="auto">
          <a:xfrm rot="-866752">
            <a:off x="4953000" y="762000"/>
            <a:ext cx="1989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有一个角是直角</a:t>
            </a:r>
          </a:p>
        </p:txBody>
      </p:sp>
      <p:sp>
        <p:nvSpPr>
          <p:cNvPr id="67592" name="AutoShape 9"/>
          <p:cNvSpPr>
            <a:spLocks noChangeArrowheads="1"/>
          </p:cNvSpPr>
          <p:nvPr/>
        </p:nvSpPr>
        <p:spPr bwMode="auto">
          <a:xfrm rot="-738504">
            <a:off x="5353050" y="1955800"/>
            <a:ext cx="1512888" cy="246063"/>
          </a:xfrm>
          <a:prstGeom prst="rightArrow">
            <a:avLst>
              <a:gd name="adj1" fmla="val 50000"/>
              <a:gd name="adj2" fmla="val 153709"/>
            </a:avLst>
          </a:prstGeom>
          <a:solidFill>
            <a:srgbClr val="FF0066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hangingPunct="0"/>
            <a:endParaRPr lang="zh-CN" altLang="en-US" sz="3200" b="1">
              <a:solidFill>
                <a:srgbClr val="8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593" name="Text Box 10"/>
          <p:cNvSpPr txBox="1">
            <a:spLocks noChangeArrowheads="1"/>
          </p:cNvSpPr>
          <p:nvPr/>
        </p:nvSpPr>
        <p:spPr bwMode="auto">
          <a:xfrm>
            <a:off x="3810000" y="39179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6662" name="Text Box 12"/>
          <p:cNvSpPr txBox="1">
            <a:spLocks noChangeArrowheads="1"/>
          </p:cNvSpPr>
          <p:nvPr/>
        </p:nvSpPr>
        <p:spPr bwMode="auto">
          <a:xfrm rot="2297748">
            <a:off x="4724400" y="3792538"/>
            <a:ext cx="2127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有一组邻边相等</a:t>
            </a:r>
          </a:p>
        </p:txBody>
      </p:sp>
      <p:sp>
        <p:nvSpPr>
          <p:cNvPr id="67595" name="AutoShape 13"/>
          <p:cNvSpPr>
            <a:spLocks noChangeArrowheads="1"/>
          </p:cNvSpPr>
          <p:nvPr/>
        </p:nvSpPr>
        <p:spPr bwMode="auto">
          <a:xfrm rot="2089490">
            <a:off x="5300663" y="3505200"/>
            <a:ext cx="1595437" cy="225425"/>
          </a:xfrm>
          <a:prstGeom prst="rightArrow">
            <a:avLst>
              <a:gd name="adj1" fmla="val 50000"/>
              <a:gd name="adj2" fmla="val 176937"/>
            </a:avLst>
          </a:prstGeom>
          <a:solidFill>
            <a:srgbClr val="FF0066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hangingPunct="0"/>
            <a:endParaRPr lang="zh-CN" altLang="en-US" sz="3200" b="1">
              <a:solidFill>
                <a:srgbClr val="8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7596" name="Group 15"/>
          <p:cNvGrpSpPr/>
          <p:nvPr/>
        </p:nvGrpSpPr>
        <p:grpSpPr bwMode="auto">
          <a:xfrm>
            <a:off x="0" y="2514600"/>
            <a:ext cx="1981200" cy="1447800"/>
            <a:chOff x="0" y="1980"/>
            <a:chExt cx="1406" cy="931"/>
          </a:xfrm>
        </p:grpSpPr>
        <p:sp>
          <p:nvSpPr>
            <p:cNvPr id="67597" name="Text Box 16"/>
            <p:cNvSpPr txBox="1">
              <a:spLocks noChangeArrowheads="1"/>
            </p:cNvSpPr>
            <p:nvPr/>
          </p:nvSpPr>
          <p:spPr bwMode="auto">
            <a:xfrm>
              <a:off x="204" y="2206"/>
              <a:ext cx="109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zh-CN" altLang="en-US" sz="3200" b="1">
                  <a:solidFill>
                    <a:srgbClr val="8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四边形</a:t>
              </a:r>
            </a:p>
          </p:txBody>
        </p:sp>
        <p:grpSp>
          <p:nvGrpSpPr>
            <p:cNvPr id="67598" name="Group 17"/>
            <p:cNvGrpSpPr/>
            <p:nvPr/>
          </p:nvGrpSpPr>
          <p:grpSpPr bwMode="auto">
            <a:xfrm>
              <a:off x="0" y="1980"/>
              <a:ext cx="1406" cy="931"/>
              <a:chOff x="3264" y="3151"/>
              <a:chExt cx="1152" cy="689"/>
            </a:xfrm>
          </p:grpSpPr>
          <p:sp>
            <p:nvSpPr>
              <p:cNvPr id="67599" name="Line 18"/>
              <p:cNvSpPr>
                <a:spLocks noChangeShapeType="1"/>
              </p:cNvSpPr>
              <p:nvPr/>
            </p:nvSpPr>
            <p:spPr bwMode="auto">
              <a:xfrm flipV="1">
                <a:off x="3264" y="3151"/>
                <a:ext cx="528" cy="305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00" name="Line 19"/>
              <p:cNvSpPr>
                <a:spLocks noChangeShapeType="1"/>
              </p:cNvSpPr>
              <p:nvPr/>
            </p:nvSpPr>
            <p:spPr bwMode="auto">
              <a:xfrm>
                <a:off x="3792" y="3168"/>
                <a:ext cx="624" cy="240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01" name="Line 20"/>
              <p:cNvSpPr>
                <a:spLocks noChangeShapeType="1"/>
              </p:cNvSpPr>
              <p:nvPr/>
            </p:nvSpPr>
            <p:spPr bwMode="auto">
              <a:xfrm>
                <a:off x="3264" y="3456"/>
                <a:ext cx="672" cy="384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02" name="Line 21"/>
              <p:cNvSpPr>
                <a:spLocks noChangeShapeType="1"/>
              </p:cNvSpPr>
              <p:nvPr/>
            </p:nvSpPr>
            <p:spPr bwMode="auto">
              <a:xfrm flipV="1">
                <a:off x="3936" y="3408"/>
                <a:ext cx="480" cy="432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67603" name="Group 22"/>
          <p:cNvGrpSpPr/>
          <p:nvPr/>
        </p:nvGrpSpPr>
        <p:grpSpPr bwMode="auto">
          <a:xfrm>
            <a:off x="3276600" y="2362200"/>
            <a:ext cx="1981200" cy="1066800"/>
            <a:chOff x="2109" y="2070"/>
            <a:chExt cx="1440" cy="694"/>
          </a:xfrm>
        </p:grpSpPr>
        <p:sp>
          <p:nvSpPr>
            <p:cNvPr id="67604" name="Text Box 23"/>
            <p:cNvSpPr txBox="1">
              <a:spLocks noChangeArrowheads="1"/>
            </p:cNvSpPr>
            <p:nvPr/>
          </p:nvSpPr>
          <p:spPr bwMode="auto">
            <a:xfrm>
              <a:off x="2336" y="2070"/>
              <a:ext cx="1043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zh-CN" altLang="en-US" sz="3200" b="1">
                  <a:solidFill>
                    <a:srgbClr val="8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平行四边形</a:t>
              </a:r>
            </a:p>
          </p:txBody>
        </p:sp>
        <p:grpSp>
          <p:nvGrpSpPr>
            <p:cNvPr id="67605" name="Group 24"/>
            <p:cNvGrpSpPr/>
            <p:nvPr/>
          </p:nvGrpSpPr>
          <p:grpSpPr bwMode="auto">
            <a:xfrm>
              <a:off x="2109" y="2070"/>
              <a:ext cx="1440" cy="694"/>
              <a:chOff x="3696" y="3024"/>
              <a:chExt cx="768" cy="336"/>
            </a:xfrm>
          </p:grpSpPr>
          <p:sp>
            <p:nvSpPr>
              <p:cNvPr id="67606" name="Line 25"/>
              <p:cNvSpPr>
                <a:spLocks noChangeShapeType="1"/>
              </p:cNvSpPr>
              <p:nvPr/>
            </p:nvSpPr>
            <p:spPr bwMode="auto">
              <a:xfrm flipH="1">
                <a:off x="4320" y="3024"/>
                <a:ext cx="144" cy="336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07" name="Line 26"/>
              <p:cNvSpPr>
                <a:spLocks noChangeShapeType="1"/>
              </p:cNvSpPr>
              <p:nvPr/>
            </p:nvSpPr>
            <p:spPr bwMode="auto">
              <a:xfrm flipH="1">
                <a:off x="3696" y="3024"/>
                <a:ext cx="144" cy="336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08" name="Line 27"/>
              <p:cNvSpPr>
                <a:spLocks noChangeShapeType="1"/>
              </p:cNvSpPr>
              <p:nvPr/>
            </p:nvSpPr>
            <p:spPr bwMode="auto">
              <a:xfrm>
                <a:off x="3840" y="3024"/>
                <a:ext cx="624" cy="0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09" name="Line 28"/>
              <p:cNvSpPr>
                <a:spLocks noChangeShapeType="1"/>
              </p:cNvSpPr>
              <p:nvPr/>
            </p:nvSpPr>
            <p:spPr bwMode="auto">
              <a:xfrm>
                <a:off x="3696" y="3360"/>
                <a:ext cx="624" cy="0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67610" name="Group 29"/>
          <p:cNvGrpSpPr/>
          <p:nvPr/>
        </p:nvGrpSpPr>
        <p:grpSpPr bwMode="auto">
          <a:xfrm>
            <a:off x="7162800" y="609600"/>
            <a:ext cx="1800225" cy="1225550"/>
            <a:chOff x="4558" y="1707"/>
            <a:chExt cx="1134" cy="772"/>
          </a:xfrm>
        </p:grpSpPr>
        <p:sp>
          <p:nvSpPr>
            <p:cNvPr id="67611" name="Text Box 30"/>
            <p:cNvSpPr txBox="1">
              <a:spLocks noChangeArrowheads="1"/>
            </p:cNvSpPr>
            <p:nvPr/>
          </p:nvSpPr>
          <p:spPr bwMode="auto">
            <a:xfrm>
              <a:off x="4604" y="1844"/>
              <a:ext cx="10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zh-CN" altLang="en-US" sz="3200" b="1">
                  <a:solidFill>
                    <a:srgbClr val="8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矩形</a:t>
              </a:r>
            </a:p>
          </p:txBody>
        </p:sp>
        <p:grpSp>
          <p:nvGrpSpPr>
            <p:cNvPr id="67612" name="Group 31"/>
            <p:cNvGrpSpPr/>
            <p:nvPr/>
          </p:nvGrpSpPr>
          <p:grpSpPr bwMode="auto">
            <a:xfrm>
              <a:off x="4558" y="1707"/>
              <a:ext cx="1134" cy="772"/>
              <a:chOff x="4272" y="3168"/>
              <a:chExt cx="624" cy="432"/>
            </a:xfrm>
          </p:grpSpPr>
          <p:sp>
            <p:nvSpPr>
              <p:cNvPr id="67613" name="Line 32"/>
              <p:cNvSpPr>
                <a:spLocks noChangeShapeType="1"/>
              </p:cNvSpPr>
              <p:nvPr/>
            </p:nvSpPr>
            <p:spPr bwMode="auto">
              <a:xfrm>
                <a:off x="4272" y="3168"/>
                <a:ext cx="624" cy="0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14" name="Line 33"/>
              <p:cNvSpPr>
                <a:spLocks noChangeShapeType="1"/>
              </p:cNvSpPr>
              <p:nvPr/>
            </p:nvSpPr>
            <p:spPr bwMode="auto">
              <a:xfrm>
                <a:off x="4272" y="3600"/>
                <a:ext cx="624" cy="0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15" name="Line 34"/>
              <p:cNvSpPr>
                <a:spLocks noChangeShapeType="1"/>
              </p:cNvSpPr>
              <p:nvPr/>
            </p:nvSpPr>
            <p:spPr bwMode="auto">
              <a:xfrm>
                <a:off x="4896" y="3168"/>
                <a:ext cx="0" cy="432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16" name="Line 35"/>
              <p:cNvSpPr>
                <a:spLocks noChangeShapeType="1"/>
              </p:cNvSpPr>
              <p:nvPr/>
            </p:nvSpPr>
            <p:spPr bwMode="auto">
              <a:xfrm>
                <a:off x="4272" y="3168"/>
                <a:ext cx="0" cy="432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67617" name="Group 36"/>
          <p:cNvGrpSpPr/>
          <p:nvPr/>
        </p:nvGrpSpPr>
        <p:grpSpPr bwMode="auto">
          <a:xfrm>
            <a:off x="6858000" y="2743200"/>
            <a:ext cx="1512888" cy="2087563"/>
            <a:chOff x="4468" y="2568"/>
            <a:chExt cx="953" cy="1315"/>
          </a:xfrm>
        </p:grpSpPr>
        <p:sp>
          <p:nvSpPr>
            <p:cNvPr id="67618" name="Text Box 37"/>
            <p:cNvSpPr txBox="1">
              <a:spLocks noChangeArrowheads="1"/>
            </p:cNvSpPr>
            <p:nvPr/>
          </p:nvSpPr>
          <p:spPr bwMode="auto">
            <a:xfrm>
              <a:off x="4766" y="2897"/>
              <a:ext cx="28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zh-CN" altLang="en-US" sz="3200" b="1">
                  <a:solidFill>
                    <a:srgbClr val="8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菱形</a:t>
              </a:r>
            </a:p>
          </p:txBody>
        </p:sp>
        <p:grpSp>
          <p:nvGrpSpPr>
            <p:cNvPr id="67619" name="Group 38"/>
            <p:cNvGrpSpPr/>
            <p:nvPr/>
          </p:nvGrpSpPr>
          <p:grpSpPr bwMode="auto">
            <a:xfrm>
              <a:off x="4468" y="2568"/>
              <a:ext cx="953" cy="1315"/>
              <a:chOff x="3159" y="2832"/>
              <a:chExt cx="642" cy="768"/>
            </a:xfrm>
          </p:grpSpPr>
          <p:sp>
            <p:nvSpPr>
              <p:cNvPr id="67620" name="Line 39"/>
              <p:cNvSpPr>
                <a:spLocks noChangeShapeType="1"/>
              </p:cNvSpPr>
              <p:nvPr/>
            </p:nvSpPr>
            <p:spPr bwMode="auto">
              <a:xfrm flipH="1">
                <a:off x="3159" y="2832"/>
                <a:ext cx="249" cy="432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21" name="Line 40"/>
              <p:cNvSpPr>
                <a:spLocks noChangeShapeType="1"/>
              </p:cNvSpPr>
              <p:nvPr/>
            </p:nvSpPr>
            <p:spPr bwMode="auto">
              <a:xfrm flipH="1">
                <a:off x="3552" y="3168"/>
                <a:ext cx="249" cy="432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22" name="Line 41"/>
              <p:cNvSpPr>
                <a:spLocks noChangeShapeType="1"/>
              </p:cNvSpPr>
              <p:nvPr/>
            </p:nvSpPr>
            <p:spPr bwMode="auto">
              <a:xfrm>
                <a:off x="3408" y="2832"/>
                <a:ext cx="384" cy="336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7623" name="Line 42"/>
            <p:cNvSpPr>
              <a:spLocks noChangeShapeType="1"/>
            </p:cNvSpPr>
            <p:nvPr/>
          </p:nvSpPr>
          <p:spPr bwMode="auto">
            <a:xfrm>
              <a:off x="4468" y="3294"/>
              <a:ext cx="590" cy="589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7624" name="WordArt 44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25908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065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总结</a:t>
            </a:r>
          </a:p>
        </p:txBody>
      </p:sp>
      <p:sp>
        <p:nvSpPr>
          <p:cNvPr id="67625" name="Text Box 45"/>
          <p:cNvSpPr txBox="1">
            <a:spLocks noChangeArrowheads="1"/>
          </p:cNvSpPr>
          <p:nvPr/>
        </p:nvSpPr>
        <p:spPr bwMode="auto">
          <a:xfrm>
            <a:off x="669925" y="517366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3200" b="1">
              <a:solidFill>
                <a:srgbClr val="8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3679" name="WordArt 47"/>
          <p:cNvSpPr>
            <a:spLocks noChangeArrowheads="1" noChangeShapeType="1" noTextEdit="1"/>
          </p:cNvSpPr>
          <p:nvPr/>
        </p:nvSpPr>
        <p:spPr bwMode="auto">
          <a:xfrm>
            <a:off x="228600" y="5181600"/>
            <a:ext cx="8915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8759"/>
              </a:avLst>
            </a:prstTxWarp>
          </a:bodyPr>
          <a:lstStyle/>
          <a:p>
            <a:pPr algn="ctr"/>
            <a:r>
              <a:rPr lang="zh-CN" altLang="en-US" sz="1200" b="1" kern="10">
                <a:ln w="9525">
                  <a:solidFill>
                    <a:srgbClr val="800000"/>
                  </a:solidFill>
                  <a:rou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如何在平行四边形的基础上来定义正方形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3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4" grpId="0"/>
      <p:bldP spid="26662" grpId="0"/>
      <p:bldP spid="4536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/>
          <p:nvPr/>
        </p:nvGrpSpPr>
        <p:grpSpPr bwMode="auto">
          <a:xfrm>
            <a:off x="762000" y="0"/>
            <a:ext cx="7288213" cy="3532188"/>
            <a:chOff x="0" y="672"/>
            <a:chExt cx="5631" cy="2874"/>
          </a:xfrm>
        </p:grpSpPr>
        <p:sp>
          <p:nvSpPr>
            <p:cNvPr id="68611" name="AutoShape 3"/>
            <p:cNvSpPr>
              <a:spLocks noChangeArrowheads="1"/>
            </p:cNvSpPr>
            <p:nvPr/>
          </p:nvSpPr>
          <p:spPr bwMode="auto">
            <a:xfrm>
              <a:off x="0" y="1728"/>
              <a:ext cx="1481" cy="612"/>
            </a:xfrm>
            <a:prstGeom prst="parallelogram">
              <a:avLst>
                <a:gd name="adj" fmla="val 60498"/>
              </a:avLst>
            </a:prstGeom>
            <a:solidFill>
              <a:schemeClr val="bg1"/>
            </a:solidFill>
            <a:ln w="76200">
              <a:solidFill>
                <a:srgbClr val="8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612" name="Text Box 4"/>
            <p:cNvSpPr txBox="1">
              <a:spLocks noChangeArrowheads="1"/>
            </p:cNvSpPr>
            <p:nvPr/>
          </p:nvSpPr>
          <p:spPr bwMode="auto">
            <a:xfrm>
              <a:off x="144" y="1873"/>
              <a:ext cx="1204" cy="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8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平行四边形</a:t>
              </a:r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4752" y="1632"/>
              <a:ext cx="879" cy="847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8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4799" y="1920"/>
              <a:ext cx="741" cy="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8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正方形</a:t>
              </a:r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2599" y="2356"/>
              <a:ext cx="1018" cy="705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8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2784" y="2591"/>
              <a:ext cx="694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8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矩形</a:t>
              </a:r>
            </a:p>
          </p:txBody>
        </p:sp>
        <p:sp>
          <p:nvSpPr>
            <p:cNvPr id="68617" name="AutoShape 9"/>
            <p:cNvSpPr>
              <a:spLocks noChangeArrowheads="1"/>
            </p:cNvSpPr>
            <p:nvPr/>
          </p:nvSpPr>
          <p:spPr bwMode="auto">
            <a:xfrm>
              <a:off x="2448" y="672"/>
              <a:ext cx="1296" cy="799"/>
            </a:xfrm>
            <a:prstGeom prst="diamond">
              <a:avLst/>
            </a:prstGeom>
            <a:solidFill>
              <a:schemeClr val="bg1"/>
            </a:solidFill>
            <a:ln w="76200">
              <a:solidFill>
                <a:srgbClr val="8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618" name="Text Box 10"/>
            <p:cNvSpPr txBox="1">
              <a:spLocks noChangeArrowheads="1"/>
            </p:cNvSpPr>
            <p:nvPr/>
          </p:nvSpPr>
          <p:spPr bwMode="auto">
            <a:xfrm>
              <a:off x="2689" y="912"/>
              <a:ext cx="830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8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菱形</a:t>
              </a:r>
            </a:p>
          </p:txBody>
        </p:sp>
        <p:grpSp>
          <p:nvGrpSpPr>
            <p:cNvPr id="68619" name="Group 11"/>
            <p:cNvGrpSpPr/>
            <p:nvPr/>
          </p:nvGrpSpPr>
          <p:grpSpPr bwMode="auto">
            <a:xfrm>
              <a:off x="1349" y="1296"/>
              <a:ext cx="1343" cy="684"/>
              <a:chOff x="1349" y="1296"/>
              <a:chExt cx="1343" cy="684"/>
            </a:xfrm>
          </p:grpSpPr>
          <p:sp>
            <p:nvSpPr>
              <p:cNvPr id="68620" name="Line 12"/>
              <p:cNvSpPr>
                <a:spLocks noChangeShapeType="1"/>
              </p:cNvSpPr>
              <p:nvPr/>
            </p:nvSpPr>
            <p:spPr bwMode="auto">
              <a:xfrm flipV="1">
                <a:off x="1632" y="1296"/>
                <a:ext cx="853" cy="576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621" name="Text Box 13"/>
              <p:cNvSpPr txBox="1">
                <a:spLocks noChangeArrowheads="1"/>
              </p:cNvSpPr>
              <p:nvPr/>
            </p:nvSpPr>
            <p:spPr bwMode="auto">
              <a:xfrm rot="-1968016">
                <a:off x="1349" y="1311"/>
                <a:ext cx="1343" cy="6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一组邻边相等</a:t>
                </a:r>
              </a:p>
            </p:txBody>
          </p:sp>
        </p:grpSp>
        <p:grpSp>
          <p:nvGrpSpPr>
            <p:cNvPr id="68622" name="Group 14"/>
            <p:cNvGrpSpPr/>
            <p:nvPr/>
          </p:nvGrpSpPr>
          <p:grpSpPr bwMode="auto">
            <a:xfrm>
              <a:off x="3792" y="2184"/>
              <a:ext cx="779" cy="1362"/>
              <a:chOff x="3792" y="2184"/>
              <a:chExt cx="779" cy="1362"/>
            </a:xfrm>
          </p:grpSpPr>
          <p:sp>
            <p:nvSpPr>
              <p:cNvPr id="68623" name="Line 15"/>
              <p:cNvSpPr>
                <a:spLocks noChangeShapeType="1"/>
              </p:cNvSpPr>
              <p:nvPr/>
            </p:nvSpPr>
            <p:spPr bwMode="auto">
              <a:xfrm flipV="1">
                <a:off x="3792" y="2185"/>
                <a:ext cx="768" cy="658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624" name="Text Box 16"/>
              <p:cNvSpPr txBox="1">
                <a:spLocks noChangeArrowheads="1"/>
              </p:cNvSpPr>
              <p:nvPr/>
            </p:nvSpPr>
            <p:spPr bwMode="auto">
              <a:xfrm rot="-2769758">
                <a:off x="3573" y="2547"/>
                <a:ext cx="1362" cy="6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一组邻边相等</a:t>
                </a:r>
              </a:p>
            </p:txBody>
          </p:sp>
        </p:grpSp>
        <p:grpSp>
          <p:nvGrpSpPr>
            <p:cNvPr id="68625" name="Group 17"/>
            <p:cNvGrpSpPr/>
            <p:nvPr/>
          </p:nvGrpSpPr>
          <p:grpSpPr bwMode="auto">
            <a:xfrm>
              <a:off x="1026" y="2215"/>
              <a:ext cx="1480" cy="885"/>
              <a:chOff x="1026" y="2215"/>
              <a:chExt cx="1480" cy="885"/>
            </a:xfrm>
          </p:grpSpPr>
          <p:sp>
            <p:nvSpPr>
              <p:cNvPr id="68626" name="Line 18"/>
              <p:cNvSpPr>
                <a:spLocks noChangeShapeType="1"/>
              </p:cNvSpPr>
              <p:nvPr/>
            </p:nvSpPr>
            <p:spPr bwMode="auto">
              <a:xfrm>
                <a:off x="1488" y="2215"/>
                <a:ext cx="1018" cy="517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627" name="Text Box 19"/>
              <p:cNvSpPr txBox="1">
                <a:spLocks noChangeArrowheads="1"/>
              </p:cNvSpPr>
              <p:nvPr/>
            </p:nvSpPr>
            <p:spPr bwMode="auto">
              <a:xfrm rot="1501818">
                <a:off x="1026" y="2431"/>
                <a:ext cx="1341" cy="6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一内角是直角</a:t>
                </a:r>
              </a:p>
            </p:txBody>
          </p:sp>
        </p:grpSp>
        <p:grpSp>
          <p:nvGrpSpPr>
            <p:cNvPr id="68628" name="Group 20"/>
            <p:cNvGrpSpPr/>
            <p:nvPr/>
          </p:nvGrpSpPr>
          <p:grpSpPr bwMode="auto">
            <a:xfrm>
              <a:off x="3439" y="1248"/>
              <a:ext cx="1342" cy="725"/>
              <a:chOff x="3439" y="1248"/>
              <a:chExt cx="1342" cy="725"/>
            </a:xfrm>
          </p:grpSpPr>
          <p:sp>
            <p:nvSpPr>
              <p:cNvPr id="68629" name="Line 21"/>
              <p:cNvSpPr>
                <a:spLocks noChangeShapeType="1"/>
              </p:cNvSpPr>
              <p:nvPr/>
            </p:nvSpPr>
            <p:spPr bwMode="auto">
              <a:xfrm>
                <a:off x="3659" y="1248"/>
                <a:ext cx="972" cy="705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630" name="Text Box 22"/>
              <p:cNvSpPr txBox="1">
                <a:spLocks noChangeArrowheads="1"/>
              </p:cNvSpPr>
              <p:nvPr/>
            </p:nvSpPr>
            <p:spPr bwMode="auto">
              <a:xfrm rot="2162147">
                <a:off x="3439" y="1305"/>
                <a:ext cx="1342" cy="6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一内角是直角</a:t>
                </a:r>
              </a:p>
            </p:txBody>
          </p:sp>
        </p:grpSp>
      </p:grpSp>
      <p:grpSp>
        <p:nvGrpSpPr>
          <p:cNvPr id="68631" name="Group 23"/>
          <p:cNvGrpSpPr/>
          <p:nvPr/>
        </p:nvGrpSpPr>
        <p:grpSpPr bwMode="auto">
          <a:xfrm>
            <a:off x="381000" y="2971800"/>
            <a:ext cx="8147050" cy="1219200"/>
            <a:chOff x="240" y="3312"/>
            <a:chExt cx="5376" cy="864"/>
          </a:xfrm>
        </p:grpSpPr>
        <p:grpSp>
          <p:nvGrpSpPr>
            <p:cNvPr id="68632" name="Group 24"/>
            <p:cNvGrpSpPr/>
            <p:nvPr/>
          </p:nvGrpSpPr>
          <p:grpSpPr bwMode="auto">
            <a:xfrm>
              <a:off x="240" y="3504"/>
              <a:ext cx="1536" cy="624"/>
              <a:chOff x="240" y="3504"/>
              <a:chExt cx="1536" cy="624"/>
            </a:xfrm>
          </p:grpSpPr>
          <p:sp>
            <p:nvSpPr>
              <p:cNvPr id="68633" name="AutoShape 25"/>
              <p:cNvSpPr>
                <a:spLocks noChangeArrowheads="1"/>
              </p:cNvSpPr>
              <p:nvPr/>
            </p:nvSpPr>
            <p:spPr bwMode="auto">
              <a:xfrm>
                <a:off x="240" y="3504"/>
                <a:ext cx="1536" cy="624"/>
              </a:xfrm>
              <a:prstGeom prst="parallelogram">
                <a:avLst>
                  <a:gd name="adj" fmla="val 61538"/>
                </a:avLst>
              </a:prstGeom>
              <a:solidFill>
                <a:schemeClr val="bg1"/>
              </a:solidFill>
              <a:ln w="76200">
                <a:solidFill>
                  <a:srgbClr val="8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634" name="Text Box 26"/>
              <p:cNvSpPr txBox="1">
                <a:spLocks noChangeArrowheads="1"/>
              </p:cNvSpPr>
              <p:nvPr/>
            </p:nvSpPr>
            <p:spPr bwMode="auto">
              <a:xfrm>
                <a:off x="432" y="3648"/>
                <a:ext cx="1248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平行四边形</a:t>
                </a:r>
              </a:p>
            </p:txBody>
          </p:sp>
        </p:grpSp>
        <p:grpSp>
          <p:nvGrpSpPr>
            <p:cNvPr id="68635" name="Group 27"/>
            <p:cNvGrpSpPr/>
            <p:nvPr/>
          </p:nvGrpSpPr>
          <p:grpSpPr bwMode="auto">
            <a:xfrm>
              <a:off x="4752" y="3312"/>
              <a:ext cx="864" cy="864"/>
              <a:chOff x="4752" y="3312"/>
              <a:chExt cx="864" cy="864"/>
            </a:xfrm>
          </p:grpSpPr>
          <p:sp>
            <p:nvSpPr>
              <p:cNvPr id="68636" name="Rectangle 28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864" cy="8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8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637" name="Text Box 29"/>
              <p:cNvSpPr txBox="1">
                <a:spLocks noChangeArrowheads="1"/>
              </p:cNvSpPr>
              <p:nvPr/>
            </p:nvSpPr>
            <p:spPr bwMode="auto">
              <a:xfrm>
                <a:off x="4843" y="3552"/>
                <a:ext cx="72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CC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正方形</a:t>
                </a:r>
              </a:p>
            </p:txBody>
          </p:sp>
        </p:grpSp>
        <p:sp>
          <p:nvSpPr>
            <p:cNvPr id="68638" name="Line 30"/>
            <p:cNvSpPr>
              <a:spLocks noChangeShapeType="1"/>
            </p:cNvSpPr>
            <p:nvPr/>
          </p:nvSpPr>
          <p:spPr bwMode="auto">
            <a:xfrm>
              <a:off x="1824" y="3792"/>
              <a:ext cx="2736" cy="1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8639" name="Text Box 31"/>
          <p:cNvSpPr txBox="1">
            <a:spLocks noChangeArrowheads="1"/>
          </p:cNvSpPr>
          <p:nvPr/>
        </p:nvSpPr>
        <p:spPr bwMode="auto">
          <a:xfrm>
            <a:off x="3657600" y="5486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CC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en-US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8640" name="Group 32"/>
          <p:cNvGrpSpPr/>
          <p:nvPr/>
        </p:nvGrpSpPr>
        <p:grpSpPr bwMode="auto">
          <a:xfrm>
            <a:off x="3429000" y="3048000"/>
            <a:ext cx="2098675" cy="1219200"/>
            <a:chOff x="2400" y="3168"/>
            <a:chExt cx="1322" cy="768"/>
          </a:xfrm>
        </p:grpSpPr>
        <p:sp>
          <p:nvSpPr>
            <p:cNvPr id="68641" name="Rectangle 33"/>
            <p:cNvSpPr>
              <a:spLocks noChangeArrowheads="1"/>
            </p:cNvSpPr>
            <p:nvPr/>
          </p:nvSpPr>
          <p:spPr bwMode="auto">
            <a:xfrm>
              <a:off x="2400" y="3168"/>
              <a:ext cx="1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一组邻边相等</a:t>
              </a:r>
            </a:p>
          </p:txBody>
        </p:sp>
        <p:sp>
          <p:nvSpPr>
            <p:cNvPr id="68642" name="Rectangle 34"/>
            <p:cNvSpPr>
              <a:spLocks noChangeArrowheads="1"/>
            </p:cNvSpPr>
            <p:nvPr/>
          </p:nvSpPr>
          <p:spPr bwMode="auto">
            <a:xfrm>
              <a:off x="2448" y="3648"/>
              <a:ext cx="1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一内角是直角</a:t>
              </a:r>
            </a:p>
          </p:txBody>
        </p:sp>
      </p:grpSp>
      <p:sp>
        <p:nvSpPr>
          <p:cNvPr id="68643" name="WordArt 3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429000" cy="457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8759"/>
              </a:avLst>
            </a:prstTxWarp>
          </a:bodyPr>
          <a:lstStyle/>
          <a:p>
            <a:pPr algn="ctr"/>
            <a:r>
              <a:rPr lang="zh-CN" altLang="en-US" sz="1200" b="1" kern="10" dirty="0">
                <a:ln w="9525">
                  <a:solidFill>
                    <a:srgbClr val="800000"/>
                  </a:solidFill>
                  <a:rou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给正方形下个定义</a:t>
            </a:r>
          </a:p>
        </p:txBody>
      </p: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381000" y="4191000"/>
            <a:ext cx="8496300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定义：</a:t>
            </a:r>
            <a:r>
              <a:rPr lang="zh-CN" altLang="en-US" sz="2800" b="1" dirty="0">
                <a:latin typeface="宋体" panose="02010600030101010101" pitchFamily="2" charset="-122"/>
              </a:rPr>
              <a:t>一组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邻边相等</a:t>
            </a:r>
            <a:r>
              <a:rPr lang="zh-CN" altLang="en-US" sz="2800" b="1" dirty="0">
                <a:latin typeface="宋体" panose="02010600030101010101" pitchFamily="2" charset="-122"/>
              </a:rPr>
              <a:t>，且有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一个角是直角</a:t>
            </a:r>
            <a:r>
              <a:rPr lang="zh-CN" altLang="en-US" sz="2800" b="1" dirty="0">
                <a:latin typeface="宋体" panose="02010600030101010101" pitchFamily="2" charset="-122"/>
              </a:rPr>
              <a:t>的平行四边形叫做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正方形</a:t>
            </a:r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1676400" y="5410200"/>
            <a:ext cx="6192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_______________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的菱形是正方形</a:t>
            </a: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762000" y="5943600"/>
            <a:ext cx="723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   _______________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的矩形是正方形</a:t>
            </a:r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914400" y="5410200"/>
            <a:ext cx="3344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有一个角是直角</a:t>
            </a:r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762000" y="5943600"/>
            <a:ext cx="3252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有一组邻边相等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9" grpId="0" autoUpdateAnimBg="0"/>
      <p:bldP spid="68644" grpId="0"/>
      <p:bldP spid="154634" grpId="0" autoUpdateAnimBg="0"/>
      <p:bldP spid="154635" grpId="0" autoUpdateAnimBg="0"/>
      <p:bldP spid="154638" grpId="0" autoUpdateAnimBg="0"/>
      <p:bldP spid="154639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精装书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装书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1318</Words>
  <Application>Microsoft Office PowerPoint</Application>
  <PresentationFormat>全屏显示(4:3)</PresentationFormat>
  <Paragraphs>278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5" baseType="lpstr">
      <vt:lpstr>Gungsuh</vt:lpstr>
      <vt:lpstr>方正舒体</vt:lpstr>
      <vt:lpstr>仿宋_GB2312</vt:lpstr>
      <vt:lpstr>汉仪中圆简</vt:lpstr>
      <vt:lpstr>黑体</vt:lpstr>
      <vt:lpstr>华文行楷</vt:lpstr>
      <vt:lpstr>华文细黑</vt:lpstr>
      <vt:lpstr>华文中宋</vt:lpstr>
      <vt:lpstr>楷体_GB2312</vt:lpstr>
      <vt:lpstr>隶书</vt:lpstr>
      <vt:lpstr>宋体</vt:lpstr>
      <vt:lpstr>微软雅黑</vt:lpstr>
      <vt:lpstr>Arial</vt:lpstr>
      <vt:lpstr>Book Antiqua</vt:lpstr>
      <vt:lpstr>Calibri</vt:lpstr>
      <vt:lpstr>MS Outlook</vt:lpstr>
      <vt:lpstr>Symbol</vt:lpstr>
      <vt:lpstr>Tahoma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2022-01-05T01:26:08Z</dcterms:created>
  <dcterms:modified xsi:type="dcterms:W3CDTF">2023-01-16T23:44:08Z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6690E61C977F42C393D033050983FDD7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