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93" r:id="rId2"/>
    <p:sldId id="752" r:id="rId3"/>
    <p:sldId id="792" r:id="rId4"/>
    <p:sldId id="753" r:id="rId5"/>
    <p:sldId id="706" r:id="rId6"/>
    <p:sldId id="707" r:id="rId7"/>
    <p:sldId id="708" r:id="rId8"/>
    <p:sldId id="709" r:id="rId9"/>
    <p:sldId id="710" r:id="rId10"/>
    <p:sldId id="711" r:id="rId11"/>
    <p:sldId id="754" r:id="rId12"/>
    <p:sldId id="755" r:id="rId13"/>
    <p:sldId id="756" r:id="rId14"/>
    <p:sldId id="757" r:id="rId15"/>
    <p:sldId id="758" r:id="rId16"/>
    <p:sldId id="760" r:id="rId17"/>
    <p:sldId id="761" r:id="rId18"/>
    <p:sldId id="762" r:id="rId19"/>
    <p:sldId id="763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>
        <p:scale>
          <a:sx n="130" d="100"/>
          <a:sy n="130" d="100"/>
        </p:scale>
        <p:origin x="-1074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108014" cy="10801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20290C-029B-4CE7-B10C-41155E5B32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47CCCDC-F93C-4396-A7DF-F9119847887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3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 dirty="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4020741"/>
            <a:ext cx="1279922" cy="276225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20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4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20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ea typeface="+mn-ea"/>
                </a:endParaRPr>
              </a:p>
            </p:txBody>
          </p:sp>
          <p:sp>
            <p:nvSpPr>
              <p:cNvPr id="21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6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8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3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1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2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F8EB5A9-9337-4EBA-AC32-C78A7B89005A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11BE2A-199D-4979-951C-42C14BEBDE4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25ECEC-C338-4967-9ABF-A072B34D9381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23638786-6A0B-4AC7-B66A-DF41CBCB46D6}" type="slidenum">
              <a:rPr lang="zh-CN" altLang="en-US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192054" y="1815652"/>
            <a:ext cx="6731298" cy="72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Unit 1</a:t>
            </a:r>
            <a:r>
              <a:rPr lang="en-US" altLang="zh-CN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Knowing me</a:t>
            </a:r>
            <a:r>
              <a:rPr lang="zh-CN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lang="en-US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knowing you</a:t>
            </a:r>
            <a:endParaRPr lang="zh-CN" altLang="zh-CN" sz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8118" y="4518815"/>
            <a:ext cx="7614917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24671" y="3327848"/>
            <a:ext cx="849868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Using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language——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形式作状语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-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形式与主语间的关系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64344" y="870347"/>
            <a:ext cx="8401050" cy="380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通常情况下，其逻辑主语必须与句子主语保持一致，也就是说，动词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形式与句子的主语之间是动宾关系，主语与动词间是被动含义。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Encouraged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their teacher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students worked even harder.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受老师的鼓励，学生们学习更努力了。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由句子含义可看出，句子主语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students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encourage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的宾语，即动作的承受者，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encourage the students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鼓励学生，故主语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students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encourage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之间为被动含义。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Given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another hour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can also work out this problem.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再给我一个小时，我也能解这道题。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同样，句子主语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和分词动作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give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间为被动关系。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-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形式作状语表示被动、完成的动作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870347"/>
            <a:ext cx="8153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及物动词的动词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形式既表被动，也表完成。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Written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a hurry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article was not so good!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因为写得匆忙，这篇文章不是很好。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不及物动词的动词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形式只表完成，不表被动。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boy is gathering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fallen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leaves(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leaves that have fallen).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小男孩正在收集落叶。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-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形式与动词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-</a:t>
            </a:r>
            <a:r>
              <a:rPr lang="en-US" altLang="zh-CN" b="1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形式作状语的区别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8157" y="870348"/>
            <a:ext cx="8317706" cy="29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形式作状语与动词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形式作状语的最主要区别在于：两者与所修饰的主句的主语的逻辑关系不同。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形式作状语时，动词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形式所表示的动作与句子主语之间构成逻辑上的主动关系。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went out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shutting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door behind him.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他出去后将门随手关上。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knowing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what to do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went to his parents for help.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由于不知如何办是好，他去找父母帮忙。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65523" y="965597"/>
            <a:ext cx="840224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形式作状语时，动词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形式所表示的动作与句子主语之间构成逻辑上的被动关系。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Given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more encouragement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boy could have behaved better.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如果多给这个男孩一些鼓励，他可能会表现得更好。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Asked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why he did 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monitor said it was his duty.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当被问及为什么做这件事时，班长说这是他的职责。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728662"/>
            <a:ext cx="8485585" cy="29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比较：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a long time, the book looks old.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由于用了很长时间，这本书看上去很旧。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Using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book, I find it useful.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在使用的过程中，我发现这本书很有用。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【名师提醒】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选择动词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形式还是动词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形式，关键看主句的主语。如果分词的动作是主句的主语发出，分词就选用动词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形式，反之就用动词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用状语从句替换句中黑体部分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303610" y="1378744"/>
            <a:ext cx="8570119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Asked why he was late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he went red.</a:t>
            </a:r>
            <a:endParaRPr lang="zh-CN" altLang="zh-CN" sz="80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________________________________________________________________________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United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we stand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；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divided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we fall.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________________________________________________________________________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Inspired by what he said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we are determined to study hard.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________________________________________________________________________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451" y="1728788"/>
            <a:ext cx="350480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When he was asked why he was late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2846" y="2582467"/>
            <a:ext cx="338297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If we are united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if we are divided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8690" y="3368279"/>
            <a:ext cx="445378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Since/Because we are inspired by what he said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310754" y="953691"/>
            <a:ext cx="8485584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An old man entered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supported by a girl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.</a:t>
            </a:r>
            <a:endParaRPr lang="zh-CN" altLang="zh-CN" sz="80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________________________________________________________________________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⑤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Wounded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the brave soldier continued to fight.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________________________________________________________________________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</a:rPr>
              <a:t>⑥</a:t>
            </a: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Given another chance</a:t>
            </a:r>
            <a:r>
              <a:rPr lang="zh-CN" altLang="zh-CN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ll do it much better.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________________________________________________________________________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9395" y="1321594"/>
            <a:ext cx="295978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and he was supported by a girl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2404" y="2141935"/>
            <a:ext cx="245323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Though he was wounded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9650" y="2974182"/>
            <a:ext cx="278666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If I am given another chance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4579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部分动词－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ed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形式来源于系表结构，作状语时不表示</a:t>
            </a: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被动关系</a:t>
            </a:r>
            <a:r>
              <a:rPr lang="en-US" altLang="zh-CN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，其前不用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being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。</a:t>
            </a:r>
            <a:endParaRPr lang="zh-CN" altLang="zh-CN" sz="8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这类动词－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ed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形式及短语常见的有：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lost in(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陷入某种状态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seated(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坐着的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hidden(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躲着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stationed(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驻扎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lost/absorbed in(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沉溺于，专心于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born in(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出身于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dressed in(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穿着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tired of(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厌烦了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faced with(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面对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等。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Lost/Absorbed in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deep thought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he didn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 hear the sound.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因为专心于思考，所以他没有听到那个声音。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楷体_GB2312" pitchFamily="49" charset="-122"/>
              </a:rPr>
              <a:t>Born in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this beautiful town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he hates to leave it.</a:t>
            </a: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出生于这个美丽的小镇，他不愿离开它。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92894" y="895350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00162"/>
            <a:ext cx="8570119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动词－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形式作状语的位置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动词－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形式可放在主句前作状语，后面用逗号与主句隔开；也可放在主句后面，前面用逗号与主句隔开。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stood there silently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moved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to tears.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Moved to tears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stood there silently.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他静静地站在那里，被感动得热泪盈眶。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384573"/>
            <a:ext cx="85701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194198"/>
            <a:ext cx="8570119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____________(catch) in a heavy rain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was all wet.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____________(fright) by the noise in the night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girl didn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dare to sleep in her room.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hunter walked slowly in the forest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____________(follow) by his wolf dog.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____________(read) carefully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found something he hadn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 known before.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Not ____________(know) how to operate the machine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they went to the expert for help.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____________(print) white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house looks bigger.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____________(lie) still in the grass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heard the sound of the wild.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____________(behave) yourself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you will get a nice award.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4385" y="1135856"/>
            <a:ext cx="80534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Caught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9947" y="1551385"/>
            <a:ext cx="113877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Frightened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560893" y="1982392"/>
            <a:ext cx="95923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followed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45002" y="2365773"/>
            <a:ext cx="90794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Reading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179977" y="2793207"/>
            <a:ext cx="94641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knowing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20706" y="3208735"/>
            <a:ext cx="80534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Printed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96105" y="3600450"/>
            <a:ext cx="67717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Lying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34323" y="4032648"/>
            <a:ext cx="102335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Behaving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314325" y="708423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【思维导图】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9219" name="Picture 3" descr="WY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0213" y="1196579"/>
            <a:ext cx="5706666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1" y="1032272"/>
            <a:ext cx="8235554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动词－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形式属于非谓语动词的一种。所谓非谓语动词，就是指在句子中不作谓语的动词。由于非谓语动词不能单独用作谓语，所以从理论上说，它也就没有实际意义上的主语。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23850" y="1114425"/>
            <a:ext cx="8401050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形式是分词的一种。规则动词的过去分词一般是由动词加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构成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规则见后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，不规则动词的过去分词见不规则动词表。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形式作状语，相当于状语从句或并列句；通常情况下，其逻辑主语就是句子的主语，与主语间为被动关系；该动作表示被动、完成；分词可位于句首和句后；动词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形式与动词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形式在句中都可作状语，但有很大区别。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7" name="Picture 4" descr="语法精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58403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一、基础特征感悟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【感悟用法】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93019"/>
            <a:ext cx="8570119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Satisfied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with what he did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teacher praised him in class.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2.Some medicines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wrongly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taken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 kill a person.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Compared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with you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still have a long way to go.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Encouraged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his parents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still has no confidence in overcoming the difficulties.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 patient got off the bed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supported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the nurse.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6.The cup fell down to the ground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broken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267891" y="720329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【自我总结】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92894" y="1125141"/>
            <a:ext cx="8570119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所有句子中动词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形式都作状语，其逻辑主语都是句子的主语，与主语间为被动含义。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形式的位置可以在句子开头、中间和末尾。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以上句子中的动词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形式分别作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状语。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29113" y="2411016"/>
            <a:ext cx="601266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原因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86463" y="2409826"/>
            <a:ext cx="600075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时间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84281" y="2409826"/>
            <a:ext cx="600075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条件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15591" y="2803923"/>
            <a:ext cx="600075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让步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24125" y="2825353"/>
            <a:ext cx="600075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方式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144566" y="2830116"/>
            <a:ext cx="600075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结果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二、主要用法精讲</a:t>
            </a:r>
            <a:endParaRPr lang="zh-CN" altLang="zh-CN" sz="8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【重点归纳】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ed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形式作状语的意义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92919" y="1726406"/>
            <a:ext cx="8235554" cy="13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/>
              <a:t>动词</a:t>
            </a:r>
            <a:r>
              <a:rPr lang="en-US" altLang="zh-CN" dirty="0"/>
              <a:t>-ed</a:t>
            </a:r>
            <a:r>
              <a:rPr lang="zh-CN" altLang="zh-CN" dirty="0"/>
              <a:t>形式作状语来源于状语从句或并列句。可以表示时间、原因、条件、让步、方式或伴随情况等。 表示时间、原因、条件、让步时，动词</a:t>
            </a:r>
            <a:r>
              <a:rPr lang="en-US" altLang="zh-CN" dirty="0"/>
              <a:t>-ed</a:t>
            </a:r>
            <a:r>
              <a:rPr lang="zh-CN" altLang="zh-CN" dirty="0"/>
              <a:t>形式可以拓展成相应的状语从句，表示方式、结果和伴随时可转化为并列分句。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92894" y="870348"/>
            <a:ext cx="8570119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作时间状语时，相当于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等引导的从句。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from the top of the hill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When it is seen from the top of the hill)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school looks like a big garden.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作条件状语时，可转换为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unless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等引导的从句。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Given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more attention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If it was given more attention)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fire could have been avoided.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作原因状语时，可转换为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because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since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等引导的从句。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Encouraged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As she was encouraged) by the teacher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girl was very happy.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1032272"/>
            <a:ext cx="8401050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作让步状语时，可转换为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though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although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even if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引导的从句。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Left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Although she was left) alone at home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Jenny didn’t feel afraid at all.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作方式或伴随状语时，常可转换为并列分句，可位于句首或句末。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Surrounded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by his students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teacher went into the lab.(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teacher was surrounded by his students and he went into the lab.)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</Words>
  <Application>Microsoft Office PowerPoint</Application>
  <PresentationFormat>全屏显示(16:9)</PresentationFormat>
  <Paragraphs>121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596ADA6785294C7D95271CCA54CE6BE0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