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8" r:id="rId3"/>
    <p:sldId id="439" r:id="rId4"/>
    <p:sldId id="440" r:id="rId5"/>
    <p:sldId id="441" r:id="rId6"/>
    <p:sldId id="453" r:id="rId7"/>
    <p:sldId id="442" r:id="rId8"/>
    <p:sldId id="454" r:id="rId9"/>
    <p:sldId id="455" r:id="rId10"/>
    <p:sldId id="443" r:id="rId11"/>
    <p:sldId id="444" r:id="rId12"/>
    <p:sldId id="445" r:id="rId13"/>
    <p:sldId id="446" r:id="rId14"/>
    <p:sldId id="456" r:id="rId15"/>
    <p:sldId id="457" r:id="rId16"/>
    <p:sldId id="458" r:id="rId17"/>
    <p:sldId id="459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60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BC4C4-FEA7-48FA-80EA-593CE03176C1}" type="datetimeFigureOut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2023-01-17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C26CF-7522-4551-BD73-4D2D6D6DC325}" type="slidenum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‹#›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B9FACA0-1139-4DD9-976A-E9B240C2FC5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CDB7253-9F07-4C75-AD9E-038D9553ED1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B7253-9F07-4C75-AD9E-038D9553ED1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52988" y="1667627"/>
            <a:ext cx="2346584" cy="2492135"/>
          </a:xfrm>
          <a:custGeom>
            <a:avLst/>
            <a:gdLst>
              <a:gd name="connsiteX0" fmla="*/ 1700141 w 3128779"/>
              <a:gd name="connsiteY0" fmla="*/ 2 h 3322847"/>
              <a:gd name="connsiteX1" fmla="*/ 1725188 w 3128779"/>
              <a:gd name="connsiteY1" fmla="*/ 15235 h 3322847"/>
              <a:gd name="connsiteX2" fmla="*/ 1815636 w 3128779"/>
              <a:gd name="connsiteY2" fmla="*/ 210325 h 3322847"/>
              <a:gd name="connsiteX3" fmla="*/ 1903658 w 3128779"/>
              <a:gd name="connsiteY3" fmla="*/ 398315 h 3322847"/>
              <a:gd name="connsiteX4" fmla="*/ 2002511 w 3128779"/>
              <a:gd name="connsiteY4" fmla="*/ 606394 h 3322847"/>
              <a:gd name="connsiteX5" fmla="*/ 2090534 w 3128779"/>
              <a:gd name="connsiteY5" fmla="*/ 794383 h 3322847"/>
              <a:gd name="connsiteX6" fmla="*/ 2178556 w 3128779"/>
              <a:gd name="connsiteY6" fmla="*/ 982374 h 3322847"/>
              <a:gd name="connsiteX7" fmla="*/ 2259386 w 3128779"/>
              <a:gd name="connsiteY7" fmla="*/ 1160927 h 3322847"/>
              <a:gd name="connsiteX8" fmla="*/ 2334153 w 3128779"/>
              <a:gd name="connsiteY8" fmla="*/ 1321727 h 3322847"/>
              <a:gd name="connsiteX9" fmla="*/ 2420962 w 3128779"/>
              <a:gd name="connsiteY9" fmla="*/ 1506166 h 3322847"/>
              <a:gd name="connsiteX10" fmla="*/ 2506560 w 3128779"/>
              <a:gd name="connsiteY10" fmla="*/ 1687055 h 3322847"/>
              <a:gd name="connsiteX11" fmla="*/ 2581326 w 3128779"/>
              <a:gd name="connsiteY11" fmla="*/ 1847856 h 3322847"/>
              <a:gd name="connsiteX12" fmla="*/ 2677754 w 3128779"/>
              <a:gd name="connsiteY12" fmla="*/ 2048833 h 3322847"/>
              <a:gd name="connsiteX13" fmla="*/ 2766989 w 3128779"/>
              <a:gd name="connsiteY13" fmla="*/ 2240374 h 3322847"/>
              <a:gd name="connsiteX14" fmla="*/ 2861074 w 3128779"/>
              <a:gd name="connsiteY14" fmla="*/ 2446116 h 3322847"/>
              <a:gd name="connsiteX15" fmla="*/ 2963565 w 3128779"/>
              <a:gd name="connsiteY15" fmla="*/ 2664846 h 3322847"/>
              <a:gd name="connsiteX16" fmla="*/ 3059992 w 3128779"/>
              <a:gd name="connsiteY16" fmla="*/ 2865823 h 3322847"/>
              <a:gd name="connsiteX17" fmla="*/ 3120290 w 3128779"/>
              <a:gd name="connsiteY17" fmla="*/ 2995884 h 3322847"/>
              <a:gd name="connsiteX18" fmla="*/ 3128779 w 3128779"/>
              <a:gd name="connsiteY18" fmla="*/ 3020737 h 3322847"/>
              <a:gd name="connsiteX19" fmla="*/ 2967455 w 3128779"/>
              <a:gd name="connsiteY19" fmla="*/ 3048085 h 3322847"/>
              <a:gd name="connsiteX20" fmla="*/ 2603282 w 3128779"/>
              <a:gd name="connsiteY20" fmla="*/ 3109036 h 3322847"/>
              <a:gd name="connsiteX21" fmla="*/ 2213017 w 3128779"/>
              <a:gd name="connsiteY21" fmla="*/ 3174934 h 3322847"/>
              <a:gd name="connsiteX22" fmla="*/ 1826306 w 3128779"/>
              <a:gd name="connsiteY22" fmla="*/ 3239617 h 3322847"/>
              <a:gd name="connsiteX23" fmla="*/ 1395730 w 3128779"/>
              <a:gd name="connsiteY23" fmla="*/ 3315319 h 3322847"/>
              <a:gd name="connsiteX24" fmla="*/ 1369637 w 3128779"/>
              <a:gd name="connsiteY24" fmla="*/ 3320266 h 3322847"/>
              <a:gd name="connsiteX25" fmla="*/ 1335056 w 3128779"/>
              <a:gd name="connsiteY25" fmla="*/ 3300360 h 3322847"/>
              <a:gd name="connsiteX26" fmla="*/ 1251716 w 3128779"/>
              <a:gd name="connsiteY26" fmla="*/ 3102842 h 3322847"/>
              <a:gd name="connsiteX27" fmla="*/ 1175570 w 3128779"/>
              <a:gd name="connsiteY27" fmla="*/ 2914760 h 3322847"/>
              <a:gd name="connsiteX28" fmla="*/ 1089806 w 3128779"/>
              <a:gd name="connsiteY28" fmla="*/ 2710140 h 3322847"/>
              <a:gd name="connsiteX29" fmla="*/ 1008808 w 3128779"/>
              <a:gd name="connsiteY29" fmla="*/ 2507858 h 3322847"/>
              <a:gd name="connsiteX30" fmla="*/ 927895 w 3128779"/>
              <a:gd name="connsiteY30" fmla="*/ 2317440 h 3322847"/>
              <a:gd name="connsiteX31" fmla="*/ 850535 w 3128779"/>
              <a:gd name="connsiteY31" fmla="*/ 2125808 h 3322847"/>
              <a:gd name="connsiteX32" fmla="*/ 767196 w 3128779"/>
              <a:gd name="connsiteY32" fmla="*/ 1928288 h 3322847"/>
              <a:gd name="connsiteX33" fmla="*/ 681432 w 3128779"/>
              <a:gd name="connsiteY33" fmla="*/ 1723669 h 3322847"/>
              <a:gd name="connsiteX34" fmla="*/ 604072 w 3128779"/>
              <a:gd name="connsiteY34" fmla="*/ 1532038 h 3322847"/>
              <a:gd name="connsiteX35" fmla="*/ 523159 w 3128779"/>
              <a:gd name="connsiteY35" fmla="*/ 1341620 h 3322847"/>
              <a:gd name="connsiteX36" fmla="*/ 444587 w 3128779"/>
              <a:gd name="connsiteY36" fmla="*/ 1146438 h 3322847"/>
              <a:gd name="connsiteX37" fmla="*/ 357609 w 3128779"/>
              <a:gd name="connsiteY37" fmla="*/ 938268 h 3322847"/>
              <a:gd name="connsiteX38" fmla="*/ 275484 w 3128779"/>
              <a:gd name="connsiteY38" fmla="*/ 744299 h 3322847"/>
              <a:gd name="connsiteX39" fmla="*/ 224719 w 3128779"/>
              <a:gd name="connsiteY39" fmla="*/ 618911 h 3322847"/>
              <a:gd name="connsiteX40" fmla="*/ 138955 w 3128779"/>
              <a:gd name="connsiteY40" fmla="*/ 414292 h 3322847"/>
              <a:gd name="connsiteX41" fmla="*/ 51978 w 3128779"/>
              <a:gd name="connsiteY41" fmla="*/ 206122 h 3322847"/>
              <a:gd name="connsiteX42" fmla="*/ 0 w 3128779"/>
              <a:gd name="connsiteY42" fmla="*/ 77183 h 3322847"/>
              <a:gd name="connsiteX43" fmla="*/ 156725 w 3128779"/>
              <a:gd name="connsiteY43" fmla="*/ 71229 h 3322847"/>
              <a:gd name="connsiteX44" fmla="*/ 1700141 w 3128779"/>
              <a:gd name="connsiteY44" fmla="*/ 2 h 33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128779" h="3322847">
                <a:moveTo>
                  <a:pt x="1700141" y="2"/>
                </a:moveTo>
                <a:cubicBezTo>
                  <a:pt x="1712017" y="-89"/>
                  <a:pt x="1716784" y="2247"/>
                  <a:pt x="1725188" y="15235"/>
                </a:cubicBezTo>
                <a:cubicBezTo>
                  <a:pt x="1755338" y="80265"/>
                  <a:pt x="1785487" y="145295"/>
                  <a:pt x="1815636" y="210325"/>
                </a:cubicBezTo>
                <a:cubicBezTo>
                  <a:pt x="1845785" y="275356"/>
                  <a:pt x="1874722" y="336836"/>
                  <a:pt x="1903658" y="398315"/>
                </a:cubicBezTo>
                <a:cubicBezTo>
                  <a:pt x="1936233" y="470446"/>
                  <a:pt x="1967595" y="539027"/>
                  <a:pt x="2002511" y="606394"/>
                </a:cubicBezTo>
                <a:cubicBezTo>
                  <a:pt x="2032660" y="671424"/>
                  <a:pt x="2061597" y="732904"/>
                  <a:pt x="2090534" y="794383"/>
                </a:cubicBezTo>
                <a:cubicBezTo>
                  <a:pt x="2120683" y="859414"/>
                  <a:pt x="2149619" y="920894"/>
                  <a:pt x="2178556" y="982374"/>
                </a:cubicBezTo>
                <a:cubicBezTo>
                  <a:pt x="2207493" y="1043854"/>
                  <a:pt x="2235217" y="1101783"/>
                  <a:pt x="2259386" y="1160927"/>
                </a:cubicBezTo>
                <a:cubicBezTo>
                  <a:pt x="2285897" y="1215306"/>
                  <a:pt x="2312408" y="1269684"/>
                  <a:pt x="2334153" y="1321727"/>
                </a:cubicBezTo>
                <a:cubicBezTo>
                  <a:pt x="2363089" y="1383206"/>
                  <a:pt x="2392026" y="1444686"/>
                  <a:pt x="2420962" y="1506166"/>
                </a:cubicBezTo>
                <a:cubicBezTo>
                  <a:pt x="2449899" y="1567646"/>
                  <a:pt x="2477623" y="1625575"/>
                  <a:pt x="2506560" y="1687055"/>
                </a:cubicBezTo>
                <a:cubicBezTo>
                  <a:pt x="2533071" y="1741434"/>
                  <a:pt x="2559582" y="1795813"/>
                  <a:pt x="2581326" y="1847856"/>
                </a:cubicBezTo>
                <a:cubicBezTo>
                  <a:pt x="2616242" y="1915222"/>
                  <a:pt x="2647604" y="1983803"/>
                  <a:pt x="2677754" y="2048833"/>
                </a:cubicBezTo>
                <a:cubicBezTo>
                  <a:pt x="2707903" y="2113864"/>
                  <a:pt x="2738052" y="2178894"/>
                  <a:pt x="2766989" y="2240374"/>
                </a:cubicBezTo>
                <a:cubicBezTo>
                  <a:pt x="2798351" y="2308954"/>
                  <a:pt x="2829713" y="2377535"/>
                  <a:pt x="2861074" y="2446116"/>
                </a:cubicBezTo>
                <a:cubicBezTo>
                  <a:pt x="2897203" y="2517033"/>
                  <a:pt x="2930991" y="2592714"/>
                  <a:pt x="2963565" y="2664846"/>
                </a:cubicBezTo>
                <a:cubicBezTo>
                  <a:pt x="2993714" y="2729876"/>
                  <a:pt x="3025076" y="2798457"/>
                  <a:pt x="3059992" y="2865823"/>
                </a:cubicBezTo>
                <a:cubicBezTo>
                  <a:pt x="3078098" y="2907215"/>
                  <a:pt x="3100971" y="2950942"/>
                  <a:pt x="3120290" y="2995884"/>
                </a:cubicBezTo>
                <a:cubicBezTo>
                  <a:pt x="3122716" y="3002985"/>
                  <a:pt x="3125141" y="3010086"/>
                  <a:pt x="3128779" y="3020737"/>
                </a:cubicBezTo>
                <a:cubicBezTo>
                  <a:pt x="3075381" y="3027081"/>
                  <a:pt x="3019640" y="3038191"/>
                  <a:pt x="2967455" y="3048085"/>
                </a:cubicBezTo>
                <a:cubicBezTo>
                  <a:pt x="2847653" y="3069181"/>
                  <a:pt x="2723084" y="3087940"/>
                  <a:pt x="2603282" y="3109036"/>
                </a:cubicBezTo>
                <a:cubicBezTo>
                  <a:pt x="2471605" y="3130223"/>
                  <a:pt x="2344694" y="3153747"/>
                  <a:pt x="2213017" y="3174934"/>
                </a:cubicBezTo>
                <a:cubicBezTo>
                  <a:pt x="2086107" y="3198457"/>
                  <a:pt x="1954430" y="3219644"/>
                  <a:pt x="1826306" y="3239617"/>
                </a:cubicBezTo>
                <a:cubicBezTo>
                  <a:pt x="1683965" y="3264446"/>
                  <a:pt x="1538071" y="3290490"/>
                  <a:pt x="1395730" y="3315319"/>
                </a:cubicBezTo>
                <a:cubicBezTo>
                  <a:pt x="1387409" y="3314196"/>
                  <a:pt x="1376746" y="3317838"/>
                  <a:pt x="1369637" y="3320266"/>
                </a:cubicBezTo>
                <a:cubicBezTo>
                  <a:pt x="1343545" y="3325213"/>
                  <a:pt x="1343545" y="3325213"/>
                  <a:pt x="1335056" y="3300360"/>
                </a:cubicBezTo>
                <a:cubicBezTo>
                  <a:pt x="1308461" y="3234117"/>
                  <a:pt x="1281866" y="3167872"/>
                  <a:pt x="1251716" y="3102842"/>
                </a:cubicBezTo>
                <a:cubicBezTo>
                  <a:pt x="1226334" y="3040148"/>
                  <a:pt x="1200952" y="2977454"/>
                  <a:pt x="1175570" y="2914760"/>
                </a:cubicBezTo>
                <a:cubicBezTo>
                  <a:pt x="1147763" y="2844965"/>
                  <a:pt x="1117613" y="2779935"/>
                  <a:pt x="1089806" y="2710140"/>
                </a:cubicBezTo>
                <a:cubicBezTo>
                  <a:pt x="1063211" y="2643897"/>
                  <a:pt x="1035403" y="2574102"/>
                  <a:pt x="1008808" y="2507858"/>
                </a:cubicBezTo>
                <a:cubicBezTo>
                  <a:pt x="983426" y="2445164"/>
                  <a:pt x="953277" y="2380133"/>
                  <a:pt x="927895" y="2317440"/>
                </a:cubicBezTo>
                <a:cubicBezTo>
                  <a:pt x="901300" y="2251195"/>
                  <a:pt x="875917" y="2188502"/>
                  <a:pt x="850535" y="2125808"/>
                </a:cubicBezTo>
                <a:cubicBezTo>
                  <a:pt x="820386" y="2060778"/>
                  <a:pt x="793791" y="1994533"/>
                  <a:pt x="767196" y="1928288"/>
                </a:cubicBezTo>
                <a:cubicBezTo>
                  <a:pt x="740602" y="1862045"/>
                  <a:pt x="712794" y="1792250"/>
                  <a:pt x="681432" y="1723669"/>
                </a:cubicBezTo>
                <a:cubicBezTo>
                  <a:pt x="656050" y="1660976"/>
                  <a:pt x="630667" y="1598282"/>
                  <a:pt x="604072" y="1532038"/>
                </a:cubicBezTo>
                <a:cubicBezTo>
                  <a:pt x="575136" y="1470558"/>
                  <a:pt x="548541" y="1404313"/>
                  <a:pt x="523159" y="1341620"/>
                </a:cubicBezTo>
                <a:cubicBezTo>
                  <a:pt x="496564" y="1275375"/>
                  <a:pt x="469969" y="1209131"/>
                  <a:pt x="444587" y="1146438"/>
                </a:cubicBezTo>
                <a:cubicBezTo>
                  <a:pt x="413224" y="1077857"/>
                  <a:pt x="385417" y="1008062"/>
                  <a:pt x="357609" y="938268"/>
                </a:cubicBezTo>
                <a:cubicBezTo>
                  <a:pt x="332228" y="875573"/>
                  <a:pt x="302078" y="810543"/>
                  <a:pt x="275484" y="744299"/>
                </a:cubicBezTo>
                <a:cubicBezTo>
                  <a:pt x="257377" y="702908"/>
                  <a:pt x="242825" y="660302"/>
                  <a:pt x="224719" y="618911"/>
                </a:cubicBezTo>
                <a:cubicBezTo>
                  <a:pt x="196911" y="549116"/>
                  <a:pt x="165550" y="480536"/>
                  <a:pt x="138955" y="414292"/>
                </a:cubicBezTo>
                <a:cubicBezTo>
                  <a:pt x="111147" y="344497"/>
                  <a:pt x="83339" y="274702"/>
                  <a:pt x="51978" y="206122"/>
                </a:cubicBezTo>
                <a:cubicBezTo>
                  <a:pt x="37426" y="163516"/>
                  <a:pt x="19319" y="122125"/>
                  <a:pt x="0" y="77183"/>
                </a:cubicBezTo>
                <a:cubicBezTo>
                  <a:pt x="54612" y="74389"/>
                  <a:pt x="105668" y="72809"/>
                  <a:pt x="156725" y="71229"/>
                </a:cubicBezTo>
                <a:cubicBezTo>
                  <a:pt x="668423" y="47113"/>
                  <a:pt x="1183676" y="21782"/>
                  <a:pt x="1700141" y="2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971316" y="1154670"/>
            <a:ext cx="1871501" cy="3005770"/>
          </a:xfrm>
          <a:custGeom>
            <a:avLst/>
            <a:gdLst>
              <a:gd name="connsiteX0" fmla="*/ 0 w 2495335"/>
              <a:gd name="connsiteY0" fmla="*/ 0 h 4007693"/>
              <a:gd name="connsiteX1" fmla="*/ 168172 w 2495335"/>
              <a:gd name="connsiteY1" fmla="*/ 37787 h 4007693"/>
              <a:gd name="connsiteX2" fmla="*/ 1827854 w 2495335"/>
              <a:gd name="connsiteY2" fmla="*/ 396532 h 4007693"/>
              <a:gd name="connsiteX3" fmla="*/ 1850176 w 2495335"/>
              <a:gd name="connsiteY3" fmla="*/ 419764 h 4007693"/>
              <a:gd name="connsiteX4" fmla="*/ 1891352 w 2495335"/>
              <a:gd name="connsiteY4" fmla="*/ 652475 h 4007693"/>
              <a:gd name="connsiteX5" fmla="*/ 1931950 w 2495335"/>
              <a:gd name="connsiteY5" fmla="*/ 876959 h 4007693"/>
              <a:gd name="connsiteX6" fmla="*/ 1978399 w 2495335"/>
              <a:gd name="connsiteY6" fmla="*/ 1125833 h 4007693"/>
              <a:gd name="connsiteX7" fmla="*/ 2018997 w 2495335"/>
              <a:gd name="connsiteY7" fmla="*/ 1350318 h 4007693"/>
              <a:gd name="connsiteX8" fmla="*/ 2059595 w 2495335"/>
              <a:gd name="connsiteY8" fmla="*/ 1574803 h 4007693"/>
              <a:gd name="connsiteX9" fmla="*/ 2095208 w 2495335"/>
              <a:gd name="connsiteY9" fmla="*/ 1787237 h 4007693"/>
              <a:gd name="connsiteX10" fmla="*/ 2129377 w 2495335"/>
              <a:gd name="connsiteY10" fmla="*/ 1979106 h 4007693"/>
              <a:gd name="connsiteX11" fmla="*/ 2169685 w 2495335"/>
              <a:gd name="connsiteY11" fmla="*/ 2199477 h 4007693"/>
              <a:gd name="connsiteX12" fmla="*/ 2209706 w 2495335"/>
              <a:gd name="connsiteY12" fmla="*/ 2415736 h 4007693"/>
              <a:gd name="connsiteX13" fmla="*/ 2243874 w 2495335"/>
              <a:gd name="connsiteY13" fmla="*/ 2607605 h 4007693"/>
              <a:gd name="connsiteX14" fmla="*/ 2289746 w 2495335"/>
              <a:gd name="connsiteY14" fmla="*/ 2848253 h 4007693"/>
              <a:gd name="connsiteX15" fmla="*/ 2330633 w 2495335"/>
              <a:gd name="connsiteY15" fmla="*/ 3076850 h 4007693"/>
              <a:gd name="connsiteX16" fmla="*/ 2372675 w 2495335"/>
              <a:gd name="connsiteY16" fmla="*/ 3321900 h 4007693"/>
              <a:gd name="connsiteX17" fmla="*/ 2419992 w 2495335"/>
              <a:gd name="connsiteY17" fmla="*/ 3583114 h 4007693"/>
              <a:gd name="connsiteX18" fmla="*/ 2465863 w 2495335"/>
              <a:gd name="connsiteY18" fmla="*/ 3823761 h 4007693"/>
              <a:gd name="connsiteX19" fmla="*/ 2493313 w 2495335"/>
              <a:gd name="connsiteY19" fmla="*/ 3978901 h 4007693"/>
              <a:gd name="connsiteX20" fmla="*/ 2495335 w 2495335"/>
              <a:gd name="connsiteY20" fmla="*/ 4007693 h 4007693"/>
              <a:gd name="connsiteX21" fmla="*/ 2316256 w 2495335"/>
              <a:gd name="connsiteY21" fmla="*/ 3991340 h 4007693"/>
              <a:gd name="connsiteX22" fmla="*/ 1912225 w 2495335"/>
              <a:gd name="connsiteY22" fmla="*/ 3953590 h 4007693"/>
              <a:gd name="connsiteX23" fmla="*/ 1479082 w 2495335"/>
              <a:gd name="connsiteY23" fmla="*/ 3913751 h 4007693"/>
              <a:gd name="connsiteX24" fmla="*/ 1050057 w 2495335"/>
              <a:gd name="connsiteY24" fmla="*/ 3873622 h 4007693"/>
              <a:gd name="connsiteX25" fmla="*/ 571331 w 2495335"/>
              <a:gd name="connsiteY25" fmla="*/ 3832853 h 4007693"/>
              <a:gd name="connsiteX26" fmla="*/ 542219 w 2495335"/>
              <a:gd name="connsiteY26" fmla="*/ 3830764 h 4007693"/>
              <a:gd name="connsiteX27" fmla="*/ 511084 w 2495335"/>
              <a:gd name="connsiteY27" fmla="*/ 3799884 h 4007693"/>
              <a:gd name="connsiteX28" fmla="*/ 478143 w 2495335"/>
              <a:gd name="connsiteY28" fmla="*/ 3566595 h 4007693"/>
              <a:gd name="connsiteX29" fmla="*/ 450188 w 2495335"/>
              <a:gd name="connsiteY29" fmla="*/ 3345356 h 4007693"/>
              <a:gd name="connsiteX30" fmla="*/ 416669 w 2495335"/>
              <a:gd name="connsiteY30" fmla="*/ 3103840 h 4007693"/>
              <a:gd name="connsiteX31" fmla="*/ 387557 w 2495335"/>
              <a:gd name="connsiteY31" fmla="*/ 2866149 h 4007693"/>
              <a:gd name="connsiteX32" fmla="*/ 355195 w 2495335"/>
              <a:gd name="connsiteY32" fmla="*/ 2641086 h 4007693"/>
              <a:gd name="connsiteX33" fmla="*/ 326949 w 2495335"/>
              <a:gd name="connsiteY33" fmla="*/ 2415733 h 4007693"/>
              <a:gd name="connsiteX34" fmla="*/ 294009 w 2495335"/>
              <a:gd name="connsiteY34" fmla="*/ 2182444 h 4007693"/>
              <a:gd name="connsiteX35" fmla="*/ 260490 w 2495335"/>
              <a:gd name="connsiteY35" fmla="*/ 1940928 h 4007693"/>
              <a:gd name="connsiteX36" fmla="*/ 232245 w 2495335"/>
              <a:gd name="connsiteY36" fmla="*/ 1715576 h 4007693"/>
              <a:gd name="connsiteX37" fmla="*/ 199883 w 2495335"/>
              <a:gd name="connsiteY37" fmla="*/ 1490514 h 4007693"/>
              <a:gd name="connsiteX38" fmla="*/ 171349 w 2495335"/>
              <a:gd name="connsiteY38" fmla="*/ 1261048 h 4007693"/>
              <a:gd name="connsiteX39" fmla="*/ 137541 w 2495335"/>
              <a:gd name="connsiteY39" fmla="*/ 1015420 h 4007693"/>
              <a:gd name="connsiteX40" fmla="*/ 104890 w 2495335"/>
              <a:gd name="connsiteY40" fmla="*/ 786243 h 4007693"/>
              <a:gd name="connsiteX41" fmla="*/ 86252 w 2495335"/>
              <a:gd name="connsiteY41" fmla="*/ 638750 h 4007693"/>
              <a:gd name="connsiteX42" fmla="*/ 52734 w 2495335"/>
              <a:gd name="connsiteY42" fmla="*/ 397235 h 4007693"/>
              <a:gd name="connsiteX43" fmla="*/ 18926 w 2495335"/>
              <a:gd name="connsiteY43" fmla="*/ 151607 h 4007693"/>
              <a:gd name="connsiteX44" fmla="*/ 0 w 2495335"/>
              <a:gd name="connsiteY44" fmla="*/ 0 h 40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95335" h="4007693">
                <a:moveTo>
                  <a:pt x="0" y="0"/>
                </a:moveTo>
                <a:cubicBezTo>
                  <a:pt x="58802" y="12403"/>
                  <a:pt x="113487" y="25095"/>
                  <a:pt x="168172" y="37787"/>
                </a:cubicBezTo>
                <a:cubicBezTo>
                  <a:pt x="718558" y="156190"/>
                  <a:pt x="1273062" y="274305"/>
                  <a:pt x="1827854" y="396532"/>
                </a:cubicBezTo>
                <a:cubicBezTo>
                  <a:pt x="1840497" y="399778"/>
                  <a:pt x="1844903" y="403601"/>
                  <a:pt x="1850176" y="419764"/>
                </a:cubicBezTo>
                <a:cubicBezTo>
                  <a:pt x="1863901" y="497335"/>
                  <a:pt x="1877627" y="574904"/>
                  <a:pt x="1891352" y="652475"/>
                </a:cubicBezTo>
                <a:cubicBezTo>
                  <a:pt x="1905077" y="730045"/>
                  <a:pt x="1918513" y="803503"/>
                  <a:pt x="1931950" y="876959"/>
                </a:cubicBezTo>
                <a:cubicBezTo>
                  <a:pt x="1946253" y="962755"/>
                  <a:pt x="1960267" y="1044439"/>
                  <a:pt x="1978399" y="1125833"/>
                </a:cubicBezTo>
                <a:cubicBezTo>
                  <a:pt x="1992124" y="1203404"/>
                  <a:pt x="2005561" y="1276861"/>
                  <a:pt x="2018997" y="1350318"/>
                </a:cubicBezTo>
                <a:cubicBezTo>
                  <a:pt x="2032723" y="1427888"/>
                  <a:pt x="2046158" y="1501346"/>
                  <a:pt x="2059595" y="1574803"/>
                </a:cubicBezTo>
                <a:cubicBezTo>
                  <a:pt x="2073031" y="1648260"/>
                  <a:pt x="2086179" y="1717604"/>
                  <a:pt x="2095208" y="1787237"/>
                </a:cubicBezTo>
                <a:cubicBezTo>
                  <a:pt x="2108066" y="1852469"/>
                  <a:pt x="2120925" y="1917699"/>
                  <a:pt x="2129377" y="1979106"/>
                </a:cubicBezTo>
                <a:cubicBezTo>
                  <a:pt x="2142813" y="2052563"/>
                  <a:pt x="2156250" y="2126020"/>
                  <a:pt x="2169685" y="2199477"/>
                </a:cubicBezTo>
                <a:cubicBezTo>
                  <a:pt x="2183122" y="2272935"/>
                  <a:pt x="2196269" y="2342279"/>
                  <a:pt x="2209706" y="2415736"/>
                </a:cubicBezTo>
                <a:cubicBezTo>
                  <a:pt x="2222565" y="2480967"/>
                  <a:pt x="2235422" y="2546198"/>
                  <a:pt x="2243874" y="2607605"/>
                </a:cubicBezTo>
                <a:cubicBezTo>
                  <a:pt x="2262006" y="2688999"/>
                  <a:pt x="2276021" y="2770682"/>
                  <a:pt x="2289746" y="2848253"/>
                </a:cubicBezTo>
                <a:cubicBezTo>
                  <a:pt x="2303471" y="2925823"/>
                  <a:pt x="2317196" y="3003393"/>
                  <a:pt x="2330633" y="3076850"/>
                </a:cubicBezTo>
                <a:cubicBezTo>
                  <a:pt x="2344647" y="3158533"/>
                  <a:pt x="2358661" y="3240217"/>
                  <a:pt x="2372675" y="3321900"/>
                </a:cubicBezTo>
                <a:cubicBezTo>
                  <a:pt x="2391096" y="3407407"/>
                  <a:pt x="2405688" y="3497317"/>
                  <a:pt x="2419992" y="3583114"/>
                </a:cubicBezTo>
                <a:cubicBezTo>
                  <a:pt x="2433716" y="3660683"/>
                  <a:pt x="2447731" y="3742367"/>
                  <a:pt x="2465863" y="3823761"/>
                </a:cubicBezTo>
                <a:cubicBezTo>
                  <a:pt x="2473447" y="3872829"/>
                  <a:pt x="2485439" y="3925721"/>
                  <a:pt x="2493313" y="3978901"/>
                </a:cubicBezTo>
                <a:cubicBezTo>
                  <a:pt x="2493891" y="3987128"/>
                  <a:pt x="2494469" y="3995354"/>
                  <a:pt x="2495335" y="4007693"/>
                </a:cubicBezTo>
                <a:cubicBezTo>
                  <a:pt x="2436823" y="3999404"/>
                  <a:pt x="2374480" y="3995517"/>
                  <a:pt x="2316256" y="3991340"/>
                </a:cubicBezTo>
                <a:cubicBezTo>
                  <a:pt x="2183048" y="3980031"/>
                  <a:pt x="2045433" y="3964898"/>
                  <a:pt x="1912225" y="3953590"/>
                </a:cubicBezTo>
                <a:cubicBezTo>
                  <a:pt x="1766376" y="3939036"/>
                  <a:pt x="1624932" y="3928305"/>
                  <a:pt x="1479082" y="3913751"/>
                </a:cubicBezTo>
                <a:cubicBezTo>
                  <a:pt x="1337639" y="3903020"/>
                  <a:pt x="1191790" y="3888466"/>
                  <a:pt x="1050057" y="3873622"/>
                </a:cubicBezTo>
                <a:cubicBezTo>
                  <a:pt x="891854" y="3859936"/>
                  <a:pt x="729533" y="3846539"/>
                  <a:pt x="571331" y="3832853"/>
                </a:cubicBezTo>
                <a:cubicBezTo>
                  <a:pt x="562807" y="3829318"/>
                  <a:pt x="550454" y="3830186"/>
                  <a:pt x="542219" y="3830764"/>
                </a:cubicBezTo>
                <a:cubicBezTo>
                  <a:pt x="513107" y="3828676"/>
                  <a:pt x="513107" y="3828676"/>
                  <a:pt x="511084" y="3799884"/>
                </a:cubicBezTo>
                <a:cubicBezTo>
                  <a:pt x="501476" y="3722025"/>
                  <a:pt x="491869" y="3644166"/>
                  <a:pt x="478143" y="3566595"/>
                </a:cubicBezTo>
                <a:cubicBezTo>
                  <a:pt x="468824" y="3492848"/>
                  <a:pt x="459506" y="3419102"/>
                  <a:pt x="450188" y="3345356"/>
                </a:cubicBezTo>
                <a:cubicBezTo>
                  <a:pt x="440291" y="3263383"/>
                  <a:pt x="426566" y="3185813"/>
                  <a:pt x="416669" y="3103840"/>
                </a:cubicBezTo>
                <a:cubicBezTo>
                  <a:pt x="407061" y="3025981"/>
                  <a:pt x="397164" y="2944009"/>
                  <a:pt x="387557" y="2866149"/>
                </a:cubicBezTo>
                <a:cubicBezTo>
                  <a:pt x="378238" y="2792402"/>
                  <a:pt x="364513" y="2714832"/>
                  <a:pt x="355195" y="2641086"/>
                </a:cubicBezTo>
                <a:cubicBezTo>
                  <a:pt x="345587" y="2563226"/>
                  <a:pt x="336268" y="2489480"/>
                  <a:pt x="326949" y="2415733"/>
                </a:cubicBezTo>
                <a:cubicBezTo>
                  <a:pt x="313224" y="2338164"/>
                  <a:pt x="303617" y="2260304"/>
                  <a:pt x="294009" y="2182444"/>
                </a:cubicBezTo>
                <a:cubicBezTo>
                  <a:pt x="284401" y="2104585"/>
                  <a:pt x="274505" y="2022612"/>
                  <a:pt x="260490" y="1940928"/>
                </a:cubicBezTo>
                <a:cubicBezTo>
                  <a:pt x="251171" y="1867183"/>
                  <a:pt x="241853" y="1793436"/>
                  <a:pt x="232245" y="1715576"/>
                </a:cubicBezTo>
                <a:cubicBezTo>
                  <a:pt x="218809" y="1642119"/>
                  <a:pt x="209202" y="1564259"/>
                  <a:pt x="199883" y="1490514"/>
                </a:cubicBezTo>
                <a:cubicBezTo>
                  <a:pt x="190275" y="1412654"/>
                  <a:pt x="180667" y="1334794"/>
                  <a:pt x="171349" y="1261048"/>
                </a:cubicBezTo>
                <a:cubicBezTo>
                  <a:pt x="157334" y="1179364"/>
                  <a:pt x="147438" y="1097392"/>
                  <a:pt x="137541" y="1015420"/>
                </a:cubicBezTo>
                <a:cubicBezTo>
                  <a:pt x="128223" y="941673"/>
                  <a:pt x="114497" y="864102"/>
                  <a:pt x="104890" y="786243"/>
                </a:cubicBezTo>
                <a:cubicBezTo>
                  <a:pt x="97305" y="737175"/>
                  <a:pt x="93837" y="687818"/>
                  <a:pt x="86252" y="638750"/>
                </a:cubicBezTo>
                <a:cubicBezTo>
                  <a:pt x="76355" y="556777"/>
                  <a:pt x="62342" y="475094"/>
                  <a:pt x="52734" y="397235"/>
                </a:cubicBezTo>
                <a:cubicBezTo>
                  <a:pt x="42837" y="315262"/>
                  <a:pt x="32941" y="233290"/>
                  <a:pt x="18926" y="151607"/>
                </a:cubicBezTo>
                <a:cubicBezTo>
                  <a:pt x="15459" y="102249"/>
                  <a:pt x="7874" y="53181"/>
                  <a:pt x="0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239487" y="163285"/>
            <a:ext cx="872813" cy="642258"/>
            <a:chOff x="188687" y="159656"/>
            <a:chExt cx="1538514" cy="1132114"/>
          </a:xfrm>
        </p:grpSpPr>
        <p:sp>
          <p:nvSpPr>
            <p:cNvPr id="3" name="菱形 2"/>
            <p:cNvSpPr/>
            <p:nvPr userDrawn="1"/>
          </p:nvSpPr>
          <p:spPr>
            <a:xfrm>
              <a:off x="188687" y="159656"/>
              <a:ext cx="1132114" cy="1132114"/>
            </a:xfrm>
            <a:prstGeom prst="diamond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菱形 3"/>
            <p:cNvSpPr/>
            <p:nvPr userDrawn="1"/>
          </p:nvSpPr>
          <p:spPr>
            <a:xfrm>
              <a:off x="595087" y="159656"/>
              <a:ext cx="1132114" cy="1132114"/>
            </a:xfrm>
            <a:prstGeom prst="diamond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239487" y="163285"/>
            <a:ext cx="872813" cy="642258"/>
            <a:chOff x="188687" y="159656"/>
            <a:chExt cx="1538514" cy="1132114"/>
          </a:xfrm>
        </p:grpSpPr>
        <p:sp>
          <p:nvSpPr>
            <p:cNvPr id="3" name="菱形 2"/>
            <p:cNvSpPr/>
            <p:nvPr userDrawn="1"/>
          </p:nvSpPr>
          <p:spPr>
            <a:xfrm>
              <a:off x="188687" y="159656"/>
              <a:ext cx="1132114" cy="1132114"/>
            </a:xfrm>
            <a:prstGeom prst="diamond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菱形 3"/>
            <p:cNvSpPr/>
            <p:nvPr userDrawn="1"/>
          </p:nvSpPr>
          <p:spPr>
            <a:xfrm>
              <a:off x="595087" y="159656"/>
              <a:ext cx="1132114" cy="1132114"/>
            </a:xfrm>
            <a:prstGeom prst="diamond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 bwMode="auto">
          <a:xfrm rot="17873156">
            <a:off x="-568391" y="2158683"/>
            <a:ext cx="4730703" cy="4770653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grayscl/>
          </a:blip>
          <a:stretch>
            <a:fillRect/>
          </a:stretch>
        </p:blipFill>
        <p:spPr>
          <a:xfrm rot="20468534">
            <a:off x="643032" y="1094409"/>
            <a:ext cx="1727393" cy="3554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grayscl/>
          </a:blip>
          <a:stretch>
            <a:fillRect/>
          </a:stretch>
        </p:blipFill>
        <p:spPr>
          <a:xfrm rot="21358890">
            <a:off x="2746686" y="643331"/>
            <a:ext cx="1898397" cy="39065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8888791">
            <a:off x="6640685" y="-4560548"/>
            <a:ext cx="5823615" cy="582361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Oval 14"/>
          <p:cNvSpPr/>
          <p:nvPr/>
        </p:nvSpPr>
        <p:spPr>
          <a:xfrm rot="18888791">
            <a:off x="7684920" y="468871"/>
            <a:ext cx="719742" cy="71974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60777" y="1658689"/>
            <a:ext cx="2346584" cy="2492135"/>
          </a:xfrm>
        </p:spPr>
      </p:pic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2779105" y="1145732"/>
            <a:ext cx="1871501" cy="3005770"/>
          </a:xfrm>
        </p:spPr>
      </p:pic>
      <p:grpSp>
        <p:nvGrpSpPr>
          <p:cNvPr id="33" name="组合 32"/>
          <p:cNvGrpSpPr/>
          <p:nvPr/>
        </p:nvGrpSpPr>
        <p:grpSpPr>
          <a:xfrm>
            <a:off x="4909708" y="2518193"/>
            <a:ext cx="3906125" cy="1159683"/>
            <a:chOff x="1571361" y="2645592"/>
            <a:chExt cx="5208166" cy="1546243"/>
          </a:xfrm>
        </p:grpSpPr>
        <p:sp>
          <p:nvSpPr>
            <p:cNvPr id="34" name="矩形 33"/>
            <p:cNvSpPr/>
            <p:nvPr/>
          </p:nvSpPr>
          <p:spPr bwMode="auto">
            <a:xfrm>
              <a:off x="1602936" y="2645592"/>
              <a:ext cx="5176591" cy="80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300" b="1" kern="100" dirty="0">
                  <a:cs typeface="+mn-ea"/>
                  <a:sym typeface="+mn-lt"/>
                </a:rPr>
                <a:t>3.1.2 </a:t>
              </a:r>
              <a:r>
                <a:rPr lang="zh-CN" altLang="en-US" sz="3300" b="1" kern="100" dirty="0">
                  <a:cs typeface="+mn-ea"/>
                  <a:sym typeface="+mn-lt"/>
                </a:rPr>
                <a:t>等式的性质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/>
          <p:cNvSpPr/>
          <p:nvPr/>
        </p:nvSpPr>
        <p:spPr bwMode="auto">
          <a:xfrm>
            <a:off x="5981209" y="2048288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038890" y="360753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638800" y="3284226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9" name="矩形 18"/>
          <p:cNvSpPr/>
          <p:nvPr/>
        </p:nvSpPr>
        <p:spPr>
          <a:xfrm>
            <a:off x="5402302" y="434036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标题 32769"/>
              <p:cNvSpPr txBox="1"/>
              <p:nvPr/>
            </p:nvSpPr>
            <p:spPr>
              <a:xfrm>
                <a:off x="2061823" y="2153914"/>
                <a:ext cx="5429726" cy="2178601"/>
              </a:xfrm>
              <a:prstGeom prst="rect">
                <a:avLst/>
              </a:prstGeom>
              <a:noFill/>
              <a:ln w="28575">
                <a:noFill/>
                <a:miter/>
              </a:ln>
            </p:spPr>
            <p:txBody>
              <a:bodyPr lIns="68580" tIns="34290" rIns="68580" bIns="34290"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>
                  <a:lnSpc>
                    <a:spcPct val="200000"/>
                  </a:lnSpc>
                </a:pP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   </a:t>
                </a:r>
                <a:r>
                  <a:rPr lang="en-US" altLang="zh-CN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a=b    </a:t>
                </a: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，那么</a:t>
                </a:r>
                <a:r>
                  <a:rPr lang="en-US" altLang="zh-CN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ac = </a:t>
                </a:r>
                <a:r>
                  <a:rPr lang="en-US" altLang="zh-CN" sz="2800" b="1" dirty="0" err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bc</a:t>
                </a: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 </a:t>
                </a:r>
                <a:r>
                  <a:rPr lang="en-US" altLang="zh-CN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a=b(c</a:t>
                </a: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≠</a:t>
                </a:r>
                <a:r>
                  <a:rPr lang="en-US" altLang="zh-CN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0)</a:t>
                </a:r>
                <a:r>
                  <a:rPr lang="zh-CN" altLang="en-US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，那么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8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c</m:t>
                        </m:r>
                      </m:den>
                    </m:f>
                  </m:oMath>
                </a14:m>
                <a:endParaRPr lang="en-US" altLang="zh-CN" sz="2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标题 327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823" y="2153914"/>
                <a:ext cx="5429726" cy="2178601"/>
              </a:xfrm>
              <a:prstGeom prst="rect">
                <a:avLst/>
              </a:prstGeom>
              <a:blipFill rotWithShape="1">
                <a:blip r:embed="rId3"/>
                <a:stretch>
                  <a:fillRect l="-11" t="-29" r="8" b="25"/>
                </a:stretch>
              </a:blipFill>
              <a:ln w="28575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占位符 32770"/>
          <p:cNvSpPr txBox="1"/>
          <p:nvPr/>
        </p:nvSpPr>
        <p:spPr>
          <a:xfrm>
            <a:off x="718458" y="1061733"/>
            <a:ext cx="7522028" cy="867682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50000"/>
              </a:lnSpc>
              <a:buNone/>
            </a:pPr>
            <a:r>
              <a:rPr lang="zh-CN" altLang="en-US" sz="2100" b="1" dirty="0">
                <a:cs typeface="+mn-ea"/>
                <a:sym typeface="+mn-lt"/>
              </a:rPr>
              <a:t>   等式两边都乘以同一个数，或都除以同一个不为</a:t>
            </a:r>
            <a:r>
              <a:rPr lang="en-US" altLang="zh-CN" sz="2100" b="1" dirty="0">
                <a:cs typeface="+mn-ea"/>
                <a:sym typeface="+mn-lt"/>
              </a:rPr>
              <a:t>0</a:t>
            </a:r>
            <a:r>
              <a:rPr lang="zh-CN" altLang="en-US" sz="2100" b="1" dirty="0">
                <a:cs typeface="+mn-ea"/>
                <a:sym typeface="+mn-lt"/>
              </a:rPr>
              <a:t>的数，结果仍相等。</a:t>
            </a:r>
            <a:endParaRPr lang="en-US" altLang="zh-CN" sz="21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3" descr="PE03255_"/>
          <p:cNvSpPr txBox="1">
            <a:spLocks noChangeArrowheads="1"/>
          </p:cNvSpPr>
          <p:nvPr/>
        </p:nvSpPr>
        <p:spPr bwMode="auto">
          <a:xfrm>
            <a:off x="900113" y="1432800"/>
            <a:ext cx="7343775" cy="302390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、等式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两边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都要参加运算，并且是作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同一种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运算。　　　　　　　　　　          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、等式两边加或减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乘或除以的数一定是同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一个数或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 同一个式子。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 eaLnBrk="0" hangingPunct="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、等式两边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不能都除以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不能作除数或分母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0"/>
          <p:cNvGraphicFramePr>
            <a:graphicFrameLocks noChangeAspect="1"/>
          </p:cNvGraphicFramePr>
          <p:nvPr/>
        </p:nvGraphicFramePr>
        <p:xfrm>
          <a:off x="888778" y="974270"/>
          <a:ext cx="230346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0" name="公式" r:id="rId4" imgW="799465" imgH="203200" progId="">
                  <p:embed/>
                </p:oleObj>
              </mc:Choice>
              <mc:Fallback>
                <p:oleObj name="公式" r:id="rId4" imgW="799465" imgH="2032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78" y="974270"/>
                        <a:ext cx="230346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462364" y="974271"/>
          <a:ext cx="21320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1" name="公式" r:id="rId6" imgW="799465" imgH="215900" progId="">
                  <p:embed/>
                </p:oleObj>
              </mc:Choice>
              <mc:Fallback>
                <p:oleObj name="公式" r:id="rId6" imgW="799465" imgH="2159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64" y="974271"/>
                        <a:ext cx="213201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072561" y="812247"/>
          <a:ext cx="2016125" cy="7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" name="公式" r:id="rId8" imgW="977265" imgH="393700" progId="">
                  <p:embed/>
                </p:oleObj>
              </mc:Choice>
              <mc:Fallback>
                <p:oleObj name="公式" r:id="rId8" imgW="977265" imgH="3937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561" y="812247"/>
                        <a:ext cx="2016125" cy="716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545159" y="1529002"/>
            <a:ext cx="4859338" cy="346249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）两边减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099284" y="1899767"/>
          <a:ext cx="1570546" cy="283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" name="公式" r:id="rId10" imgW="1066165" imgH="177800" progId="">
                  <p:embed/>
                </p:oleObj>
              </mc:Choice>
              <mc:Fallback>
                <p:oleObj name="公式" r:id="rId10" imgW="1066165" imgH="177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284" y="1899767"/>
                        <a:ext cx="1570546" cy="283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090826" y="2237452"/>
          <a:ext cx="949682" cy="25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4" name="公式" r:id="rId12" imgW="532765" imgH="177800" progId="">
                  <p:embed/>
                </p:oleObj>
              </mc:Choice>
              <mc:Fallback>
                <p:oleObj name="公式" r:id="rId12" imgW="532765" imgH="177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826" y="2237452"/>
                        <a:ext cx="949682" cy="255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868072" y="2682498"/>
            <a:ext cx="2550218" cy="346249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）两边同时除以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172578" y="3170445"/>
          <a:ext cx="1226879" cy="603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5" name="公式" r:id="rId14" imgW="685800" imgH="393700" progId="">
                  <p:embed/>
                </p:oleObj>
              </mc:Choice>
              <mc:Fallback>
                <p:oleObj name="公式" r:id="rId14" imgW="685800" imgH="393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578" y="3170445"/>
                        <a:ext cx="1226879" cy="603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172579" y="3915317"/>
          <a:ext cx="1125437" cy="27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6" name="公式" r:id="rId16" imgW="558800" imgH="177800" progId="">
                  <p:embed/>
                </p:oleObj>
              </mc:Choice>
              <mc:Fallback>
                <p:oleObj name="公式" r:id="rId16" imgW="558800" imgH="177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579" y="3915317"/>
                        <a:ext cx="1125437" cy="2716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4842454" y="1648257"/>
            <a:ext cx="2011609" cy="346249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）两边加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124055" y="1986332"/>
          <a:ext cx="1857117" cy="50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" name="公式" r:id="rId18" imgW="1180465" imgH="393700" progId="">
                  <p:embed/>
                </p:oleObj>
              </mc:Choice>
              <mc:Fallback>
                <p:oleObj name="公式" r:id="rId18" imgW="1180465" imgH="3937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055" y="1986332"/>
                        <a:ext cx="1857117" cy="504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4461997" y="2573758"/>
            <a:ext cx="2219325" cy="346249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化简得：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5571659" y="2437507"/>
          <a:ext cx="1101726" cy="603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8" name="公式" r:id="rId20" imgW="571500" imgH="393700" progId="">
                  <p:embed/>
                </p:oleObj>
              </mc:Choice>
              <mc:Fallback>
                <p:oleObj name="公式" r:id="rId20" imgW="571500" imgH="3937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659" y="2437507"/>
                        <a:ext cx="1101726" cy="603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3"/>
          <p:cNvSpPr>
            <a:spLocks noChangeArrowheads="1"/>
          </p:cNvSpPr>
          <p:nvPr/>
        </p:nvSpPr>
        <p:spPr bwMode="auto">
          <a:xfrm>
            <a:off x="3732376" y="3063565"/>
            <a:ext cx="1729079" cy="346249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sy="50000" rotWithShape="0">
              <a:srgbClr val="808080"/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两边同乘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5594375" y="3064305"/>
          <a:ext cx="792270" cy="273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9" name="公式" r:id="rId22" imgW="520065" imgH="177800" progId="">
                  <p:embed/>
                </p:oleObj>
              </mc:Choice>
              <mc:Fallback>
                <p:oleObj name="公式" r:id="rId22" imgW="520065" imgH="177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75" y="3064305"/>
                        <a:ext cx="792270" cy="273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卷形: 水平 20"/>
          <p:cNvSpPr/>
          <p:nvPr/>
        </p:nvSpPr>
        <p:spPr>
          <a:xfrm>
            <a:off x="3536268" y="3791943"/>
            <a:ext cx="5072584" cy="789751"/>
          </a:xfrm>
          <a:prstGeom prst="horizontalScroll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解以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为未知数的方程，就是把方程逐步转化为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x=a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（常数）的形式，等式的性质是转化的重要依据。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用等式的性质解方程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48"/>
          <p:cNvSpPr txBox="1">
            <a:spLocks noChangeArrowheads="1"/>
          </p:cNvSpPr>
          <p:nvPr/>
        </p:nvSpPr>
        <p:spPr bwMode="auto">
          <a:xfrm>
            <a:off x="266700" y="2564528"/>
            <a:ext cx="8610600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      　　　　　　　　　　　　　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6" name="Rectangle 1156" descr="PE03255_"/>
          <p:cNvSpPr>
            <a:spLocks noChangeArrowheads="1"/>
          </p:cNvSpPr>
          <p:nvPr/>
        </p:nvSpPr>
        <p:spPr bwMode="auto">
          <a:xfrm>
            <a:off x="569592" y="3099130"/>
            <a:ext cx="5975350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=-12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7" name="Rectangle 1158" descr="PE03255_"/>
          <p:cNvSpPr>
            <a:spLocks noChangeArrowheads="1"/>
          </p:cNvSpPr>
          <p:nvPr/>
        </p:nvSpPr>
        <p:spPr bwMode="auto">
          <a:xfrm>
            <a:off x="768352" y="4040751"/>
            <a:ext cx="6913562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-0.2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p:sp>
        <p:nvSpPr>
          <p:cNvPr id="8" name="Rectangle 1159" descr="PE03255_"/>
          <p:cNvSpPr>
            <a:spLocks noChangeArrowheads="1"/>
          </p:cNvSpPr>
          <p:nvPr/>
        </p:nvSpPr>
        <p:spPr bwMode="auto">
          <a:xfrm>
            <a:off x="332879" y="4535514"/>
            <a:ext cx="5504152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　　　      　　       　　　　　　　　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9" name="Rectangle 1163" descr="PE03255_"/>
          <p:cNvSpPr>
            <a:spLocks noChangeArrowheads="1"/>
          </p:cNvSpPr>
          <p:nvPr/>
        </p:nvSpPr>
        <p:spPr bwMode="auto">
          <a:xfrm>
            <a:off x="1561892" y="2556510"/>
            <a:ext cx="4275138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，在等式两边同加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0" name="Rectangle 1166" descr="PE03255_"/>
          <p:cNvSpPr>
            <a:spLocks noChangeArrowheads="1"/>
          </p:cNvSpPr>
          <p:nvPr/>
        </p:nvSpPr>
        <p:spPr bwMode="auto">
          <a:xfrm>
            <a:off x="1579243" y="3575196"/>
            <a:ext cx="3627435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，在等式两边同时除以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1" name="Rectangle 1168" descr="PE03255_"/>
          <p:cNvSpPr>
            <a:spLocks noChangeArrowheads="1"/>
          </p:cNvSpPr>
          <p:nvPr/>
        </p:nvSpPr>
        <p:spPr bwMode="auto">
          <a:xfrm>
            <a:off x="1339261" y="4510734"/>
            <a:ext cx="5976937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，在等式两边同除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-0.2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或乘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</a:p>
        </p:txBody>
      </p:sp>
      <p:sp>
        <p:nvSpPr>
          <p:cNvPr id="12" name="Rectangle 1160" descr="PE03255_"/>
          <p:cNvSpPr>
            <a:spLocks noChangeArrowheads="1"/>
          </p:cNvSpPr>
          <p:nvPr/>
        </p:nvSpPr>
        <p:spPr bwMode="auto">
          <a:xfrm>
            <a:off x="888777" y="2032285"/>
            <a:ext cx="5734050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、如果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-3=4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18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-3+3=_______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对象 12"/>
              <p:cNvSpPr txBox="1"/>
              <p:nvPr/>
            </p:nvSpPr>
            <p:spPr bwMode="auto">
              <a:xfrm>
                <a:off x="706283" y="866456"/>
                <a:ext cx="5034089" cy="54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580" tIns="34290" rIns="68580" bIns="34290">
                <a:no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）、如果</m:t>
                      </m:r>
                      <m:f>
                        <m:fPr>
                          <m:ctrlP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=0.5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，那么</m:t>
                      </m:r>
                      <m:r>
                        <a:rPr lang="en-US" altLang="zh-CN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×</m:t>
                      </m:r>
                      <m:f>
                        <m:fPr>
                          <m:ctrlP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</m:oMath>
                  </m:oMathPara>
                </a14:m>
                <a:endParaRPr lang="zh-CN" altLang="en-US" sz="1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对象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283" y="866456"/>
                <a:ext cx="5034089" cy="546100"/>
              </a:xfrm>
              <a:prstGeom prst="rect">
                <a:avLst/>
              </a:prstGeom>
              <a:blipFill rotWithShape="1">
                <a:blip r:embed="rId3"/>
                <a:stretch>
                  <a:fillRect l="-3" t="-58" r="12" b="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161" descr="PE03255_"/>
          <p:cNvSpPr>
            <a:spLocks noChangeArrowheads="1"/>
          </p:cNvSpPr>
          <p:nvPr/>
        </p:nvSpPr>
        <p:spPr bwMode="auto">
          <a:xfrm>
            <a:off x="3949469" y="971918"/>
            <a:ext cx="1440209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3×0.5</a:t>
            </a:r>
          </a:p>
        </p:txBody>
      </p:sp>
      <p:sp>
        <p:nvSpPr>
          <p:cNvPr id="15" name="矩形 14"/>
          <p:cNvSpPr/>
          <p:nvPr/>
        </p:nvSpPr>
        <p:spPr>
          <a:xfrm>
            <a:off x="237646" y="1528230"/>
            <a:ext cx="685800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　　　      　　　　　　　　　　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18" name="Text Box 1148"/>
          <p:cNvSpPr txBox="1">
            <a:spLocks noChangeArrowheads="1"/>
          </p:cNvSpPr>
          <p:nvPr/>
        </p:nvSpPr>
        <p:spPr bwMode="auto">
          <a:xfrm>
            <a:off x="266700" y="3577083"/>
            <a:ext cx="8610600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　　根据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          　　　　　　　　　　　　　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</p:txBody>
      </p:sp>
      <p:sp>
        <p:nvSpPr>
          <p:cNvPr id="19" name="Text Box 1164"/>
          <p:cNvSpPr txBox="1">
            <a:spLocks noChangeArrowheads="1"/>
          </p:cNvSpPr>
          <p:nvPr/>
        </p:nvSpPr>
        <p:spPr bwMode="auto">
          <a:xfrm>
            <a:off x="4062727" y="2001222"/>
            <a:ext cx="79206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4+3</a:t>
            </a:r>
          </a:p>
        </p:txBody>
      </p:sp>
      <p:sp>
        <p:nvSpPr>
          <p:cNvPr id="20" name="Rectangle 1162" descr="PE03255_"/>
          <p:cNvSpPr>
            <a:spLocks noChangeArrowheads="1"/>
          </p:cNvSpPr>
          <p:nvPr/>
        </p:nvSpPr>
        <p:spPr bwMode="auto">
          <a:xfrm>
            <a:off x="1469765" y="1487132"/>
            <a:ext cx="4608513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等式性质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，在等式两边同时乘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1" name="Rectangle 1165" descr="PE03255_"/>
          <p:cNvSpPr>
            <a:spLocks noChangeArrowheads="1"/>
          </p:cNvSpPr>
          <p:nvPr/>
        </p:nvSpPr>
        <p:spPr bwMode="auto">
          <a:xfrm>
            <a:off x="3666646" y="3072064"/>
            <a:ext cx="792163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en-US" altLang="zh-CN" sz="1800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</a:p>
        </p:txBody>
      </p:sp>
      <p:sp>
        <p:nvSpPr>
          <p:cNvPr id="22" name="Rectangle 1167" descr="PE03255_"/>
          <p:cNvSpPr>
            <a:spLocks noChangeArrowheads="1"/>
          </p:cNvSpPr>
          <p:nvPr/>
        </p:nvSpPr>
        <p:spPr bwMode="auto">
          <a:xfrm>
            <a:off x="3713106" y="4016170"/>
            <a:ext cx="472726" cy="34624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 eaLnBrk="0" hangingPunct="0">
              <a:spcBef>
                <a:spcPct val="0"/>
              </a:spcBef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-20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70039" y="1075505"/>
                <a:ext cx="7627052" cy="1260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2018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秋•新宾县期中）下列变形，正确的是（　　）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  <m:r>
                      <a:rPr lang="en-US" altLang="zh-CN" sz="15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	    B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  <m:r>
                      <a:rPr lang="en-US" altLang="zh-CN" sz="15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den>
                    </m:f>
                  </m:oMath>
                </a14:m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	</a:t>
                </a:r>
                <a:endParaRPr lang="zh-CN" altLang="zh-CN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15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3	    D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，那么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6</a:t>
                </a:r>
                <a:r>
                  <a:rPr lang="en-US" altLang="zh-CN" sz="15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zh-CN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9" y="1075505"/>
                <a:ext cx="7627052" cy="1260473"/>
              </a:xfrm>
              <a:prstGeom prst="rect">
                <a:avLst/>
              </a:prstGeom>
              <a:blipFill rotWithShape="1">
                <a:blip r:embed="rId3"/>
                <a:stretch>
                  <a:fillRect l="-1" t="-36" r="2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670039" y="2470187"/>
            <a:ext cx="6493715" cy="23208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zh-CN" sz="1200" dirty="0">
                <a:cs typeface="+mn-ea"/>
                <a:sym typeface="+mn-lt"/>
              </a:rPr>
              <a:t>【答案】</a:t>
            </a:r>
            <a:r>
              <a:rPr lang="en-US" altLang="zh-CN" sz="1200" dirty="0">
                <a:cs typeface="+mn-ea"/>
                <a:sym typeface="+mn-lt"/>
              </a:rPr>
              <a:t>B</a:t>
            </a:r>
            <a:endParaRPr lang="zh-CN" altLang="zh-CN" sz="12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zh-CN" sz="1200" dirty="0">
                <a:cs typeface="+mn-ea"/>
                <a:sym typeface="+mn-lt"/>
              </a:rPr>
              <a:t>【分析】根据等式的性质进行判断．</a:t>
            </a:r>
          </a:p>
          <a:p>
            <a:pPr defTabSz="685800">
              <a:lnSpc>
                <a:spcPct val="150000"/>
              </a:lnSpc>
            </a:pPr>
            <a:r>
              <a:rPr lang="zh-CN" altLang="zh-CN" sz="1200" dirty="0">
                <a:cs typeface="+mn-ea"/>
                <a:sym typeface="+mn-lt"/>
              </a:rPr>
              <a:t>【详解】</a:t>
            </a:r>
          </a:p>
          <a:p>
            <a:pPr defTabSz="685800">
              <a:lnSpc>
                <a:spcPct val="150000"/>
              </a:lnSpc>
            </a:pPr>
            <a:r>
              <a:rPr lang="zh-CN" altLang="zh-CN" sz="1200" dirty="0">
                <a:cs typeface="+mn-ea"/>
                <a:sym typeface="+mn-lt"/>
              </a:rPr>
              <a:t>解：</a:t>
            </a:r>
            <a:r>
              <a:rPr lang="en-US" altLang="zh-CN" sz="1200" i="1" dirty="0">
                <a:cs typeface="+mn-ea"/>
                <a:sym typeface="+mn-lt"/>
              </a:rPr>
              <a:t>A</a:t>
            </a:r>
            <a:r>
              <a:rPr lang="zh-CN" altLang="zh-CN" sz="1200" dirty="0">
                <a:cs typeface="+mn-ea"/>
                <a:sym typeface="+mn-lt"/>
              </a:rPr>
              <a:t>、当</a:t>
            </a:r>
            <a:r>
              <a:rPr lang="en-US" altLang="zh-CN" sz="1200" i="1" dirty="0">
                <a:cs typeface="+mn-ea"/>
                <a:sym typeface="+mn-lt"/>
              </a:rPr>
              <a:t>c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0</a:t>
            </a:r>
            <a:r>
              <a:rPr lang="zh-CN" altLang="zh-CN" sz="1200" dirty="0">
                <a:cs typeface="+mn-ea"/>
                <a:sym typeface="+mn-lt"/>
              </a:rPr>
              <a:t>时，该等式不成立，故本选项错误；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1200" i="1" dirty="0">
                <a:cs typeface="+mn-ea"/>
                <a:sym typeface="+mn-lt"/>
              </a:rPr>
              <a:t>B</a:t>
            </a:r>
            <a:r>
              <a:rPr lang="zh-CN" altLang="zh-CN" sz="1200" dirty="0">
                <a:cs typeface="+mn-ea"/>
                <a:sym typeface="+mn-lt"/>
              </a:rPr>
              <a:t>、在等式的两边同时乘以</a:t>
            </a:r>
            <a:r>
              <a:rPr lang="en-US" altLang="zh-CN" sz="1200" i="1" dirty="0">
                <a:cs typeface="+mn-ea"/>
                <a:sym typeface="+mn-lt"/>
              </a:rPr>
              <a:t>c</a:t>
            </a:r>
            <a:r>
              <a:rPr lang="zh-CN" altLang="zh-CN" sz="1200" dirty="0">
                <a:cs typeface="+mn-ea"/>
                <a:sym typeface="+mn-lt"/>
              </a:rPr>
              <a:t>，该等式仍然成立，故本选项正确；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1200" i="1" dirty="0">
                <a:cs typeface="+mn-ea"/>
                <a:sym typeface="+mn-lt"/>
              </a:rPr>
              <a:t>C</a:t>
            </a:r>
            <a:r>
              <a:rPr lang="zh-CN" altLang="zh-CN" sz="1200" dirty="0">
                <a:cs typeface="+mn-ea"/>
                <a:sym typeface="+mn-lt"/>
              </a:rPr>
              <a:t>、如果</a:t>
            </a:r>
            <a:r>
              <a:rPr lang="en-US" altLang="zh-CN" sz="1200" i="1" dirty="0">
                <a:cs typeface="+mn-ea"/>
                <a:sym typeface="+mn-lt"/>
              </a:rPr>
              <a:t>a</a:t>
            </a:r>
            <a:r>
              <a:rPr lang="en-US" altLang="zh-CN" sz="1200" baseline="30000" dirty="0">
                <a:cs typeface="+mn-ea"/>
                <a:sym typeface="+mn-lt"/>
              </a:rPr>
              <a:t>2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3</a:t>
            </a:r>
            <a:r>
              <a:rPr lang="en-US" altLang="zh-CN" sz="1200" i="1" dirty="0">
                <a:cs typeface="+mn-ea"/>
                <a:sym typeface="+mn-lt"/>
              </a:rPr>
              <a:t>a</a:t>
            </a:r>
            <a:r>
              <a:rPr lang="zh-CN" altLang="zh-CN" sz="1200" dirty="0">
                <a:cs typeface="+mn-ea"/>
                <a:sym typeface="+mn-lt"/>
              </a:rPr>
              <a:t>，那么</a:t>
            </a:r>
            <a:r>
              <a:rPr lang="en-US" altLang="zh-CN" sz="1200" i="1" dirty="0">
                <a:cs typeface="+mn-ea"/>
                <a:sym typeface="+mn-lt"/>
              </a:rPr>
              <a:t>a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0</a:t>
            </a:r>
            <a:r>
              <a:rPr lang="zh-CN" altLang="zh-CN" sz="1200" dirty="0">
                <a:cs typeface="+mn-ea"/>
                <a:sym typeface="+mn-lt"/>
              </a:rPr>
              <a:t>或</a:t>
            </a:r>
            <a:r>
              <a:rPr lang="en-US" altLang="zh-CN" sz="1200" i="1" dirty="0">
                <a:cs typeface="+mn-ea"/>
                <a:sym typeface="+mn-lt"/>
              </a:rPr>
              <a:t>a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3</a:t>
            </a:r>
            <a:r>
              <a:rPr lang="zh-CN" altLang="zh-CN" sz="1200" dirty="0">
                <a:cs typeface="+mn-ea"/>
                <a:sym typeface="+mn-lt"/>
              </a:rPr>
              <a:t>，故本选项错误；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1200" i="1" dirty="0">
                <a:cs typeface="+mn-ea"/>
                <a:sym typeface="+mn-lt"/>
              </a:rPr>
              <a:t>D</a:t>
            </a:r>
            <a:r>
              <a:rPr lang="zh-CN" altLang="zh-CN" sz="1200" dirty="0">
                <a:cs typeface="+mn-ea"/>
                <a:sym typeface="+mn-lt"/>
              </a:rPr>
              <a:t>、如果</a:t>
            </a:r>
            <a:r>
              <a:rPr lang="en-US" altLang="zh-CN" sz="1200" dirty="0">
                <a:cs typeface="+mn-ea"/>
                <a:sym typeface="+mn-lt"/>
              </a:rPr>
              <a:t>3</a:t>
            </a:r>
            <a:r>
              <a:rPr lang="en-US" altLang="zh-CN" sz="1200" i="1" dirty="0">
                <a:cs typeface="+mn-ea"/>
                <a:sym typeface="+mn-lt"/>
              </a:rPr>
              <a:t>x</a:t>
            </a:r>
            <a:r>
              <a:rPr lang="zh-CN" altLang="zh-CN" sz="1200" dirty="0">
                <a:cs typeface="+mn-ea"/>
                <a:sym typeface="+mn-lt"/>
              </a:rPr>
              <a:t>﹣</a:t>
            </a:r>
            <a:r>
              <a:rPr lang="en-US" altLang="zh-CN" sz="1200" dirty="0">
                <a:cs typeface="+mn-ea"/>
                <a:sym typeface="+mn-lt"/>
              </a:rPr>
              <a:t>2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1</a:t>
            </a:r>
            <a:r>
              <a:rPr lang="zh-CN" altLang="zh-CN" sz="1200" dirty="0">
                <a:cs typeface="+mn-ea"/>
                <a:sym typeface="+mn-lt"/>
              </a:rPr>
              <a:t>，那么</a:t>
            </a:r>
            <a:r>
              <a:rPr lang="en-US" altLang="zh-CN" sz="1200" i="1" dirty="0">
                <a:cs typeface="+mn-ea"/>
                <a:sym typeface="+mn-lt"/>
              </a:rPr>
              <a:t>x</a:t>
            </a:r>
            <a:r>
              <a:rPr lang="zh-CN" altLang="zh-CN" sz="1200" dirty="0">
                <a:cs typeface="+mn-ea"/>
                <a:sym typeface="+mn-lt"/>
              </a:rPr>
              <a:t>＝</a:t>
            </a:r>
            <a:r>
              <a:rPr lang="en-US" altLang="zh-CN" sz="1200" dirty="0">
                <a:cs typeface="+mn-ea"/>
                <a:sym typeface="+mn-lt"/>
              </a:rPr>
              <a:t>1</a:t>
            </a:r>
            <a:r>
              <a:rPr lang="zh-CN" altLang="zh-CN" sz="1200" dirty="0">
                <a:cs typeface="+mn-ea"/>
                <a:sym typeface="+mn-lt"/>
              </a:rPr>
              <a:t>，故本选项错误；</a:t>
            </a:r>
          </a:p>
          <a:p>
            <a:pPr defTabSz="685800">
              <a:lnSpc>
                <a:spcPct val="150000"/>
              </a:lnSpc>
            </a:pPr>
            <a:r>
              <a:rPr lang="zh-CN" altLang="zh-CN" sz="1200" dirty="0">
                <a:cs typeface="+mn-ea"/>
                <a:sym typeface="+mn-lt"/>
              </a:rPr>
              <a:t>故选：</a:t>
            </a:r>
            <a:r>
              <a:rPr lang="en-US" altLang="zh-CN" sz="1200" i="1" dirty="0">
                <a:cs typeface="+mn-ea"/>
                <a:sym typeface="+mn-lt"/>
              </a:rPr>
              <a:t>B</a:t>
            </a:r>
            <a:r>
              <a:rPr lang="zh-CN" altLang="zh-CN" sz="12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031" y="910665"/>
            <a:ext cx="7805057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）已知a＝b，下列变形正确的有（　　）个．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①a+c＝b+c；②a﹣c＝b﹣c；③3a＝3b；④ac＝bc；⑤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A．5	           B．4	         C．3	      D．2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1441" y="-13739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7" name="对象 6" descr="eqId46f7d611290749d0955225c388048064"/>
          <p:cNvGraphicFramePr>
            <a:graphicFrameLocks noChangeAspect="1"/>
          </p:cNvGraphicFramePr>
          <p:nvPr/>
        </p:nvGraphicFramePr>
        <p:xfrm>
          <a:off x="6485709" y="1194240"/>
          <a:ext cx="738052" cy="703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4" imgW="405765" imgH="393065" progId="Equation.DSMT4">
                  <p:embed/>
                </p:oleObj>
              </mc:Choice>
              <mc:Fallback>
                <p:oleObj r:id="rId4" imgW="405765" imgH="393065" progId="Equation.DSMT4">
                  <p:embed/>
                  <p:pic>
                    <p:nvPicPr>
                      <p:cNvPr id="0" name="对象 6" descr="eqId46f7d611290749d0955225c388048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709" y="1194240"/>
                        <a:ext cx="738052" cy="703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477885" y="2196276"/>
            <a:ext cx="8208916" cy="28748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【答案】B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【分析】运用等式的基本性质求解即可．①、②根据等式性质1判断，③、④、⑤根据等式的性质2判断，要注意应用等式性质2时，等式两边同除以一个数时必须具备该数不等于零这一条件.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【详解】解：已知a＝b，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①根据等式性质1，两边同时加上c得：a+c＝b+c，故①正确；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②根据等式性质1，两边同时减去c得：a﹣c＝b﹣c，故②正确；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③根据等式的性质2，两边同时乘以3，3a＝3b，故③正确；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④根据等式的性质2，两边同时乘以c，ac＝bc，故④正确；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⑤因为c可能为0，所以 与 不一定相等，故⑤不正确．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故选：B．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6556" y="1043577"/>
            <a:ext cx="4646945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）已知2x﹣3y=4，则x﹣1.5y=_____．</a:t>
            </a:r>
          </a:p>
        </p:txBody>
      </p:sp>
      <p:sp>
        <p:nvSpPr>
          <p:cNvPr id="6" name="矩形 5"/>
          <p:cNvSpPr/>
          <p:nvPr/>
        </p:nvSpPr>
        <p:spPr>
          <a:xfrm>
            <a:off x="673824" y="1536999"/>
            <a:ext cx="7967256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【答案】2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【分析】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本题已知条件是二元一次方程，观察方程左边整式与要求值的整式，发现相同字母的系数存在倍数关系，所以只要根据等式性质，把方程两边同时除以2，就可得结果.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【详解】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由2x﹣3y=4可得：x﹣1.5y=2，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故答案为：2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8" y="958669"/>
            <a:ext cx="5030464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）若a-5=b-5，则a=b，这是根据______．</a:t>
            </a:r>
          </a:p>
        </p:txBody>
      </p:sp>
      <p:sp>
        <p:nvSpPr>
          <p:cNvPr id="6" name="矩形 5"/>
          <p:cNvSpPr/>
          <p:nvPr/>
        </p:nvSpPr>
        <p:spPr>
          <a:xfrm>
            <a:off x="888778" y="1276452"/>
            <a:ext cx="6955971" cy="384061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【答案】</a:t>
            </a:r>
            <a:r>
              <a:rPr lang="zh-CN" altLang="zh-CN" kern="100" dirty="0">
                <a:cs typeface="+mn-ea"/>
                <a:sym typeface="+mn-lt"/>
              </a:rPr>
              <a:t>等式的性质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∵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-5=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en-US" altLang="zh-CN" kern="100" dirty="0">
                <a:cs typeface="+mn-ea"/>
                <a:sym typeface="+mn-lt"/>
              </a:rPr>
              <a:t>-5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-5+5=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en-US" altLang="zh-CN" kern="100" dirty="0">
                <a:cs typeface="+mn-ea"/>
                <a:sym typeface="+mn-lt"/>
              </a:rPr>
              <a:t>-5+5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en-US" altLang="zh-CN" i="1" kern="100" dirty="0">
                <a:cs typeface="+mn-ea"/>
                <a:sym typeface="+mn-lt"/>
              </a:rPr>
              <a:t>a</a:t>
            </a:r>
            <a:r>
              <a:rPr lang="en-US" altLang="zh-CN" kern="100" dirty="0">
                <a:cs typeface="+mn-ea"/>
                <a:sym typeface="+mn-lt"/>
              </a:rPr>
              <a:t>=</a:t>
            </a:r>
            <a:r>
              <a:rPr lang="en-US" altLang="zh-CN" i="1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</a:t>
            </a:r>
            <a:r>
              <a:rPr lang="zh-CN" altLang="zh-CN" kern="100" dirty="0">
                <a:cs typeface="+mn-ea"/>
                <a:sym typeface="+mn-lt"/>
              </a:rPr>
              <a:t>这是根据等式的性质</a:t>
            </a:r>
            <a:r>
              <a:rPr lang="en-US" altLang="zh-CN" kern="100" dirty="0">
                <a:cs typeface="+mn-ea"/>
                <a:sym typeface="+mn-lt"/>
              </a:rPr>
              <a:t>1.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故答案为：等式的性质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【点睛】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本题考查了等式的基本性质，等式的基本性质</a:t>
            </a:r>
            <a:r>
              <a:rPr lang="en-US" altLang="zh-CN" kern="100" dirty="0">
                <a:cs typeface="+mn-ea"/>
                <a:sym typeface="+mn-lt"/>
              </a:rPr>
              <a:t>1</a:t>
            </a:r>
            <a:r>
              <a:rPr lang="zh-CN" altLang="zh-CN" kern="100" dirty="0">
                <a:cs typeface="+mn-ea"/>
                <a:sym typeface="+mn-lt"/>
              </a:rPr>
              <a:t>是等式的两边都加上（或减去）同一个整式，所得的结果仍是等式；等式的基本性质</a:t>
            </a:r>
            <a:r>
              <a:rPr lang="en-US" altLang="zh-CN" kern="100" dirty="0">
                <a:cs typeface="+mn-ea"/>
                <a:sym typeface="+mn-lt"/>
              </a:rPr>
              <a:t>2</a:t>
            </a:r>
            <a:r>
              <a:rPr lang="zh-CN" altLang="zh-CN" kern="100" dirty="0">
                <a:cs typeface="+mn-ea"/>
                <a:sym typeface="+mn-lt"/>
              </a:rPr>
              <a:t>是等式的两边都乘以（或除以）同一个数（除数不能为</a:t>
            </a:r>
            <a:r>
              <a:rPr lang="en-US" altLang="zh-CN" kern="100" dirty="0">
                <a:cs typeface="+mn-ea"/>
                <a:sym typeface="+mn-lt"/>
              </a:rPr>
              <a:t>0</a:t>
            </a:r>
            <a:r>
              <a:rPr lang="zh-CN" altLang="zh-CN" kern="100" dirty="0">
                <a:cs typeface="+mn-ea"/>
                <a:sym typeface="+mn-lt"/>
              </a:rPr>
              <a:t>），所得的结果仍是等式</a:t>
            </a:r>
            <a:r>
              <a:rPr lang="en-US" altLang="zh-CN" kern="100" dirty="0">
                <a:cs typeface="+mn-ea"/>
                <a:sym typeface="+mn-lt"/>
              </a:rPr>
              <a:t>.</a:t>
            </a:r>
            <a:endParaRPr lang="zh-CN" altLang="zh-CN" kern="100" dirty="0">
              <a:cs typeface="+mn-ea"/>
              <a:sym typeface="+mn-lt"/>
            </a:endParaRPr>
          </a:p>
          <a:p>
            <a:pPr algn="just" defTabSz="685800"/>
            <a:r>
              <a:rPr lang="en-US" altLang="zh-CN" kern="100" dirty="0">
                <a:cs typeface="+mn-ea"/>
                <a:sym typeface="+mn-lt"/>
              </a:rPr>
              <a:t> </a:t>
            </a:r>
            <a:endParaRPr lang="zh-CN" altLang="zh-CN" kern="1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2579" y="352486"/>
            <a:ext cx="489998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7489" y="144792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97489" y="207395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、会利用等式的两条性质解方程。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、利用天平，通过观察、分析得出等式的两条重要性质。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7489" y="310702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97489" y="3733052"/>
            <a:ext cx="7533962" cy="69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通过等式的性质解方程</a:t>
            </a:r>
            <a:r>
              <a:rPr lang="zh-CN" altLang="en-US" sz="1800" dirty="0">
                <a:cs typeface="+mn-ea"/>
                <a:sym typeface="+mn-lt"/>
              </a:rPr>
              <a:t>。</a:t>
            </a:r>
            <a:endParaRPr lang="en-US" altLang="zh-CN" sz="18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难点：由具体实例抽象出等式的性质。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ject 31"/>
              <p:cNvSpPr txBox="1"/>
              <p:nvPr/>
            </p:nvSpPr>
            <p:spPr bwMode="auto">
              <a:xfrm>
                <a:off x="889001" y="1225778"/>
                <a:ext cx="7934325" cy="423862"/>
              </a:xfrm>
              <a:prstGeom prst="rect">
                <a:avLst/>
              </a:prstGeom>
              <a:noFill/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、你能估算出方程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=24, 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+1=3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的解吗？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0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9001" y="1225778"/>
                <a:ext cx="7934325" cy="423862"/>
              </a:xfrm>
              <a:prstGeom prst="rect">
                <a:avLst/>
              </a:prstGeom>
              <a:blipFill rotWithShape="1">
                <a:blip r:embed="rId4"/>
                <a:stretch>
                  <a:fillRect t="-54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Object 32"/>
          <p:cNvGraphicFramePr>
            <a:graphicFrameLocks noChangeAspect="1"/>
          </p:cNvGraphicFramePr>
          <p:nvPr/>
        </p:nvGraphicFramePr>
        <p:xfrm>
          <a:off x="889001" y="2057018"/>
          <a:ext cx="1966429" cy="410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公式" r:id="rId5" imgW="711200" imgH="203200" progId="">
                  <p:embed/>
                </p:oleObj>
              </mc:Choice>
              <mc:Fallback>
                <p:oleObj name="公式" r:id="rId5" imgW="711200" imgH="203200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1" y="2057018"/>
                        <a:ext cx="1966429" cy="410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ct 31"/>
              <p:cNvSpPr txBox="1"/>
              <p:nvPr/>
            </p:nvSpPr>
            <p:spPr bwMode="auto">
              <a:xfrm>
                <a:off x="889001" y="2874488"/>
                <a:ext cx="7934325" cy="423862"/>
              </a:xfrm>
              <a:prstGeom prst="rect">
                <a:avLst/>
              </a:prstGeom>
              <a:noFill/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、你能估算出方程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4</m:t>
                      </m:r>
                      <m:r>
                        <m:rPr>
                          <m:sty m:val="p"/>
                        </m:rP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+3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=12−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m:rPr>
                          <m:sty m:val="p"/>
                        </m:rP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+4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）的解吗？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5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9001" y="2874488"/>
                <a:ext cx="7934325" cy="423862"/>
              </a:xfrm>
              <a:prstGeom prst="rect">
                <a:avLst/>
              </a:prstGeom>
              <a:blipFill rotWithShape="1">
                <a:blip r:embed="rId7"/>
                <a:stretch>
                  <a:fillRect t="-113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: 折角 16"/>
          <p:cNvSpPr/>
          <p:nvPr/>
        </p:nvSpPr>
        <p:spPr>
          <a:xfrm>
            <a:off x="889001" y="3705730"/>
            <a:ext cx="6080426" cy="647422"/>
          </a:xfrm>
          <a:prstGeom prst="foldedCorner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为了讨论解方程，我们先看看等式有什么性质？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提 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" descr="PE03255_"/>
          <p:cNvSpPr>
            <a:spLocks noChangeArrowheads="1"/>
          </p:cNvSpPr>
          <p:nvPr/>
        </p:nvSpPr>
        <p:spPr bwMode="auto">
          <a:xfrm>
            <a:off x="728172" y="1124869"/>
            <a:ext cx="5400823" cy="39241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下列四个式子有什么</a:t>
            </a: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相同点</a:t>
            </a:r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?</a:t>
            </a:r>
          </a:p>
        </p:txBody>
      </p:sp>
      <p:graphicFrame>
        <p:nvGraphicFramePr>
          <p:cNvPr id="6" name="Object 70"/>
          <p:cNvGraphicFramePr>
            <a:graphicFrameLocks noChangeAspect="1"/>
          </p:cNvGraphicFramePr>
          <p:nvPr/>
        </p:nvGraphicFramePr>
        <p:xfrm>
          <a:off x="1138018" y="1715127"/>
          <a:ext cx="2399543" cy="32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公式" r:id="rId4" imgW="850265" imgH="152400" progId="">
                  <p:embed/>
                </p:oleObj>
              </mc:Choice>
              <mc:Fallback>
                <p:oleObj name="公式" r:id="rId4" imgW="850265" imgH="152400" progId="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018" y="1715127"/>
                        <a:ext cx="2399543" cy="322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1"/>
          <p:cNvGraphicFramePr>
            <a:graphicFrameLocks noChangeAspect="1"/>
          </p:cNvGraphicFramePr>
          <p:nvPr/>
        </p:nvGraphicFramePr>
        <p:xfrm>
          <a:off x="3885753" y="1636218"/>
          <a:ext cx="2134048" cy="39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公式" r:id="rId6" imgW="723265" imgH="177800" progId="">
                  <p:embed/>
                </p:oleObj>
              </mc:Choice>
              <mc:Fallback>
                <p:oleObj name="公式" r:id="rId6" imgW="723265" imgH="177800" progId="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5753" y="1636218"/>
                        <a:ext cx="2134048" cy="393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2"/>
          <p:cNvGraphicFramePr>
            <a:graphicFrameLocks noChangeAspect="1"/>
          </p:cNvGraphicFramePr>
          <p:nvPr/>
        </p:nvGraphicFramePr>
        <p:xfrm>
          <a:off x="1138018" y="2375444"/>
          <a:ext cx="2388341" cy="352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公式" r:id="rId8" imgW="901065" imgH="177800" progId="">
                  <p:embed/>
                </p:oleObj>
              </mc:Choice>
              <mc:Fallback>
                <p:oleObj name="公式" r:id="rId8" imgW="901065" imgH="177800" progId="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018" y="2375444"/>
                        <a:ext cx="2388341" cy="352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3"/>
          <p:cNvGraphicFramePr>
            <a:graphicFrameLocks noChangeAspect="1"/>
          </p:cNvGraphicFramePr>
          <p:nvPr/>
        </p:nvGraphicFramePr>
        <p:xfrm>
          <a:off x="3885753" y="2367775"/>
          <a:ext cx="2083637" cy="46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公式" r:id="rId10" imgW="685800" imgH="203200" progId="">
                  <p:embed/>
                </p:oleObj>
              </mc:Choice>
              <mc:Fallback>
                <p:oleObj name="公式" r:id="rId10" imgW="685800" imgH="203200" progId="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5753" y="2367775"/>
                        <a:ext cx="2083637" cy="46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728172" y="3045892"/>
            <a:ext cx="4040714" cy="346249"/>
          </a:xfrm>
          <a:prstGeom prst="rect">
            <a:avLst/>
          </a:prstGeom>
          <a:solidFill>
            <a:srgbClr val="A5B592"/>
          </a:solidFill>
          <a:ln w="19050">
            <a:solidFill>
              <a:schemeClr val="accent1"/>
            </a:solidFill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用等号表示相等关系的式子，叫等式。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76"/>
              <p:cNvSpPr txBox="1"/>
              <p:nvPr/>
            </p:nvSpPr>
            <p:spPr bwMode="auto">
              <a:xfrm>
                <a:off x="784615" y="3778127"/>
                <a:ext cx="4005100" cy="346250"/>
              </a:xfrm>
              <a:prstGeom prst="rect">
                <a:avLst/>
              </a:prstGeom>
              <a:solidFill>
                <a:srgbClr val="A5B592"/>
              </a:solidFill>
              <a:ln w="19050">
                <a:solidFill>
                  <a:schemeClr val="accent1"/>
                </a:solidFill>
              </a:ln>
            </p:spPr>
            <p:txBody>
              <a:bodyPr lIns="68580" tIns="34290" rIns="68580" bIns="34290">
                <a:no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1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通常用</m:t>
                      </m:r>
                      <m:r>
                        <a:rPr lang="zh-CN" altLang="en-US" sz="18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𝐚</m:t>
                      </m:r>
                      <m:r>
                        <a:rPr lang="zh-CN" altLang="en-US" sz="18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18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𝐛</m:t>
                      </m:r>
                      <m:r>
                        <a:rPr lang="zh-CN" altLang="en-US" sz="1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表示一般的等式</m:t>
                      </m:r>
                    </m:oMath>
                  </m:oMathPara>
                </a14:m>
                <a:endParaRPr lang="zh-CN" altLang="en-US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Object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615" y="3778127"/>
                <a:ext cx="4005100" cy="346250"/>
              </a:xfrm>
              <a:prstGeom prst="rect">
                <a:avLst/>
              </a:prstGeom>
              <a:blipFill rotWithShape="1">
                <a:blip r:embed="rId12"/>
                <a:stretch>
                  <a:fillRect l="-248" t="-2899" r="-224" b="-2736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观察与思考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/>
          <p:cNvGrpSpPr/>
          <p:nvPr/>
        </p:nvGrpSpPr>
        <p:grpSpPr bwMode="auto">
          <a:xfrm>
            <a:off x="3348753" y="2150837"/>
            <a:ext cx="1196622" cy="1690086"/>
            <a:chOff x="6816180" y="1969980"/>
            <a:chExt cx="1835901" cy="2368769"/>
          </a:xfrm>
        </p:grpSpPr>
        <p:sp>
          <p:nvSpPr>
            <p:cNvPr id="6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</p:grpSp>
      <p:grpSp>
        <p:nvGrpSpPr>
          <p:cNvPr id="8" name="组合 17"/>
          <p:cNvGrpSpPr/>
          <p:nvPr/>
        </p:nvGrpSpPr>
        <p:grpSpPr bwMode="auto">
          <a:xfrm>
            <a:off x="441689" y="2141474"/>
            <a:ext cx="1196622" cy="1690086"/>
            <a:chOff x="3204743" y="2919152"/>
            <a:chExt cx="1835901" cy="2368771"/>
          </a:xfrm>
        </p:grpSpPr>
        <p:sp>
          <p:nvSpPr>
            <p:cNvPr id="9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 dirty="0">
                <a:cs typeface="+mn-ea"/>
                <a:sym typeface="+mn-lt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919220" y="1164215"/>
            <a:ext cx="3129243" cy="3843478"/>
            <a:chOff x="3935356" y="1876169"/>
            <a:chExt cx="3928262" cy="4067432"/>
          </a:xfrm>
        </p:grpSpPr>
        <p:sp>
          <p:nvSpPr>
            <p:cNvPr id="1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731931" y="1302268"/>
            <a:ext cx="3961064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1064" y="3388947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756370" y="3364027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31931" y="2150838"/>
            <a:ext cx="3961065" cy="5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731931" y="2904052"/>
            <a:ext cx="3961064" cy="5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若我们在天平两端分别放上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的三棱锥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2" name="等腰三角形 21"/>
          <p:cNvSpPr/>
          <p:nvPr/>
        </p:nvSpPr>
        <p:spPr>
          <a:xfrm>
            <a:off x="1013748" y="3275970"/>
            <a:ext cx="233656" cy="338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等腰三角形 22"/>
          <p:cNvSpPr/>
          <p:nvPr/>
        </p:nvSpPr>
        <p:spPr>
          <a:xfrm>
            <a:off x="4015263" y="3275970"/>
            <a:ext cx="233656" cy="338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026482" y="4433958"/>
            <a:ext cx="9144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4903" y="3999815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37539" y="3997965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731930" y="3829664"/>
            <a:ext cx="405151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500" b="1" dirty="0">
                <a:solidFill>
                  <a:srgbClr val="A5B592"/>
                </a:solidFill>
                <a:cs typeface="+mn-ea"/>
                <a:sym typeface="+mn-lt"/>
              </a:rPr>
              <a:t>平衡的天平两边都加同样的量，</a:t>
            </a:r>
            <a:endParaRPr lang="en-US" altLang="zh-CN" sz="1500" b="1" dirty="0">
              <a:solidFill>
                <a:srgbClr val="A5B592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1500" b="1" dirty="0">
                <a:solidFill>
                  <a:srgbClr val="A5B592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2700" b="1" dirty="0">
                <a:solidFill>
                  <a:srgbClr val="A5B592"/>
                </a:solidFill>
                <a:cs typeface="+mn-ea"/>
                <a:sym typeface="+mn-lt"/>
              </a:rPr>
              <a:t>1</a:t>
            </a:r>
            <a:endParaRPr lang="zh-CN" altLang="en-US" sz="27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/>
          <p:cNvGrpSpPr/>
          <p:nvPr/>
        </p:nvGrpSpPr>
        <p:grpSpPr bwMode="auto">
          <a:xfrm>
            <a:off x="3318310" y="2175413"/>
            <a:ext cx="1196622" cy="1690086"/>
            <a:chOff x="6816180" y="1969980"/>
            <a:chExt cx="1835901" cy="2368769"/>
          </a:xfrm>
        </p:grpSpPr>
        <p:sp>
          <p:nvSpPr>
            <p:cNvPr id="6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/>
          <p:cNvGrpSpPr/>
          <p:nvPr/>
        </p:nvGrpSpPr>
        <p:grpSpPr bwMode="auto">
          <a:xfrm>
            <a:off x="411246" y="2166050"/>
            <a:ext cx="1196622" cy="1690086"/>
            <a:chOff x="3204743" y="2919152"/>
            <a:chExt cx="1835901" cy="2368771"/>
          </a:xfrm>
        </p:grpSpPr>
        <p:sp>
          <p:nvSpPr>
            <p:cNvPr id="9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888776" y="1188791"/>
            <a:ext cx="3129243" cy="3843478"/>
            <a:chOff x="3935356" y="1876169"/>
            <a:chExt cx="3928262" cy="4067432"/>
          </a:xfrm>
        </p:grpSpPr>
        <p:sp>
          <p:nvSpPr>
            <p:cNvPr id="1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789486" y="1435816"/>
            <a:ext cx="3943268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0621" y="3413523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725927" y="3388603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89486" y="2384693"/>
            <a:ext cx="3943268" cy="5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789486" y="3125820"/>
            <a:ext cx="3943268" cy="5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减掉质量为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的部分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996039" y="4458534"/>
            <a:ext cx="9144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64459" y="402439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07096" y="402254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735362" y="3866947"/>
            <a:ext cx="405151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平衡的天平两边都减同样的量，</a:t>
            </a:r>
            <a:endParaRPr lang="en-US" altLang="zh-CN" sz="15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矩形 27"/>
          <p:cNvSpPr/>
          <p:nvPr/>
        </p:nvSpPr>
        <p:spPr>
          <a:xfrm>
            <a:off x="859032" y="3277246"/>
            <a:ext cx="191017" cy="2454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75316" y="3281896"/>
            <a:ext cx="191017" cy="2454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2700" b="1" dirty="0">
                <a:solidFill>
                  <a:srgbClr val="A5B592"/>
                </a:solidFill>
                <a:cs typeface="+mn-ea"/>
                <a:sym typeface="+mn-lt"/>
              </a:rPr>
              <a:t>1</a:t>
            </a:r>
            <a:endParaRPr lang="zh-CN" altLang="en-US" sz="27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76442" y="1012197"/>
            <a:ext cx="7652308" cy="136191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100" b="1" dirty="0">
                <a:cs typeface="+mn-ea"/>
                <a:sym typeface="+mn-lt"/>
              </a:rPr>
              <a:t>   等式的两边都加上</a:t>
            </a:r>
            <a:r>
              <a:rPr lang="en-US" altLang="zh-CN" sz="2100" b="1" dirty="0">
                <a:cs typeface="+mn-ea"/>
                <a:sym typeface="+mn-lt"/>
              </a:rPr>
              <a:t>(</a:t>
            </a:r>
            <a:r>
              <a:rPr lang="zh-CN" altLang="en-US" sz="2100" b="1" dirty="0">
                <a:cs typeface="+mn-ea"/>
                <a:sym typeface="+mn-lt"/>
              </a:rPr>
              <a:t>或减去</a:t>
            </a:r>
            <a:r>
              <a:rPr lang="en-US" altLang="zh-CN" sz="2100" b="1" dirty="0">
                <a:cs typeface="+mn-ea"/>
                <a:sym typeface="+mn-lt"/>
              </a:rPr>
              <a:t>)</a:t>
            </a:r>
            <a:r>
              <a:rPr lang="zh-CN" altLang="en-US" sz="2100" b="1" dirty="0">
                <a:cs typeface="+mn-ea"/>
                <a:sym typeface="+mn-lt"/>
              </a:rPr>
              <a:t>同一个数（或同一个式子），所得的结果仍是等式。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90310" y="3033284"/>
            <a:ext cx="6151462" cy="50009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表示为：如果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，那么</a:t>
            </a:r>
            <a:r>
              <a:rPr lang="en-US" altLang="zh-CN" sz="2800" b="1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800" b="1" dirty="0" err="1">
                <a:solidFill>
                  <a:srgbClr val="FF3300"/>
                </a:solidFill>
                <a:cs typeface="+mn-ea"/>
                <a:sym typeface="+mn-lt"/>
              </a:rPr>
              <a:t>±c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800" b="1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800" b="1" dirty="0" err="1">
                <a:solidFill>
                  <a:srgbClr val="FF3300"/>
                </a:solidFill>
                <a:cs typeface="+mn-ea"/>
                <a:sym typeface="+mn-lt"/>
              </a:rPr>
              <a:t>±c</a:t>
            </a:r>
            <a:endParaRPr lang="zh-CN" altLang="en-US" sz="2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/>
          <p:cNvGrpSpPr/>
          <p:nvPr/>
        </p:nvGrpSpPr>
        <p:grpSpPr bwMode="auto">
          <a:xfrm>
            <a:off x="3318310" y="2175413"/>
            <a:ext cx="1196622" cy="1690086"/>
            <a:chOff x="6816180" y="1969980"/>
            <a:chExt cx="1835901" cy="2368769"/>
          </a:xfrm>
        </p:grpSpPr>
        <p:sp>
          <p:nvSpPr>
            <p:cNvPr id="6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/>
          <p:cNvGrpSpPr/>
          <p:nvPr/>
        </p:nvGrpSpPr>
        <p:grpSpPr bwMode="auto">
          <a:xfrm>
            <a:off x="411246" y="2166050"/>
            <a:ext cx="1196622" cy="1690086"/>
            <a:chOff x="3204743" y="2919152"/>
            <a:chExt cx="1835901" cy="2368771"/>
          </a:xfrm>
        </p:grpSpPr>
        <p:sp>
          <p:nvSpPr>
            <p:cNvPr id="9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888776" y="1188791"/>
            <a:ext cx="3129243" cy="3843478"/>
            <a:chOff x="3935356" y="1876169"/>
            <a:chExt cx="3928262" cy="4067432"/>
          </a:xfrm>
        </p:grpSpPr>
        <p:sp>
          <p:nvSpPr>
            <p:cNvPr id="1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812505" y="1325091"/>
            <a:ext cx="4041239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把一个等式看作一个天平，把等号两边的式子看作天平两边的砝码，则等式成立就可看作是天平保持两边平衡。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7343" y="3396624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476692" y="3392514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54351" y="2311979"/>
            <a:ext cx="3957546" cy="500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的球体放到天平两端，此时天平两端保持平衡，说明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854352" y="3091117"/>
            <a:ext cx="3957545" cy="715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若我们在天平两端分别放上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两个质量为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的正方体及质量为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的球体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996039" y="4458534"/>
            <a:ext cx="9144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64459" y="402439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07096" y="402254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807367" y="4078003"/>
            <a:ext cx="405151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平衡的天平两边都乘同一个数，</a:t>
            </a:r>
            <a:endParaRPr lang="en-US" altLang="zh-CN" sz="15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28" name="矩形 27"/>
          <p:cNvSpPr/>
          <p:nvPr/>
        </p:nvSpPr>
        <p:spPr>
          <a:xfrm>
            <a:off x="880870" y="3401455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83978" y="3396624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818682" y="3387983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168441" y="3382911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2700" b="1" dirty="0">
                <a:solidFill>
                  <a:srgbClr val="A5B592"/>
                </a:solidFill>
                <a:cs typeface="+mn-ea"/>
                <a:sym typeface="+mn-lt"/>
              </a:rPr>
              <a:t>2</a:t>
            </a:r>
            <a:endParaRPr lang="zh-CN" altLang="en-US" sz="27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/>
          <p:cNvGrpSpPr/>
          <p:nvPr/>
        </p:nvGrpSpPr>
        <p:grpSpPr bwMode="auto">
          <a:xfrm>
            <a:off x="3318310" y="2175413"/>
            <a:ext cx="1196622" cy="1690086"/>
            <a:chOff x="6816180" y="1969980"/>
            <a:chExt cx="1835901" cy="2368769"/>
          </a:xfrm>
        </p:grpSpPr>
        <p:sp>
          <p:nvSpPr>
            <p:cNvPr id="6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17"/>
          <p:cNvGrpSpPr/>
          <p:nvPr/>
        </p:nvGrpSpPr>
        <p:grpSpPr bwMode="auto">
          <a:xfrm>
            <a:off x="411246" y="2166050"/>
            <a:ext cx="1196622" cy="1690086"/>
            <a:chOff x="3204743" y="2919152"/>
            <a:chExt cx="1835901" cy="2368771"/>
          </a:xfrm>
        </p:grpSpPr>
        <p:sp>
          <p:nvSpPr>
            <p:cNvPr id="9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888776" y="1188791"/>
            <a:ext cx="3129243" cy="3843478"/>
            <a:chOff x="3935356" y="1876169"/>
            <a:chExt cx="3928262" cy="4067432"/>
          </a:xfrm>
        </p:grpSpPr>
        <p:sp>
          <p:nvSpPr>
            <p:cNvPr id="1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939265" y="2860415"/>
              <a:ext cx="3749207" cy="14355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7569902" y="2736582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62560" tIns="81280" rIns="162560" bIns="81280"/>
            <a:lstStyle/>
            <a:p>
              <a:pPr defTabSz="914400">
                <a:defRPr/>
              </a:pPr>
              <a:endParaRPr lang="en-US" sz="2400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375105" y="1016391"/>
            <a:ext cx="4428499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ea"/>
                <a:sym typeface="+mn-lt"/>
              </a:rPr>
              <a:t>    把一个等式看作一个天平，把等号两边的式子看作天平两边的砝码，则等式成立就可看作是天平保持两边平衡。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46235" y="3399250"/>
            <a:ext cx="241562" cy="2454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598626" y="2175414"/>
            <a:ext cx="4497294" cy="56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我们将质量为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的正方体和质量为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的球体放到天平两端，此时天平两段保持平衡，说明</a:t>
            </a: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a=b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598626" y="2923668"/>
            <a:ext cx="4497294" cy="561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若我们在天平两端分别去掉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正方体及球体一半质量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，观察天平变化，并尝试归纳等式的性质。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996039" y="4458534"/>
            <a:ext cx="9144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等式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64459" y="402439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等式左边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07096" y="4022541"/>
            <a:ext cx="914400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等式右边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483037" y="3801916"/>
            <a:ext cx="472847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平衡的天平两边都除以同一个不为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的数</a:t>
            </a:r>
            <a:endParaRPr lang="en-US" altLang="zh-CN" sz="20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天平还保持平衡</a:t>
            </a:r>
          </a:p>
        </p:txBody>
      </p:sp>
      <p:sp>
        <p:nvSpPr>
          <p:cNvPr id="30" name="椭圆 29"/>
          <p:cNvSpPr/>
          <p:nvPr/>
        </p:nvSpPr>
        <p:spPr>
          <a:xfrm>
            <a:off x="3818682" y="3387983"/>
            <a:ext cx="258893" cy="25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967017" y="3351897"/>
            <a:ext cx="191017" cy="2880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948128" y="3367636"/>
            <a:ext cx="191017" cy="2880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等式的性质</a:t>
            </a:r>
            <a:r>
              <a:rPr lang="en-US" altLang="zh-CN" sz="2700" b="1" dirty="0">
                <a:solidFill>
                  <a:srgbClr val="A5B592"/>
                </a:solidFill>
                <a:cs typeface="+mn-ea"/>
                <a:sym typeface="+mn-lt"/>
              </a:rPr>
              <a:t>2</a:t>
            </a:r>
            <a:endParaRPr lang="zh-CN" altLang="en-US" sz="2700" b="1" dirty="0">
              <a:solidFill>
                <a:srgbClr val="A5B59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540epyr4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全屏显示(16:9)</PresentationFormat>
  <Paragraphs>153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阿里巴巴普惠体 R</vt:lpstr>
      <vt:lpstr>思源黑体 CN Regular</vt:lpstr>
      <vt:lpstr>微软雅黑</vt:lpstr>
      <vt:lpstr>Arial</vt:lpstr>
      <vt:lpstr>Cambria Math</vt:lpstr>
      <vt:lpstr>WWW.2PPT.COM
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2020-04-04T14:56:00Z</dcterms:created>
  <dcterms:modified xsi:type="dcterms:W3CDTF">2023-01-16T23:44:47Z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AA5E948C0D29444B8CCDDDA086F81886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