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>
        <p:scale>
          <a:sx n="50" d="100"/>
          <a:sy n="50" d="100"/>
        </p:scale>
        <p:origin x="-408" y="-14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13E6B-6EA2-4030-A151-49ECA7BB9E1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5B4F9-825D-4A96-B69C-11239393FE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</p:spPr>
        <p:txBody>
          <a:bodyPr anchor="b"/>
          <a:lstStyle>
            <a:lvl1pPr>
              <a:defRPr sz="7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7D988098-809D-49B3-81AE-2799F39D358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BBEDFA68-2A24-4AFE-9DBC-87862444F1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7D988098-809D-49B3-81AE-2799F39D358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BBEDFA68-2A24-4AFE-9DBC-87862444F1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7D988098-809D-49B3-81AE-2799F39D358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BBEDFA68-2A24-4AFE-9DBC-87862444F1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7D988098-809D-49B3-81AE-2799F39D358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BBEDFA68-2A24-4AFE-9DBC-87862444F1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7D988098-809D-49B3-81AE-2799F39D358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BBEDFA68-2A24-4AFE-9DBC-87862444F13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7D988098-809D-49B3-81AE-2799F39D358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BBEDFA68-2A24-4AFE-9DBC-87862444F1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7D988098-809D-49B3-81AE-2799F39D358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BBEDFA68-2A24-4AFE-9DBC-87862444F1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7D988098-809D-49B3-81AE-2799F39D358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BBEDFA68-2A24-4AFE-9DBC-87862444F1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eaVert" anchor="t" anchorCtr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7D988098-809D-49B3-81AE-2799F39D358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BBEDFA68-2A24-4AFE-9DBC-87862444F1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7D988098-809D-49B3-81AE-2799F39D358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BBEDFA68-2A24-4AFE-9DBC-87862444F1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</p:spPr>
        <p:txBody>
          <a:bodyPr anchor="b"/>
          <a:lstStyle>
            <a:lvl1pPr>
              <a:defRPr sz="7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7D988098-809D-49B3-81AE-2799F39D358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BBEDFA68-2A24-4AFE-9DBC-87862444F1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7D988098-809D-49B3-81AE-2799F39D358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BBEDFA68-2A24-4AFE-9DBC-87862444F1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7D988098-809D-49B3-81AE-2799F39D358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BBEDFA68-2A24-4AFE-9DBC-87862444F1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7D988098-809D-49B3-81AE-2799F39D358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BBEDFA68-2A24-4AFE-9DBC-87862444F1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7D988098-809D-49B3-81AE-2799F39D358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BBEDFA68-2A24-4AFE-9DBC-87862444F1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7D988098-809D-49B3-81AE-2799F39D358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BBEDFA68-2A24-4AFE-9DBC-87862444F1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7D988098-809D-49B3-81AE-2799F39D358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BBEDFA68-2A24-4AFE-9DBC-87862444F1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7D988098-809D-49B3-81AE-2799F39D358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BBEDFA68-2A24-4AFE-9DBC-87862444F13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1328560" y="6564475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PPT</a:t>
            </a:r>
            <a:r>
              <a:rPr lang="zh-CN" altLang="en-US" sz="100" dirty="0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模板下载：</a:t>
            </a:r>
            <a:r>
              <a:rPr lang="en-US" altLang="zh-CN" sz="100" dirty="0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 www.2ppt.com/moban/     </a:t>
            </a:r>
            <a:r>
              <a:rPr lang="zh-CN" altLang="en-US" sz="100" dirty="0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行业</a:t>
            </a:r>
            <a:r>
              <a:rPr lang="en-US" altLang="zh-CN" sz="100" dirty="0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PPT</a:t>
            </a:r>
            <a:r>
              <a:rPr lang="zh-CN" altLang="en-US" sz="100" dirty="0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模板：</a:t>
            </a:r>
            <a:r>
              <a:rPr lang="en-US" altLang="zh-CN" sz="100" dirty="0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 www.2ppt.com/hangye/ </a:t>
            </a:r>
          </a:p>
          <a:p>
            <a:r>
              <a:rPr lang="zh-CN" altLang="en-US" sz="100" dirty="0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节日</a:t>
            </a:r>
            <a:r>
              <a:rPr lang="en-US" altLang="zh-CN" sz="100" dirty="0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PPT</a:t>
            </a:r>
            <a:r>
              <a:rPr lang="zh-CN" altLang="en-US" sz="100" dirty="0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模板：</a:t>
            </a:r>
            <a:r>
              <a:rPr lang="en-US" altLang="zh-CN" sz="100" dirty="0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 www.2ppt.com/jieri/           PPT</a:t>
            </a:r>
            <a:r>
              <a:rPr lang="zh-CN" altLang="en-US" sz="100" dirty="0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素材下载：</a:t>
            </a:r>
            <a:r>
              <a:rPr lang="en-US" altLang="zh-CN" sz="100" dirty="0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 www.2ppt.com/sucai/</a:t>
            </a:r>
          </a:p>
          <a:p>
            <a:r>
              <a:rPr lang="en-US" altLang="zh-CN" sz="100" dirty="0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PPT</a:t>
            </a:r>
            <a:r>
              <a:rPr lang="zh-CN" altLang="en-US" sz="100" dirty="0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背景图片：</a:t>
            </a:r>
            <a:r>
              <a:rPr lang="en-US" altLang="zh-CN" sz="100" dirty="0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 www.2ppt.com/beijing/      PPT</a:t>
            </a:r>
            <a:r>
              <a:rPr lang="zh-CN" altLang="en-US" sz="100" dirty="0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图表下载：</a:t>
            </a:r>
            <a:r>
              <a:rPr lang="en-US" altLang="zh-CN" sz="100" dirty="0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 www.2ppt.com/tubiao/      </a:t>
            </a:r>
          </a:p>
          <a:p>
            <a:r>
              <a:rPr lang="zh-CN" altLang="en-US" sz="100" dirty="0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优秀</a:t>
            </a:r>
            <a:r>
              <a:rPr lang="en-US" altLang="zh-CN" sz="100" dirty="0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PPT</a:t>
            </a:r>
            <a:r>
              <a:rPr lang="zh-CN" altLang="en-US" sz="100" dirty="0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下载：</a:t>
            </a:r>
            <a:r>
              <a:rPr lang="en-US" altLang="zh-CN" sz="100" dirty="0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 www.2ppt.com/xiazai/        PPT</a:t>
            </a:r>
            <a:r>
              <a:rPr lang="zh-CN" altLang="en-US" sz="100" dirty="0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教程： </a:t>
            </a:r>
            <a:r>
              <a:rPr lang="en-US" altLang="zh-CN" sz="100" dirty="0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 www.2ppt.com/powerpoint/      </a:t>
            </a:r>
          </a:p>
          <a:p>
            <a:r>
              <a:rPr lang="en-US" altLang="zh-CN" sz="100" dirty="0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Word</a:t>
            </a:r>
            <a:r>
              <a:rPr lang="zh-CN" altLang="en-US" sz="100" dirty="0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教程： </a:t>
            </a:r>
            <a:r>
              <a:rPr lang="en-US" altLang="zh-CN" sz="100" dirty="0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 www.2ppt.com/word/              Excel</a:t>
            </a:r>
            <a:r>
              <a:rPr lang="zh-CN" altLang="en-US" sz="100" dirty="0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教程：</a:t>
            </a:r>
            <a:r>
              <a:rPr lang="en-US" altLang="zh-CN" sz="100" dirty="0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 www.2ppt.com/excel/  </a:t>
            </a:r>
          </a:p>
          <a:p>
            <a:r>
              <a:rPr lang="zh-CN" altLang="en-US" sz="100" dirty="0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资料下载：</a:t>
            </a:r>
            <a:r>
              <a:rPr lang="en-US" altLang="zh-CN" sz="100" dirty="0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 www.2ppt.com/ziliao/                PPT</a:t>
            </a:r>
            <a:r>
              <a:rPr lang="zh-CN" altLang="en-US" sz="100" dirty="0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课件下载：</a:t>
            </a:r>
            <a:r>
              <a:rPr lang="en-US" altLang="zh-CN" sz="100" dirty="0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 www.2ppt.com/kejian/ </a:t>
            </a:r>
          </a:p>
          <a:p>
            <a:r>
              <a:rPr lang="zh-CN" altLang="en-US" sz="100" dirty="0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范文下载：</a:t>
            </a:r>
            <a:r>
              <a:rPr lang="en-US" altLang="zh-CN" sz="100" dirty="0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 www.2ppt.com/fanwen/             </a:t>
            </a:r>
            <a:r>
              <a:rPr lang="zh-CN" altLang="en-US" sz="100" dirty="0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试卷下载：</a:t>
            </a:r>
            <a:r>
              <a:rPr lang="en-US" altLang="zh-CN" sz="100" dirty="0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 www.2ppt.com/shiti/  </a:t>
            </a:r>
          </a:p>
          <a:p>
            <a:r>
              <a:rPr lang="zh-CN" altLang="en-US" sz="100" dirty="0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教案下载：</a:t>
            </a:r>
            <a:r>
              <a:rPr lang="en-US" altLang="zh-CN" sz="100" dirty="0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 www.2ppt.com/jiaoan/  </a:t>
            </a:r>
            <a:r>
              <a:rPr lang="en-US" altLang="zh-CN" sz="1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      </a:t>
            </a:r>
            <a:endParaRPr lang="en-US" altLang="zh-CN" sz="100" dirty="0">
              <a:solidFill>
                <a:schemeClr val="bg2">
                  <a:lumMod val="75000"/>
                </a:schemeClr>
              </a:solidFill>
              <a:latin typeface="Calibri" panose="020F0502020204030204"/>
            </a:endParaRPr>
          </a:p>
          <a:p>
            <a:r>
              <a:rPr lang="zh-CN" altLang="en-US" sz="1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字体下载：</a:t>
            </a:r>
            <a:r>
              <a:rPr lang="en-US" altLang="zh-CN" sz="1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 www.2ppt.com/ziti/</a:t>
            </a:r>
            <a:endParaRPr lang="en-US" altLang="zh-CN" sz="100" dirty="0">
              <a:solidFill>
                <a:schemeClr val="bg2">
                  <a:lumMod val="75000"/>
                </a:schemeClr>
              </a:solidFill>
              <a:latin typeface="Calibri" panose="020F0502020204030204"/>
            </a:endParaRPr>
          </a:p>
          <a:p>
            <a:r>
              <a:rPr lang="en-US" altLang="zh-CN" sz="100" dirty="0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 </a:t>
            </a:r>
            <a:endParaRPr lang="zh-CN" altLang="en-US" sz="100" dirty="0">
              <a:solidFill>
                <a:schemeClr val="bg2">
                  <a:lumMod val="75000"/>
                </a:scheme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71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91673" y="785611"/>
            <a:ext cx="377351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老师：</a:t>
            </a:r>
            <a:endParaRPr lang="en-US" altLang="zh-CN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endParaRPr lang="en-US" altLang="zh-CN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r>
              <a:rPr lang="zh-CN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祝您</a:t>
            </a:r>
            <a:endParaRPr lang="en-US" altLang="zh-CN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endParaRPr lang="en-US" altLang="zh-CN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r>
              <a:rPr lang="zh-CN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节日快乐！</a:t>
            </a:r>
            <a:endParaRPr lang="zh-CN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 rot="2370766">
            <a:off x="1571223" y="5402218"/>
            <a:ext cx="890072" cy="614668"/>
          </a:xfrm>
          <a:custGeom>
            <a:avLst/>
            <a:gdLst>
              <a:gd name="connsiteX0" fmla="*/ 0 w 890072"/>
              <a:gd name="connsiteY0" fmla="*/ 573579 h 614668"/>
              <a:gd name="connsiteX1" fmla="*/ 785611 w 890072"/>
              <a:gd name="connsiteY1" fmla="*/ 560700 h 614668"/>
              <a:gd name="connsiteX2" fmla="*/ 875763 w 890072"/>
              <a:gd name="connsiteY2" fmla="*/ 45545 h 614668"/>
              <a:gd name="connsiteX3" fmla="*/ 888642 w 890072"/>
              <a:gd name="connsiteY3" fmla="*/ 58424 h 61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0072" h="614668">
                <a:moveTo>
                  <a:pt x="0" y="573579"/>
                </a:moveTo>
                <a:cubicBezTo>
                  <a:pt x="319825" y="611142"/>
                  <a:pt x="639651" y="648706"/>
                  <a:pt x="785611" y="560700"/>
                </a:cubicBezTo>
                <a:cubicBezTo>
                  <a:pt x="931571" y="472694"/>
                  <a:pt x="858591" y="129258"/>
                  <a:pt x="875763" y="45545"/>
                </a:cubicBezTo>
                <a:cubicBezTo>
                  <a:pt x="892935" y="-38168"/>
                  <a:pt x="890788" y="10128"/>
                  <a:pt x="888642" y="5842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1455313" y="5125792"/>
            <a:ext cx="443483" cy="112945"/>
          </a:xfrm>
          <a:custGeom>
            <a:avLst/>
            <a:gdLst>
              <a:gd name="connsiteX0" fmla="*/ 0 w 443483"/>
              <a:gd name="connsiteY0" fmla="*/ 103031 h 112945"/>
              <a:gd name="connsiteX1" fmla="*/ 193183 w 443483"/>
              <a:gd name="connsiteY1" fmla="*/ 0 h 112945"/>
              <a:gd name="connsiteX2" fmla="*/ 425002 w 443483"/>
              <a:gd name="connsiteY2" fmla="*/ 103031 h 112945"/>
              <a:gd name="connsiteX3" fmla="*/ 412124 w 443483"/>
              <a:gd name="connsiteY3" fmla="*/ 103031 h 11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3483" h="112945">
                <a:moveTo>
                  <a:pt x="0" y="103031"/>
                </a:moveTo>
                <a:cubicBezTo>
                  <a:pt x="61174" y="51515"/>
                  <a:pt x="122349" y="0"/>
                  <a:pt x="193183" y="0"/>
                </a:cubicBezTo>
                <a:cubicBezTo>
                  <a:pt x="264017" y="0"/>
                  <a:pt x="388512" y="85859"/>
                  <a:pt x="425002" y="103031"/>
                </a:cubicBezTo>
                <a:cubicBezTo>
                  <a:pt x="461492" y="120203"/>
                  <a:pt x="436808" y="111617"/>
                  <a:pt x="412124" y="10303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2225899" y="5098889"/>
            <a:ext cx="443483" cy="112945"/>
          </a:xfrm>
          <a:custGeom>
            <a:avLst/>
            <a:gdLst>
              <a:gd name="connsiteX0" fmla="*/ 0 w 443483"/>
              <a:gd name="connsiteY0" fmla="*/ 103031 h 112945"/>
              <a:gd name="connsiteX1" fmla="*/ 193183 w 443483"/>
              <a:gd name="connsiteY1" fmla="*/ 0 h 112945"/>
              <a:gd name="connsiteX2" fmla="*/ 425002 w 443483"/>
              <a:gd name="connsiteY2" fmla="*/ 103031 h 112945"/>
              <a:gd name="connsiteX3" fmla="*/ 412124 w 443483"/>
              <a:gd name="connsiteY3" fmla="*/ 103031 h 11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3483" h="112945">
                <a:moveTo>
                  <a:pt x="0" y="103031"/>
                </a:moveTo>
                <a:cubicBezTo>
                  <a:pt x="61174" y="51515"/>
                  <a:pt x="122349" y="0"/>
                  <a:pt x="193183" y="0"/>
                </a:cubicBezTo>
                <a:cubicBezTo>
                  <a:pt x="264017" y="0"/>
                  <a:pt x="388512" y="85859"/>
                  <a:pt x="425002" y="103031"/>
                </a:cubicBezTo>
                <a:cubicBezTo>
                  <a:pt x="461492" y="120203"/>
                  <a:pt x="436808" y="111617"/>
                  <a:pt x="412124" y="10303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心形 8"/>
          <p:cNvSpPr/>
          <p:nvPr/>
        </p:nvSpPr>
        <p:spPr>
          <a:xfrm>
            <a:off x="3107950" y="1558343"/>
            <a:ext cx="591904" cy="492508"/>
          </a:xfrm>
          <a:custGeom>
            <a:avLst/>
            <a:gdLst>
              <a:gd name="connsiteX0" fmla="*/ 289775 w 579550"/>
              <a:gd name="connsiteY0" fmla="*/ 144888 h 579550"/>
              <a:gd name="connsiteX1" fmla="*/ 289775 w 579550"/>
              <a:gd name="connsiteY1" fmla="*/ 579550 h 579550"/>
              <a:gd name="connsiteX2" fmla="*/ 289775 w 579550"/>
              <a:gd name="connsiteY2" fmla="*/ 144888 h 579550"/>
              <a:gd name="connsiteX0-1" fmla="*/ 309912 w 584174"/>
              <a:gd name="connsiteY0-2" fmla="*/ 151475 h 521743"/>
              <a:gd name="connsiteX1-3" fmla="*/ 284155 w 584174"/>
              <a:gd name="connsiteY1-4" fmla="*/ 521743 h 521743"/>
              <a:gd name="connsiteX2-5" fmla="*/ 309912 w 584174"/>
              <a:gd name="connsiteY2-6" fmla="*/ 151475 h 521743"/>
              <a:gd name="connsiteX0-7" fmla="*/ 375784 w 591904"/>
              <a:gd name="connsiteY0-8" fmla="*/ 160877 h 492508"/>
              <a:gd name="connsiteX1-9" fmla="*/ 259874 w 591904"/>
              <a:gd name="connsiteY1-10" fmla="*/ 492508 h 492508"/>
              <a:gd name="connsiteX2-11" fmla="*/ 375784 w 591904"/>
              <a:gd name="connsiteY2-12" fmla="*/ 160877 h 4925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591904" h="492508">
                <a:moveTo>
                  <a:pt x="375784" y="160877"/>
                </a:moveTo>
                <a:cubicBezTo>
                  <a:pt x="496524" y="-177194"/>
                  <a:pt x="851498" y="57846"/>
                  <a:pt x="259874" y="492508"/>
                </a:cubicBezTo>
                <a:cubicBezTo>
                  <a:pt x="-331750" y="57846"/>
                  <a:pt x="255044" y="-177194"/>
                  <a:pt x="375784" y="160877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心形 8"/>
          <p:cNvSpPr/>
          <p:nvPr/>
        </p:nvSpPr>
        <p:spPr>
          <a:xfrm>
            <a:off x="3651152" y="2920104"/>
            <a:ext cx="585370" cy="437068"/>
          </a:xfrm>
          <a:custGeom>
            <a:avLst/>
            <a:gdLst>
              <a:gd name="connsiteX0" fmla="*/ 289775 w 579550"/>
              <a:gd name="connsiteY0" fmla="*/ 144888 h 579550"/>
              <a:gd name="connsiteX1" fmla="*/ 289775 w 579550"/>
              <a:gd name="connsiteY1" fmla="*/ 579550 h 579550"/>
              <a:gd name="connsiteX2" fmla="*/ 289775 w 579550"/>
              <a:gd name="connsiteY2" fmla="*/ 144888 h 579550"/>
              <a:gd name="connsiteX0-1" fmla="*/ 309912 w 584174"/>
              <a:gd name="connsiteY0-2" fmla="*/ 151475 h 521743"/>
              <a:gd name="connsiteX1-3" fmla="*/ 284155 w 584174"/>
              <a:gd name="connsiteY1-4" fmla="*/ 521743 h 521743"/>
              <a:gd name="connsiteX2-5" fmla="*/ 309912 w 584174"/>
              <a:gd name="connsiteY2-6" fmla="*/ 151475 h 521743"/>
              <a:gd name="connsiteX0-7" fmla="*/ 375784 w 591904"/>
              <a:gd name="connsiteY0-8" fmla="*/ 160877 h 492508"/>
              <a:gd name="connsiteX1-9" fmla="*/ 259874 w 591904"/>
              <a:gd name="connsiteY1-10" fmla="*/ 492508 h 492508"/>
              <a:gd name="connsiteX2-11" fmla="*/ 375784 w 591904"/>
              <a:gd name="connsiteY2-12" fmla="*/ 160877 h 492508"/>
              <a:gd name="connsiteX0-13" fmla="*/ 257061 w 585370"/>
              <a:gd name="connsiteY0-14" fmla="*/ 182711 h 437068"/>
              <a:gd name="connsiteX1-15" fmla="*/ 308576 w 585370"/>
              <a:gd name="connsiteY1-16" fmla="*/ 437068 h 437068"/>
              <a:gd name="connsiteX2-17" fmla="*/ 257061 w 585370"/>
              <a:gd name="connsiteY2-18" fmla="*/ 182711 h 4370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585370" h="437068">
                <a:moveTo>
                  <a:pt x="257061" y="182711"/>
                </a:moveTo>
                <a:cubicBezTo>
                  <a:pt x="377801" y="-155360"/>
                  <a:pt x="900200" y="2406"/>
                  <a:pt x="308576" y="437068"/>
                </a:cubicBezTo>
                <a:cubicBezTo>
                  <a:pt x="-283048" y="2406"/>
                  <a:pt x="136321" y="-155360"/>
                  <a:pt x="257061" y="182711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心形 8"/>
          <p:cNvSpPr/>
          <p:nvPr/>
        </p:nvSpPr>
        <p:spPr>
          <a:xfrm>
            <a:off x="3237863" y="3138638"/>
            <a:ext cx="332077" cy="247946"/>
          </a:xfrm>
          <a:custGeom>
            <a:avLst/>
            <a:gdLst>
              <a:gd name="connsiteX0" fmla="*/ 289775 w 579550"/>
              <a:gd name="connsiteY0" fmla="*/ 144888 h 579550"/>
              <a:gd name="connsiteX1" fmla="*/ 289775 w 579550"/>
              <a:gd name="connsiteY1" fmla="*/ 579550 h 579550"/>
              <a:gd name="connsiteX2" fmla="*/ 289775 w 579550"/>
              <a:gd name="connsiteY2" fmla="*/ 144888 h 579550"/>
              <a:gd name="connsiteX0-1" fmla="*/ 309912 w 584174"/>
              <a:gd name="connsiteY0-2" fmla="*/ 151475 h 521743"/>
              <a:gd name="connsiteX1-3" fmla="*/ 284155 w 584174"/>
              <a:gd name="connsiteY1-4" fmla="*/ 521743 h 521743"/>
              <a:gd name="connsiteX2-5" fmla="*/ 309912 w 584174"/>
              <a:gd name="connsiteY2-6" fmla="*/ 151475 h 521743"/>
              <a:gd name="connsiteX0-7" fmla="*/ 375784 w 591904"/>
              <a:gd name="connsiteY0-8" fmla="*/ 160877 h 492508"/>
              <a:gd name="connsiteX1-9" fmla="*/ 259874 w 591904"/>
              <a:gd name="connsiteY1-10" fmla="*/ 492508 h 492508"/>
              <a:gd name="connsiteX2-11" fmla="*/ 375784 w 591904"/>
              <a:gd name="connsiteY2-12" fmla="*/ 160877 h 492508"/>
              <a:gd name="connsiteX0-13" fmla="*/ 257061 w 585370"/>
              <a:gd name="connsiteY0-14" fmla="*/ 182711 h 437068"/>
              <a:gd name="connsiteX1-15" fmla="*/ 308576 w 585370"/>
              <a:gd name="connsiteY1-16" fmla="*/ 437068 h 437068"/>
              <a:gd name="connsiteX2-17" fmla="*/ 257061 w 585370"/>
              <a:gd name="connsiteY2-18" fmla="*/ 182711 h 4370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585370" h="437068">
                <a:moveTo>
                  <a:pt x="257061" y="182711"/>
                </a:moveTo>
                <a:cubicBezTo>
                  <a:pt x="377801" y="-155360"/>
                  <a:pt x="900200" y="2406"/>
                  <a:pt x="308576" y="437068"/>
                </a:cubicBezTo>
                <a:cubicBezTo>
                  <a:pt x="-283048" y="2406"/>
                  <a:pt x="136321" y="-155360"/>
                  <a:pt x="257061" y="182711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85659" y="285485"/>
            <a:ext cx="5932321" cy="600269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283743" y="1558343"/>
            <a:ext cx="1891352" cy="2438281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5120021" y="4304714"/>
            <a:ext cx="7071979" cy="1378634"/>
          </a:xfrm>
          <a:prstGeom prst="rect">
            <a:avLst/>
          </a:prstGeom>
          <a:solidFill>
            <a:schemeClr val="accent4">
              <a:lumMod val="7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那些年教师节我们的祝福</a:t>
            </a:r>
            <a:endParaRPr lang="en-US" altLang="zh-CN" sz="4400" dirty="0" smtClean="0">
              <a:solidFill>
                <a:schemeClr val="accent2">
                  <a:lumMod val="60000"/>
                  <a:lumOff val="4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pPr algn="r"/>
            <a:r>
              <a:rPr lang="en-US" altLang="zh-CN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   </a:t>
            </a:r>
            <a:r>
              <a:rPr lang="en-US" altLang="zh-CN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——</a:t>
            </a:r>
            <a:r>
              <a:rPr lang="zh-CN" alt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谢谢</a:t>
            </a:r>
            <a:r>
              <a:rPr lang="zh-CN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你们</a:t>
            </a:r>
            <a:endParaRPr lang="zh-CN" altLang="en-US" sz="3200" dirty="0">
              <a:solidFill>
                <a:schemeClr val="accent2">
                  <a:lumMod val="60000"/>
                  <a:lumOff val="4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7003" y="2307101"/>
            <a:ext cx="53363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0" i="0" dirty="0" smtClean="0">
                <a:effectLst/>
                <a:latin typeface="方正尚酷简体" panose="02000000000000000000" pitchFamily="2" charset="-122"/>
                <a:ea typeface="方正尚酷简体" panose="02000000000000000000" pitchFamily="2" charset="-122"/>
              </a:rPr>
              <a:t>三尺讲台，染苍苍白发，育桃李天下 </a:t>
            </a:r>
            <a:r>
              <a:rPr lang="en-US" altLang="zh-CN" sz="3600" b="0" i="0" dirty="0" smtClean="0">
                <a:effectLst/>
                <a:latin typeface="方正尚酷简体" panose="02000000000000000000" pitchFamily="2" charset="-122"/>
                <a:ea typeface="方正尚酷简体" panose="02000000000000000000" pitchFamily="2" charset="-122"/>
              </a:rPr>
              <a:t>,</a:t>
            </a:r>
            <a:r>
              <a:rPr lang="zh-CN" altLang="en-US" sz="3600" b="0" i="0" dirty="0" smtClean="0">
                <a:effectLst/>
                <a:latin typeface="方正尚酷简体" panose="02000000000000000000" pitchFamily="2" charset="-122"/>
                <a:ea typeface="方正尚酷简体" panose="02000000000000000000" pitchFamily="2" charset="-122"/>
              </a:rPr>
              <a:t>寒来暑往，撒点点心血，教九州才子</a:t>
            </a:r>
            <a:endParaRPr lang="zh-CN" altLang="en-US" sz="3600" dirty="0">
              <a:latin typeface="方正尚酷简体" panose="02000000000000000000" pitchFamily="2" charset="-122"/>
              <a:ea typeface="方正尚酷简体" panose="02000000000000000000" pitchFamily="2" charset="-122"/>
            </a:endParaRPr>
          </a:p>
        </p:txBody>
      </p:sp>
      <p:pic>
        <p:nvPicPr>
          <p:cNvPr id="2050" name="Picture 2" descr="http://z.hersp.com/dat/2012/03/09/11/02/5116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08430" y="1609134"/>
            <a:ext cx="5685350" cy="379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126609"/>
            <a:ext cx="5683347" cy="703385"/>
          </a:xfrm>
          <a:prstGeom prst="rect">
            <a:avLst/>
          </a:prstGeom>
          <a:solidFill>
            <a:schemeClr val="accent4">
              <a:lumMod val="7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方正尚酷简体" panose="02000000000000000000" pitchFamily="2" charset="-122"/>
                <a:ea typeface="方正尚酷简体" panose="02000000000000000000" pitchFamily="2" charset="-122"/>
              </a:rPr>
              <a:t>   </a:t>
            </a:r>
            <a:endParaRPr lang="zh-CN" altLang="en-US" sz="3200" b="1" dirty="0">
              <a:solidFill>
                <a:schemeClr val="accent2">
                  <a:lumMod val="60000"/>
                  <a:lumOff val="40000"/>
                </a:schemeClr>
              </a:solidFill>
              <a:latin typeface="方正尚酷简体" panose="02000000000000000000" pitchFamily="2" charset="-122"/>
              <a:ea typeface="方正尚酷简体" panose="02000000000000000000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47003" y="216691"/>
            <a:ext cx="4134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方正尚酷简体" panose="02000000000000000000" pitchFamily="2" charset="-122"/>
                <a:ea typeface="方正尚酷简体" panose="02000000000000000000" pitchFamily="2" charset="-122"/>
              </a:rPr>
              <a:t>那些年教师节我们的祝福</a:t>
            </a:r>
            <a:endParaRPr lang="en-US" altLang="zh-CN" sz="28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方正尚酷简体" panose="02000000000000000000" pitchFamily="2" charset="-122"/>
              <a:ea typeface="方正尚酷简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29882" y="1194806"/>
            <a:ext cx="109071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尚酷简体" panose="02000000000000000000" pitchFamily="2" charset="-122"/>
                <a:ea typeface="方正尚酷简体" panose="02000000000000000000" pitchFamily="2" charset="-122"/>
              </a:rPr>
              <a:t>  曾经</a:t>
            </a:r>
            <a:r>
              <a:rPr lang="zh-CN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尚酷简体" panose="02000000000000000000" pitchFamily="2" charset="-122"/>
                <a:ea typeface="方正尚酷简体" panose="02000000000000000000" pitchFamily="2" charset="-122"/>
              </a:rPr>
              <a:t>的一切又在脑海记起，好恨自己次次失之交臂，今天的天地作了铁证，因为您的生日，老师，我爱您，生日快乐！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126609"/>
            <a:ext cx="5683347" cy="703385"/>
          </a:xfrm>
          <a:prstGeom prst="rect">
            <a:avLst/>
          </a:prstGeom>
          <a:solidFill>
            <a:schemeClr val="accent4">
              <a:lumMod val="7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汉仪丫丫体简" panose="02010604000101010101" pitchFamily="2" charset="-122"/>
                <a:ea typeface="汉仪丫丫体简" panose="02010604000101010101" pitchFamily="2" charset="-122"/>
              </a:rPr>
              <a:t>   </a:t>
            </a:r>
            <a:endParaRPr lang="zh-CN" altLang="en-US" sz="3200" b="1" dirty="0">
              <a:solidFill>
                <a:schemeClr val="accent2">
                  <a:lumMod val="60000"/>
                  <a:lumOff val="40000"/>
                </a:schemeClr>
              </a:solidFill>
              <a:latin typeface="汉仪丫丫体简" panose="02010604000101010101" pitchFamily="2" charset="-122"/>
              <a:ea typeface="汉仪丫丫体简" panose="0201060400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7003" y="216691"/>
            <a:ext cx="4134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尚酷简体" panose="02000000000000000000" pitchFamily="2" charset="-122"/>
                <a:ea typeface="方正尚酷简体" panose="02000000000000000000" pitchFamily="2" charset="-122"/>
              </a:rPr>
              <a:t>那些年教师节我们的祝福</a:t>
            </a:r>
            <a:endParaRPr lang="en-US" altLang="zh-CN" sz="28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尚酷简体" panose="02000000000000000000" pitchFamily="2" charset="-122"/>
              <a:ea typeface="方正尚酷简体" panose="02000000000000000000" pitchFamily="2" charset="-122"/>
            </a:endParaRPr>
          </a:p>
        </p:txBody>
      </p:sp>
      <p:pic>
        <p:nvPicPr>
          <p:cNvPr id="3076" name="Picture 4" descr="http://pic16.nipic.com/20110823/2572670_101340459000_2.jpg"/>
          <p:cNvPicPr>
            <a:picLocks noChangeAspect="1" noChangeArrowheads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 bwMode="auto">
          <a:xfrm>
            <a:off x="5570806" y="2690431"/>
            <a:ext cx="5866227" cy="375257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8813" y="4542917"/>
            <a:ext cx="118449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 smtClean="0">
                <a:latin typeface="方正尚酷简体" panose="02000000000000000000" pitchFamily="2" charset="-122"/>
                <a:ea typeface="方正尚酷简体" panose="02000000000000000000" pitchFamily="2" charset="-122"/>
              </a:rPr>
              <a:t>   漫漫</a:t>
            </a:r>
            <a:r>
              <a:rPr lang="zh-CN" altLang="en-US" sz="3600" dirty="0">
                <a:latin typeface="方正尚酷简体" panose="02000000000000000000" pitchFamily="2" charset="-122"/>
                <a:ea typeface="方正尚酷简体" panose="02000000000000000000" pitchFamily="2" charset="-122"/>
              </a:rPr>
              <a:t>人生旅途，往事已不堪回首，但您的教诲和箴言却时常浮现在我的脑海里，在这节日的喜庆里，我真诚地祝福：老师，节日快乐！</a:t>
            </a:r>
          </a:p>
        </p:txBody>
      </p:sp>
      <p:pic>
        <p:nvPicPr>
          <p:cNvPr id="4100" name="Picture 4" descr="http://www.yuenei.com/uploads/allimg/120526/194tap3-0.jpg"/>
          <p:cNvPicPr>
            <a:picLocks noChangeAspect="1" noChangeArrowheads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 bwMode="auto">
          <a:xfrm>
            <a:off x="6808762" y="1125414"/>
            <a:ext cx="4155123" cy="285340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mzb.com.cn/res/Home/1005/4/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5415" y="1125414"/>
            <a:ext cx="4155123" cy="283933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0" y="126609"/>
            <a:ext cx="5683347" cy="703385"/>
          </a:xfrm>
          <a:prstGeom prst="rect">
            <a:avLst/>
          </a:prstGeom>
          <a:solidFill>
            <a:schemeClr val="accent4">
              <a:lumMod val="7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汉仪丫丫体简" panose="02010604000101010101" pitchFamily="2" charset="-122"/>
                <a:ea typeface="汉仪丫丫体简" panose="02010604000101010101" pitchFamily="2" charset="-122"/>
              </a:rPr>
              <a:t>   </a:t>
            </a:r>
            <a:endParaRPr lang="zh-CN" altLang="en-US" sz="3200" b="1" dirty="0">
              <a:solidFill>
                <a:schemeClr val="accent2">
                  <a:lumMod val="60000"/>
                  <a:lumOff val="40000"/>
                </a:schemeClr>
              </a:solidFill>
              <a:latin typeface="汉仪丫丫体简" panose="02010604000101010101" pitchFamily="2" charset="-122"/>
              <a:ea typeface="汉仪丫丫体简" panose="0201060400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7003" y="216691"/>
            <a:ext cx="4134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方正尚酷简体" panose="02000000000000000000" pitchFamily="2" charset="-122"/>
                <a:ea typeface="方正尚酷简体" panose="02000000000000000000" pitchFamily="2" charset="-122"/>
              </a:rPr>
              <a:t>那些年教师节我们的祝福</a:t>
            </a:r>
            <a:endParaRPr lang="en-US" altLang="zh-CN" sz="28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方正尚酷简体" panose="02000000000000000000" pitchFamily="2" charset="-122"/>
              <a:ea typeface="方正尚酷简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26609"/>
            <a:ext cx="5683347" cy="703385"/>
          </a:xfrm>
          <a:prstGeom prst="rect">
            <a:avLst/>
          </a:prstGeom>
          <a:solidFill>
            <a:schemeClr val="accent4">
              <a:lumMod val="7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方正尚酷简体" panose="02000000000000000000" pitchFamily="2" charset="-122"/>
                <a:ea typeface="方正尚酷简体" panose="02000000000000000000" pitchFamily="2" charset="-122"/>
              </a:rPr>
              <a:t>   </a:t>
            </a:r>
            <a:endParaRPr lang="zh-CN" altLang="en-US" sz="3200" b="1" dirty="0">
              <a:solidFill>
                <a:schemeClr val="accent2">
                  <a:lumMod val="60000"/>
                  <a:lumOff val="40000"/>
                </a:schemeClr>
              </a:solidFill>
              <a:latin typeface="方正尚酷简体" panose="02000000000000000000" pitchFamily="2" charset="-122"/>
              <a:ea typeface="方正尚酷简体" panose="020000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7003" y="216691"/>
            <a:ext cx="4134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方正尚酷简体" panose="02000000000000000000" pitchFamily="2" charset="-122"/>
                <a:ea typeface="方正尚酷简体" panose="02000000000000000000" pitchFamily="2" charset="-122"/>
              </a:rPr>
              <a:t>那些年教师节我们的祝福</a:t>
            </a:r>
            <a:endParaRPr lang="en-US" altLang="zh-CN" sz="28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方正尚酷简体" panose="02000000000000000000" pitchFamily="2" charset="-122"/>
              <a:ea typeface="方正尚酷简体" panose="02000000000000000000" pitchFamily="2" charset="-122"/>
            </a:endParaRPr>
          </a:p>
        </p:txBody>
      </p:sp>
      <p:pic>
        <p:nvPicPr>
          <p:cNvPr id="7170" name="Picture 2" descr="http://img1.gtimg.com/cd/pics/hv1/145/70/557/362369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445" y="1347955"/>
            <a:ext cx="7920111" cy="517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0" y="3371689"/>
            <a:ext cx="12192000" cy="2307102"/>
          </a:xfrm>
          <a:prstGeom prst="rect">
            <a:avLst/>
          </a:prstGeom>
          <a:solidFill>
            <a:schemeClr val="accent4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 smtClean="0">
                <a:latin typeface="方正尚酷简体" panose="02000000000000000000" pitchFamily="2" charset="-122"/>
                <a:ea typeface="方正尚酷简体" panose="02000000000000000000" pitchFamily="2" charset="-122"/>
              </a:rPr>
              <a:t>经历了风雨，才知道您的可贵；走上了成功，才知道您的伟大</a:t>
            </a:r>
            <a:endParaRPr lang="en-US" altLang="zh-CN" sz="3200" dirty="0" smtClean="0">
              <a:latin typeface="方正尚酷简体" panose="02000000000000000000" pitchFamily="2" charset="-122"/>
              <a:ea typeface="方正尚酷简体" panose="02000000000000000000" pitchFamily="2" charset="-122"/>
            </a:endParaRPr>
          </a:p>
          <a:p>
            <a:r>
              <a:rPr lang="en-US" altLang="zh-CN" sz="3200" dirty="0">
                <a:latin typeface="方正尚酷简体" panose="02000000000000000000" pitchFamily="2" charset="-122"/>
                <a:ea typeface="方正尚酷简体" panose="02000000000000000000" pitchFamily="2" charset="-122"/>
              </a:rPr>
              <a:t> </a:t>
            </a:r>
            <a:r>
              <a:rPr lang="en-US" altLang="zh-CN" sz="3200" dirty="0" smtClean="0">
                <a:latin typeface="方正尚酷简体" panose="02000000000000000000" pitchFamily="2" charset="-122"/>
                <a:ea typeface="方正尚酷简体" panose="02000000000000000000" pitchFamily="2" charset="-122"/>
              </a:rPr>
              <a:t>                                  ——</a:t>
            </a:r>
            <a:r>
              <a:rPr lang="zh-CN" altLang="en-US" sz="3200" dirty="0" smtClean="0">
                <a:latin typeface="方正尚酷简体" panose="02000000000000000000" pitchFamily="2" charset="-122"/>
                <a:ea typeface="方正尚酷简体" panose="02000000000000000000" pitchFamily="2" charset="-122"/>
              </a:rPr>
              <a:t>谢谢您，我尊敬的老师！</a:t>
            </a:r>
            <a:endParaRPr lang="zh-CN" altLang="en-US" sz="3200" dirty="0">
              <a:latin typeface="方正尚酷简体" panose="02000000000000000000" pitchFamily="2" charset="-122"/>
              <a:ea typeface="方正尚酷简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hotos.tuchong.com/233572/f/28991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3404" y="1140394"/>
            <a:ext cx="8078817" cy="535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126609"/>
            <a:ext cx="5683347" cy="703385"/>
          </a:xfrm>
          <a:prstGeom prst="rect">
            <a:avLst/>
          </a:prstGeom>
          <a:solidFill>
            <a:schemeClr val="accent4">
              <a:lumMod val="7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方正尚酷简体" panose="02000000000000000000" pitchFamily="2" charset="-122"/>
                <a:ea typeface="方正尚酷简体" panose="02000000000000000000" pitchFamily="2" charset="-122"/>
              </a:rPr>
              <a:t>   </a:t>
            </a:r>
            <a:endParaRPr lang="zh-CN" altLang="en-US" sz="3200" b="1" dirty="0">
              <a:solidFill>
                <a:schemeClr val="accent2">
                  <a:lumMod val="60000"/>
                  <a:lumOff val="40000"/>
                </a:schemeClr>
              </a:solidFill>
              <a:latin typeface="方正尚酷简体" panose="02000000000000000000" pitchFamily="2" charset="-122"/>
              <a:ea typeface="方正尚酷简体" panose="020000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7003" y="216691"/>
            <a:ext cx="4134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方正尚酷简体" panose="02000000000000000000" pitchFamily="2" charset="-122"/>
                <a:ea typeface="方正尚酷简体" panose="02000000000000000000" pitchFamily="2" charset="-122"/>
              </a:rPr>
              <a:t>那些年教师节我们的祝福</a:t>
            </a:r>
            <a:endParaRPr lang="en-US" altLang="zh-CN" sz="28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方正尚酷简体" panose="02000000000000000000" pitchFamily="2" charset="-122"/>
              <a:ea typeface="方正尚酷简体" panose="02000000000000000000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95889" y="3713871"/>
            <a:ext cx="3981949" cy="2614608"/>
          </a:xfrm>
          <a:prstGeom prst="rect">
            <a:avLst/>
          </a:prstGeom>
          <a:solidFill>
            <a:schemeClr val="accent4">
              <a:lumMod val="7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尚酷简体" panose="02000000000000000000" pitchFamily="2" charset="-122"/>
              <a:ea typeface="方正尚酷简体" panose="020000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95889" y="3713871"/>
            <a:ext cx="408914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方正尚酷简体" panose="02000000000000000000" pitchFamily="2" charset="-122"/>
                <a:ea typeface="方正尚酷简体" panose="02000000000000000000" pitchFamily="2" charset="-122"/>
              </a:rPr>
              <a:t>   每一天</a:t>
            </a:r>
            <a:r>
              <a:rPr lang="zh-CN" altLang="en-US" sz="2800" dirty="0">
                <a:latin typeface="方正尚酷简体" panose="02000000000000000000" pitchFamily="2" charset="-122"/>
                <a:ea typeface="方正尚酷简体" panose="02000000000000000000" pitchFamily="2" charset="-122"/>
              </a:rPr>
              <a:t>，每一时，每一秒，你不慕虚荣，把心儿操。这一天，这一时，这一秒，我充满感恩，送祝福到。教师节，老师，</a:t>
            </a:r>
            <a:r>
              <a:rPr lang="zh-CN" altLang="en-US" sz="2800" dirty="0" smtClean="0">
                <a:latin typeface="方正尚酷简体" panose="02000000000000000000" pitchFamily="2" charset="-122"/>
                <a:ea typeface="方正尚酷简体" panose="02000000000000000000" pitchFamily="2" charset="-122"/>
              </a:rPr>
              <a:t>您辛苦了</a:t>
            </a:r>
            <a:r>
              <a:rPr lang="zh-CN" altLang="en-US" sz="2800" dirty="0">
                <a:latin typeface="方正尚酷简体" panose="02000000000000000000" pitchFamily="2" charset="-122"/>
                <a:ea typeface="方正尚酷简体" panose="02000000000000000000" pitchFamily="2" charset="-122"/>
              </a:rPr>
              <a:t>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3467228"/>
            <a:ext cx="9453489" cy="2232628"/>
          </a:xfrm>
          <a:custGeom>
            <a:avLst/>
            <a:gdLst>
              <a:gd name="connsiteX0" fmla="*/ 0 w 9129932"/>
              <a:gd name="connsiteY0" fmla="*/ 0 h 1754326"/>
              <a:gd name="connsiteX1" fmla="*/ 9129932 w 9129932"/>
              <a:gd name="connsiteY1" fmla="*/ 0 h 1754326"/>
              <a:gd name="connsiteX2" fmla="*/ 9129932 w 9129932"/>
              <a:gd name="connsiteY2" fmla="*/ 1754326 h 1754326"/>
              <a:gd name="connsiteX3" fmla="*/ 0 w 9129932"/>
              <a:gd name="connsiteY3" fmla="*/ 1754326 h 1754326"/>
              <a:gd name="connsiteX4" fmla="*/ 0 w 9129932"/>
              <a:gd name="connsiteY4" fmla="*/ 0 h 1754326"/>
              <a:gd name="connsiteX0-1" fmla="*/ 28136 w 9129932"/>
              <a:gd name="connsiteY0-2" fmla="*/ 0 h 2232628"/>
              <a:gd name="connsiteX1-3" fmla="*/ 9129932 w 9129932"/>
              <a:gd name="connsiteY1-4" fmla="*/ 478302 h 2232628"/>
              <a:gd name="connsiteX2-5" fmla="*/ 9129932 w 9129932"/>
              <a:gd name="connsiteY2-6" fmla="*/ 2232628 h 2232628"/>
              <a:gd name="connsiteX3-7" fmla="*/ 0 w 9129932"/>
              <a:gd name="connsiteY3-8" fmla="*/ 2232628 h 2232628"/>
              <a:gd name="connsiteX4-9" fmla="*/ 28136 w 9129932"/>
              <a:gd name="connsiteY4-10" fmla="*/ 0 h 22326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129932" h="2232628">
                <a:moveTo>
                  <a:pt x="28136" y="0"/>
                </a:moveTo>
                <a:lnTo>
                  <a:pt x="9129932" y="478302"/>
                </a:lnTo>
                <a:lnTo>
                  <a:pt x="9129932" y="2232628"/>
                </a:lnTo>
                <a:lnTo>
                  <a:pt x="0" y="2232628"/>
                </a:lnTo>
                <a:lnTo>
                  <a:pt x="28136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尚酷简体" panose="02000000000000000000" pitchFamily="2" charset="-122"/>
              <a:ea typeface="方正尚酷简体" panose="02000000000000000000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 rot="161117">
            <a:off x="126611" y="3978875"/>
            <a:ext cx="116761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latin typeface="方正尚酷简体" panose="02000000000000000000" pitchFamily="2" charset="-122"/>
                <a:ea typeface="方正尚酷简体" panose="02000000000000000000" pitchFamily="2" charset="-122"/>
              </a:rPr>
              <a:t>经历了人生的坎坷，才知道您的</a:t>
            </a:r>
            <a:r>
              <a:rPr lang="zh-CN" altLang="en-US" sz="4400" dirty="0">
                <a:latin typeface="方正尚酷简体" panose="02000000000000000000" pitchFamily="2" charset="-122"/>
                <a:ea typeface="方正尚酷简体" panose="02000000000000000000" pitchFamily="2" charset="-122"/>
              </a:rPr>
              <a:t>可贵</a:t>
            </a:r>
            <a:r>
              <a:rPr lang="zh-CN" altLang="en-US" sz="3600" dirty="0" smtClean="0">
                <a:latin typeface="方正尚酷简体" panose="02000000000000000000" pitchFamily="2" charset="-122"/>
                <a:ea typeface="方正尚酷简体" panose="02000000000000000000" pitchFamily="2" charset="-122"/>
              </a:rPr>
              <a:t>；</a:t>
            </a:r>
            <a:endParaRPr lang="en-US" altLang="zh-CN" sz="3600" dirty="0" smtClean="0">
              <a:latin typeface="方正尚酷简体" panose="02000000000000000000" pitchFamily="2" charset="-122"/>
              <a:ea typeface="方正尚酷简体" panose="02000000000000000000" pitchFamily="2" charset="-122"/>
            </a:endParaRPr>
          </a:p>
          <a:p>
            <a:r>
              <a:rPr lang="zh-CN" altLang="en-US" sz="3600" dirty="0" smtClean="0">
                <a:latin typeface="方正尚酷简体" panose="02000000000000000000" pitchFamily="2" charset="-122"/>
                <a:ea typeface="方正尚酷简体" panose="02000000000000000000" pitchFamily="2" charset="-122"/>
              </a:rPr>
              <a:t>走上</a:t>
            </a:r>
            <a:r>
              <a:rPr lang="zh-CN" altLang="en-US" sz="3600" dirty="0">
                <a:latin typeface="方正尚酷简体" panose="02000000000000000000" pitchFamily="2" charset="-122"/>
                <a:ea typeface="方正尚酷简体" panose="02000000000000000000" pitchFamily="2" charset="-122"/>
              </a:rPr>
              <a:t>了辉煌的舞台，才知道你的</a:t>
            </a:r>
            <a:r>
              <a:rPr lang="zh-CN" altLang="en-US" sz="4400" dirty="0">
                <a:latin typeface="方正尚酷简体" panose="02000000000000000000" pitchFamily="2" charset="-122"/>
                <a:ea typeface="方正尚酷简体" panose="02000000000000000000" pitchFamily="2" charset="-122"/>
              </a:rPr>
              <a:t>伟大</a:t>
            </a:r>
            <a:r>
              <a:rPr lang="zh-CN" altLang="en-US" sz="3600" dirty="0" smtClean="0">
                <a:latin typeface="方正尚酷简体" panose="02000000000000000000" pitchFamily="2" charset="-122"/>
                <a:ea typeface="方正尚酷简体" panose="02000000000000000000" pitchFamily="2" charset="-122"/>
              </a:rPr>
              <a:t>；</a:t>
            </a:r>
            <a:endParaRPr lang="zh-CN" altLang="en-US" sz="3600" dirty="0">
              <a:latin typeface="方正尚酷简体" panose="02000000000000000000" pitchFamily="2" charset="-122"/>
              <a:ea typeface="方正尚酷简体" panose="02000000000000000000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126609"/>
            <a:ext cx="5683347" cy="703385"/>
          </a:xfrm>
          <a:prstGeom prst="rect">
            <a:avLst/>
          </a:prstGeom>
          <a:solidFill>
            <a:schemeClr val="accent4">
              <a:lumMod val="7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方正尚酷简体" panose="02000000000000000000" pitchFamily="2" charset="-122"/>
                <a:ea typeface="方正尚酷简体" panose="02000000000000000000" pitchFamily="2" charset="-122"/>
              </a:rPr>
              <a:t>   </a:t>
            </a:r>
            <a:endParaRPr lang="zh-CN" altLang="en-US" sz="3200" b="1" dirty="0">
              <a:solidFill>
                <a:schemeClr val="accent2">
                  <a:lumMod val="60000"/>
                  <a:lumOff val="40000"/>
                </a:schemeClr>
              </a:solidFill>
              <a:latin typeface="方正尚酷简体" panose="02000000000000000000" pitchFamily="2" charset="-122"/>
              <a:ea typeface="方正尚酷简体" panose="020000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7003" y="216691"/>
            <a:ext cx="4134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方正尚酷简体" panose="02000000000000000000" pitchFamily="2" charset="-122"/>
                <a:ea typeface="方正尚酷简体" panose="02000000000000000000" pitchFamily="2" charset="-122"/>
              </a:rPr>
              <a:t>那些年教师节我们的祝福</a:t>
            </a:r>
            <a:endParaRPr lang="en-US" altLang="zh-CN" sz="28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方正尚酷简体" panose="02000000000000000000" pitchFamily="2" charset="-122"/>
              <a:ea typeface="方正尚酷简体" panose="02000000000000000000" pitchFamily="2" charset="-122"/>
            </a:endParaRPr>
          </a:p>
        </p:txBody>
      </p:sp>
      <p:pic>
        <p:nvPicPr>
          <p:cNvPr id="5122" name="Picture 2" descr="http://pica.nipic.com/2007-09-12/20079121117618_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4417" l="5872" r="97819">
                        <a14:foregroundMark x1="65436" y1="22417" x2="71644" y2="34000"/>
                        <a14:foregroundMark x1="69128" y1="25167" x2="75336" y2="35250"/>
                      </a14:backgroundRemoval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008659" y="0"/>
            <a:ext cx="3583666" cy="721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759654" y="1671557"/>
            <a:ext cx="80185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方正尚酷简体" panose="02000000000000000000" pitchFamily="2" charset="-122"/>
                <a:ea typeface="方正尚酷简体" panose="02000000000000000000" pitchFamily="2" charset="-122"/>
              </a:rPr>
              <a:t>在这个属于您的日子里，</a:t>
            </a:r>
            <a:endParaRPr lang="en-US" altLang="zh-CN" sz="2800" dirty="0" smtClean="0">
              <a:latin typeface="方正尚酷简体" panose="02000000000000000000" pitchFamily="2" charset="-122"/>
              <a:ea typeface="方正尚酷简体" panose="02000000000000000000" pitchFamily="2" charset="-122"/>
            </a:endParaRPr>
          </a:p>
          <a:p>
            <a:r>
              <a:rPr lang="en-US" altLang="zh-CN" sz="2800" dirty="0">
                <a:latin typeface="方正尚酷简体" panose="02000000000000000000" pitchFamily="2" charset="-122"/>
                <a:ea typeface="方正尚酷简体" panose="02000000000000000000" pitchFamily="2" charset="-122"/>
              </a:rPr>
              <a:t> </a:t>
            </a:r>
            <a:r>
              <a:rPr lang="en-US" altLang="zh-CN" sz="2800" dirty="0" smtClean="0">
                <a:latin typeface="方正尚酷简体" panose="02000000000000000000" pitchFamily="2" charset="-122"/>
                <a:ea typeface="方正尚酷简体" panose="02000000000000000000" pitchFamily="2" charset="-122"/>
              </a:rPr>
              <a:t>      </a:t>
            </a:r>
            <a:r>
              <a:rPr lang="zh-CN" altLang="en-US" sz="2800" dirty="0" smtClean="0">
                <a:latin typeface="方正尚酷简体" panose="02000000000000000000" pitchFamily="2" charset="-122"/>
                <a:ea typeface="方正尚酷简体" panose="02000000000000000000" pitchFamily="2" charset="-122"/>
              </a:rPr>
              <a:t>我想对您说：谢谢您了，我尊敬的老师</a:t>
            </a:r>
            <a:endParaRPr lang="zh-CN" altLang="en-US" sz="2800" dirty="0">
              <a:latin typeface="方正尚酷简体" panose="02000000000000000000" pitchFamily="2" charset="-122"/>
              <a:ea typeface="方正尚酷简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8479" t="-6149" r="2468" b="8844"/>
          <a:stretch>
            <a:fillRect/>
          </a:stretch>
        </p:blipFill>
        <p:spPr>
          <a:xfrm>
            <a:off x="0" y="759122"/>
            <a:ext cx="5910348" cy="20122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screen"/>
          <a:srcRect l="8479" t="-6149" r="2468" b="8844"/>
          <a:stretch>
            <a:fillRect/>
          </a:stretch>
        </p:blipFill>
        <p:spPr>
          <a:xfrm>
            <a:off x="0" y="759122"/>
            <a:ext cx="5910348" cy="2012212"/>
          </a:xfrm>
          <a:prstGeom prst="notchedRightArrow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29746" y="3671668"/>
            <a:ext cx="8750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还</a:t>
            </a:r>
            <a:r>
              <a:rPr lang="zh-CN" altLang="en-US" sz="4800" dirty="0" smtClean="0"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记得你当年给老师的祝福么？</a:t>
            </a:r>
            <a:endParaRPr lang="zh-CN" altLang="en-US" sz="4800" dirty="0"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 www.2ppt.com">
  <a:themeElements>
    <a:clrScheme name="离子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离子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离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281</Words>
  <Application>Microsoft Office PowerPoint</Application>
  <PresentationFormat>宽屏</PresentationFormat>
  <Paragraphs>30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方正尚酷简体</vt:lpstr>
      <vt:lpstr>方正正大黑简体</vt:lpstr>
      <vt:lpstr>汉仪丫丫体简</vt:lpstr>
      <vt:lpstr>华文琥珀</vt:lpstr>
      <vt:lpstr>时尚中黑简体</vt:lpstr>
      <vt:lpstr>宋体</vt:lpstr>
      <vt:lpstr>Arial</vt:lpstr>
      <vt:lpstr>Calibri</vt:lpstr>
      <vt:lpstr>Century Gothic</vt:lpstr>
      <vt:lpstr>Wingdings 3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2022-03-04T02:53:11Z</dcterms:created>
  <dcterms:modified xsi:type="dcterms:W3CDTF">2023-01-10T06:47:28Z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D5C5AAA4876F4F65889EB1A1B952F7A3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