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1" r:id="rId2"/>
    <p:sldId id="296" r:id="rId3"/>
    <p:sldId id="297" r:id="rId4"/>
    <p:sldId id="298" r:id="rId5"/>
    <p:sldId id="299" r:id="rId6"/>
    <p:sldId id="300" r:id="rId7"/>
    <p:sldId id="302" r:id="rId8"/>
    <p:sldId id="315" r:id="rId9"/>
    <p:sldId id="316" r:id="rId10"/>
    <p:sldId id="317" r:id="rId11"/>
    <p:sldId id="319" r:id="rId12"/>
    <p:sldId id="318" r:id="rId13"/>
    <p:sldId id="308" r:id="rId14"/>
    <p:sldId id="309" r:id="rId15"/>
    <p:sldId id="310" r:id="rId16"/>
    <p:sldId id="311" r:id="rId17"/>
    <p:sldId id="312" r:id="rId18"/>
    <p:sldId id="313" r:id="rId19"/>
    <p:sldId id="322" r:id="rId20"/>
    <p:sldId id="320" r:id="rId21"/>
    <p:sldId id="321" r:id="rId22"/>
    <p:sldId id="323" r:id="rId23"/>
    <p:sldId id="324" r:id="rId24"/>
    <p:sldId id="337" r:id="rId25"/>
    <p:sldId id="338" r:id="rId26"/>
    <p:sldId id="325" r:id="rId27"/>
    <p:sldId id="326" r:id="rId28"/>
    <p:sldId id="327" r:id="rId29"/>
    <p:sldId id="328" r:id="rId30"/>
    <p:sldId id="329" r:id="rId31"/>
    <p:sldId id="330" r:id="rId32"/>
    <p:sldId id="333" r:id="rId33"/>
    <p:sldId id="334" r:id="rId34"/>
    <p:sldId id="335" r:id="rId35"/>
    <p:sldId id="336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17F5CC7-8D8E-4C11-99DC-EE5EA76E8E0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F5CC7-8D8E-4C11-99DC-EE5EA76E8E0D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53CD170-2AE8-4FFE-9FAE-808BB51DCB24}" type="slidenum">
              <a:rPr lang="en-US" altLang="zh-CN"/>
              <a:t>30</a:t>
            </a:fld>
            <a:endParaRPr lang="en-US" altLang="zh-CN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04703C-2EC8-402B-AA51-7FB1B366A511}" type="slidenum">
              <a:rPr lang="en-US" altLang="zh-CN"/>
              <a:t>31</a:t>
            </a:fld>
            <a:endParaRPr lang="en-US" altLang="zh-CN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AA1A3D8-3C87-40FD-A13D-54B8F05F7045}" type="slidenum">
              <a:rPr lang="en-US" altLang="zh-CN"/>
              <a:t>32</a:t>
            </a:fld>
            <a:endParaRPr lang="en-US" altLang="zh-CN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7FE32A6-BCF0-4519-B878-07919B6DCB27}" type="slidenum">
              <a:rPr lang="en-US" altLang="zh-CN"/>
              <a:t>33</a:t>
            </a:fld>
            <a:endParaRPr lang="en-US" altLang="zh-CN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C8A8384-181F-4889-B43B-556A8B8EDB20}" type="slidenum">
              <a:rPr lang="en-US" altLang="zh-CN"/>
              <a:t>34</a:t>
            </a:fld>
            <a:endParaRPr lang="en-US" altLang="zh-CN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B6DD507-6A39-477B-8D86-BD680BB5A5E5}" type="slidenum">
              <a:rPr lang="en-US" altLang="zh-CN"/>
              <a:t>35</a:t>
            </a:fld>
            <a:endParaRPr lang="en-US" altLang="zh-CN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BE3F482-4296-4864-9F36-6E07B0333C5F}" type="slidenum">
              <a:rPr lang="en-US" altLang="zh-CN"/>
              <a:t>22</a:t>
            </a:fld>
            <a:endParaRPr lang="en-US" altLang="zh-CN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70D1A8F-BBD9-4EC5-BADA-3B3E8AED85EA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3700552-4619-45E7-950A-E9A0CA104BA3}" type="slidenum">
              <a:rPr lang="en-US" altLang="zh-CN"/>
              <a:t>24</a:t>
            </a:fld>
            <a:endParaRPr lang="en-US" altLang="zh-CN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3581053-20BD-4A8C-BF5E-EF6D7C5AD3E6}" type="slidenum">
              <a:rPr lang="en-US" altLang="zh-CN"/>
              <a:t>25</a:t>
            </a:fld>
            <a:endParaRPr lang="en-US" altLang="zh-CN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6CA9A58-8484-4C74-BF31-9166333DB181}" type="slidenum">
              <a:rPr lang="en-US" altLang="zh-CN"/>
              <a:t>26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D958D9F-EF9C-459D-B070-BFF1C21510F1}" type="slidenum">
              <a:rPr lang="en-US" altLang="zh-CN"/>
              <a:t>27</a:t>
            </a:fld>
            <a:endParaRPr lang="en-US" altLang="zh-CN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0DD74B-C2F5-45ED-A03F-1465B60DFC88}" type="slidenum">
              <a:rPr lang="en-US" altLang="zh-CN"/>
              <a:t>28</a:t>
            </a:fld>
            <a:endParaRPr lang="en-US" altLang="zh-CN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AA8257D-9BA0-4580-9C48-BBF54F39A397}" type="slidenum">
              <a:rPr lang="en-US" altLang="zh-CN"/>
              <a:t>29</a:t>
            </a:fld>
            <a:endParaRPr lang="en-US" altLang="zh-CN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298E-262D-4575-8EC3-B6B9FC02504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F0B25-0791-4518-8A2B-6169D74E52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1A9C7-DD2E-4FC2-B7EE-97B0D397713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D7797-460F-48A2-B4C4-A322236864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7BED6-EA1B-4991-9DFD-7A1D624BFAC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1173A-BE01-4943-A998-9FE9E3EF07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7DDB9-EC3A-4436-9579-A2F41B792E0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98325-F13B-4C8F-8346-D7D14EDD26F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0CFEA-0EDE-491E-A7B6-AA33CFB873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BBBDC-9689-49BF-93F0-1D1C9BC0E2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D9C2C-C33F-47BB-9790-E75E3813B19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F176F6E-389F-4CA7-AF81-F5535D220BB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&#38142;&#25509;&#36164;&#28304;/U1T2B-1a.mp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38142;&#25509;&#36164;&#28304;/U1T2B-4a.mp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38142;&#25509;&#36164;&#28304;/U1T2B-4b.mp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38142;&#25509;&#36164;&#28304;/U1T2B-1a.mp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3048000"/>
          </a:xfrm>
        </p:spPr>
        <p:txBody>
          <a:bodyPr/>
          <a:lstStyle/>
          <a:p>
            <a:pPr algn="ctr">
              <a:lnSpc>
                <a:spcPct val="140000"/>
              </a:lnSpc>
              <a:buFontTx/>
              <a:buNone/>
            </a:pPr>
            <a:r>
              <a:rPr lang="en-US" altLang="zh-CN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 </a:t>
            </a:r>
            <a:r>
              <a:rPr lang="en-US" altLang="zh-CN" sz="3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  <a:r>
              <a:rPr lang="en-US" altLang="zh-CN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n-US" altLang="zh-CN" sz="48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learn teamwork.</a:t>
            </a:r>
            <a:endParaRPr lang="en-US" altLang="zh-CN" sz="3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40000"/>
              </a:lnSpc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B </a:t>
            </a:r>
          </a:p>
        </p:txBody>
      </p:sp>
      <p:sp>
        <p:nvSpPr>
          <p:cNvPr id="5" name="矩形 4"/>
          <p:cNvSpPr/>
          <p:nvPr/>
        </p:nvSpPr>
        <p:spPr>
          <a:xfrm>
            <a:off x="3057890" y="54864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57200" y="457200"/>
            <a:ext cx="8559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</a:rPr>
              <a:t>Jane: Michael, practice more and you will do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 better next time.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Maria: right! Keep trying. You are sure to have </a:t>
            </a:r>
          </a:p>
          <a:p>
            <a:r>
              <a:rPr lang="en-US" altLang="zh-CN" sz="3200" b="1">
                <a:latin typeface="Times New Roman" panose="02020603050405020304" pitchFamily="18" charset="0"/>
              </a:rPr>
              <a:t>more fun.</a:t>
            </a:r>
          </a:p>
        </p:txBody>
      </p:sp>
      <p:pic>
        <p:nvPicPr>
          <p:cNvPr id="73734" name="Picture 6" descr="Section B-la-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3886200"/>
            <a:ext cx="2133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Section B-l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91000"/>
            <a:ext cx="22383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Section B-la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286000"/>
            <a:ext cx="42767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1b Listen to 1a and mark T  or F.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50825" y="1295400"/>
            <a:ext cx="8893175" cy="481965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3200" b="1">
                <a:latin typeface="Times New Roman" panose="02020603050405020304" pitchFamily="18" charset="0"/>
              </a:rPr>
              <a:t>The word “fight” means “talk in an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angry way”.    (     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2. Michael and Kangkang are fighting because Michael didn’t pass the ball.            (     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3. Michael is good at soccer and he did his best.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                                                                        (     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4. Jane and Maria are sure Michael will do better next time.                                                     (     )</a:t>
            </a: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7010400" y="3352800"/>
            <a:ext cx="307975" cy="63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chemeClr val="hlink"/>
                  </a:solidFill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 panose="020B0A04020102020204"/>
              </a:rPr>
              <a:t>T</a:t>
            </a:r>
            <a:endParaRPr lang="zh-CN" altLang="en-US" sz="4400" b="1" kern="10">
              <a:ln w="9525">
                <a:solidFill>
                  <a:schemeClr val="hlink"/>
                </a:solidFill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 panose="020B0A04020102020204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8001000" y="4343400"/>
            <a:ext cx="257175" cy="5635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chemeClr val="hlink"/>
                  </a:solidFill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 panose="020B0A04020102020204"/>
              </a:rPr>
              <a:t>F</a:t>
            </a:r>
            <a:endParaRPr lang="zh-CN" altLang="en-US" sz="4400" b="1" kern="10">
              <a:ln w="9525">
                <a:solidFill>
                  <a:schemeClr val="hlink"/>
                </a:solidFill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 panose="020B0A04020102020204"/>
            </a:endParaRPr>
          </a:p>
        </p:txBody>
      </p:sp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8001000" y="5638800"/>
            <a:ext cx="358775" cy="63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chemeClr val="hlink"/>
                  </a:solidFill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 panose="020B0A04020102020204"/>
              </a:rPr>
              <a:t>T</a:t>
            </a:r>
            <a:endParaRPr lang="zh-CN" altLang="en-US" sz="4400" b="1" kern="10">
              <a:ln w="9525">
                <a:solidFill>
                  <a:schemeClr val="hlink"/>
                </a:solidFill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 panose="020B0A04020102020204"/>
            </a:endParaRPr>
          </a:p>
        </p:txBody>
      </p:sp>
      <p:sp>
        <p:nvSpPr>
          <p:cNvPr id="75785" name="WordArt 9"/>
          <p:cNvSpPr>
            <a:spLocks noChangeArrowheads="1" noChangeShapeType="1" noTextEdit="1"/>
          </p:cNvSpPr>
          <p:nvPr/>
        </p:nvSpPr>
        <p:spPr bwMode="auto">
          <a:xfrm>
            <a:off x="3124200" y="2057400"/>
            <a:ext cx="307975" cy="63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chemeClr val="hlink"/>
                  </a:solidFill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 panose="020B0A04020102020204"/>
              </a:rPr>
              <a:t>T</a:t>
            </a:r>
            <a:endParaRPr lang="zh-CN" altLang="en-US" sz="4400" b="1" kern="10">
              <a:ln w="9525">
                <a:solidFill>
                  <a:schemeClr val="hlink"/>
                </a:solidFill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Black" panose="020B0A04020102020204"/>
            </a:endParaRPr>
          </a:p>
        </p:txBody>
      </p:sp>
      <p:pic>
        <p:nvPicPr>
          <p:cNvPr id="75786" name="Picture 10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114300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  <p:bldP spid="75783" grpId="0" animBg="1"/>
      <p:bldP spid="757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 descr="4"/>
          <p:cNvSpPr>
            <a:spLocks noChangeArrowheads="1"/>
          </p:cNvSpPr>
          <p:nvPr/>
        </p:nvSpPr>
        <p:spPr bwMode="auto">
          <a:xfrm>
            <a:off x="250825" y="1844675"/>
            <a:ext cx="7920038" cy="2846388"/>
          </a:xfrm>
          <a:prstGeom prst="rect">
            <a:avLst/>
          </a:prstGeom>
          <a:blipFill dpi="0" rotWithShape="1">
            <a:blip r:embed="rId3" cstate="email">
              <a:alphaModFix amt="26000"/>
            </a:blip>
            <a:srcRect/>
            <a:stretch>
              <a:fillRect/>
            </a:stretch>
          </a:blipFill>
          <a:ln w="76200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latin typeface="Kartika" pitchFamily="18" charset="0"/>
              </a:rPr>
              <a:t>   </a:t>
            </a:r>
            <a:r>
              <a:rPr lang="en-US" altLang="zh-CN" sz="2400" b="1" dirty="0" err="1">
                <a:latin typeface="Kartika" pitchFamily="18" charset="0"/>
              </a:rPr>
              <a:t>Kangkang</a:t>
            </a:r>
            <a:r>
              <a:rPr lang="en-US" altLang="zh-CN" sz="2400" b="1" dirty="0">
                <a:latin typeface="Kartika" pitchFamily="18" charset="0"/>
              </a:rPr>
              <a:t> and Michael’s team lost the soccer game and </a:t>
            </a:r>
          </a:p>
          <a:p>
            <a:r>
              <a:rPr lang="en-US" altLang="zh-CN" sz="2400" b="1" dirty="0">
                <a:latin typeface="Kartika" pitchFamily="18" charset="0"/>
              </a:rPr>
              <a:t>then they had a _________. </a:t>
            </a:r>
            <a:r>
              <a:rPr lang="en-US" altLang="zh-CN" sz="2400" b="1" dirty="0" err="1">
                <a:latin typeface="Kartika" pitchFamily="18" charset="0"/>
              </a:rPr>
              <a:t>Kangkang</a:t>
            </a:r>
            <a:r>
              <a:rPr lang="en-US" altLang="zh-CN" sz="2400" b="1" dirty="0">
                <a:latin typeface="Kartika" pitchFamily="18" charset="0"/>
              </a:rPr>
              <a:t> was angry with Michael and __________ at him because Michael wouldn’t ______ the ball to him. With the help of Maria and Jane, </a:t>
            </a:r>
            <a:r>
              <a:rPr lang="en-US" altLang="zh-CN" sz="2400" b="1" dirty="0" err="1">
                <a:latin typeface="Kartika" pitchFamily="18" charset="0"/>
              </a:rPr>
              <a:t>Kangkang</a:t>
            </a:r>
            <a:r>
              <a:rPr lang="en-US" altLang="zh-CN" sz="2400" b="1" dirty="0">
                <a:latin typeface="Kartika" pitchFamily="18" charset="0"/>
              </a:rPr>
              <a:t> said _______ to Michael, and they learned ___________ is very important. The girls were sure Michael will do better and have more ______ next time.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555875" y="2349500"/>
            <a:ext cx="89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fight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439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1c Read 1a and fill in the blanks. Then retell the story.</a:t>
            </a:r>
          </a:p>
        </p:txBody>
      </p:sp>
      <p:pic>
        <p:nvPicPr>
          <p:cNvPr id="74757" name="Picture 5" descr="TIP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4263" y="4454525"/>
            <a:ext cx="4067175" cy="21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268538" y="2636838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shouted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68313" y="3068638"/>
            <a:ext cx="836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pass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339975" y="3429000"/>
            <a:ext cx="992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sorry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95288" y="3789363"/>
            <a:ext cx="1725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teamwork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181600" y="5334000"/>
            <a:ext cx="3168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b="1">
                <a:solidFill>
                  <a:srgbClr val="CC0000"/>
                </a:solidFill>
                <a:latin typeface="Arial Narrow" panose="020B0606020202030204" pitchFamily="34" charset="0"/>
              </a:rPr>
              <a:t>Try to repeat the information you have read in another way. It can help you learn English better.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364163" y="4149725"/>
            <a:ext cx="700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fun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8" grpId="0"/>
      <p:bldP spid="74759" grpId="0"/>
      <p:bldP spid="74760" grpId="0"/>
      <p:bldP spid="74761" grpId="0"/>
      <p:bldP spid="747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Match the verbs in Box A with the words in Box B to make phrases.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406400" y="604838"/>
            <a:ext cx="29527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9933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4400" b="1" kern="10">
              <a:ln w="9525">
                <a:solidFill>
                  <a:srgbClr val="9933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469" name="Text Box 5" descr="信纸"/>
          <p:cNvSpPr txBox="1">
            <a:spLocks noChangeArrowheads="1"/>
          </p:cNvSpPr>
          <p:nvPr/>
        </p:nvSpPr>
        <p:spPr bwMode="auto">
          <a:xfrm>
            <a:off x="549275" y="1612900"/>
            <a:ext cx="1439863" cy="47625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A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do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say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talk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shout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be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have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try</a:t>
            </a:r>
          </a:p>
        </p:txBody>
      </p:sp>
      <p:sp>
        <p:nvSpPr>
          <p:cNvPr id="62470" name="Text Box 6" descr="信纸"/>
          <p:cNvSpPr txBox="1">
            <a:spLocks noChangeArrowheads="1"/>
          </p:cNvSpPr>
          <p:nvPr/>
        </p:nvSpPr>
        <p:spPr bwMode="auto">
          <a:xfrm>
            <a:off x="2422525" y="1612900"/>
            <a:ext cx="2592388" cy="47625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B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angry with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fun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at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well in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about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one’s best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333399"/>
                </a:solidFill>
                <a:latin typeface="Palatino Linotype" panose="02040502050505030304" pitchFamily="18" charset="0"/>
              </a:rPr>
              <a:t> sorry to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5086350" y="3413125"/>
            <a:ext cx="576263" cy="504825"/>
          </a:xfrm>
          <a:prstGeom prst="rightArrow">
            <a:avLst>
              <a:gd name="adj1" fmla="val 50000"/>
              <a:gd name="adj2" fmla="val 28538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72" name="Text Box 8" descr="羊皮纸"/>
          <p:cNvSpPr txBox="1">
            <a:spLocks noChangeArrowheads="1"/>
          </p:cNvSpPr>
          <p:nvPr/>
        </p:nvSpPr>
        <p:spPr bwMode="auto">
          <a:xfrm>
            <a:off x="5734050" y="1612900"/>
            <a:ext cx="3168650" cy="47625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latin typeface="Palatino Linotype" panose="02040502050505030304" pitchFamily="18" charset="0"/>
              </a:rPr>
              <a:t>Phrase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Palatino Linotype" panose="02040502050505030304" pitchFamily="18" charset="0"/>
              </a:rPr>
              <a:t> do well in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Palatino Linotype" panose="02040502050505030304" pitchFamily="18" charset="0"/>
              </a:rPr>
              <a:t> say sorry to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Palatino Linotype" panose="02040502050505030304" pitchFamily="18" charset="0"/>
              </a:rPr>
              <a:t> talk about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Palatino Linotype" panose="02040502050505030304" pitchFamily="18" charset="0"/>
              </a:rPr>
              <a:t> shout at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Palatino Linotype" panose="02040502050505030304" pitchFamily="18" charset="0"/>
              </a:rPr>
              <a:t> be angry with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Palatino Linotype" panose="02040502050505030304" pitchFamily="18" charset="0"/>
              </a:rPr>
              <a:t> have fun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Palatino Linotype" panose="02040502050505030304" pitchFamily="18" charset="0"/>
              </a:rPr>
              <a:t> try one’s best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4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2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2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2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2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2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2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343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Then use the correct forms of phrases to complete the sentences.</a:t>
            </a:r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29527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9933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4400" b="1" kern="10">
              <a:ln w="9525">
                <a:solidFill>
                  <a:srgbClr val="9933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3" name="Text Box 5" descr="8a"/>
          <p:cNvSpPr txBox="1">
            <a:spLocks noChangeArrowheads="1"/>
          </p:cNvSpPr>
          <p:nvPr/>
        </p:nvSpPr>
        <p:spPr bwMode="auto">
          <a:xfrm>
            <a:off x="179388" y="1773238"/>
            <a:ext cx="8713787" cy="4619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endParaRPr kumimoji="1" lang="en-US" altLang="zh-CN" sz="900" b="1">
              <a:solidFill>
                <a:srgbClr val="333399"/>
              </a:solidFill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333399"/>
                </a:solidFill>
                <a:latin typeface="Book Antiqua" panose="02040602050305030304" pitchFamily="18" charset="0"/>
              </a:rPr>
              <a:t>I’ll __________ to finish my homework on time.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333399"/>
                </a:solidFill>
                <a:latin typeface="Book Antiqua" panose="02040602050305030304" pitchFamily="18" charset="0"/>
              </a:rPr>
              <a:t>They want to keep trying and __________ math next time.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333399"/>
                </a:solidFill>
                <a:latin typeface="Book Antiqua" panose="02040602050305030304" pitchFamily="18" charset="0"/>
              </a:rPr>
              <a:t>She was angry and said, “Don’t __________ me!”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333399"/>
                </a:solidFill>
                <a:latin typeface="Book Antiqua" panose="02040602050305030304" pitchFamily="18" charset="0"/>
              </a:rPr>
              <a:t>He was late again. His teacher _____________ him.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333399"/>
                </a:solidFill>
                <a:latin typeface="Book Antiqua" panose="02040602050305030304" pitchFamily="18" charset="0"/>
              </a:rPr>
              <a:t>Mr. Smith is ____________ the football game with his teammates.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333399"/>
                </a:solidFill>
                <a:latin typeface="Book Antiqua" panose="02040602050305030304" pitchFamily="18" charset="0"/>
              </a:rPr>
              <a:t>Kangkang should ____________ Michael.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>
                <a:solidFill>
                  <a:srgbClr val="333399"/>
                </a:solidFill>
                <a:latin typeface="Book Antiqua" panose="02040602050305030304" pitchFamily="18" charset="0"/>
              </a:rPr>
              <a:t>We ______ a lot of ______ at Sally’s birthday party.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042988" y="1989138"/>
            <a:ext cx="1992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try my best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219700" y="2492375"/>
            <a:ext cx="177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do better in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867400" y="3357563"/>
            <a:ext cx="1490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shout at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148263" y="3933825"/>
            <a:ext cx="2873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was angry with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627313" y="4508500"/>
            <a:ext cx="2301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talking about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635375" y="5300663"/>
            <a:ext cx="2049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say sorry to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331913" y="5876925"/>
            <a:ext cx="31416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had                    fun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5" grpId="0"/>
      <p:bldP spid="63496" grpId="0"/>
      <p:bldP spid="63497" grpId="0"/>
      <p:bldP spid="63498" grpId="0"/>
      <p:bldP spid="63499" grpId="0"/>
      <p:bldP spid="635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9527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9933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4400" b="1" kern="10">
              <a:ln w="9525">
                <a:solidFill>
                  <a:srgbClr val="9933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</a:rPr>
              <a:t>Study the example and rewrite the following sentences.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8351837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Example: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</a:rPr>
              <a:t>Please give me the book. = Please give the book to me. </a:t>
            </a:r>
          </a:p>
        </p:txBody>
      </p:sp>
      <p:pic>
        <p:nvPicPr>
          <p:cNvPr id="64517" name="Picture 5" descr="p14-2a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2924175"/>
            <a:ext cx="808037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p14-2a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3068638"/>
            <a:ext cx="871538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539750" y="3213100"/>
            <a:ext cx="757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FF0000"/>
                </a:solidFill>
                <a:latin typeface="Palatino Linotype" panose="02040502050505030304" pitchFamily="18" charset="0"/>
              </a:rPr>
              <a:t>give +              +                  = give +            + to +   </a:t>
            </a:r>
          </a:p>
        </p:txBody>
      </p:sp>
      <p:pic>
        <p:nvPicPr>
          <p:cNvPr id="64520" name="Picture 8" descr="p14-2a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5113" y="2852738"/>
            <a:ext cx="8080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p14-2a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3141663"/>
            <a:ext cx="871538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2195513" y="2349500"/>
            <a:ext cx="288925" cy="503238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2051050" y="4437063"/>
            <a:ext cx="0" cy="50482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900113" y="5013325"/>
            <a:ext cx="2160587" cy="1160463"/>
          </a:xfrm>
          <a:prstGeom prst="rect">
            <a:avLst/>
          </a:prstGeom>
          <a:solidFill>
            <a:srgbClr val="FFFFFF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Arial Narrow" panose="020B0606020202030204" pitchFamily="34" charset="0"/>
              </a:rPr>
              <a:t> direct object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kumimoji="1" lang="zh-CN" altLang="en-US" sz="2800" b="1">
                <a:solidFill>
                  <a:srgbClr val="FF0000"/>
                </a:solidFill>
                <a:latin typeface="Arial Narrow" panose="020B0606020202030204" pitchFamily="34" charset="0"/>
              </a:rPr>
              <a:t>直接宾语</a:t>
            </a: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3563938" y="2349500"/>
            <a:ext cx="287337" cy="574675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4067175" y="3933825"/>
            <a:ext cx="0" cy="935038"/>
          </a:xfrm>
          <a:prstGeom prst="line">
            <a:avLst/>
          </a:prstGeom>
          <a:noFill/>
          <a:ln w="57150">
            <a:solidFill>
              <a:srgbClr val="3333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3492500" y="5013325"/>
            <a:ext cx="2519363" cy="1160463"/>
          </a:xfrm>
          <a:prstGeom prst="rect">
            <a:avLst/>
          </a:prstGeom>
          <a:solidFill>
            <a:srgbClr val="FFFFFF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Arial Narrow" panose="020B0606020202030204" pitchFamily="34" charset="0"/>
              </a:rPr>
              <a:t> indirect object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kumimoji="1" lang="zh-CN" altLang="en-US" sz="2800" b="1">
                <a:solidFill>
                  <a:srgbClr val="FF0000"/>
                </a:solidFill>
                <a:latin typeface="Arial Narrow" panose="020B0606020202030204" pitchFamily="34" charset="0"/>
              </a:rPr>
              <a:t>间接宾语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3" grpId="0" animBg="1"/>
      <p:bldP spid="64524" grpId="0" animBg="1"/>
      <p:bldP spid="64525" grpId="0" animBg="1"/>
      <p:bldP spid="64526" grpId="0" animBg="1"/>
      <p:bldP spid="645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29527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ln w="9525">
                  <a:solidFill>
                    <a:srgbClr val="993300"/>
                  </a:solidFill>
                  <a:rou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4400" b="1" kern="10">
              <a:ln w="9525">
                <a:solidFill>
                  <a:srgbClr val="993300"/>
                </a:solidFill>
                <a:rou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734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Times New Roman" panose="02020603050405020304" pitchFamily="18" charset="0"/>
              </a:rPr>
              <a:t>Study the example and rewrite the following sentences.</a:t>
            </a:r>
          </a:p>
        </p:txBody>
      </p:sp>
      <p:sp>
        <p:nvSpPr>
          <p:cNvPr id="65540" name="Text Box 4" descr="2007121316515780_2"/>
          <p:cNvSpPr txBox="1">
            <a:spLocks noChangeArrowheads="1"/>
          </p:cNvSpPr>
          <p:nvPr/>
        </p:nvSpPr>
        <p:spPr bwMode="auto">
          <a:xfrm>
            <a:off x="179388" y="1052513"/>
            <a:ext cx="8713787" cy="5583237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endParaRPr kumimoji="1" lang="en-US" altLang="zh-CN" sz="900" b="1" dirty="0"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 dirty="0">
                <a:latin typeface="Book Antiqua" panose="02040602050305030304" pitchFamily="18" charset="0"/>
              </a:rPr>
              <a:t>You can also pass a teammate the ball.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endParaRPr kumimoji="1" lang="en-US" altLang="zh-CN" sz="2800" b="1" dirty="0"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 dirty="0">
                <a:latin typeface="Book Antiqua" panose="02040602050305030304" pitchFamily="18" charset="0"/>
              </a:rPr>
              <a:t>Please throw me the ball.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endParaRPr kumimoji="1" lang="en-US" altLang="zh-CN" sz="2800" b="1" dirty="0"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 dirty="0">
                <a:latin typeface="Book Antiqua" panose="02040602050305030304" pitchFamily="18" charset="0"/>
              </a:rPr>
              <a:t>My dad bought a basketball for my brother.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endParaRPr kumimoji="1" lang="en-US" altLang="zh-CN" sz="2800" b="1" dirty="0"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 dirty="0">
                <a:latin typeface="Book Antiqua" panose="02040602050305030304" pitchFamily="18" charset="0"/>
              </a:rPr>
              <a:t>Bring Peter a present.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endParaRPr kumimoji="1" lang="en-US" altLang="zh-CN" sz="2800" b="1" dirty="0">
              <a:latin typeface="Book Antiqua" panose="02040602050305030304" pitchFamily="18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r>
              <a:rPr kumimoji="1" lang="en-US" altLang="zh-CN" sz="2800" b="1" dirty="0">
                <a:latin typeface="Book Antiqua" panose="02040602050305030304" pitchFamily="18" charset="0"/>
              </a:rPr>
              <a:t>I made a big cake for my grandfather.</a:t>
            </a:r>
          </a:p>
          <a:p>
            <a:pPr>
              <a:lnSpc>
                <a:spcPct val="75000"/>
              </a:lnSpc>
              <a:spcBef>
                <a:spcPct val="50000"/>
              </a:spcBef>
              <a:buFontTx/>
              <a:buAutoNum type="arabicPeriod"/>
            </a:pPr>
            <a:endParaRPr kumimoji="1" lang="en-US" altLang="zh-CN" sz="2800" b="1" dirty="0">
              <a:latin typeface="Book Antiqua" panose="02040602050305030304" pitchFamily="18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6192837" cy="519113"/>
          </a:xfrm>
          <a:prstGeom prst="rect">
            <a:avLst/>
          </a:prstGeom>
          <a:solidFill>
            <a:srgbClr val="FFFFFF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You can also pass the ball to a teammate.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684213" y="2852738"/>
            <a:ext cx="4032250" cy="519112"/>
          </a:xfrm>
          <a:prstGeom prst="rect">
            <a:avLst/>
          </a:prstGeom>
          <a:solidFill>
            <a:srgbClr val="FFFFFF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Please throw the ball to me.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84213" y="4005263"/>
            <a:ext cx="5759450" cy="519112"/>
          </a:xfrm>
          <a:prstGeom prst="rect">
            <a:avLst/>
          </a:prstGeom>
          <a:solidFill>
            <a:srgbClr val="FFFFFF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My dad bought my brother a basketball.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684213" y="5084763"/>
            <a:ext cx="3816350" cy="519112"/>
          </a:xfrm>
          <a:prstGeom prst="rect">
            <a:avLst/>
          </a:prstGeom>
          <a:solidFill>
            <a:srgbClr val="FFFFFF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Bring a present for Peter.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684213" y="6021388"/>
            <a:ext cx="5113337" cy="519112"/>
          </a:xfrm>
          <a:prstGeom prst="rect">
            <a:avLst/>
          </a:prstGeom>
          <a:solidFill>
            <a:srgbClr val="FFFFFF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I made my grandfather a big cake.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  <p:bldP spid="65544" grpId="0" animBg="1"/>
      <p:bldP spid="655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179388" y="476250"/>
            <a:ext cx="863600" cy="6492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latin typeface="Arial Black" panose="020B0A04020102020204" pitchFamily="34" charset="0"/>
              </a:rPr>
              <a:t>4a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116013" y="333375"/>
            <a:ext cx="6696075" cy="137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</a:rPr>
              <a:t>Read the pairs of words and pay attention to the difference between </a:t>
            </a:r>
            <a:r>
              <a:rPr lang="en-US" altLang="zh-CN" sz="2800" b="1">
                <a:solidFill>
                  <a:srgbClr val="990099"/>
                </a:solidFill>
              </a:rPr>
              <a:t>/e/</a:t>
            </a:r>
            <a:r>
              <a:rPr lang="en-US" altLang="zh-CN" sz="2800" b="1">
                <a:solidFill>
                  <a:schemeClr val="accent2"/>
                </a:solidFill>
              </a:rPr>
              <a:t> and </a:t>
            </a:r>
            <a:r>
              <a:rPr lang="en-US" altLang="zh-CN" sz="2800" b="1">
                <a:solidFill>
                  <a:srgbClr val="990099"/>
                </a:solidFill>
              </a:rPr>
              <a:t>/</a:t>
            </a:r>
            <a:r>
              <a:rPr lang="en-US" altLang="zh-CN" sz="2800" b="1">
                <a:solidFill>
                  <a:srgbClr val="990099"/>
                </a:solidFill>
                <a:latin typeface="YinBiao" pitchFamily="2" charset="0"/>
              </a:rPr>
              <a:t>a</a:t>
            </a:r>
            <a:r>
              <a:rPr lang="en-US" altLang="zh-CN" sz="2000" b="1">
                <a:solidFill>
                  <a:srgbClr val="9900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800" b="1">
                <a:solidFill>
                  <a:srgbClr val="990099"/>
                </a:solidFill>
              </a:rPr>
              <a:t>/.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50825" y="2060575"/>
            <a:ext cx="1770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990099"/>
                </a:solidFill>
              </a:rPr>
              <a:t>/e/</a:t>
            </a:r>
            <a:r>
              <a:rPr lang="en-US" altLang="zh-CN" sz="3600" b="1">
                <a:solidFill>
                  <a:schemeClr val="accent2"/>
                </a:solidFill>
              </a:rPr>
              <a:t>-- </a:t>
            </a:r>
            <a:r>
              <a:rPr lang="en-US" altLang="zh-CN" sz="3600" b="1">
                <a:solidFill>
                  <a:srgbClr val="990099"/>
                </a:solidFill>
              </a:rPr>
              <a:t>/</a:t>
            </a:r>
            <a:r>
              <a:rPr lang="en-US" altLang="zh-CN" sz="3600" b="1">
                <a:solidFill>
                  <a:srgbClr val="990099"/>
                </a:solidFill>
                <a:latin typeface="YinBiao" pitchFamily="2" charset="0"/>
              </a:rPr>
              <a:t>a</a:t>
            </a:r>
            <a:r>
              <a:rPr lang="en-US" altLang="zh-CN" sz="2800" b="1">
                <a:solidFill>
                  <a:srgbClr val="9900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600" b="1">
                <a:solidFill>
                  <a:srgbClr val="990099"/>
                </a:solidFill>
              </a:rPr>
              <a:t>/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87450" y="2924175"/>
            <a:ext cx="310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8000"/>
                </a:solidFill>
              </a:rPr>
              <a:t>pr</a:t>
            </a:r>
            <a:r>
              <a:rPr lang="en-US" altLang="zh-CN" sz="3600" b="1" u="sng">
                <a:solidFill>
                  <a:srgbClr val="008000"/>
                </a:solidFill>
              </a:rPr>
              <a:t>e</a:t>
            </a:r>
            <a:r>
              <a:rPr lang="en-US" altLang="zh-CN" sz="3600" b="1">
                <a:solidFill>
                  <a:srgbClr val="008000"/>
                </a:solidFill>
              </a:rPr>
              <a:t>ss----pr</a:t>
            </a:r>
            <a:r>
              <a:rPr lang="en-US" altLang="zh-CN" sz="3600" b="1" u="sng">
                <a:solidFill>
                  <a:srgbClr val="008000"/>
                </a:solidFill>
              </a:rPr>
              <a:t>i</a:t>
            </a:r>
            <a:r>
              <a:rPr lang="en-US" altLang="zh-CN" sz="3600" b="1">
                <a:solidFill>
                  <a:srgbClr val="008000"/>
                </a:solidFill>
              </a:rPr>
              <a:t>ce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4932363" y="2924175"/>
            <a:ext cx="313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8000"/>
                </a:solidFill>
              </a:rPr>
              <a:t>sm</a:t>
            </a:r>
            <a:r>
              <a:rPr lang="en-US" altLang="zh-CN" sz="3600" b="1" u="sng">
                <a:solidFill>
                  <a:srgbClr val="008000"/>
                </a:solidFill>
              </a:rPr>
              <a:t>e</a:t>
            </a:r>
            <a:r>
              <a:rPr lang="en-US" altLang="zh-CN" sz="3600" b="1">
                <a:solidFill>
                  <a:srgbClr val="008000"/>
                </a:solidFill>
              </a:rPr>
              <a:t>ll----sm</a:t>
            </a:r>
            <a:r>
              <a:rPr lang="en-US" altLang="zh-CN" sz="3600" b="1" u="sng">
                <a:solidFill>
                  <a:srgbClr val="008000"/>
                </a:solidFill>
              </a:rPr>
              <a:t>i</a:t>
            </a:r>
            <a:r>
              <a:rPr lang="en-US" altLang="zh-CN" sz="3600" b="1">
                <a:solidFill>
                  <a:srgbClr val="008000"/>
                </a:solidFill>
              </a:rPr>
              <a:t>le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187450" y="4005263"/>
            <a:ext cx="259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8000"/>
                </a:solidFill>
              </a:rPr>
              <a:t>n</a:t>
            </a:r>
            <a:r>
              <a:rPr lang="en-US" altLang="zh-CN" sz="3600" b="1" u="sng">
                <a:solidFill>
                  <a:srgbClr val="008000"/>
                </a:solidFill>
              </a:rPr>
              <a:t>e</a:t>
            </a:r>
            <a:r>
              <a:rPr lang="en-US" altLang="zh-CN" sz="3600" b="1">
                <a:solidFill>
                  <a:srgbClr val="008000"/>
                </a:solidFill>
              </a:rPr>
              <a:t>t----n</a:t>
            </a:r>
            <a:r>
              <a:rPr lang="en-US" altLang="zh-CN" sz="3600" b="1" u="sng">
                <a:solidFill>
                  <a:srgbClr val="008000"/>
                </a:solidFill>
              </a:rPr>
              <a:t>igh</a:t>
            </a:r>
            <a:r>
              <a:rPr lang="en-US" altLang="zh-CN" sz="3600" b="1">
                <a:solidFill>
                  <a:srgbClr val="008000"/>
                </a:solidFill>
              </a:rPr>
              <a:t>t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5003800" y="4005263"/>
            <a:ext cx="262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8000"/>
                </a:solidFill>
              </a:rPr>
              <a:t>s</a:t>
            </a:r>
            <a:r>
              <a:rPr lang="en-US" altLang="zh-CN" sz="3600" b="1" u="sng">
                <a:solidFill>
                  <a:srgbClr val="008000"/>
                </a:solidFill>
              </a:rPr>
              <a:t>ai</a:t>
            </a:r>
            <a:r>
              <a:rPr lang="en-US" altLang="zh-CN" sz="3600" b="1">
                <a:solidFill>
                  <a:srgbClr val="008000"/>
                </a:solidFill>
              </a:rPr>
              <a:t>d----s</a:t>
            </a:r>
            <a:r>
              <a:rPr lang="en-US" altLang="zh-CN" sz="3600" b="1" u="sng">
                <a:solidFill>
                  <a:srgbClr val="008000"/>
                </a:solidFill>
              </a:rPr>
              <a:t>i</a:t>
            </a:r>
            <a:r>
              <a:rPr lang="en-US" altLang="zh-CN" sz="3600" b="1">
                <a:solidFill>
                  <a:srgbClr val="008000"/>
                </a:solidFill>
              </a:rPr>
              <a:t>de</a:t>
            </a:r>
          </a:p>
        </p:txBody>
      </p:sp>
      <p:pic>
        <p:nvPicPr>
          <p:cNvPr id="66570" name="Picture 10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1447800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/>
          <p:cNvSpPr>
            <a:spLocks noChangeArrowheads="1"/>
          </p:cNvSpPr>
          <p:nvPr/>
        </p:nvSpPr>
        <p:spPr bwMode="auto">
          <a:xfrm>
            <a:off x="304800" y="762000"/>
            <a:ext cx="863600" cy="64928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33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chemeClr val="accent2"/>
                </a:solidFill>
                <a:latin typeface="Arial Black" panose="020B0A04020102020204" pitchFamily="34" charset="0"/>
              </a:rPr>
              <a:t>4b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219200" y="609600"/>
            <a:ext cx="75438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Listen and read the sentences aloud, paying attention to the pronunciation and incomplete </a:t>
            </a:r>
            <a:r>
              <a:rPr lang="en-US" altLang="zh-CN" sz="3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plosion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altLang="zh-CN" sz="36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09600" y="2743200"/>
            <a:ext cx="7924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She is going to ta(k)e part in the sports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mee</a:t>
            </a:r>
            <a:r>
              <a:rPr lang="en-US" altLang="zh-CN" sz="3200" b="1" dirty="0">
                <a:latin typeface="Times New Roman" panose="02020603050405020304" pitchFamily="18" charset="0"/>
              </a:rPr>
              <a:t>(t)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nex</a:t>
            </a:r>
            <a:r>
              <a:rPr lang="en-US" altLang="zh-CN" sz="3200" b="1" dirty="0">
                <a:latin typeface="Times New Roman" panose="02020603050405020304" pitchFamily="18" charset="0"/>
              </a:rPr>
              <a:t>(t) weekend.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A: Michael, we los(t) because you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wouldn</a:t>
            </a:r>
            <a:r>
              <a:rPr lang="en-US" altLang="zh-CN" sz="3200" b="1" dirty="0">
                <a:latin typeface="Times New Roman" panose="02020603050405020304" pitchFamily="18" charset="0"/>
              </a:rPr>
              <a:t>’(t) pass the ball.</a:t>
            </a:r>
          </a:p>
          <a:p>
            <a:pPr marL="342900" indent="-34290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B: Don’(t)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shou</a:t>
            </a:r>
            <a:r>
              <a:rPr lang="en-US" altLang="zh-CN" sz="3200" b="1" dirty="0">
                <a:latin typeface="Times New Roman" panose="02020603050405020304" pitchFamily="18" charset="0"/>
              </a:rPr>
              <a:t>(t) at me li(k)e that.</a:t>
            </a:r>
          </a:p>
        </p:txBody>
      </p:sp>
      <p:pic>
        <p:nvPicPr>
          <p:cNvPr id="67592" name="Picture 8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1828800"/>
            <a:ext cx="9906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33400" y="457200"/>
            <a:ext cx="80772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3. A: Would you min(d) no(t) throwing bottles around?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B: I’m sorry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abou</a:t>
            </a:r>
            <a:r>
              <a:rPr lang="en-US" altLang="zh-CN" sz="3200" b="1" dirty="0">
                <a:latin typeface="Times New Roman" panose="02020603050405020304" pitchFamily="18" charset="0"/>
              </a:rPr>
              <a:t>(t) that. I won’(t) do it again.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4. A: Sorry, I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misse</a:t>
            </a:r>
            <a:r>
              <a:rPr lang="en-US" altLang="zh-CN" sz="3200" b="1" dirty="0">
                <a:latin typeface="Times New Roman" panose="02020603050405020304" pitchFamily="18" charset="0"/>
              </a:rPr>
              <a:t>(d) the ball.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    B: Never mind.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Kee</a:t>
            </a:r>
            <a:r>
              <a:rPr lang="en-US" altLang="zh-CN" sz="3200" b="1" dirty="0">
                <a:latin typeface="Times New Roman" panose="02020603050405020304" pitchFamily="18" charset="0"/>
              </a:rPr>
              <a:t>(p) trying, I’ll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kic</a:t>
            </a:r>
            <a:r>
              <a:rPr lang="en-US" altLang="zh-CN" sz="3200" b="1" dirty="0">
                <a:latin typeface="Times New Roman" panose="02020603050405020304" pitchFamily="18" charset="0"/>
              </a:rPr>
              <a:t>(k) you the ball again.</a:t>
            </a:r>
          </a:p>
        </p:txBody>
      </p:sp>
      <p:pic>
        <p:nvPicPr>
          <p:cNvPr id="78854" name="Picture 6" descr="TIP6_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733800"/>
            <a:ext cx="518160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4373563" y="5089525"/>
            <a:ext cx="37449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Arial Narrow" panose="020B0606020202030204" pitchFamily="34" charset="0"/>
              </a:rPr>
              <a:t>The consonants in brackets here are usually pronounced as stops like </a:t>
            </a:r>
            <a:r>
              <a:rPr lang="en-US" altLang="zh-CN" sz="2400" b="1" i="1">
                <a:solidFill>
                  <a:schemeClr val="accent2"/>
                </a:solidFill>
                <a:latin typeface="Arial Narrow" panose="020B0606020202030204" pitchFamily="34" charset="0"/>
              </a:rPr>
              <a:t>t, d, p, b, k</a:t>
            </a:r>
            <a:r>
              <a:rPr lang="en-US" altLang="zh-CN" sz="2400" b="1">
                <a:solidFill>
                  <a:schemeClr val="accent2"/>
                </a:solidFill>
                <a:latin typeface="Arial Narrow" panose="020B0606020202030204" pitchFamily="34" charset="0"/>
              </a:rPr>
              <a:t> and </a:t>
            </a:r>
            <a:r>
              <a:rPr lang="en-US" altLang="zh-CN" sz="2400" b="1" i="1">
                <a:solidFill>
                  <a:schemeClr val="accent2"/>
                </a:solidFill>
                <a:latin typeface="Arial Narrow" panose="020B0606020202030204" pitchFamily="34" charset="0"/>
              </a:rPr>
              <a:t>g</a:t>
            </a:r>
            <a:r>
              <a:rPr lang="en-US" altLang="zh-CN" sz="2400" b="1">
                <a:solidFill>
                  <a:schemeClr val="accent2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2400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Let's talk!</a:t>
            </a:r>
            <a:endParaRPr lang="zh-CN" altLang="en-US" sz="40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50179" name="Text Box 3" descr="图片1"/>
          <p:cNvSpPr txBox="1">
            <a:spLocks noChangeArrowheads="1"/>
          </p:cNvSpPr>
          <p:nvPr/>
        </p:nvSpPr>
        <p:spPr bwMode="auto">
          <a:xfrm>
            <a:off x="1403350" y="5157788"/>
            <a:ext cx="6121400" cy="131127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ahoma" panose="020B0604030504040204" pitchFamily="34" charset="0"/>
              </a:rPr>
              <a:t>Would you mind …?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ahoma" panose="020B0604030504040204" pitchFamily="34" charset="0"/>
              </a:rPr>
              <a:t>Of course not./Certainly not.</a:t>
            </a:r>
          </a:p>
        </p:txBody>
      </p:sp>
      <p:pic>
        <p:nvPicPr>
          <p:cNvPr id="50180" name="Picture 4" descr="8-1-2-2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1700213"/>
            <a:ext cx="4160837" cy="2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8-1-2-3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1628775"/>
            <a:ext cx="4479925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2400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Key points</a:t>
            </a:r>
            <a:endParaRPr lang="zh-CN" altLang="en-US" sz="40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86407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0099"/>
              </a:buClr>
              <a:buFont typeface="Arial" panose="020B0604020202020204" pitchFamily="34" charset="0"/>
              <a:buNone/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1. Michael doesn’t do well in soccer but he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did his best</a:t>
            </a: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68313" y="1844675"/>
            <a:ext cx="7543800" cy="608013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do one’s best = try one’s best </a:t>
            </a:r>
            <a:r>
              <a:rPr kumimoji="1" lang="zh-CN" altLang="en-US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尽力，努力</a:t>
            </a:r>
            <a:endParaRPr kumimoji="1" lang="zh-CN" altLang="en-US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23850" y="2636838"/>
            <a:ext cx="8208963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Eg</a:t>
            </a: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我会尽力帮助你的。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I’ll  ________________ help you.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1187450" y="3284538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990099"/>
                </a:solidFill>
                <a:latin typeface="Palatino Linotype" panose="02040502050505030304" pitchFamily="18" charset="0"/>
              </a:rPr>
              <a:t>do my best to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79388" y="4005263"/>
            <a:ext cx="8640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0099"/>
              </a:buClr>
              <a:buFont typeface="Arial" panose="020B0604020202020204" pitchFamily="34" charset="0"/>
              <a:buNone/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2.Don’t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angry with</a:t>
            </a: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each other.</a:t>
            </a:r>
          </a:p>
        </p:txBody>
      </p:sp>
      <p:sp>
        <p:nvSpPr>
          <p:cNvPr id="76808" name="AutoShape 8"/>
          <p:cNvSpPr/>
          <p:nvPr/>
        </p:nvSpPr>
        <p:spPr bwMode="auto">
          <a:xfrm>
            <a:off x="2776538" y="4683125"/>
            <a:ext cx="5108575" cy="609600"/>
          </a:xfrm>
          <a:prstGeom prst="borderCallout1">
            <a:avLst>
              <a:gd name="adj1" fmla="val 18750"/>
              <a:gd name="adj2" fmla="val -1491"/>
              <a:gd name="adj3" fmla="val -16667"/>
              <a:gd name="adj4" fmla="val -11375"/>
            </a:avLst>
          </a:prstGeom>
          <a:solidFill>
            <a:srgbClr val="FFFFFF"/>
          </a:solidFill>
          <a:ln w="38100">
            <a:solidFill>
              <a:srgbClr val="99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be angry with sb.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对某人生气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468313" y="5445125"/>
            <a:ext cx="8208962" cy="1160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Eg</a:t>
            </a: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</a:t>
            </a: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请不要总是生别人的气。</a:t>
            </a:r>
          </a:p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Don’t ________________________ others, please.</a:t>
            </a: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1763713" y="6021388"/>
            <a:ext cx="3654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990099"/>
                </a:solidFill>
                <a:latin typeface="Palatino Linotype" panose="02040502050505030304" pitchFamily="18" charset="0"/>
              </a:rPr>
              <a:t>be always angry with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 animBg="1"/>
      <p:bldP spid="76805" grpId="0"/>
      <p:bldP spid="76806" grpId="0"/>
      <p:bldP spid="76807" grpId="0"/>
      <p:bldP spid="76808" grpId="0" animBg="1"/>
      <p:bldP spid="76809" grpId="0" animBg="1"/>
      <p:bldP spid="768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2400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Key points</a:t>
            </a:r>
            <a:endParaRPr lang="zh-CN" altLang="en-US" sz="40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1125538"/>
            <a:ext cx="8640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0099"/>
              </a:buClr>
              <a:buFont typeface="Arial" panose="020B0604020202020204" pitchFamily="34" charset="0"/>
              <a:buNone/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3.What about saying sorry to Michael?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68313" y="1844675"/>
            <a:ext cx="8207375" cy="13398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say hello/sorry/thanks/goodbye to sb. 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                          </a:t>
            </a:r>
            <a:r>
              <a:rPr kumimoji="1" lang="zh-CN" altLang="en-US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对某人问候</a:t>
            </a:r>
            <a:r>
              <a:rPr kumimoji="1" lang="en-US" altLang="zh-CN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/</a:t>
            </a:r>
            <a:r>
              <a:rPr kumimoji="1" lang="zh-CN" altLang="en-US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道歉</a:t>
            </a:r>
            <a:r>
              <a:rPr kumimoji="1" lang="en-US" altLang="zh-CN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/</a:t>
            </a:r>
            <a:r>
              <a:rPr kumimoji="1" lang="zh-CN" altLang="en-US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道谢</a:t>
            </a:r>
            <a:r>
              <a:rPr kumimoji="1" lang="en-US" altLang="zh-CN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/</a:t>
            </a:r>
            <a:r>
              <a:rPr kumimoji="1" lang="zh-CN" altLang="en-US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道别</a:t>
            </a:r>
            <a:endParaRPr kumimoji="1" lang="zh-CN" altLang="en-US" sz="3200" b="1" dirty="0">
              <a:solidFill>
                <a:schemeClr val="accent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0" y="3429000"/>
            <a:ext cx="86407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0099"/>
              </a:buClr>
              <a:buFont typeface="Arial" panose="020B0604020202020204" pitchFamily="34" charset="0"/>
              <a:buNone/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4.Keep trying!    </a:t>
            </a:r>
          </a:p>
          <a:p>
            <a:pPr>
              <a:spcBef>
                <a:spcPct val="50000"/>
              </a:spcBef>
              <a:buClr>
                <a:srgbClr val="990099"/>
              </a:buClr>
              <a:buFont typeface="Arial" panose="020B0604020202020204" pitchFamily="34" charset="0"/>
              <a:buNone/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      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keep (sb.) doing </a:t>
            </a:r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使（某人）不停地做某事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0" y="4941888"/>
            <a:ext cx="9144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0099"/>
              </a:buClr>
              <a:buFont typeface="Arial" panose="020B0604020202020204" pitchFamily="34" charset="0"/>
              <a:buNone/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5.You are sure to have more fun.</a:t>
            </a:r>
            <a:r>
              <a:rPr kumimoji="1"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你们一定会玩的更高兴！</a:t>
            </a:r>
          </a:p>
        </p:txBody>
      </p:sp>
      <p:sp>
        <p:nvSpPr>
          <p:cNvPr id="77831" name="AutoShape 7"/>
          <p:cNvSpPr/>
          <p:nvPr/>
        </p:nvSpPr>
        <p:spPr bwMode="auto">
          <a:xfrm>
            <a:off x="2484438" y="5589588"/>
            <a:ext cx="5832475" cy="609600"/>
          </a:xfrm>
          <a:prstGeom prst="borderCallout1">
            <a:avLst>
              <a:gd name="adj1" fmla="val 18750"/>
              <a:gd name="adj2" fmla="val -1306"/>
              <a:gd name="adj3" fmla="val -35676"/>
              <a:gd name="adj4" fmla="val -7759"/>
            </a:avLst>
          </a:prstGeom>
          <a:solidFill>
            <a:srgbClr val="FFFFFF"/>
          </a:solidFill>
          <a:ln w="38100">
            <a:solidFill>
              <a:srgbClr val="99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be sure to do </a:t>
            </a:r>
            <a:r>
              <a:rPr kumimoji="1"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肯定要做某事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8" grpId="0" animBg="1"/>
      <p:bldP spid="77829" grpId="0"/>
      <p:bldP spid="77830" grpId="0" animBg="1"/>
      <p:bldP spid="778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940050" y="277813"/>
            <a:ext cx="3276600" cy="717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100" b="1" dirty="0">
                <a:solidFill>
                  <a:srgbClr val="333399"/>
                </a:solidFill>
              </a:rPr>
              <a:t>Key phrases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4213" y="854075"/>
            <a:ext cx="6665912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do you mean by doing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.?</a:t>
            </a:r>
          </a:p>
          <a:p>
            <a:r>
              <a:rPr lang="en-US" altLang="zh-CN" sz="2900" b="1" dirty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你做某事是什么意思？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 shout at sb.  </a:t>
            </a: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对某人大喊大叫</a:t>
            </a:r>
            <a:endParaRPr lang="en-US" altLang="en-US" sz="29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 </a:t>
            </a:r>
            <a:r>
              <a:rPr lang="en-US" altLang="zh-CN" sz="3200" b="1" dirty="0">
                <a:latin typeface="Times New Roman" panose="02020603050405020304" pitchFamily="18" charset="0"/>
              </a:rPr>
              <a:t>fight with sb.  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和某人打架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be angry with sb. 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对某人生气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do one’s best = try one’s best    </a:t>
            </a: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尽某人最大的努力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say sorry to sb.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对某人说对不起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be sorry for/about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2900" b="1" dirty="0">
                <a:latin typeface="Times New Roman" panose="02020603050405020304" pitchFamily="18" charset="0"/>
              </a:rPr>
              <a:t>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为某事感到遗憾、后悔、抱歉</a:t>
            </a:r>
            <a:r>
              <a:rPr lang="zh-CN" altLang="en-US" sz="29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</a:rPr>
              <a:t>keep doing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zh-CN" sz="3200" b="1" dirty="0">
                <a:latin typeface="Times New Roman" panose="02020603050405020304" pitchFamily="18" charset="0"/>
              </a:rPr>
              <a:t>.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一直</a:t>
            </a:r>
            <a:r>
              <a:rPr lang="en-US" altLang="zh-CN" sz="2900" b="1" dirty="0">
                <a:latin typeface="Times New Roman" panose="02020603050405020304" pitchFamily="18" charset="0"/>
                <a:ea typeface="楷体_GB2312" pitchFamily="49" charset="-122"/>
              </a:rPr>
              <a:t>/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不停地做某事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★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be sure to do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sth</a:t>
            </a:r>
            <a:r>
              <a:rPr lang="en-US" altLang="en-US" sz="3200" b="1" dirty="0">
                <a:latin typeface="Times New Roman" panose="02020603050405020304" pitchFamily="18" charset="0"/>
              </a:rPr>
              <a:t>. </a:t>
            </a: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2900" b="1" dirty="0">
                <a:latin typeface="Times New Roman" panose="02020603050405020304" pitchFamily="18" charset="0"/>
                <a:ea typeface="楷体_GB2312" pitchFamily="49" charset="-122"/>
              </a:rPr>
              <a:t>肯定要做某事</a:t>
            </a:r>
            <a:r>
              <a:rPr lang="zh-CN" altLang="en-US" sz="2900" b="1" dirty="0">
                <a:solidFill>
                  <a:srgbClr val="66FF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23850" y="1038225"/>
            <a:ext cx="8351838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zh-CN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serve the food</a:t>
            </a:r>
            <a:r>
              <a:rPr lang="en-US" altLang="zh-CN" sz="3400" b="1" dirty="0">
                <a:solidFill>
                  <a:srgbClr val="66FF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上菜</a:t>
            </a:r>
          </a:p>
          <a:p>
            <a:pPr>
              <a:lnSpc>
                <a:spcPct val="110000"/>
              </a:lnSpc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en-US" sz="3400" b="1" dirty="0">
                <a:solidFill>
                  <a:srgbClr val="00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turn down</a:t>
            </a:r>
            <a:r>
              <a:rPr lang="en-US" altLang="en-US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调低音量</a:t>
            </a:r>
          </a:p>
          <a:p>
            <a:pPr>
              <a:lnSpc>
                <a:spcPct val="110000"/>
              </a:lnSpc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 a minute</a:t>
            </a:r>
            <a:r>
              <a:rPr lang="en-US" altLang="zh-CN" sz="3400" b="1" dirty="0">
                <a:solidFill>
                  <a:srgbClr val="66FFFF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过一会儿</a:t>
            </a:r>
          </a:p>
          <a:p>
            <a:pPr>
              <a:lnSpc>
                <a:spcPct val="110000"/>
              </a:lnSpc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★</a:t>
            </a:r>
            <a:r>
              <a:rPr lang="en-US" altLang="en-US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 the phone</a:t>
            </a:r>
            <a:r>
              <a:rPr lang="en-US" altLang="zh-CN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在电话里</a:t>
            </a:r>
          </a:p>
          <a:p>
            <a:pPr>
              <a:lnSpc>
                <a:spcPct val="110000"/>
              </a:lnSpc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at once = right away</a:t>
            </a:r>
            <a:r>
              <a:rPr lang="en-US" altLang="zh-CN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马上；立刻</a:t>
            </a:r>
          </a:p>
          <a:p>
            <a:pPr>
              <a:lnSpc>
                <a:spcPct val="110000"/>
              </a:lnSpc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important to sb.</a:t>
            </a:r>
            <a:r>
              <a:rPr lang="en-US" altLang="zh-CN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对某人重要</a:t>
            </a:r>
          </a:p>
          <a:p>
            <a:pPr>
              <a:lnSpc>
                <a:spcPct val="110000"/>
              </a:lnSpc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 a seat = sit down</a:t>
            </a:r>
            <a:r>
              <a:rPr lang="en-US" altLang="zh-CN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坐下</a:t>
            </a:r>
          </a:p>
          <a:p>
            <a:pPr>
              <a:lnSpc>
                <a:spcPct val="110000"/>
              </a:lnSpc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busy with </a:t>
            </a:r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3400" b="1" dirty="0">
                <a:solidFill>
                  <a:srgbClr val="66FFFF"/>
                </a:solidFill>
                <a:latin typeface="Times New Roman" panose="02020603050405020304" pitchFamily="18" charset="0"/>
              </a:rPr>
              <a:t>      </a:t>
            </a: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忙于某</a:t>
            </a:r>
            <a:r>
              <a:rPr lang="zh-CN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事</a:t>
            </a:r>
          </a:p>
          <a:p>
            <a:pPr>
              <a:lnSpc>
                <a:spcPct val="110000"/>
              </a:lnSpc>
            </a:pP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★</a:t>
            </a:r>
            <a:r>
              <a:rPr lang="zh-CN" altLang="en-US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busy doing </a:t>
            </a:r>
            <a:r>
              <a:rPr lang="en-US" altLang="zh-CN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zh-CN" sz="3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400" b="1" dirty="0">
                <a:latin typeface="Times New Roman" panose="02020603050405020304" pitchFamily="18" charset="0"/>
                <a:ea typeface="楷体_GB2312" pitchFamily="49" charset="-122"/>
              </a:rPr>
              <a:t>忙于做某</a:t>
            </a:r>
            <a:r>
              <a:rPr lang="zh-CN" alt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</a:rPr>
              <a:t>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9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52400" y="728663"/>
            <a:ext cx="8763000" cy="55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marL="342900" indent="-342900" defTabSz="913130">
              <a:lnSpc>
                <a:spcPct val="110000"/>
              </a:lnSpc>
            </a:pPr>
            <a:r>
              <a:rPr lang="en-US" altLang="zh-CN" sz="3600" b="1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A. </a:t>
            </a:r>
            <a:r>
              <a:rPr lang="zh-CN" altLang="en-US" sz="3600" b="1" dirty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用所给单词的正确形式填空：</a:t>
            </a:r>
          </a:p>
          <a:p>
            <a:pPr marL="342900" indent="-342900" defTabSz="91313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1. She often makes mistakes. She is ________ (care).</a:t>
            </a:r>
          </a:p>
          <a:p>
            <a:pPr marL="342900" indent="-342900" defTabSz="91313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2. </a:t>
            </a:r>
            <a:r>
              <a:rPr lang="en-US" altLang="zh-CN" sz="34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400" b="1" dirty="0">
                <a:latin typeface="Times New Roman" panose="02020603050405020304" pitchFamily="18" charset="0"/>
              </a:rPr>
              <a:t> and Michael _______(fight) with each other last night. </a:t>
            </a:r>
          </a:p>
          <a:p>
            <a:pPr marL="342900" indent="-342900" defTabSz="91313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3. I’m sure I will do _______(good) next time.</a:t>
            </a:r>
          </a:p>
          <a:p>
            <a:pPr marL="342900" indent="-342900" defTabSz="91313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4. The words are small. I can’t see them ________(clear).</a:t>
            </a:r>
          </a:p>
          <a:p>
            <a:pPr marL="342900" indent="-342900" defTabSz="913130">
              <a:lnSpc>
                <a:spcPct val="110000"/>
              </a:lnSpc>
            </a:pPr>
            <a:r>
              <a:rPr lang="en-US" altLang="zh-CN" sz="3400" b="1" dirty="0">
                <a:latin typeface="Times New Roman" panose="02020603050405020304" pitchFamily="18" charset="0"/>
              </a:rPr>
              <a:t>5. We should do our _____(good) to do more exercise. It’s good for our health.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970713" y="1358900"/>
            <a:ext cx="19065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careless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3995738" y="3609975"/>
            <a:ext cx="16891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better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731838" y="4600575"/>
            <a:ext cx="22860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clearly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092575" y="5229225"/>
            <a:ext cx="14478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best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148263" y="2438400"/>
            <a:ext cx="1771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fought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/>
      <p:bldP spid="108548" grpId="0"/>
      <p:bldP spid="108549" grpId="0"/>
      <p:bldP spid="108550" grpId="0"/>
      <p:bldP spid="1085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333375"/>
            <a:ext cx="8434388" cy="6402388"/>
          </a:xfrm>
          <a:noFill/>
        </p:spPr>
        <p:txBody>
          <a:bodyPr lIns="91435" tIns="45717" rIns="91435" bIns="45717"/>
          <a:lstStyle/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333399"/>
                </a:solidFill>
                <a:latin typeface="Times New Roman" panose="02020603050405020304" pitchFamily="18" charset="0"/>
                <a:ea typeface="楷体_GB2312" pitchFamily="49" charset="-122"/>
              </a:rPr>
              <a:t>B.</a:t>
            </a:r>
            <a:r>
              <a:rPr lang="en-US" altLang="zh-CN" b="1" dirty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b="1" dirty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根据句意和首字母提示，完成句子。</a:t>
            </a:r>
          </a:p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solidFill>
                <a:srgbClr val="333399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1. You should wash your hands. They’re too d______.</a:t>
            </a:r>
          </a:p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2. Liu Gang is going to the USA. It’s a good c______ to </a:t>
            </a:r>
            <a:r>
              <a:rPr lang="en-US" altLang="zh-CN" sz="3100" b="1" dirty="0" err="1">
                <a:latin typeface="Times New Roman" panose="02020603050405020304" pitchFamily="18" charset="0"/>
              </a:rPr>
              <a:t>practise</a:t>
            </a:r>
            <a:r>
              <a:rPr lang="en-US" altLang="zh-CN" sz="3100" b="1" dirty="0">
                <a:latin typeface="Times New Roman" panose="02020603050405020304" pitchFamily="18" charset="0"/>
              </a:rPr>
              <a:t> English.</a:t>
            </a:r>
          </a:p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3. I ate n______ for breakfast this morning. I</a:t>
            </a:r>
          </a:p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    am so hungry now.</a:t>
            </a:r>
          </a:p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4. – Michael! Supper is r_____. Please wash your hands at once.</a:t>
            </a:r>
          </a:p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    – OK, Mom.</a:t>
            </a:r>
          </a:p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5. – Sorry, I don’t like this pen. Could you   </a:t>
            </a:r>
          </a:p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      pass me a________?</a:t>
            </a:r>
          </a:p>
          <a:p>
            <a:pPr marL="469900" indent="-469900" defTabSz="70485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100" b="1" dirty="0">
                <a:latin typeface="Times New Roman" panose="02020603050405020304" pitchFamily="18" charset="0"/>
              </a:rPr>
              <a:t>    – No problem.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020763" y="1538288"/>
            <a:ext cx="1065212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irty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25513" y="2438400"/>
            <a:ext cx="14462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hance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692275" y="2798763"/>
            <a:ext cx="16002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othing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4379913" y="3698875"/>
            <a:ext cx="1143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eady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363788" y="5499100"/>
            <a:ext cx="1828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nother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0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0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  <p:bldP spid="110595" grpId="0"/>
      <p:bldP spid="110596" grpId="0"/>
      <p:bldP spid="110597" grpId="0"/>
      <p:bldP spid="110598" grpId="0"/>
      <p:bldP spid="1105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52413" y="1449388"/>
            <a:ext cx="8496300" cy="38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>
            <a:spAutoFit/>
          </a:bodyPr>
          <a:lstStyle/>
          <a:p>
            <a:pPr defTabSz="913130">
              <a:lnSpc>
                <a:spcPct val="115000"/>
              </a:lnSpc>
            </a:pPr>
            <a:r>
              <a:rPr lang="en-US" altLang="zh-CN" sz="3800" b="1" dirty="0">
                <a:latin typeface="Times New Roman" panose="02020603050405020304" pitchFamily="18" charset="0"/>
              </a:rPr>
              <a:t>1. We are sure _______(</a:t>
            </a:r>
            <a:r>
              <a:rPr lang="zh-CN" altLang="en-US" sz="3800" b="1" dirty="0">
                <a:latin typeface="Times New Roman" panose="02020603050405020304" pitchFamily="18" charset="0"/>
                <a:ea typeface="楷体_GB2312" pitchFamily="49" charset="-122"/>
              </a:rPr>
              <a:t>获胜</a:t>
            </a:r>
            <a:r>
              <a:rPr lang="en-US" altLang="zh-CN" sz="3800" b="1" dirty="0">
                <a:latin typeface="Times New Roman" panose="02020603050405020304" pitchFamily="18" charset="0"/>
              </a:rPr>
              <a:t>) next time. </a:t>
            </a:r>
          </a:p>
          <a:p>
            <a:pPr defTabSz="913130">
              <a:lnSpc>
                <a:spcPct val="115000"/>
              </a:lnSpc>
            </a:pPr>
            <a:r>
              <a:rPr lang="en-US" altLang="zh-CN" sz="3800" b="1" dirty="0">
                <a:latin typeface="Times New Roman" panose="02020603050405020304" pitchFamily="18" charset="0"/>
              </a:rPr>
              <a:t>2. Could you please do me a ________   (</a:t>
            </a:r>
            <a:r>
              <a:rPr lang="zh-CN" altLang="en-US" sz="3800" b="1" dirty="0">
                <a:latin typeface="Times New Roman" panose="02020603050405020304" pitchFamily="18" charset="0"/>
                <a:ea typeface="楷体_GB2312" pitchFamily="49" charset="-122"/>
              </a:rPr>
              <a:t>给</a:t>
            </a:r>
            <a:r>
              <a:rPr lang="en-US" altLang="zh-CN" sz="3800" b="1" dirty="0">
                <a:latin typeface="宋体" panose="02010600030101010101" pitchFamily="2" charset="-122"/>
              </a:rPr>
              <a:t>……</a:t>
            </a:r>
            <a:r>
              <a:rPr lang="zh-CN" altLang="en-US" sz="3800" b="1" dirty="0">
                <a:latin typeface="Times New Roman" panose="02020603050405020304" pitchFamily="18" charset="0"/>
                <a:ea typeface="楷体_GB2312" pitchFamily="49" charset="-122"/>
              </a:rPr>
              <a:t>帮助</a:t>
            </a:r>
            <a:r>
              <a:rPr lang="en-US" altLang="zh-CN" sz="3800" b="1" dirty="0">
                <a:latin typeface="Times New Roman" panose="02020603050405020304" pitchFamily="18" charset="0"/>
              </a:rPr>
              <a:t>)?</a:t>
            </a:r>
          </a:p>
          <a:p>
            <a:pPr defTabSz="913130">
              <a:lnSpc>
                <a:spcPct val="115000"/>
              </a:lnSpc>
            </a:pPr>
            <a:r>
              <a:rPr lang="en-US" altLang="zh-CN" sz="3800" b="1" dirty="0">
                <a:latin typeface="Times New Roman" panose="02020603050405020304" pitchFamily="18" charset="0"/>
              </a:rPr>
              <a:t>3. Would you mind ________(</a:t>
            </a:r>
            <a:r>
              <a:rPr lang="zh-CN" altLang="en-US" sz="3800" b="1" dirty="0">
                <a:latin typeface="Times New Roman" panose="02020603050405020304" pitchFamily="18" charset="0"/>
                <a:ea typeface="楷体_GB2312" pitchFamily="49" charset="-122"/>
              </a:rPr>
              <a:t>帮忙</a:t>
            </a:r>
            <a:r>
              <a:rPr lang="en-US" altLang="zh-CN" sz="3800" b="1" dirty="0">
                <a:latin typeface="Times New Roman" panose="02020603050405020304" pitchFamily="18" charset="0"/>
              </a:rPr>
              <a:t>) me?</a:t>
            </a:r>
          </a:p>
          <a:p>
            <a:pPr defTabSz="913130">
              <a:lnSpc>
                <a:spcPct val="115000"/>
              </a:lnSpc>
            </a:pPr>
            <a:r>
              <a:rPr lang="en-US" altLang="zh-CN" sz="3800" b="1" dirty="0">
                <a:latin typeface="Times New Roman" panose="02020603050405020304" pitchFamily="18" charset="0"/>
              </a:rPr>
              <a:t>4. They’ll go somewhere _______(</a:t>
            </a:r>
            <a:r>
              <a:rPr lang="zh-CN" altLang="en-US" sz="3800" b="1" dirty="0">
                <a:latin typeface="Times New Roman" panose="02020603050405020304" pitchFamily="18" charset="0"/>
                <a:ea typeface="楷体_GB2312" pitchFamily="49" charset="-122"/>
              </a:rPr>
              <a:t>别的</a:t>
            </a:r>
            <a:r>
              <a:rPr lang="en-US" altLang="zh-CN" sz="3800" b="1" dirty="0">
                <a:latin typeface="Times New Roman" panose="02020603050405020304" pitchFamily="18" charset="0"/>
              </a:rPr>
              <a:t>).</a:t>
            </a:r>
          </a:p>
          <a:p>
            <a:pPr defTabSz="913130">
              <a:lnSpc>
                <a:spcPct val="115000"/>
              </a:lnSpc>
            </a:pPr>
            <a:r>
              <a:rPr lang="en-US" altLang="zh-CN" sz="3800" b="1" dirty="0">
                <a:latin typeface="Times New Roman" panose="02020603050405020304" pitchFamily="18" charset="0"/>
              </a:rPr>
              <a:t>5. You missed a good ________(</a:t>
            </a:r>
            <a:r>
              <a:rPr lang="zh-CN" altLang="en-US" sz="3800" b="1" dirty="0">
                <a:latin typeface="Times New Roman" panose="02020603050405020304" pitchFamily="18" charset="0"/>
                <a:ea typeface="楷体_GB2312" pitchFamily="49" charset="-122"/>
              </a:rPr>
              <a:t>机会</a:t>
            </a:r>
            <a:r>
              <a:rPr lang="en-US" altLang="zh-CN" sz="3800" b="1" dirty="0"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419475" y="1538288"/>
            <a:ext cx="16510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to win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299200" y="2168525"/>
            <a:ext cx="12668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favor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573588" y="3429000"/>
            <a:ext cx="16875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helping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5724525" y="4060825"/>
            <a:ext cx="92075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else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 rot="10804223" flipV="1">
            <a:off x="4764088" y="4689475"/>
            <a:ext cx="211772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defTabSz="91313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chance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52413" y="458788"/>
            <a:ext cx="624046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100" b="1" dirty="0">
                <a:solidFill>
                  <a:srgbClr val="333399"/>
                </a:solidFill>
                <a:ea typeface="楷体_GB2312" pitchFamily="49" charset="-122"/>
              </a:rPr>
              <a:t>按照汉语提示填空。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/>
      <p:bldP spid="83972" grpId="0"/>
      <p:bldP spid="83973" grpId="0"/>
      <p:bldP spid="83974" grpId="0"/>
      <p:bldP spid="839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8064500" cy="46069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1. 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你对着我大喊大叫是什么意思啊？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36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36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楷体_GB2312" pitchFamily="49" charset="-122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  <a:ea typeface="楷体_GB2312" pitchFamily="49" charset="-122"/>
              </a:rPr>
              <a:t>我们不应该互相打架。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1838" y="2798763"/>
            <a:ext cx="7726362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What do you mean by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shouting at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me?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827088" y="5140325"/>
            <a:ext cx="7356475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 shouldn’t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fight with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each other.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44500" y="639763"/>
            <a:ext cx="7581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100" b="1" dirty="0">
                <a:solidFill>
                  <a:srgbClr val="333399"/>
                </a:solidFill>
              </a:rPr>
              <a:t>Translate the sentences.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  <p:bldP spid="8602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539750" y="728663"/>
            <a:ext cx="80645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3.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我错过了一个好机会，所以我的队友对我生气了。</a:t>
            </a: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2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4.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我相信他已经尽力了。</a:t>
            </a: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endParaRPr lang="zh-CN" altLang="en-US" sz="31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defTabSz="913130"/>
            <a:r>
              <a:rPr lang="en-US" altLang="zh-CN" sz="3100" b="1" dirty="0">
                <a:latin typeface="Times New Roman" panose="02020603050405020304" pitchFamily="18" charset="0"/>
                <a:ea typeface="楷体_GB2312" pitchFamily="49" charset="-122"/>
              </a:rPr>
              <a:t>5. </a:t>
            </a:r>
            <a:r>
              <a:rPr lang="zh-CN" altLang="en-US" sz="3100" b="1" dirty="0">
                <a:latin typeface="Times New Roman" panose="02020603050405020304" pitchFamily="18" charset="0"/>
                <a:ea typeface="楷体_GB2312" pitchFamily="49" charset="-122"/>
              </a:rPr>
              <a:t>我为我所说的话感到很抱歉。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539750" y="1809750"/>
            <a:ext cx="7659688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missed a good chance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so my teammates were angry with me.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731838" y="3517900"/>
            <a:ext cx="6804025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believe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(that) he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did/tried his best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am sure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(that) he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did/tried his best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27088" y="5319713"/>
            <a:ext cx="57880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’m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very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sorry for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what I said.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68" grpId="0" build="p"/>
      <p:bldP spid="8806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827088" y="1627188"/>
            <a:ext cx="7967662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is always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careless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endParaRPr lang="en-US" altLang="zh-CN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2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 didn’t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say sorry to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the teacher.</a:t>
            </a:r>
          </a:p>
          <a:p>
            <a:pPr>
              <a:lnSpc>
                <a:spcPct val="120000"/>
              </a:lnSpc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We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keep reading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English.</a:t>
            </a:r>
          </a:p>
          <a:p>
            <a:pPr>
              <a:lnSpc>
                <a:spcPct val="120000"/>
              </a:lnSpc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1089025"/>
            <a:ext cx="7413625" cy="486092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6. 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他总是这么不小心。</a:t>
            </a:r>
          </a:p>
          <a:p>
            <a:pPr>
              <a:buFontTx/>
              <a:buNone/>
            </a:pPr>
            <a:endParaRPr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7. 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他没有向老师道歉。</a:t>
            </a:r>
          </a:p>
          <a:p>
            <a:pPr>
              <a:buFontTx/>
              <a:buNone/>
            </a:pPr>
            <a:endParaRPr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FontTx/>
              <a:buNone/>
            </a:pPr>
            <a:endParaRPr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8. 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我们一直在读英语。</a:t>
            </a:r>
          </a:p>
          <a:p>
            <a:pPr>
              <a:buFontTx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zh-CN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 descr="图片1"/>
          <p:cNvSpPr txBox="1">
            <a:spLocks noChangeArrowheads="1"/>
          </p:cNvSpPr>
          <p:nvPr/>
        </p:nvSpPr>
        <p:spPr bwMode="auto">
          <a:xfrm>
            <a:off x="1835150" y="4652963"/>
            <a:ext cx="5329238" cy="131127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 Would you mind not …?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 Sorry./ I’m sorry about that.</a:t>
            </a:r>
          </a:p>
        </p:txBody>
      </p:sp>
      <p:pic>
        <p:nvPicPr>
          <p:cNvPr id="51203" name="Picture 3" descr="8-1-2-4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1341438"/>
            <a:ext cx="3221037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8-1-2-5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1341438"/>
            <a:ext cx="318293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2555875" y="333375"/>
            <a:ext cx="32400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Let's talk!</a:t>
            </a:r>
            <a:endParaRPr lang="zh-CN" altLang="en-US" sz="40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0" y="819150"/>
            <a:ext cx="8153400" cy="4038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9. 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我们肯定会进球的。</a:t>
            </a:r>
          </a:p>
          <a:p>
            <a:pPr>
              <a:buFontTx/>
              <a:buNone/>
            </a:pPr>
            <a:endParaRPr lang="zh-CN" altLang="en-US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zh-CN" altLang="en-US" sz="2000" b="1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10. 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在老师的帮助下，她的数学进步了。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020763" y="1449388"/>
            <a:ext cx="739140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/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We </a:t>
            </a:r>
            <a:r>
              <a:rPr lang="en-US" altLang="zh-CN" sz="3100" b="1" u="sng">
                <a:solidFill>
                  <a:srgbClr val="FF0000"/>
                </a:solidFill>
                <a:latin typeface="Times New Roman" panose="02020603050405020304" pitchFamily="18" charset="0"/>
              </a:rPr>
              <a:t>are sure to</a:t>
            </a: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 get a goal.</a:t>
            </a:r>
          </a:p>
          <a:p>
            <a:pPr defTabSz="913130"/>
            <a:endParaRPr lang="en-US" altLang="zh-CN" sz="31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defTabSz="913130"/>
            <a:endParaRPr lang="en-US" altLang="zh-CN" sz="31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defTabSz="913130"/>
            <a:r>
              <a:rPr lang="en-US" altLang="zh-CN" sz="31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With the teacher’s help</a:t>
            </a: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, her maths is better.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925513" y="4419600"/>
            <a:ext cx="7773987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— </a:t>
            </a: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Would you mind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serving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the food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at once</a:t>
            </a: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— </a:t>
            </a: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Of course not.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44500" y="3759200"/>
            <a:ext cx="75533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8515" tIns="59258" rIns="118515" bIns="59258">
            <a:spAutoFit/>
          </a:bodyPr>
          <a:lstStyle/>
          <a:p>
            <a:pPr defTabSz="913130"/>
            <a:r>
              <a:rPr lang="en-US" altLang="zh-CN" sz="3100" b="1">
                <a:latin typeface="楷体_GB2312" pitchFamily="49" charset="-122"/>
                <a:ea typeface="楷体_GB2312" pitchFamily="49" charset="-122"/>
              </a:rPr>
              <a:t>11. </a:t>
            </a:r>
            <a:r>
              <a:rPr lang="en-US" altLang="zh-CN" sz="3100" b="1">
                <a:latin typeface="Arial" panose="020B0604020202020204"/>
                <a:ea typeface="楷体_GB2312" pitchFamily="49" charset="-122"/>
              </a:rPr>
              <a:t>—</a:t>
            </a:r>
            <a:r>
              <a:rPr lang="en-US" altLang="zh-CN" sz="3100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你介意马上上菜吗？ </a:t>
            </a:r>
            <a:r>
              <a:rPr lang="en-US" altLang="zh-CN" sz="3100" b="1">
                <a:latin typeface="Arial" panose="020B0604020202020204"/>
                <a:ea typeface="楷体_GB2312" pitchFamily="49" charset="-122"/>
              </a:rPr>
              <a:t>—</a:t>
            </a:r>
            <a:r>
              <a:rPr lang="en-US" altLang="zh-CN" sz="3100" b="1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100" b="1">
                <a:latin typeface="楷体_GB2312" pitchFamily="49" charset="-122"/>
                <a:ea typeface="楷体_GB2312" pitchFamily="49" charset="-122"/>
              </a:rPr>
              <a:t>当然不。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5438" y="304800"/>
            <a:ext cx="8818562" cy="46783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12. — 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你介意把收音机的音量调低吗？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    </a:t>
            </a: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— 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真的很对不起。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16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13. 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对不起我弄丢了你的钢笔。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1400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14. 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我昨天忙于打扫房间。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b="1"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楷体_GB2312" pitchFamily="49" charset="-122"/>
              </a:rPr>
              <a:t>15. </a:t>
            </a:r>
            <a:r>
              <a:rPr lang="zh-CN" altLang="en-US" b="1">
                <a:latin typeface="Times New Roman" panose="02020603050405020304" pitchFamily="18" charset="0"/>
                <a:ea typeface="楷体_GB2312" pitchFamily="49" charset="-122"/>
              </a:rPr>
              <a:t>你介意在电话里告诉她那个消息吗？那对她很重要。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39750" y="1358900"/>
            <a:ext cx="8248650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100" b="1">
                <a:solidFill>
                  <a:srgbClr val="FF0000"/>
                </a:solidFill>
                <a:latin typeface="Arial" panose="020B0604020202020204"/>
                <a:ea typeface="楷体_GB2312" pitchFamily="49" charset="-122"/>
              </a:rPr>
              <a:t>—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Would you mind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turning down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the radio?</a:t>
            </a:r>
          </a:p>
          <a:p>
            <a:r>
              <a:rPr lang="en-US" altLang="zh-CN" sz="3100" b="1">
                <a:solidFill>
                  <a:srgbClr val="FF0000"/>
                </a:solidFill>
                <a:latin typeface="Arial" panose="020B0604020202020204"/>
                <a:ea typeface="楷体_GB2312" pitchFamily="49" charset="-122"/>
              </a:rPr>
              <a:t>—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I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’m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really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sorry about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that.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914400" y="3124200"/>
            <a:ext cx="5332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’m sorry for losing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your pen.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066800" y="4114800"/>
            <a:ext cx="7105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was busy cleaning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the room yesterday.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68313" y="5499100"/>
            <a:ext cx="8675687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Would you mind telling her the news </a:t>
            </a:r>
            <a:r>
              <a:rPr lang="en-US" altLang="zh-CN" sz="3200" b="1" u="sng">
                <a:solidFill>
                  <a:srgbClr val="FF0000"/>
                </a:solidFill>
                <a:latin typeface="Times New Roman" panose="02020603050405020304" pitchFamily="18" charset="0"/>
              </a:rPr>
              <a:t>on the phone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? It’s very important to her.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2" grpId="0" build="p"/>
      <p:bldP spid="94213" grpId="0" build="p"/>
      <p:bldP spid="942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57163" y="1268413"/>
            <a:ext cx="8713787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 anchor="ctr">
            <a:spAutoFit/>
          </a:bodyPr>
          <a:lstStyle/>
          <a:p>
            <a:pPr marL="342900" indent="-342900"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1. – Mary, do you know what this word means?</a:t>
            </a:r>
          </a:p>
          <a:p>
            <a:pPr marL="342900" indent="-342900"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– Oh, sorry. I don’t know, _____.</a:t>
            </a:r>
          </a:p>
          <a:p>
            <a:pPr marL="342900" indent="-342900"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A. also 	   B. too 	C. either 	D. as well</a:t>
            </a:r>
          </a:p>
          <a:p>
            <a:pPr marL="342900" indent="-342900"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2. He always watches TV for a long time after school. His mother is ____. </a:t>
            </a:r>
          </a:p>
          <a:p>
            <a:pPr marL="342900" indent="-342900"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A. so happy 		B. angry with him </a:t>
            </a:r>
          </a:p>
          <a:p>
            <a:pPr marL="342900" indent="-342900"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C. kind to him  	D. friendly</a:t>
            </a:r>
          </a:p>
          <a:p>
            <a:pPr marL="342900" indent="-342900"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3. Studying English well is _____ us.</a:t>
            </a:r>
          </a:p>
          <a:p>
            <a:pPr marL="342900" indent="-342900"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A. important for 	B. important to </a:t>
            </a:r>
          </a:p>
          <a:p>
            <a:pPr marL="342900" indent="-342900"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C. important of   	D. important with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349250" y="458788"/>
            <a:ext cx="29749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100" b="1" dirty="0">
                <a:solidFill>
                  <a:srgbClr val="333399"/>
                </a:solidFill>
                <a:ea typeface="楷体_GB2312" pitchFamily="49" charset="-122"/>
              </a:rPr>
              <a:t>单项选择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243513" y="1719263"/>
            <a:ext cx="5762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379913" y="3159125"/>
            <a:ext cx="5762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051425" y="4778375"/>
            <a:ext cx="5762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6" grpId="0"/>
      <p:bldP spid="100357" grpId="0"/>
      <p:bldP spid="1003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444500" y="398463"/>
            <a:ext cx="8255000" cy="645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/>
          <a:p>
            <a:pPr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4. – It’s too noisy. Would you mind ____?</a:t>
            </a:r>
          </a:p>
          <a:p>
            <a:pPr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– Sorry. I’ll do it right now. </a:t>
            </a:r>
          </a:p>
          <a:p>
            <a:pPr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A. turning it up  	B. turn it off </a:t>
            </a:r>
          </a:p>
          <a:p>
            <a:pPr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C. turn down it   	D. turning it down</a:t>
            </a:r>
          </a:p>
          <a:p>
            <a:pPr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5. Don’t keep the children ______ TV all the time. It’s bad for their health.</a:t>
            </a:r>
          </a:p>
          <a:p>
            <a:pPr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A. watching   B. watch   </a:t>
            </a:r>
          </a:p>
          <a:p>
            <a:pPr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C. watched    D. watches</a:t>
            </a:r>
          </a:p>
          <a:p>
            <a:pPr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6. You lied to your mother yesterday. You must say _____ her. </a:t>
            </a:r>
          </a:p>
          <a:p>
            <a:pPr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 A. hello to    B. sorry for   </a:t>
            </a:r>
          </a:p>
          <a:p>
            <a:pPr defTabSz="913130">
              <a:spcBef>
                <a:spcPct val="10000"/>
              </a:spcBef>
            </a:pPr>
            <a:r>
              <a:rPr lang="en-US" altLang="zh-CN" sz="3100" b="1" dirty="0">
                <a:latin typeface="Times New Roman" panose="02020603050405020304" pitchFamily="18" charset="0"/>
              </a:rPr>
              <a:t>     C. sorry to    D. sorry</a:t>
            </a:r>
          </a:p>
          <a:p>
            <a:pPr defTabSz="913130"/>
            <a:endParaRPr lang="en-US" altLang="zh-CN" sz="3100" b="1" dirty="0">
              <a:latin typeface="Times New Roman" panose="02020603050405020304" pitchFamily="18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363788" y="4870450"/>
            <a:ext cx="5762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875463" y="369888"/>
            <a:ext cx="5762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437188" y="2349500"/>
            <a:ext cx="5746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4" grpId="0"/>
      <p:bldP spid="10240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400050" y="369888"/>
            <a:ext cx="8743950" cy="5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313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7. You shouldn’t ____ him. He is only a child.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 A. shout at 		B. angry with 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 C. be kind to     	D. shout for 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8. ____ my English teacher’s help, I learn English well now. 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A. Under      B. With      C. In      D. For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9. – I’m sorry I broke your pen. 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– _____. I have another one.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A. You’re welcome 		B. That’s right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C. It’s nothing         		D. Too bad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10. What did she mean _____ so early?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A. by leaving 		B. by leave</a:t>
            </a:r>
          </a:p>
          <a:p>
            <a:pPr>
              <a:lnSpc>
                <a:spcPct val="95000"/>
              </a:lnSpc>
            </a:pPr>
            <a:r>
              <a:rPr lang="en-US" altLang="zh-CN" sz="3100" b="1">
                <a:latin typeface="Times New Roman" panose="02020603050405020304" pitchFamily="18" charset="0"/>
              </a:rPr>
              <a:t>    C. of leaving  		D. by left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500188" y="3340100"/>
            <a:ext cx="5762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706813" y="277813"/>
            <a:ext cx="5762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020763" y="1628775"/>
            <a:ext cx="5746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764088" y="4600575"/>
            <a:ext cx="5746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2" grpId="0"/>
      <p:bldP spid="104453" grpId="0"/>
      <p:bldP spid="1044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3288" y="549275"/>
            <a:ext cx="3646487" cy="933450"/>
          </a:xfrm>
        </p:spPr>
        <p:txBody>
          <a:bodyPr/>
          <a:lstStyle/>
          <a:p>
            <a:pPr algn="l"/>
            <a:r>
              <a:rPr lang="en-US" altLang="zh-CN" sz="4500" b="1" dirty="0">
                <a:solidFill>
                  <a:srgbClr val="333399"/>
                </a:solidFill>
              </a:rPr>
              <a:t>Homework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696200" cy="45593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    Work in pairs or in groups.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Make a short play about problems,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complaints, apologies and answers.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For example: one student made the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other students wait for a long time,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500" b="1" dirty="0">
                <a:latin typeface="Times New Roman" panose="02020603050405020304" pitchFamily="18" charset="0"/>
              </a:rPr>
              <a:t>or broke others’ pens, and so on</a:t>
            </a:r>
            <a:r>
              <a:rPr lang="en-US" altLang="zh-CN" sz="3500" b="1" dirty="0" smtClean="0">
                <a:latin typeface="Times New Roman" panose="02020603050405020304" pitchFamily="18" charset="0"/>
              </a:rPr>
              <a:t>.  </a:t>
            </a:r>
            <a:endParaRPr lang="en-US" altLang="zh-CN" sz="35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考卷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1052513"/>
            <a:ext cx="40322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LiLe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908050"/>
            <a:ext cx="1866900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476375" y="4149725"/>
            <a:ext cx="590391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Li Lei </a:t>
            </a:r>
            <a:r>
              <a:rPr kumimoji="1"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did his best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 to study hard, but he didn’t </a:t>
            </a:r>
            <a:r>
              <a:rPr kumimoji="1"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pass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 the exam.</a:t>
            </a:r>
          </a:p>
        </p:txBody>
      </p:sp>
      <p:sp>
        <p:nvSpPr>
          <p:cNvPr id="52230" name="AutoShape 6" descr="羊皮纸"/>
          <p:cNvSpPr/>
          <p:nvPr/>
        </p:nvSpPr>
        <p:spPr bwMode="auto">
          <a:xfrm>
            <a:off x="539750" y="5805488"/>
            <a:ext cx="5761038" cy="609600"/>
          </a:xfrm>
          <a:prstGeom prst="borderCallout2">
            <a:avLst>
              <a:gd name="adj1" fmla="val 18750"/>
              <a:gd name="adj2" fmla="val 57014"/>
              <a:gd name="adj3" fmla="val 18750"/>
              <a:gd name="adj4" fmla="val 57014"/>
              <a:gd name="adj5" fmla="val -180468"/>
              <a:gd name="adj6" fmla="val 57014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do one’s best </a:t>
            </a:r>
            <a:r>
              <a:rPr kumimoji="1"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尽</a:t>
            </a:r>
            <a:r>
              <a:rPr kumimoji="1" lang="en-US" altLang="zh-C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(</a:t>
            </a:r>
            <a:r>
              <a:rPr kumimoji="1" lang="zh-CN" altLang="en-US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某人）最大努力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258888" y="4437063"/>
            <a:ext cx="6337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His father </a:t>
            </a:r>
            <a:r>
              <a:rPr kumimoji="1"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is angry with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 him.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His mother is </a:t>
            </a:r>
            <a:r>
              <a:rPr kumimoji="1"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shouting at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 him.</a:t>
            </a:r>
          </a:p>
        </p:txBody>
      </p:sp>
      <p:sp>
        <p:nvSpPr>
          <p:cNvPr id="53251" name="AutoShape 3" descr="羊皮纸"/>
          <p:cNvSpPr/>
          <p:nvPr/>
        </p:nvSpPr>
        <p:spPr bwMode="auto">
          <a:xfrm>
            <a:off x="755650" y="5949950"/>
            <a:ext cx="2511425" cy="609600"/>
          </a:xfrm>
          <a:prstGeom prst="borderCallout2">
            <a:avLst>
              <a:gd name="adj1" fmla="val 18750"/>
              <a:gd name="adj2" fmla="val 103032"/>
              <a:gd name="adj3" fmla="val 18750"/>
              <a:gd name="adj4" fmla="val 123829"/>
              <a:gd name="adj5" fmla="val -175523"/>
              <a:gd name="adj6" fmla="val 14525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对某人生气</a:t>
            </a:r>
          </a:p>
        </p:txBody>
      </p:sp>
      <p:sp>
        <p:nvSpPr>
          <p:cNvPr id="53252" name="AutoShape 4" descr="羊皮纸"/>
          <p:cNvSpPr/>
          <p:nvPr/>
        </p:nvSpPr>
        <p:spPr bwMode="auto">
          <a:xfrm>
            <a:off x="6732588" y="5876925"/>
            <a:ext cx="1854200" cy="609600"/>
          </a:xfrm>
          <a:prstGeom prst="borderCallout2">
            <a:avLst>
              <a:gd name="adj1" fmla="val 18750"/>
              <a:gd name="adj2" fmla="val -4111"/>
              <a:gd name="adj3" fmla="val 18750"/>
              <a:gd name="adj4" fmla="val -36644"/>
              <a:gd name="adj5" fmla="val -19792"/>
              <a:gd name="adj6" fmla="val -7029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斥责某人</a:t>
            </a:r>
          </a:p>
        </p:txBody>
      </p:sp>
      <p:pic>
        <p:nvPicPr>
          <p:cNvPr id="53253" name="Picture 5" descr="指责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88913"/>
            <a:ext cx="6985000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42988" y="4365625"/>
            <a:ext cx="7200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Palatino Linotype" panose="02040502050505030304" pitchFamily="18" charset="0"/>
              </a:rPr>
              <a:t>Kangkang is </a:t>
            </a:r>
            <a:r>
              <a:rPr kumimoji="1" lang="en-US" altLang="zh-CN" sz="3200" b="1">
                <a:solidFill>
                  <a:srgbClr val="CC0000"/>
                </a:solidFill>
                <a:latin typeface="Palatino Linotype" panose="02040502050505030304" pitchFamily="18" charset="0"/>
              </a:rPr>
              <a:t>fight</a:t>
            </a:r>
            <a:r>
              <a:rPr kumimoji="1" lang="en-US" altLang="zh-CN" sz="3200" b="1">
                <a:latin typeface="Palatino Linotype" panose="02040502050505030304" pitchFamily="18" charset="0"/>
              </a:rPr>
              <a:t>ing with Michael.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Palatino Linotype" panose="02040502050505030304" pitchFamily="18" charset="0"/>
              </a:rPr>
              <a:t>Do you want to know why?</a:t>
            </a:r>
          </a:p>
        </p:txBody>
      </p:sp>
      <p:sp>
        <p:nvSpPr>
          <p:cNvPr id="54276" name="AutoShape 4" descr="羊皮纸"/>
          <p:cNvSpPr/>
          <p:nvPr/>
        </p:nvSpPr>
        <p:spPr bwMode="auto">
          <a:xfrm>
            <a:off x="261938" y="3429000"/>
            <a:ext cx="2365375" cy="609600"/>
          </a:xfrm>
          <a:prstGeom prst="borderCallout2">
            <a:avLst>
              <a:gd name="adj1" fmla="val 18750"/>
              <a:gd name="adj2" fmla="val 103222"/>
              <a:gd name="adj3" fmla="val 18750"/>
              <a:gd name="adj4" fmla="val 132551"/>
              <a:gd name="adj5" fmla="val 182292"/>
              <a:gd name="adj6" fmla="val 16281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2800" b="1">
                <a:solidFill>
                  <a:srgbClr val="6600FF"/>
                </a:solidFill>
                <a:latin typeface="Times New Roman" panose="02020603050405020304" pitchFamily="18" charset="0"/>
              </a:rPr>
              <a:t>争论，打架</a:t>
            </a:r>
          </a:p>
        </p:txBody>
      </p:sp>
      <p:pic>
        <p:nvPicPr>
          <p:cNvPr id="54277" name="Picture 5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549275"/>
            <a:ext cx="3532187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6913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pitchFamily="18" charset="0"/>
              </a:rPr>
              <a:t>Listen to 1a and find out the answer.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00113" y="4581525"/>
            <a:ext cx="7854950" cy="1555750"/>
          </a:xfrm>
          <a:prstGeom prst="rect">
            <a:avLst/>
          </a:prstGeom>
          <a:solidFill>
            <a:srgbClr val="FBE9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b="1">
                <a:latin typeface="Trebuchet MS" panose="020B0603020202020204" pitchFamily="34" charset="0"/>
              </a:rPr>
              <a:t>  Why is Kangkang fighting with Michael?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b="1">
                <a:latin typeface="Trebuchet MS" panose="020B0603020202020204" pitchFamily="34" charset="0"/>
              </a:rPr>
              <a:t>  </a:t>
            </a:r>
            <a:r>
              <a:rPr kumimoji="1" lang="en-US" altLang="zh-CN" sz="3200" b="1">
                <a:solidFill>
                  <a:srgbClr val="CC0000"/>
                </a:solidFill>
                <a:latin typeface="Palatino Linotype" panose="02040502050505030304" pitchFamily="18" charset="0"/>
              </a:rPr>
              <a:t>Because Michael didn’t pass the ball.</a:t>
            </a:r>
          </a:p>
        </p:txBody>
      </p:sp>
      <p:pic>
        <p:nvPicPr>
          <p:cNvPr id="56325" name="Picture 5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341438"/>
            <a:ext cx="3532188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55435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0542" tIns="35271" rIns="70542" bIns="35271">
            <a:spAutoFit/>
          </a:bodyPr>
          <a:lstStyle>
            <a:lvl1pPr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5242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70485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59180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411605" defTabSz="7048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68805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326005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83205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40405" defTabSz="70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333399"/>
                </a:solidFill>
              </a:rPr>
              <a:t>1a. Look, listen and say</a:t>
            </a:r>
          </a:p>
        </p:txBody>
      </p:sp>
      <p:pic>
        <p:nvPicPr>
          <p:cNvPr id="71683" name="Picture 3" descr="视频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04800"/>
            <a:ext cx="1087438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82000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515" tIns="59258" rIns="118515" bIns="59258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592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8618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780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370455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8276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848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7420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99255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 : Michael, we lost because you wouldn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t pass the ball.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 : what do you mean? Don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t shout at me like that. I didn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t want our team to lose.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 : but we did!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Maria :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, Michael, please don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t </a:t>
            </a:r>
            <a:r>
              <a:rPr lang="en-US" altLang="zh-CN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fight.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 doesn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t do well in soccer but he did his best.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38150" y="533400"/>
            <a:ext cx="83820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Jane: Michael, you should learn teamwork, and pass the ball to your teammates more often. You know, one player doesn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t make a team. We should learn teamwork.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Maria :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, Michael, don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t be angry with each other. You two should talk more about the game before you play.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, what about saying sorry to Michael?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 err="1">
                <a:latin typeface="Times New Roman" panose="02020603050405020304" pitchFamily="18" charset="0"/>
              </a:rPr>
              <a:t>Kangkang</a:t>
            </a:r>
            <a:r>
              <a:rPr lang="en-US" altLang="zh-CN" sz="3200" b="1" dirty="0">
                <a:latin typeface="Times New Roman" panose="02020603050405020304" pitchFamily="18" charset="0"/>
              </a:rPr>
              <a:t>: Michael, I am sorry for what I said.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Michael: it</a:t>
            </a:r>
            <a:r>
              <a:rPr lang="en-US" altLang="zh-CN" sz="3200" b="1" dirty="0">
                <a:latin typeface="Arial" panose="020B0604020202020204"/>
              </a:rPr>
              <a:t>’</a:t>
            </a:r>
            <a:r>
              <a:rPr lang="en-US" altLang="zh-CN" sz="3200" b="1" dirty="0">
                <a:latin typeface="Times New Roman" panose="02020603050405020304" pitchFamily="18" charset="0"/>
              </a:rPr>
              <a:t>s nothing.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2086</Words>
  <Application>Microsoft Office PowerPoint</Application>
  <PresentationFormat>全屏显示(4:3)</PresentationFormat>
  <Paragraphs>348</Paragraphs>
  <Slides>35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1" baseType="lpstr">
      <vt:lpstr>Kartika</vt:lpstr>
      <vt:lpstr>YinBiao</vt:lpstr>
      <vt:lpstr>楷体_GB2312</vt:lpstr>
      <vt:lpstr>宋体</vt:lpstr>
      <vt:lpstr>微软雅黑</vt:lpstr>
      <vt:lpstr>Arial</vt:lpstr>
      <vt:lpstr>Arial Black</vt:lpstr>
      <vt:lpstr>Arial Narrow</vt:lpstr>
      <vt:lpstr>Book Antiqua</vt:lpstr>
      <vt:lpstr>Comic Sans MS</vt:lpstr>
      <vt:lpstr>Franklin Gothic Medium</vt:lpstr>
      <vt:lpstr>Palatino Linotype</vt:lpstr>
      <vt:lpstr>Tahoma</vt:lpstr>
      <vt:lpstr>Times New Roman</vt:lpstr>
      <vt:lpstr>Trebuchet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07D909D272BF4EAF92B6C15DFD4475D6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