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1D0F5-7849-4234-A89E-14FDBC80F5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B75CA-7F8B-4E53-B22B-0E84A59E98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image" Target="../media/image9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image" Target="../media/image2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19" Type="http://schemas.openxmlformats.org/officeDocument/2006/relationships/slideLayout" Target="../slideLayouts/slideLayout8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12.png"/><Relationship Id="rId5" Type="http://schemas.openxmlformats.org/officeDocument/2006/relationships/tags" Target="../tags/tag36.xml"/><Relationship Id="rId10" Type="http://schemas.openxmlformats.org/officeDocument/2006/relationships/image" Target="../media/image11.png"/><Relationship Id="rId4" Type="http://schemas.openxmlformats.org/officeDocument/2006/relationships/tags" Target="../tags/tag35.xm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3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14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2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15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53.xml"/><Relationship Id="rId7" Type="http://schemas.openxmlformats.org/officeDocument/2006/relationships/image" Target="../media/image16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10769" y="29527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95350"/>
            <a:ext cx="9144000" cy="685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3.1 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图形的平移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507121" y="89535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有如下结论：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）平移不改变图形的形状和大小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改变的是位置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）一个图形经过平移得到的图形，对应角分别相等；对应点所连的线段平行且相等；对应线段平行且相等．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16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8"/>
              </p:custDataLst>
            </p:nvPr>
          </p:nvPicPr>
          <p:blipFill>
            <a:blip r:embed="rId20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404007" y="691370"/>
            <a:ext cx="74445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问题：如图，经过平移，△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的顶点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移到了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）指出平移的方向和平移的距离；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）画出平移后的三角形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）指出（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）的图形的图形中平行且相等的相等，以及相等的角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1429376" y="2952750"/>
            <a:ext cx="781050" cy="1390650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1429376" y="2952750"/>
            <a:ext cx="781050" cy="1390650"/>
          </a:xfrm>
          <a:prstGeom prst="rect">
            <a:avLst/>
          </a:prstGeom>
        </p:spPr>
      </p:pic>
      <p:sp>
        <p:nvSpPr>
          <p:cNvPr id="9" name="PA_椭圆 8"/>
          <p:cNvSpPr/>
          <p:nvPr>
            <p:custDataLst>
              <p:tags r:id="rId5"/>
            </p:custDataLst>
          </p:nvPr>
        </p:nvSpPr>
        <p:spPr>
          <a:xfrm>
            <a:off x="5257800" y="2994699"/>
            <a:ext cx="36000" cy="714107"/>
          </a:xfrm>
          <a:prstGeom prst="ellipse">
            <a:avLst/>
          </a:prstGeom>
          <a:solidFill>
            <a:schemeClr val="tx1"/>
          </a:solidFill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pic>
        <p:nvPicPr>
          <p:cNvPr id="10" name="PA_图片 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4539826" y="3333750"/>
            <a:ext cx="781050" cy="1390650"/>
          </a:xfrm>
          <a:prstGeom prst="rect">
            <a:avLst/>
          </a:prstGeom>
        </p:spPr>
      </p:pic>
      <p:sp>
        <p:nvSpPr>
          <p:cNvPr id="11" name="PA_文本框 10"/>
          <p:cNvSpPr txBox="1"/>
          <p:nvPr>
            <p:custDataLst>
              <p:tags r:id="rId7"/>
            </p:custDataLst>
          </p:nvPr>
        </p:nvSpPr>
        <p:spPr>
          <a:xfrm>
            <a:off x="1910344" y="2641301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A</a:t>
            </a:r>
            <a:endParaRPr lang="zh-CN" altLang="en-US" dirty="0">
              <a:latin typeface="+mn-ea"/>
            </a:endParaRPr>
          </a:p>
        </p:txBody>
      </p:sp>
      <p:sp>
        <p:nvSpPr>
          <p:cNvPr id="12" name="PA_文本框 11"/>
          <p:cNvSpPr txBox="1"/>
          <p:nvPr>
            <p:custDataLst>
              <p:tags r:id="rId8"/>
            </p:custDataLst>
          </p:nvPr>
        </p:nvSpPr>
        <p:spPr>
          <a:xfrm>
            <a:off x="1279335" y="3663517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B</a:t>
            </a:r>
            <a:endParaRPr lang="zh-CN" altLang="en-US" dirty="0">
              <a:latin typeface="+mn-ea"/>
            </a:endParaRPr>
          </a:p>
        </p:txBody>
      </p:sp>
      <p:sp>
        <p:nvSpPr>
          <p:cNvPr id="13" name="PA_文本框 12"/>
          <p:cNvSpPr txBox="1"/>
          <p:nvPr>
            <p:custDataLst>
              <p:tags r:id="rId9"/>
            </p:custDataLst>
          </p:nvPr>
        </p:nvSpPr>
        <p:spPr>
          <a:xfrm>
            <a:off x="2119260" y="4041877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C</a:t>
            </a:r>
            <a:endParaRPr lang="zh-CN" altLang="en-US" dirty="0">
              <a:latin typeface="+mn-ea"/>
            </a:endParaRPr>
          </a:p>
        </p:txBody>
      </p:sp>
      <p:sp>
        <p:nvSpPr>
          <p:cNvPr id="14" name="PA_文本框 13"/>
          <p:cNvSpPr txBox="1"/>
          <p:nvPr>
            <p:custDataLst>
              <p:tags r:id="rId10"/>
            </p:custDataLst>
          </p:nvPr>
        </p:nvSpPr>
        <p:spPr>
          <a:xfrm>
            <a:off x="4366781" y="4062704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E</a:t>
            </a:r>
            <a:endParaRPr lang="zh-CN" altLang="en-US" dirty="0">
              <a:latin typeface="+mn-ea"/>
            </a:endParaRPr>
          </a:p>
        </p:txBody>
      </p:sp>
      <p:sp>
        <p:nvSpPr>
          <p:cNvPr id="15" name="PA_文本框 14"/>
          <p:cNvSpPr txBox="1"/>
          <p:nvPr>
            <p:custDataLst>
              <p:tags r:id="rId11"/>
            </p:custDataLst>
          </p:nvPr>
        </p:nvSpPr>
        <p:spPr>
          <a:xfrm>
            <a:off x="5287491" y="44005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F</a:t>
            </a:r>
            <a:endParaRPr lang="zh-CN" altLang="en-US" dirty="0">
              <a:latin typeface="+mn-ea"/>
            </a:endParaRPr>
          </a:p>
        </p:txBody>
      </p:sp>
      <p:sp>
        <p:nvSpPr>
          <p:cNvPr id="16" name="PA_文本框 15"/>
          <p:cNvSpPr txBox="1"/>
          <p:nvPr>
            <p:custDataLst>
              <p:tags r:id="rId12"/>
            </p:custDataLst>
          </p:nvPr>
        </p:nvSpPr>
        <p:spPr>
          <a:xfrm>
            <a:off x="5254106" y="3084179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D</a:t>
            </a:r>
            <a:endParaRPr lang="zh-CN" altLang="en-US" dirty="0">
              <a:latin typeface="+mn-ea"/>
            </a:endParaRPr>
          </a:p>
        </p:txBody>
      </p:sp>
      <p:cxnSp>
        <p:nvCxnSpPr>
          <p:cNvPr id="17" name="PA_直接连接符 17"/>
          <p:cNvCxnSpPr/>
          <p:nvPr>
            <p:custDataLst>
              <p:tags r:id="rId13"/>
            </p:custDataLst>
          </p:nvPr>
        </p:nvCxnSpPr>
        <p:spPr>
          <a:xfrm>
            <a:off x="2146194" y="2952198"/>
            <a:ext cx="3132000" cy="396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A_直接连接符 18"/>
          <p:cNvCxnSpPr/>
          <p:nvPr>
            <p:custDataLst>
              <p:tags r:id="rId14"/>
            </p:custDataLst>
          </p:nvPr>
        </p:nvCxnSpPr>
        <p:spPr>
          <a:xfrm>
            <a:off x="1439456" y="3816000"/>
            <a:ext cx="3132000" cy="396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A_直接连接符 19"/>
          <p:cNvCxnSpPr/>
          <p:nvPr>
            <p:custDataLst>
              <p:tags r:id="rId15"/>
            </p:custDataLst>
          </p:nvPr>
        </p:nvCxnSpPr>
        <p:spPr>
          <a:xfrm>
            <a:off x="2162907" y="4314864"/>
            <a:ext cx="3132000" cy="396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3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7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0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21304" y="3333750"/>
            <a:ext cx="3595038" cy="187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67710" y="688108"/>
            <a:ext cx="850024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）如图连接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平移的方向是点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的方向，平移的距离是线段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）分别过点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按射线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的方向作线段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BE.CF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，使它们与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平行且相等，连接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DE.DF.EF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平移后的图形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（方法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：过点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分别作与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平行且相等的线段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为所求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）平行且相等的线段有：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EF,AC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CF.BE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相等的角有：∠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ACB∠DFE.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1219204" y="760203"/>
            <a:ext cx="39214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画出小船向左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格的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图形：</a:t>
            </a:r>
          </a:p>
        </p:txBody>
      </p:sp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04331" y="1428750"/>
            <a:ext cx="5972175" cy="2990850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422000" y="2304000"/>
            <a:ext cx="2990850" cy="1809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97425" y="688106"/>
            <a:ext cx="8313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如图，已知在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，现将△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方向平移到△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的位置．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若平移距离为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重叠部分的面积；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若平移距离为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x(0≤x≤4 )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，用含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的关系式表示△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 ′C′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重叠部分的面积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由题意，得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CC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BB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又由题意易得重叠部分是一个等腰直角三角形，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∴其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面积为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=0.5×1×1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0.5.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当平移的距离是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CC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BB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，则重叠部分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面积为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0.5(4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x)²(0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≤x≤4)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2647950"/>
            <a:ext cx="1600200" cy="11858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01734" y="631075"/>
            <a:ext cx="8689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的方向，平移到△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，那么平移的距离为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平移改变的是图形的（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位置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大小和形状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经过平移，对应点所连的线段（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平行且相等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既不平行，又不相等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3200" y="1962150"/>
            <a:ext cx="1676400" cy="121500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0266" y="1067574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30022" y="3124015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91000" y="39433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987" y="742950"/>
            <a:ext cx="839081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经过平移，图形上每个点都沿同一个方向移动了一段距离，下面说法正确的是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不同的点移动的距离不同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既可能相同也可能不同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不同的点移动的距离相同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无法确定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平移后得到四边形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3181352"/>
            <a:ext cx="2180952" cy="10380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1059" y="1166648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16134" y="3196725"/>
            <a:ext cx="56938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69659" y="4006504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∠H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文本框 10"/>
          <p:cNvSpPr txBox="1"/>
          <p:nvPr/>
        </p:nvSpPr>
        <p:spPr>
          <a:xfrm>
            <a:off x="2269745" y="2787025"/>
            <a:ext cx="5180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54170" y="3560138"/>
            <a:ext cx="5180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892368"/>
            <a:ext cx="822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如图，经过平移，五边形的顶点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移到了点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作出移动后的五边形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9204" y="1627092"/>
            <a:ext cx="5340555" cy="27958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330000" y="2215009"/>
            <a:ext cx="1620000" cy="162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971552"/>
            <a:ext cx="8382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平移的定义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平面内，将一个图形沿着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移动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的距离，这样的图形运动叫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平移的性质：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）平移前后的两个图形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一样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）经过平移，对应点所连线段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；对应线段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；对应角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 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37002" y="1352552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某个方向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7975" y="1352552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一定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60594" y="2594191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10868" y="2592220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72309" y="3014630"/>
            <a:ext cx="13388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平行且相等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69954" y="3005839"/>
            <a:ext cx="13388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平行且相等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14404" y="3409952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燕尾形箭头 29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31" name="矩形 30"/>
          <p:cNvSpPr/>
          <p:nvPr/>
        </p:nvSpPr>
        <p:spPr>
          <a:xfrm>
            <a:off x="1357793" y="1019443"/>
            <a:ext cx="61860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2" name="圆角矩形 31"/>
          <p:cNvSpPr/>
          <p:nvPr>
            <p:custDataLst>
              <p:tags r:id="rId2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19200" y="1144354"/>
            <a:ext cx="640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通过具体实例理解平移的概念，掌握平移的基本性质</a:t>
            </a:r>
            <a:r>
              <a:rPr lang="en-US" altLang="zh-CN" b="1" dirty="0" smtClean="0">
                <a:latin typeface="+mn-ea"/>
              </a:rPr>
              <a:t>;</a:t>
            </a:r>
            <a:endParaRPr lang="zh-CN" altLang="en-US" b="1" dirty="0">
              <a:latin typeface="+mn-ea"/>
            </a:endParaRPr>
          </a:p>
        </p:txBody>
      </p:sp>
      <p:sp>
        <p:nvSpPr>
          <p:cNvPr id="34" name="PA_矩形 6"/>
          <p:cNvSpPr/>
          <p:nvPr>
            <p:custDataLst>
              <p:tags r:id="rId3"/>
            </p:custDataLst>
          </p:nvPr>
        </p:nvSpPr>
        <p:spPr>
          <a:xfrm>
            <a:off x="1524000" y="2532835"/>
            <a:ext cx="60198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5" name="圆角矩形 34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709742" y="2657747"/>
            <a:ext cx="33194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会进行简单的平移画图</a:t>
            </a:r>
            <a:r>
              <a:rPr lang="en-US" altLang="zh-CN" b="1" dirty="0" smtClean="0">
                <a:latin typeface="+mn-ea"/>
              </a:rPr>
              <a:t>.</a:t>
            </a: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8204" y="819150"/>
            <a:ext cx="7116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．下列现象不属于平移的是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．小华乘电梯从一楼到五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楼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．足球在操场上沿直线滚动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．气球沿直线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上升  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．小朋友坐滑梯下滑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．下列选项中能由左图平移得到的是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64187" y="797672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31645" y="2062427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60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7804" y="2767057"/>
            <a:ext cx="4350215" cy="1006521"/>
          </a:xfrm>
          <a:prstGeom prst="rect">
            <a:avLst/>
          </a:prstGeom>
        </p:spPr>
      </p:pic>
      <p:grpSp>
        <p:nvGrpSpPr>
          <p:cNvPr id="6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59" y="819152"/>
            <a:ext cx="8500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．下列各组图形，可以经过平移变换由一个图形得到另一个图形的是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．如图，将直线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的方向平移得到直线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40°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50°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130°</a:t>
            </a:r>
          </a:p>
        </p:txBody>
      </p:sp>
      <p:sp>
        <p:nvSpPr>
          <p:cNvPr id="3" name="矩形 2"/>
          <p:cNvSpPr/>
          <p:nvPr/>
        </p:nvSpPr>
        <p:spPr>
          <a:xfrm>
            <a:off x="7480305" y="844721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32345" y="2495552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 l="22266" t="-5702" r="17618" b="-1"/>
          <a:stretch>
            <a:fillRect/>
          </a:stretch>
        </p:blipFill>
        <p:spPr>
          <a:xfrm>
            <a:off x="1451499" y="1352549"/>
            <a:ext cx="4114800" cy="12240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3553385"/>
            <a:ext cx="1240228" cy="967377"/>
          </a:xfrm>
          <a:prstGeom prst="rect">
            <a:avLst/>
          </a:prstGeom>
        </p:spPr>
      </p:pic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567558" y="895350"/>
            <a:ext cx="8043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：观察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P65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顶上的反应日常生活中物体运动的一些场景，举出一些类似的例子，与同伴进行交流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567558" y="895350"/>
            <a:ext cx="8043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：你能说出什么是平移吗？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在平面内，将一个图形沿着 某一个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方向移动一定的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距离，这样的图形运动叫平移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800" y="688106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经过平移到△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分别平移到点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是一组对应点，线段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是一组对应线段，∠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是一组对应角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请你找出其它的对应点、对应线段和对应角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对应点：点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对应线段：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DE, 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DF, 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对应角：∠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ACB∠DFE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4" y="2266950"/>
            <a:ext cx="22558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819151"/>
            <a:ext cx="800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：如图所示是四边形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按某一方向移动后得到的四边形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）在图中任意选一组对应线段，这两条线段之间有怎样的关系？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）在图中任意选一组对应角，这两个角之间有怎样的关系？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）改变硬纸片的形状，再试试，并与同伴交流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你能归纳出什么结论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81404" y="2876550"/>
            <a:ext cx="3870439" cy="201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878921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：如图所示是四边形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按某一方向移动后得到的四边形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）任意选一组对应线段，这两条线段是平行的，并且相等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）任意选一组对应角，这两个角相等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）改变纸片形状上述结论任然成立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350595" y="2831980"/>
            <a:ext cx="3593979" cy="18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1360</Words>
  <Application>Microsoft Office PowerPoint</Application>
  <PresentationFormat>全屏显示(16:9)</PresentationFormat>
  <Paragraphs>124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2023-01-16T23:45:04Z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2EAE9FB60CF34DCB85819B3E4FC177BE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