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100" d="100"/>
          <a:sy n="100" d="100"/>
        </p:scale>
        <p:origin x="-1170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042E7D0-B749-47C9-B9C7-72171E3036D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518059C-747F-4F52-86D1-1C203D5CAFF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C0912-2ABD-412F-9A9C-A44E0CF0FEA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E02E0-9E12-4AB1-A5B1-F430E78E2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5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501BB-127D-4D90-9697-6FD620D76055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455C-5C09-4101-86E2-A36E738B39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664C-8BD2-4C82-A69B-A4D1AFC9C4A4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AA6B2-952D-49B2-B14E-1075443026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2187445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4DC8B-C612-4350-A12E-AF6F1404BD67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C2A3-55E2-46B6-99D6-55619346A4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36852-DE19-4B00-98DD-3041C119CD9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A88DD-F464-41A3-9B7B-20E3EC4E3E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D3BA6-0909-4621-BBC9-C3A95B57B2AC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88E19-5E7D-4AD4-B042-087898929D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159000"/>
            <a:ext cx="5715000" cy="1382450"/>
          </a:xfrm>
        </p:spPr>
        <p:txBody>
          <a:bodyPr anchor="b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3238500" y="3733203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F6371-986D-497D-92F3-C263D6BC2E88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0D184-427D-4F18-9DE8-2E8E65B08A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358E2-FDD0-4A05-B21A-608B777CBE7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BC589-1D56-4B1F-822F-510E6D3B06A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713675"/>
            <a:ext cx="4681655" cy="142816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3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1" y="2313873"/>
            <a:ext cx="4681655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597C-39C4-41CE-99AE-72DB5954B34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7391-3F5F-4420-AF5C-EB5C6391910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4899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DAF79-C165-4341-9409-B4F5EEEC98F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31147-BE02-4242-8517-588A9B1190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DC0769AF-6513-47A0-B632-CE239FD8C40C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EE2645F5-FBF5-4938-A81A-D4CEFDBA650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95813" y="1016000"/>
            <a:ext cx="2784475" cy="5524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数学一年级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673977" y="1108075"/>
            <a:ext cx="646331" cy="369332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2201070" y="1920874"/>
            <a:ext cx="7789863" cy="3216275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979744" y="2315587"/>
            <a:ext cx="43749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4F80BD"/>
                </a:solidFill>
                <a:latin typeface="+mn-ea"/>
                <a:ea typeface="+mn-ea"/>
              </a:rPr>
              <a:t>第九单</a:t>
            </a:r>
            <a:r>
              <a:rPr lang="zh-CN" altLang="en-US" sz="2800" dirty="0" smtClean="0">
                <a:solidFill>
                  <a:srgbClr val="4F80BD"/>
                </a:solidFill>
                <a:latin typeface="+mn-ea"/>
                <a:ea typeface="+mn-ea"/>
              </a:rPr>
              <a:t>元  </a:t>
            </a:r>
            <a:r>
              <a:rPr lang="zh-CN" altLang="en-US" sz="28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认识</a:t>
            </a:r>
            <a:r>
              <a:rPr lang="en-US" altLang="zh-CN" sz="28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11~20</a:t>
            </a:r>
            <a:r>
              <a:rPr lang="zh-CN" altLang="en-US" sz="28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各数</a:t>
            </a:r>
            <a:endParaRPr lang="zh-CN" altLang="en-US" sz="2800" dirty="0" smtClean="0">
              <a:solidFill>
                <a:srgbClr val="4F80BD"/>
              </a:solidFill>
              <a:latin typeface="+mn-ea"/>
              <a:ea typeface="+mn-ea"/>
              <a:sym typeface="+mn-ea"/>
            </a:endParaRP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4247121" y="4262438"/>
            <a:ext cx="3840163" cy="36512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642476" y="3922715"/>
            <a:ext cx="2549525" cy="2935287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3" name="文本框 10"/>
          <p:cNvSpPr txBox="1">
            <a:spLocks noChangeArrowheads="1"/>
          </p:cNvSpPr>
          <p:nvPr/>
        </p:nvSpPr>
        <p:spPr bwMode="auto">
          <a:xfrm>
            <a:off x="1812692" y="3330906"/>
            <a:ext cx="87090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 b="1" dirty="0" smtClean="0">
                <a:solidFill>
                  <a:srgbClr val="4F80BD"/>
                </a:solidFill>
                <a:latin typeface="+mn-ea"/>
                <a:ea typeface="+mn-ea"/>
              </a:rPr>
              <a:t>10</a:t>
            </a:r>
            <a:r>
              <a:rPr lang="zh-CN" altLang="en-US" sz="3600" b="1" dirty="0">
                <a:solidFill>
                  <a:srgbClr val="4F80BD"/>
                </a:solidFill>
                <a:latin typeface="+mn-ea"/>
                <a:ea typeface="+mn-ea"/>
              </a:rPr>
              <a:t>加</a:t>
            </a:r>
            <a:r>
              <a:rPr lang="zh-CN" altLang="en-US" sz="3600" b="1" dirty="0" smtClean="0">
                <a:solidFill>
                  <a:srgbClr val="4F80BD"/>
                </a:solidFill>
                <a:latin typeface="+mn-ea"/>
                <a:ea typeface="+mn-ea"/>
              </a:rPr>
              <a:t>几、十几加几与</a:t>
            </a:r>
            <a:r>
              <a:rPr lang="zh-CN" altLang="en-US" sz="3600" b="1" dirty="0">
                <a:solidFill>
                  <a:srgbClr val="4F80BD"/>
                </a:solidFill>
                <a:latin typeface="+mn-ea"/>
                <a:ea typeface="+mn-ea"/>
              </a:rPr>
              <a:t>相应的减法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574482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4878 0.133988 C -0.410878 0.095600 -0.533287 -0.017162 -0.672816 -0.060058 C -0.812346 -0.102955 -0.982855 -0.080326 -1.052463 -0.080579 " pathEditMode="relative" rAng="-1113980820" ptsTypes="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3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90501" y="520700"/>
            <a:ext cx="11620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80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想想做做。</a:t>
            </a:r>
          </a:p>
        </p:txBody>
      </p:sp>
      <p:pic>
        <p:nvPicPr>
          <p:cNvPr id="18" name="图片 17" descr="捕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1" y="2276477"/>
            <a:ext cx="4222751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71500" y="1428752"/>
            <a:ext cx="1076325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一共有多少根小棒？用什么方法计算？怎样列式？</a:t>
            </a:r>
          </a:p>
        </p:txBody>
      </p:sp>
      <p:pic>
        <p:nvPicPr>
          <p:cNvPr id="20" name="图片 19" descr="捕获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49" y="3462338"/>
            <a:ext cx="5556251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3397251" y="3786189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5767388" y="3786189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4476751" y="3786189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7397751" y="3786189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062039" y="4929189"/>
            <a:ext cx="77764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个一组成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，所以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等于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 descr="捕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1" y="1562102"/>
            <a:ext cx="4222751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71500" y="714375"/>
            <a:ext cx="1076325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谁能根据算式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写出另一道加法算式？</a:t>
            </a: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406526" y="4500564"/>
            <a:ext cx="71609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加数的位置调换了，得数还是一样的。</a:t>
            </a:r>
          </a:p>
        </p:txBody>
      </p:sp>
      <p:pic>
        <p:nvPicPr>
          <p:cNvPr id="12" name="图片 11" descr="捕获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1000" y="2747963"/>
            <a:ext cx="5556251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397251" y="3071814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588001" y="3071814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476751" y="3071814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397751" y="3071814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  <p:bldP spid="13" grpId="0"/>
      <p:bldP spid="14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 descr="捕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1" y="1562102"/>
            <a:ext cx="4222751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71500" y="714375"/>
            <a:ext cx="1076325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看图列出两道减法算式</a:t>
            </a: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762001" y="4500564"/>
            <a:ext cx="81868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是由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个一组成，去掉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就剩下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12" name="图片 11" descr="捕获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1000" y="2747963"/>
            <a:ext cx="5556251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397251" y="3071814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715000" y="3071814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476751" y="3071814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397751" y="3071814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  <p:bldP spid="13" grpId="0"/>
      <p:bldP spid="14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 descr="捕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1" y="1562102"/>
            <a:ext cx="4222751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71500" y="714375"/>
            <a:ext cx="1076325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看图列出两道减法算式</a:t>
            </a: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762001" y="4500564"/>
            <a:ext cx="81868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是由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个一组成，去掉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就剩下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12" name="图片 11" descr="捕获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1000" y="2747963"/>
            <a:ext cx="5556251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397251" y="3071814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588001" y="3071814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476751" y="3071814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524751" y="3071814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  <p:bldP spid="13" grpId="0"/>
      <p:bldP spid="14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905000" y="1071564"/>
            <a:ext cx="8001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endParaRPr lang="zh-CN" altLang="en-US" sz="400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endParaRPr lang="zh-CN" altLang="en-US" sz="400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762501" y="1285876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784726" y="2220914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8858252" y="1285876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9126539" y="2149476"/>
            <a:ext cx="4411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666751" y="3286126"/>
            <a:ext cx="9934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个一组成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，所以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32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等于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728663" y="4572001"/>
            <a:ext cx="108061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是由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个一组成，去掉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就剩下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32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去掉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就剩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16" grpId="0"/>
      <p:bldP spid="17" grpId="0"/>
      <p:bldP spid="23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905000" y="1071564"/>
            <a:ext cx="8001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endParaRPr lang="zh-CN" altLang="en-US" sz="400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endParaRPr lang="zh-CN" altLang="en-US" sz="400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762501" y="1285876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784726" y="2220914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9126539" y="1285876"/>
            <a:ext cx="4411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8858252" y="2149476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666751" y="3286126"/>
            <a:ext cx="839204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个一组成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，所以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）等</a:t>
            </a:r>
            <a:endParaRPr lang="en-US" altLang="zh-CN" sz="32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于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728663" y="4572001"/>
            <a:ext cx="85972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是由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个一组成，去掉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就剩下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，去</a:t>
            </a:r>
            <a:endParaRPr lang="en-US" altLang="zh-CN" sz="32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掉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就剩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16" grpId="0"/>
      <p:bldP spid="17" grpId="0"/>
      <p:bldP spid="23" grpId="0"/>
      <p:bldP spid="24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86001" y="2071690"/>
            <a:ext cx="8572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endParaRPr lang="zh-CN" altLang="en-US" sz="400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18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endParaRPr lang="zh-CN" altLang="en-US" sz="400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5070476" y="2286001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5092701" y="3214689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18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9144001" y="2286001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9318625" y="3221038"/>
            <a:ext cx="4411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23" grpId="0"/>
      <p:bldP spid="24" grpId="0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85749" y="2071688"/>
            <a:ext cx="11906251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endParaRPr lang="zh-CN" altLang="en-US" sz="400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18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endParaRPr lang="en-US" altLang="zh-CN" sz="40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endParaRPr lang="zh-CN" altLang="en-US" sz="400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143252" y="2286001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10858500" y="2286001"/>
            <a:ext cx="4411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7026277" y="2286001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3429000" y="3143251"/>
            <a:ext cx="4411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7221539" y="3143251"/>
            <a:ext cx="4411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11128375" y="3143251"/>
            <a:ext cx="4411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143252" y="4071939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6784976" y="4071939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10858501" y="4071939"/>
            <a:ext cx="6976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15</a:t>
            </a:r>
            <a:endParaRPr lang="zh-CN" altLang="en-US" sz="40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捕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49" y="1143002"/>
            <a:ext cx="7715251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905251" y="3844926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096000" y="3844926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984751" y="3844926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588251" y="3857626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捕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1" y="857252"/>
            <a:ext cx="6605588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905251" y="4259265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13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148388" y="4259265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984751" y="4259265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683501" y="4273551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endParaRPr lang="zh-CN" altLang="en-US" sz="32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2" y="692150"/>
            <a:ext cx="6811963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0" y="723900"/>
            <a:ext cx="46987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一、创设情趣，激趣导入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952500" y="1571625"/>
            <a:ext cx="9906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星期天，小明家来了很多小客人。小明为大家准备了很多苹果，瞧！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1" y="1214766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lang="en-US" altLang="zh-CN" dirty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2" name="图片 11" descr="捕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49" y="3000377"/>
            <a:ext cx="4540251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762500" y="4627563"/>
            <a:ext cx="1905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四、巩固练习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81000" y="1357313"/>
            <a:ext cx="6572251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．卡片口算，看谁算得对。</a:t>
            </a: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047750" y="1928815"/>
            <a:ext cx="9810751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048001" y="2071689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419977" y="2071689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162552" y="2038352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048001" y="2714626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13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7419977" y="2714626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15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162552" y="2681289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3228976" y="3357564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551740" y="3357564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13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294314" y="3324227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15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048001" y="4000501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7419977" y="4000501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5162552" y="3967164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3048001" y="4643439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7600950" y="4643439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5162552" y="4610102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48001" y="5262564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7419977" y="5262564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5162549" y="5229227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endParaRPr lang="zh-CN" altLang="en-US" sz="28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36865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81001" y="641350"/>
            <a:ext cx="10191751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．看加法说另一道加法和两道减法。。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90500" y="1878134"/>
            <a:ext cx="2249334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  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 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312988" y="2047876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18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170489" y="2047876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18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8408989" y="2047876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18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312988" y="2643189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5170489" y="2643189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8408989" y="2643189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312988" y="3286126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5170489" y="3286126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8408989" y="3286126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2312988" y="3929064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5170489" y="3929064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8408989" y="3929064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2312988" y="4572001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5170489" y="4572001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8408989" y="4572001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7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五、课堂小结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066801" y="2495550"/>
            <a:ext cx="9334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根据数的组成计算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加几及相应的减法。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240213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二、揭示课题</a:t>
            </a: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285750" y="1428750"/>
            <a:ext cx="11334751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．</a:t>
            </a: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11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～</a:t>
            </a: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20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各数的组成</a:t>
            </a:r>
          </a:p>
        </p:txBody>
      </p:sp>
      <p:sp>
        <p:nvSpPr>
          <p:cNvPr id="17" name="矩形 16"/>
          <p:cNvSpPr/>
          <p:nvPr/>
        </p:nvSpPr>
        <p:spPr>
          <a:xfrm>
            <a:off x="1809749" y="2643188"/>
            <a:ext cx="1238251" cy="10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zh-CN" altLang="en-US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000501" y="2643188"/>
            <a:ext cx="7048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</a:t>
            </a:r>
          </a:p>
        </p:txBody>
      </p:sp>
      <p:sp>
        <p:nvSpPr>
          <p:cNvPr id="19" name="矩形 18"/>
          <p:cNvSpPr/>
          <p:nvPr/>
        </p:nvSpPr>
        <p:spPr>
          <a:xfrm>
            <a:off x="1809749" y="4143377"/>
            <a:ext cx="1238251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zh-CN" altLang="en-US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4000501" y="4143375"/>
            <a:ext cx="7048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17" grpId="0" animBg="1"/>
      <p:bldP spid="18" grpId="0"/>
      <p:bldP spid="19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85750" y="928690"/>
            <a:ext cx="1133475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11</a:t>
            </a:r>
            <a:r>
              <a:rPr lang="zh-CN" altLang="en-US" sz="280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～</a:t>
            </a: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20</a:t>
            </a:r>
            <a:r>
              <a:rPr lang="zh-CN" altLang="en-US" sz="280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各数的组成</a:t>
            </a:r>
          </a:p>
        </p:txBody>
      </p:sp>
      <p:sp>
        <p:nvSpPr>
          <p:cNvPr id="12" name="矩形 11"/>
          <p:cNvSpPr/>
          <p:nvPr/>
        </p:nvSpPr>
        <p:spPr>
          <a:xfrm>
            <a:off x="1809749" y="2143127"/>
            <a:ext cx="1238251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zh-CN" altLang="en-US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000501" y="2143125"/>
            <a:ext cx="7048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</a:t>
            </a:r>
          </a:p>
        </p:txBody>
      </p:sp>
      <p:sp>
        <p:nvSpPr>
          <p:cNvPr id="14" name="矩形 13"/>
          <p:cNvSpPr/>
          <p:nvPr/>
        </p:nvSpPr>
        <p:spPr>
          <a:xfrm>
            <a:off x="1809749" y="3643313"/>
            <a:ext cx="1238251" cy="10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zh-CN" altLang="en-US" sz="4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000501" y="3643313"/>
            <a:ext cx="7048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285750" y="823676"/>
            <a:ext cx="1133475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2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．你能根据这幅图列出两道加法算式和两道减法算式吗？</a:t>
            </a:r>
          </a:p>
        </p:txBody>
      </p:sp>
      <p:pic>
        <p:nvPicPr>
          <p:cNvPr id="6147" name="图片 5" descr="捕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638301"/>
            <a:ext cx="6843712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组合 10"/>
          <p:cNvGrpSpPr/>
          <p:nvPr/>
        </p:nvGrpSpPr>
        <p:grpSpPr bwMode="auto">
          <a:xfrm>
            <a:off x="2190750" y="3721102"/>
            <a:ext cx="8667751" cy="923925"/>
            <a:chOff x="1643042" y="3721269"/>
            <a:chExt cx="6500858" cy="923330"/>
          </a:xfrm>
        </p:grpSpPr>
        <p:sp>
          <p:nvSpPr>
            <p:cNvPr id="6157" name="Rectangle 1"/>
            <p:cNvSpPr>
              <a:spLocks noChangeArrowheads="1"/>
            </p:cNvSpPr>
            <p:nvPr/>
          </p:nvSpPr>
          <p:spPr bwMode="auto">
            <a:xfrm>
              <a:off x="1643042" y="3721269"/>
              <a:ext cx="650085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indent="266700">
                <a:lnSpc>
                  <a:spcPct val="150000"/>
                </a:lnSpc>
              </a:pPr>
              <a:r>
                <a:rPr lang="en-US" altLang="zh-CN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10</a:t>
              </a:r>
              <a:r>
                <a:rPr lang="zh-CN" altLang="en-US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5</a:t>
              </a:r>
              <a:r>
                <a:rPr lang="zh-CN" altLang="en-US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＝     </a:t>
              </a:r>
              <a:r>
                <a:rPr lang="en-US" altLang="zh-CN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5</a:t>
              </a:r>
              <a:r>
                <a:rPr lang="zh-CN" altLang="en-US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10 </a:t>
              </a:r>
              <a:r>
                <a:rPr lang="zh-CN" altLang="en-US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＝   </a:t>
              </a:r>
              <a:endPara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118406" y="3951309"/>
              <a:ext cx="714380" cy="64252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5482835" y="3998903"/>
              <a:ext cx="714380" cy="64252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 bwMode="auto">
          <a:xfrm>
            <a:off x="2286000" y="4929191"/>
            <a:ext cx="5976939" cy="923330"/>
            <a:chOff x="1714480" y="4929198"/>
            <a:chExt cx="4482735" cy="922735"/>
          </a:xfrm>
        </p:grpSpPr>
        <p:sp>
          <p:nvSpPr>
            <p:cNvPr id="6154" name="矩形 7"/>
            <p:cNvSpPr>
              <a:spLocks noChangeArrowheads="1"/>
            </p:cNvSpPr>
            <p:nvPr/>
          </p:nvSpPr>
          <p:spPr bwMode="auto">
            <a:xfrm>
              <a:off x="1714480" y="4929198"/>
              <a:ext cx="4322367" cy="92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indent="266700">
                <a:lnSpc>
                  <a:spcPct val="150000"/>
                </a:lnSpc>
              </a:pPr>
              <a:r>
                <a:rPr lang="en-US" altLang="zh-CN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15</a:t>
              </a:r>
              <a:r>
                <a:rPr lang="zh-CN" altLang="en-US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5</a:t>
              </a:r>
              <a:r>
                <a:rPr lang="zh-CN" altLang="en-US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＝     </a:t>
              </a:r>
              <a:r>
                <a:rPr lang="en-US" altLang="zh-CN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15</a:t>
              </a:r>
              <a:r>
                <a:rPr lang="zh-CN" altLang="en-US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10</a:t>
              </a:r>
              <a:r>
                <a:rPr lang="zh-CN" altLang="en-US" sz="36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＝   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3207872" y="5071981"/>
              <a:ext cx="714380" cy="64252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482835" y="5068808"/>
              <a:ext cx="714380" cy="64252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211638" y="3860007"/>
            <a:ext cx="6463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15</a:t>
            </a:r>
            <a:endParaRPr lang="zh-CN" altLang="en-US" sz="3600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7310439" y="3998914"/>
            <a:ext cx="6463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15</a:t>
            </a:r>
            <a:endParaRPr lang="zh-CN" altLang="en-US" sz="360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263233" y="5091114"/>
            <a:ext cx="6463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endParaRPr lang="zh-CN" altLang="en-US" sz="3600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7425532" y="5068889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endParaRPr lang="zh-CN" altLang="en-US" sz="3600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285750" y="772876"/>
            <a:ext cx="1133475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这两个加法算式表示什么意思？这两个减法算式表示什么意思？</a:t>
            </a:r>
          </a:p>
        </p:txBody>
      </p:sp>
      <p:pic>
        <p:nvPicPr>
          <p:cNvPr id="6" name="图片 5" descr="捕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1788" y="1785940"/>
            <a:ext cx="6843712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8"/>
          <p:cNvGrpSpPr/>
          <p:nvPr/>
        </p:nvGrpSpPr>
        <p:grpSpPr bwMode="auto">
          <a:xfrm>
            <a:off x="1905000" y="3363914"/>
            <a:ext cx="8667751" cy="923925"/>
            <a:chOff x="1428728" y="3364079"/>
            <a:chExt cx="6500858" cy="923330"/>
          </a:xfrm>
        </p:grpSpPr>
        <p:sp>
          <p:nvSpPr>
            <p:cNvPr id="7174" name="Rectangle 1"/>
            <p:cNvSpPr>
              <a:spLocks noChangeArrowheads="1"/>
            </p:cNvSpPr>
            <p:nvPr/>
          </p:nvSpPr>
          <p:spPr bwMode="auto">
            <a:xfrm>
              <a:off x="1428728" y="3364079"/>
              <a:ext cx="650085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indent="266700">
                <a:lnSpc>
                  <a:spcPct val="150000"/>
                </a:lnSpc>
              </a:pPr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10</a:t>
              </a:r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5</a:t>
              </a:r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＝     </a:t>
              </a:r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5</a:t>
              </a:r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10 </a:t>
              </a:r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＝   </a:t>
              </a:r>
              <a:endPara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endParaRPr>
            </a:p>
          </p:txBody>
        </p:sp>
        <p:sp>
          <p:nvSpPr>
            <p:cNvPr id="7175" name="矩形 14"/>
            <p:cNvSpPr>
              <a:spLocks noChangeArrowheads="1"/>
            </p:cNvSpPr>
            <p:nvPr/>
          </p:nvSpPr>
          <p:spPr bwMode="auto">
            <a:xfrm>
              <a:off x="2944244" y="3583154"/>
              <a:ext cx="484752" cy="64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15</a:t>
              </a:r>
              <a:endParaRPr lang="zh-CN" altLang="en-US" sz="3600" dirty="0"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7176" name="矩形 15"/>
            <p:cNvSpPr>
              <a:spLocks noChangeArrowheads="1"/>
            </p:cNvSpPr>
            <p:nvPr/>
          </p:nvSpPr>
          <p:spPr bwMode="auto">
            <a:xfrm>
              <a:off x="5261559" y="3568487"/>
              <a:ext cx="484752" cy="64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15</a:t>
              </a:r>
              <a:endParaRPr lang="zh-CN" altLang="en-US" sz="3600" dirty="0"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905000" y="4443413"/>
            <a:ext cx="8667751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盒里加盒外一共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15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个苹果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285750" y="772876"/>
            <a:ext cx="1133475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这两个加法算式表示什么意思？这两个减法算式表示什么意思？</a:t>
            </a:r>
          </a:p>
        </p:txBody>
      </p:sp>
      <p:pic>
        <p:nvPicPr>
          <p:cNvPr id="6" name="图片 5" descr="捕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1788" y="1643065"/>
            <a:ext cx="6843712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组合 18"/>
          <p:cNvGrpSpPr/>
          <p:nvPr/>
        </p:nvGrpSpPr>
        <p:grpSpPr bwMode="auto">
          <a:xfrm>
            <a:off x="95250" y="3143250"/>
            <a:ext cx="8667751" cy="2586038"/>
            <a:chOff x="1428728" y="3429000"/>
            <a:chExt cx="6500858" cy="2585323"/>
          </a:xfrm>
        </p:grpSpPr>
        <p:sp>
          <p:nvSpPr>
            <p:cNvPr id="8199" name="Rectangle 1"/>
            <p:cNvSpPr>
              <a:spLocks noChangeArrowheads="1"/>
            </p:cNvSpPr>
            <p:nvPr/>
          </p:nvSpPr>
          <p:spPr bwMode="auto">
            <a:xfrm>
              <a:off x="1428728" y="3429000"/>
              <a:ext cx="6500858" cy="2585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indent="266700">
                <a:lnSpc>
                  <a:spcPct val="150000"/>
                </a:lnSpc>
              </a:pPr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15</a:t>
              </a:r>
              <a:r>
                <a:rPr lang="zh-CN" altLang="en-US" sz="360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5</a:t>
              </a:r>
              <a:r>
                <a:rPr lang="zh-CN" altLang="en-US" sz="360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＝    </a:t>
              </a:r>
              <a:endPara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  <a:p>
              <a:pPr indent="266700">
                <a:lnSpc>
                  <a:spcPct val="150000"/>
                </a:lnSpc>
              </a:pPr>
              <a:endPara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  <a:p>
              <a:pPr indent="266700">
                <a:lnSpc>
                  <a:spcPct val="150000"/>
                </a:lnSpc>
              </a:pPr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15</a:t>
              </a:r>
              <a:r>
                <a:rPr lang="zh-CN" altLang="en-US" sz="360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10</a:t>
              </a:r>
              <a:r>
                <a:rPr lang="zh-CN" altLang="en-US" sz="360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＝   </a:t>
              </a:r>
              <a:endParaRPr lang="zh-CN" altLang="en-US" sz="360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endParaRPr>
            </a:p>
          </p:txBody>
        </p:sp>
        <p:sp>
          <p:nvSpPr>
            <p:cNvPr id="8200" name="矩形 14"/>
            <p:cNvSpPr>
              <a:spLocks noChangeArrowheads="1"/>
            </p:cNvSpPr>
            <p:nvPr/>
          </p:nvSpPr>
          <p:spPr bwMode="auto">
            <a:xfrm>
              <a:off x="3428992" y="3571876"/>
              <a:ext cx="484752" cy="646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10</a:t>
              </a:r>
              <a:endParaRPr lang="zh-CN" altLang="en-US" sz="3600"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8201" name="矩形 15"/>
            <p:cNvSpPr>
              <a:spLocks noChangeArrowheads="1"/>
            </p:cNvSpPr>
            <p:nvPr/>
          </p:nvSpPr>
          <p:spPr bwMode="auto">
            <a:xfrm>
              <a:off x="3643306" y="5282999"/>
              <a:ext cx="311626" cy="646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5</a:t>
              </a:r>
              <a:endParaRPr lang="zh-CN" altLang="en-US" sz="3600"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4191000" y="3512770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15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个苹果减去盒外的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5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个苹果还剩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10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个苹果</a:t>
            </a: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4000500" y="5085984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15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个苹果减去盒里的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10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个苹果还剩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5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个苹果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2" y="692150"/>
            <a:ext cx="4144963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三、指导探索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0501" y="1402320"/>
            <a:ext cx="11620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结合苹果图，说一说算式中的</a:t>
            </a: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10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、</a:t>
            </a: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5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和</a:t>
            </a: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15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分别表示什么。</a:t>
            </a:r>
          </a:p>
        </p:txBody>
      </p:sp>
      <p:pic>
        <p:nvPicPr>
          <p:cNvPr id="12" name="图片 11" descr="捕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1788" y="2141540"/>
            <a:ext cx="6843712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" name="组合 31"/>
          <p:cNvGrpSpPr/>
          <p:nvPr/>
        </p:nvGrpSpPr>
        <p:grpSpPr bwMode="auto">
          <a:xfrm>
            <a:off x="2190750" y="3363914"/>
            <a:ext cx="8667751" cy="923925"/>
            <a:chOff x="1643042" y="3364079"/>
            <a:chExt cx="6500858" cy="923330"/>
          </a:xfrm>
        </p:grpSpPr>
        <p:sp>
          <p:nvSpPr>
            <p:cNvPr id="9224" name="Rectangle 1"/>
            <p:cNvSpPr>
              <a:spLocks noChangeArrowheads="1"/>
            </p:cNvSpPr>
            <p:nvPr/>
          </p:nvSpPr>
          <p:spPr bwMode="auto">
            <a:xfrm>
              <a:off x="1643042" y="3364079"/>
              <a:ext cx="650085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indent="266700">
                <a:lnSpc>
                  <a:spcPct val="150000"/>
                </a:lnSpc>
              </a:pPr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10</a:t>
              </a:r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5</a:t>
              </a:r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＝     </a:t>
              </a:r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5</a:t>
              </a:r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＋</a:t>
              </a:r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10 </a:t>
              </a:r>
              <a:r>
                <a:rPr lang="zh-CN" altLang="en-US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＝   </a:t>
              </a:r>
              <a:endPara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endParaRPr>
            </a:p>
          </p:txBody>
        </p:sp>
        <p:sp>
          <p:nvSpPr>
            <p:cNvPr id="9225" name="矩形 26"/>
            <p:cNvSpPr>
              <a:spLocks noChangeArrowheads="1"/>
            </p:cNvSpPr>
            <p:nvPr/>
          </p:nvSpPr>
          <p:spPr bwMode="auto">
            <a:xfrm>
              <a:off x="3158558" y="3582377"/>
              <a:ext cx="484752" cy="64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15</a:t>
              </a:r>
              <a:endParaRPr lang="zh-CN" altLang="en-US" sz="3600" dirty="0"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9226" name="矩形 27"/>
            <p:cNvSpPr>
              <a:spLocks noChangeArrowheads="1"/>
            </p:cNvSpPr>
            <p:nvPr/>
          </p:nvSpPr>
          <p:spPr bwMode="auto">
            <a:xfrm>
              <a:off x="5568743" y="3571876"/>
              <a:ext cx="484752" cy="64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15</a:t>
              </a:r>
              <a:endParaRPr lang="zh-CN" altLang="en-US" sz="3600" dirty="0"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381001" y="4229100"/>
            <a:ext cx="11334751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5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表示盒外有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5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个苹果，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10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表示盒里有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10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个苹果，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15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表示一共有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15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个苹果。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62001" y="1000126"/>
            <a:ext cx="108585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你能说一说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加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加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为什么都等于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吗？</a:t>
            </a: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71500" y="3584079"/>
            <a:ext cx="113347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因为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15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可以分成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10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和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5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，交换加数的位置，和不变。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891</Words>
  <Application>Microsoft Office PowerPoint</Application>
  <PresentationFormat>宽屏</PresentationFormat>
  <Paragraphs>166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黑体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2023-01-16T23:45:22Z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EBEFE1CCA7A1475C9CD1F990D22479E1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