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9" r:id="rId3"/>
    <p:sldId id="270" r:id="rId4"/>
    <p:sldId id="259" r:id="rId5"/>
    <p:sldId id="260" r:id="rId6"/>
    <p:sldId id="281" r:id="rId7"/>
    <p:sldId id="360" r:id="rId8"/>
    <p:sldId id="297" r:id="rId9"/>
    <p:sldId id="304" r:id="rId10"/>
    <p:sldId id="311" r:id="rId11"/>
    <p:sldId id="318" r:id="rId12"/>
    <p:sldId id="325" r:id="rId13"/>
    <p:sldId id="359" r:id="rId14"/>
    <p:sldId id="339" r:id="rId15"/>
    <p:sldId id="346" r:id="rId16"/>
    <p:sldId id="353" r:id="rId17"/>
    <p:sldId id="261" r:id="rId18"/>
    <p:sldId id="361" r:id="rId19"/>
    <p:sldId id="372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>
          <p15:clr>
            <a:srgbClr val="A4A3A4"/>
          </p15:clr>
        </p15:guide>
        <p15:guide id="2" pos="28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FF0000"/>
    <a:srgbClr val="669900"/>
    <a:srgbClr val="993300"/>
    <a:srgbClr val="8000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33"/>
        <p:guide pos="28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6D03ABB5-A74D-4BCC-9BCA-84848532063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3ABB5-A74D-4BCC-9BCA-848485320635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60D9B6-006E-4A14-91A6-7E886CA3815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3B2FF-1E94-46A8-9904-A2249552D5F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F5794C-20F1-4CA0-8C35-6A86AB1FF46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4E089-1CE0-47C2-8CFD-6E1C1F0BB85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5349CA-3883-459E-9B89-A9FE2F66138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4AB71-6275-4837-B753-769A6077A45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BF698-CF46-4398-B49A-E7D56F0D07E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41EF1-32FD-4A41-A160-102C8872C73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4BAD29-31FE-46C2-A499-4121FA4F3D3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D3824-99A6-487F-9441-68DEF070EFE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26202F-505D-40CF-8C97-AF95FE1FAF0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3F137-6142-4C21-B5A1-FDF26C82906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431CE-678C-4438-96A3-5DCC854D09B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3FEB2-4B14-4D0E-88A3-CA63CBEABA5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FEFEC9-E8F8-447D-B860-F1F476D3739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644B6-2001-4ACC-AF27-9E8122B8708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9B77A-4031-401B-B3B8-78D422E6CAE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C2236-034F-4804-8B07-672D51EE19B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EEEE02-E84A-4B0A-9686-E49EEA6FFF1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5E36A-5BC1-41AF-AAF0-8F3728B27D4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A1DB3CC7-AA8A-4408-9698-6FB915F59AF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21F67CCB-B239-4333-815F-36AC7050426F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.baidu.com/ir?u=http://tangjiawen.51.net/Pictures001/car/car_017_1024x768.jpg&amp;f=http://tangjiawen.51.net/64-tpxs.htm&amp;c=baidu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hyperlink" Target="http://218.4.93.251/kejian/gaoyi6/luqi47/first.htm" TargetMode="External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png"/><Relationship Id="rId11" Type="http://schemas.openxmlformats.org/officeDocument/2006/relationships/oleObject" Target="../embeddings/oleObject9.bin"/><Relationship Id="rId24" Type="http://schemas.openxmlformats.org/officeDocument/2006/relationships/oleObject" Target="../embeddings/oleObject22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21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14.GIF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22473" y="1556792"/>
            <a:ext cx="912152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2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72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0.2  函数</a:t>
            </a:r>
            <a:endParaRPr lang="zh-CN" altLang="en-US" sz="7200" b="1" dirty="0">
              <a:solidFill>
                <a:srgbClr val="8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170677" y="521009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116013" y="765175"/>
            <a:ext cx="691832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某水库的存水量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Q(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万立方米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)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与</a:t>
            </a:r>
          </a:p>
          <a:p>
            <a:pPr eaLnBrk="0" hangingPunct="0"/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h(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米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)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之间的对应关系经过测定如</a:t>
            </a:r>
          </a:p>
          <a:p>
            <a:pPr eaLnBrk="0" hangingPunct="0"/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下表所示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(h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是指水深最深处的水深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)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：</a:t>
            </a:r>
          </a:p>
        </p:txBody>
      </p:sp>
      <p:graphicFrame>
        <p:nvGraphicFramePr>
          <p:cNvPr id="13315" name="Group 3"/>
          <p:cNvGraphicFramePr>
            <a:graphicFrameLocks noGrp="1"/>
          </p:cNvGraphicFramePr>
          <p:nvPr/>
        </p:nvGraphicFramePr>
        <p:xfrm>
          <a:off x="684213" y="2349500"/>
          <a:ext cx="7632700" cy="2743200"/>
        </p:xfrm>
        <a:graphic>
          <a:graphicData uri="http://schemas.openxmlformats.org/drawingml/2006/table">
            <a:tbl>
              <a:tblPr/>
              <a:tblGrid>
                <a:gridCol w="174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5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8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水深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h(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米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10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15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25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30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存水量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Q(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万立方米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25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50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150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257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441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600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827088" y="4816475"/>
            <a:ext cx="6996112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问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:①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水深的取值范围是什么？</a:t>
            </a:r>
          </a:p>
          <a:p>
            <a:pPr eaLnBrk="0" hangingPunct="0"/>
            <a:r>
              <a:rPr lang="zh-CN" altLang="en-US" sz="3200" b="1"/>
              <a:t>     </a:t>
            </a:r>
            <a:r>
              <a:rPr lang="zh-CN" altLang="en-US" sz="3200" b="1">
                <a:latin typeface="宋体" panose="02010600030101010101" pitchFamily="2" charset="-122"/>
              </a:rPr>
              <a:t>②</a:t>
            </a:r>
            <a:r>
              <a:rPr lang="zh-CN" altLang="en-US" sz="3200" b="1"/>
              <a:t>为什么后面的数据不成倍数呢？</a:t>
            </a:r>
          </a:p>
          <a:p>
            <a:pPr eaLnBrk="0" hangingPunct="0"/>
            <a:r>
              <a:rPr lang="zh-CN" altLang="en-US" sz="3200" b="1"/>
              <a:t>     </a:t>
            </a:r>
            <a:r>
              <a:rPr lang="zh-CN" altLang="en-US" sz="3200" b="1">
                <a:latin typeface="宋体" panose="02010600030101010101" pitchFamily="2" charset="-122"/>
              </a:rPr>
              <a:t>③</a:t>
            </a:r>
            <a:r>
              <a:rPr lang="en-US" altLang="zh-CN" sz="3200" b="1"/>
              <a:t>10</a:t>
            </a:r>
            <a:r>
              <a:rPr lang="zh-CN" altLang="en-US" sz="3200" b="1"/>
              <a:t>米，</a:t>
            </a:r>
            <a:r>
              <a:rPr lang="en-US" altLang="zh-CN" sz="3200" b="1"/>
              <a:t>20</a:t>
            </a:r>
            <a:r>
              <a:rPr lang="zh-CN" altLang="en-US" sz="3200" b="1"/>
              <a:t>米，</a:t>
            </a:r>
            <a:r>
              <a:rPr lang="en-US" altLang="zh-CN" sz="3200" b="1"/>
              <a:t>30</a:t>
            </a:r>
            <a:r>
              <a:rPr lang="zh-CN" altLang="en-US" sz="3200" b="1"/>
              <a:t>米，则其对应的</a:t>
            </a:r>
          </a:p>
          <a:p>
            <a:pPr eaLnBrk="0" hangingPunct="0"/>
            <a:r>
              <a:rPr lang="zh-CN" altLang="en-US" sz="3200" b="1"/>
              <a:t>        存水量</a:t>
            </a:r>
            <a:r>
              <a:rPr lang="en-US" altLang="zh-CN" sz="3200" b="1"/>
              <a:t>Q</a:t>
            </a:r>
            <a:r>
              <a:rPr lang="zh-CN" altLang="en-US" sz="3200" b="1"/>
              <a:t>是多少？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 rot="19860000">
            <a:off x="7526338" y="260350"/>
            <a:ext cx="1401762" cy="2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eaLnBrk="0" hangingPunct="0"/>
            <a:r>
              <a:rPr lang="zh-CN" altLang="en-US" sz="4000" b="1" dirty="0">
                <a:solidFill>
                  <a:srgbClr val="8000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探 究</a:t>
            </a:r>
            <a:r>
              <a:rPr lang="zh-CN" altLang="en-US" sz="4000" b="1" dirty="0">
                <a:solidFill>
                  <a:srgbClr val="66FF33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     </a:t>
            </a:r>
          </a:p>
          <a:p>
            <a:pPr eaLnBrk="0" hangingPunct="0"/>
            <a:endParaRPr lang="zh-CN" altLang="en-US" sz="4000" b="1" dirty="0"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4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187450" y="0"/>
            <a:ext cx="63420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tabLst>
                <a:tab pos="114300" algn="l"/>
                <a:tab pos="342900" algn="l"/>
              </a:tabLst>
            </a:pPr>
            <a:r>
              <a: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  <a:ea typeface="楷体_GB2312" pitchFamily="1" charset="-122"/>
              </a:rPr>
              <a:t>如图是某地一天内的气温变化图．</a:t>
            </a:r>
            <a:endParaRPr lang="zh-CN" altLang="en-US" sz="3200" b="1">
              <a:ea typeface="楷体_GB2312" pitchFamily="1" charset="-122"/>
            </a:endParaRPr>
          </a:p>
          <a:p>
            <a:pPr eaLnBrk="0" hangingPunct="0">
              <a:tabLst>
                <a:tab pos="114300" algn="l"/>
                <a:tab pos="342900" algn="l"/>
              </a:tabLst>
            </a:pPr>
            <a:endParaRPr lang="zh-CN" altLang="en-US" sz="3200" b="1">
              <a:ea typeface="楷体_GB2312" pitchFamily="1" charset="-122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549275"/>
            <a:ext cx="669607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79388" y="3349625"/>
            <a:ext cx="8580437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看图回答：</a:t>
            </a:r>
          </a:p>
          <a:p>
            <a:pPr eaLnBrk="0" hangingPunct="0"/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(1)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这个图象表示什么内容？</a:t>
            </a:r>
          </a:p>
          <a:p>
            <a:pPr eaLnBrk="0" hangingPunct="0"/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(2)t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的取值范围是什么？</a:t>
            </a:r>
          </a:p>
          <a:p>
            <a:pPr eaLnBrk="0" hangingPunct="0"/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(3)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这天的</a:t>
            </a:r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6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时、</a:t>
            </a:r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10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时和</a:t>
            </a:r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14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时的气温分别为多少？</a:t>
            </a:r>
          </a:p>
          <a:p>
            <a:pPr eaLnBrk="0" hangingPunct="0"/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任意给出这天中的某一时刻，说出这一时刻的气温．</a:t>
            </a:r>
          </a:p>
          <a:p>
            <a:pPr eaLnBrk="0" hangingPunct="0"/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(4)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这一天中，最高气温是多少？最低气温是多少？</a:t>
            </a:r>
          </a:p>
          <a:p>
            <a:pPr eaLnBrk="0" hangingPunct="0"/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(5)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这一天中，什么时段的气温在逐渐升高？什么时段</a:t>
            </a:r>
          </a:p>
          <a:p>
            <a:pPr eaLnBrk="0" hangingPunct="0"/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的气温在逐渐降低？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877175" y="646113"/>
            <a:ext cx="792163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eaLnBrk="0" hangingPunct="0"/>
            <a:r>
              <a:rPr lang="zh-CN" altLang="en-US" sz="4000" b="1">
                <a:solidFill>
                  <a:srgbClr val="FF00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探      究 </a:t>
            </a:r>
            <a:r>
              <a:rPr lang="zh-CN" altLang="en-US" sz="4000" b="1">
                <a:solidFill>
                  <a:srgbClr val="66FF33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   </a:t>
            </a:r>
            <a:endParaRPr lang="zh-CN" altLang="en-US" sz="4000"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95288" y="576263"/>
            <a:ext cx="7940675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在上面的问题中，我们研究了一些数量间的</a:t>
            </a:r>
          </a:p>
          <a:p>
            <a:pPr eaLnBrk="0" hangingPunct="0"/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变化规律，他们都刻画了某些变化规律。</a:t>
            </a:r>
          </a:p>
          <a:p>
            <a:pPr eaLnBrk="0" hangingPunct="0"/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①</a:t>
            </a:r>
            <a:r>
              <a:rPr lang="en-US" altLang="zh-CN" sz="3200" b="1">
                <a:latin typeface="楷体_GB2312" pitchFamily="1" charset="-122"/>
                <a:ea typeface="楷体_GB2312" pitchFamily="1" charset="-122"/>
              </a:rPr>
              <a:t>S</a:t>
            </a:r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＝</a:t>
            </a:r>
            <a:r>
              <a:rPr lang="en-US" altLang="zh-CN" sz="3200" b="1">
                <a:latin typeface="楷体_GB2312" pitchFamily="1" charset="-122"/>
                <a:ea typeface="楷体_GB2312" pitchFamily="1" charset="-122"/>
              </a:rPr>
              <a:t>40t</a:t>
            </a:r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。其中</a:t>
            </a:r>
            <a:r>
              <a:rPr lang="en-US" altLang="zh-CN" sz="3200" b="1">
                <a:latin typeface="楷体_GB2312" pitchFamily="1" charset="-122"/>
                <a:ea typeface="楷体_GB2312" pitchFamily="1" charset="-122"/>
              </a:rPr>
              <a:t>s</a:t>
            </a:r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与</a:t>
            </a:r>
            <a:r>
              <a:rPr lang="en-US" altLang="zh-CN" sz="3200" b="1">
                <a:latin typeface="楷体_GB2312" pitchFamily="1" charset="-122"/>
                <a:ea typeface="楷体_GB2312" pitchFamily="1" charset="-122"/>
              </a:rPr>
              <a:t>t</a:t>
            </a:r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是发生变化，这样的量</a:t>
            </a:r>
          </a:p>
          <a:p>
            <a:pPr eaLnBrk="0" hangingPunct="0"/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叫变量，不变的</a:t>
            </a:r>
            <a:r>
              <a:rPr lang="en-US" altLang="zh-CN" sz="3200" b="1">
                <a:latin typeface="楷体_GB2312" pitchFamily="1" charset="-122"/>
                <a:ea typeface="楷体_GB2312" pitchFamily="1" charset="-122"/>
              </a:rPr>
              <a:t>40</a:t>
            </a:r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是常量。</a:t>
            </a:r>
          </a:p>
          <a:p>
            <a:pPr eaLnBrk="0" hangingPunct="0"/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②</a:t>
            </a:r>
            <a:r>
              <a:rPr lang="en-US" altLang="zh-CN" sz="3200" b="1">
                <a:latin typeface="楷体_GB2312" pitchFamily="1" charset="-122"/>
                <a:ea typeface="楷体_GB2312" pitchFamily="1" charset="-122"/>
              </a:rPr>
              <a:t>S</a:t>
            </a:r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＝</a:t>
            </a:r>
            <a:r>
              <a:rPr lang="en-US" altLang="zh-CN" sz="3200" b="1">
                <a:latin typeface="楷体_GB2312" pitchFamily="1" charset="-122"/>
                <a:ea typeface="楷体_GB2312" pitchFamily="1" charset="-122"/>
              </a:rPr>
              <a:t>5v</a:t>
            </a:r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的变量与常量分别是什么？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23850" y="3141663"/>
            <a:ext cx="7540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3200" b="1" dirty="0"/>
              <a:t>③</a:t>
            </a:r>
            <a:r>
              <a:rPr lang="en-US" altLang="zh-CN" sz="3200" b="1" i="1" dirty="0"/>
              <a:t>S</a:t>
            </a:r>
            <a:r>
              <a:rPr lang="zh-CN" altLang="en-US" sz="3200" b="1" dirty="0"/>
              <a:t>＝</a:t>
            </a:r>
            <a:r>
              <a:rPr lang="en-US" altLang="zh-CN" sz="3200" b="1" i="1" dirty="0"/>
              <a:t>πr</a:t>
            </a:r>
            <a:r>
              <a:rPr lang="en-US" altLang="zh-CN" sz="3200" b="1" dirty="0">
                <a:latin typeface="DotumChe" pitchFamily="49" charset="-127"/>
                <a:ea typeface="DotumChe" pitchFamily="49" charset="-127"/>
              </a:rPr>
              <a:t>²</a:t>
            </a:r>
            <a:r>
              <a:rPr lang="zh-CN" altLang="en-US" sz="3200" b="1" dirty="0"/>
              <a:t>中的变量与常量分别是什么？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9750" y="3789363"/>
            <a:ext cx="66849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（4）、（5）中的变量分别是什么？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5273675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en-US" sz="3600" b="1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/>
          </p:cNvSpPr>
          <p:nvPr/>
        </p:nvSpPr>
        <p:spPr bwMode="auto">
          <a:xfrm>
            <a:off x="790845" y="1268759"/>
            <a:ext cx="3095625" cy="106013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07763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大家谈谈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476375" y="3429000"/>
            <a:ext cx="626397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     通过前面的学习，你知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道都</a:t>
            </a:r>
            <a:r>
              <a:rPr lang="zh-CN" altLang="en-US" sz="3600" b="1" dirty="0">
                <a:solidFill>
                  <a:srgbClr val="FF0000"/>
                </a:solidFill>
              </a:rPr>
              <a:t>有哪些方式表示函数吗？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95338" y="468313"/>
            <a:ext cx="48768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tabLst>
                <a:tab pos="228600" algn="l"/>
              </a:tabLst>
            </a:pPr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一</a:t>
            </a:r>
            <a:r>
              <a:rPr lang="en-US" altLang="zh-CN" sz="3200" b="1"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请看这些是否是函数？</a:t>
            </a:r>
          </a:p>
          <a:p>
            <a:pPr eaLnBrk="0" hangingPunct="0">
              <a:tabLst>
                <a:tab pos="228600" algn="l"/>
              </a:tabLst>
            </a:pPr>
            <a:r>
              <a:rPr lang="en-US" altLang="zh-CN" sz="3200" b="1">
                <a:latin typeface="楷体_GB2312" pitchFamily="1" charset="-122"/>
                <a:ea typeface="楷体_GB2312" pitchFamily="1" charset="-122"/>
              </a:rPr>
              <a:t>1,y</a:t>
            </a:r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＝</a:t>
            </a:r>
            <a:r>
              <a:rPr lang="en-US" altLang="zh-CN" sz="3200" b="1">
                <a:latin typeface="楷体_GB2312" pitchFamily="1" charset="-122"/>
                <a:ea typeface="楷体_GB2312" pitchFamily="1" charset="-122"/>
              </a:rPr>
              <a:t>X</a:t>
            </a:r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＋</a:t>
            </a:r>
            <a:r>
              <a:rPr lang="en-US" altLang="zh-CN" sz="3200" b="1">
                <a:latin typeface="楷体_GB2312" pitchFamily="1" charset="-122"/>
                <a:ea typeface="楷体_GB2312" pitchFamily="1" charset="-122"/>
              </a:rPr>
              <a:t>1</a:t>
            </a:r>
          </a:p>
          <a:p>
            <a:pPr eaLnBrk="0" hangingPunct="0">
              <a:tabLst>
                <a:tab pos="228600" algn="l"/>
              </a:tabLst>
            </a:pPr>
            <a:r>
              <a:rPr lang="en-US" altLang="zh-CN" sz="3200" b="1">
                <a:latin typeface="楷体_GB2312" pitchFamily="1" charset="-122"/>
                <a:ea typeface="楷体_GB2312" pitchFamily="1" charset="-122"/>
              </a:rPr>
              <a:t>2,y</a:t>
            </a:r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＝</a:t>
            </a:r>
            <a:r>
              <a:rPr lang="en-US" altLang="zh-CN" sz="3200" b="1">
                <a:latin typeface="楷体_GB2312" pitchFamily="1" charset="-122"/>
                <a:ea typeface="楷体_GB2312" pitchFamily="1" charset="-122"/>
              </a:rPr>
              <a:t>2X</a:t>
            </a:r>
            <a:r>
              <a:rPr lang="en-US" altLang="zh-CN" sz="3200" b="1">
                <a:latin typeface="DotumChe" pitchFamily="49" charset="-127"/>
                <a:ea typeface="DotumChe" pitchFamily="49" charset="-127"/>
              </a:rPr>
              <a:t>²+</a:t>
            </a:r>
            <a:r>
              <a:rPr lang="en-US" altLang="zh-CN" sz="3200" b="1">
                <a:latin typeface="楷体_GB2312" pitchFamily="1" charset="-122"/>
                <a:ea typeface="楷体_GB2312" pitchFamily="1" charset="-122"/>
              </a:rPr>
              <a:t>3X</a:t>
            </a:r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－</a:t>
            </a:r>
            <a:r>
              <a:rPr lang="en-US" altLang="zh-CN" sz="3200" b="1">
                <a:latin typeface="楷体_GB2312" pitchFamily="1" charset="-122"/>
                <a:ea typeface="楷体_GB2312" pitchFamily="1" charset="-122"/>
              </a:rPr>
              <a:t>2</a:t>
            </a:r>
          </a:p>
          <a:p>
            <a:pPr eaLnBrk="0" hangingPunct="0">
              <a:tabLst>
                <a:tab pos="228600" algn="l"/>
              </a:tabLst>
            </a:pPr>
            <a:r>
              <a:rPr lang="en-US" altLang="zh-CN" sz="3200" b="1">
                <a:latin typeface="楷体_GB2312" pitchFamily="1" charset="-122"/>
                <a:ea typeface="楷体_GB2312" pitchFamily="1" charset="-122"/>
              </a:rPr>
              <a:t>3,Y</a:t>
            </a:r>
            <a:r>
              <a:rPr lang="en-US" altLang="zh-CN" sz="3200" b="1">
                <a:latin typeface="DotumChe" pitchFamily="49" charset="-127"/>
                <a:ea typeface="DotumChe" pitchFamily="49" charset="-127"/>
              </a:rPr>
              <a:t>²</a:t>
            </a:r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＝</a:t>
            </a:r>
            <a:r>
              <a:rPr lang="en-US" altLang="zh-CN" sz="3200" b="1">
                <a:latin typeface="楷体_GB2312" pitchFamily="1" charset="-122"/>
                <a:ea typeface="楷体_GB2312" pitchFamily="1" charset="-122"/>
              </a:rPr>
              <a:t>X</a:t>
            </a:r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＋</a:t>
            </a:r>
            <a:r>
              <a:rPr lang="en-US" altLang="zh-CN" sz="3200" b="1">
                <a:latin typeface="楷体_GB2312" pitchFamily="1" charset="-122"/>
                <a:ea typeface="楷体_GB2312" pitchFamily="1" charset="-122"/>
              </a:rPr>
              <a:t>1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84213" y="2492375"/>
            <a:ext cx="446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二</a:t>
            </a:r>
            <a:r>
              <a:rPr lang="en-US" altLang="zh-CN" sz="3200" b="1"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对于</a:t>
            </a:r>
            <a:r>
              <a:rPr lang="en-US" altLang="zh-CN" sz="3200" b="1">
                <a:latin typeface="楷体_GB2312" pitchFamily="1" charset="-122"/>
                <a:ea typeface="楷体_GB2312" pitchFamily="1" charset="-122"/>
              </a:rPr>
              <a:t>Y</a:t>
            </a:r>
            <a:r>
              <a:rPr lang="en-US" altLang="zh-CN" sz="3200" b="1">
                <a:latin typeface="Tahoma" panose="020B0604030504040204"/>
                <a:ea typeface="楷体_GB2312" pitchFamily="1" charset="-122"/>
              </a:rPr>
              <a:t>³</a:t>
            </a:r>
            <a:r>
              <a:rPr lang="en-US" altLang="zh-CN" sz="3200" b="1">
                <a:latin typeface="楷体_GB2312" pitchFamily="1" charset="-122"/>
                <a:ea typeface="楷体_GB2312" pitchFamily="1" charset="-122"/>
              </a:rPr>
              <a:t>=X,|Y|=X </a:t>
            </a:r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呢</a:t>
            </a:r>
            <a:r>
              <a:rPr lang="en-US" altLang="zh-CN" sz="3200" b="1">
                <a:latin typeface="楷体_GB2312" pitchFamily="1" charset="-122"/>
                <a:ea typeface="楷体_GB2312" pitchFamily="1" charset="-122"/>
              </a:rPr>
              <a:t>?</a:t>
            </a:r>
          </a:p>
        </p:txBody>
      </p:sp>
      <p:grpSp>
        <p:nvGrpSpPr>
          <p:cNvPr id="17412" name="Group 4"/>
          <p:cNvGrpSpPr>
            <a:grpSpLocks noChangeAspect="1"/>
          </p:cNvGrpSpPr>
          <p:nvPr/>
        </p:nvGrpSpPr>
        <p:grpSpPr bwMode="auto">
          <a:xfrm>
            <a:off x="4211638" y="4043363"/>
            <a:ext cx="3960812" cy="2481262"/>
            <a:chOff x="0" y="0"/>
            <a:chExt cx="2938" cy="2108"/>
          </a:xfrm>
        </p:grpSpPr>
        <p:sp>
          <p:nvSpPr>
            <p:cNvPr id="17413" name="AutoShape 5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2938" cy="2108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7414" name="Group 6"/>
            <p:cNvGrpSpPr/>
            <p:nvPr/>
          </p:nvGrpSpPr>
          <p:grpSpPr bwMode="auto">
            <a:xfrm>
              <a:off x="464" y="141"/>
              <a:ext cx="2132" cy="1825"/>
              <a:chOff x="0" y="0"/>
              <a:chExt cx="2132" cy="1825"/>
            </a:xfrm>
          </p:grpSpPr>
          <p:sp>
            <p:nvSpPr>
              <p:cNvPr id="17415" name="Line 7"/>
              <p:cNvSpPr>
                <a:spLocks noChangeShapeType="1"/>
              </p:cNvSpPr>
              <p:nvPr/>
            </p:nvSpPr>
            <p:spPr bwMode="auto">
              <a:xfrm>
                <a:off x="0" y="1404"/>
                <a:ext cx="21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6" name="Line 8"/>
              <p:cNvSpPr>
                <a:spLocks noChangeShapeType="1"/>
              </p:cNvSpPr>
              <p:nvPr/>
            </p:nvSpPr>
            <p:spPr bwMode="auto">
              <a:xfrm flipV="1">
                <a:off x="556" y="0"/>
                <a:ext cx="0" cy="18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7" name="未知"/>
              <p:cNvSpPr/>
              <p:nvPr/>
            </p:nvSpPr>
            <p:spPr bwMode="auto">
              <a:xfrm>
                <a:off x="399" y="297"/>
                <a:ext cx="1046" cy="999"/>
              </a:xfrm>
              <a:custGeom>
                <a:avLst/>
                <a:gdLst>
                  <a:gd name="T0" fmla="*/ 1110 w 1185"/>
                  <a:gd name="T1" fmla="*/ 0 h 1110"/>
                  <a:gd name="T2" fmla="*/ 975 w 1185"/>
                  <a:gd name="T3" fmla="*/ 45 h 1110"/>
                  <a:gd name="T4" fmla="*/ 930 w 1185"/>
                  <a:gd name="T5" fmla="*/ 75 h 1110"/>
                  <a:gd name="T6" fmla="*/ 840 w 1185"/>
                  <a:gd name="T7" fmla="*/ 105 h 1110"/>
                  <a:gd name="T8" fmla="*/ 795 w 1185"/>
                  <a:gd name="T9" fmla="*/ 135 h 1110"/>
                  <a:gd name="T10" fmla="*/ 705 w 1185"/>
                  <a:gd name="T11" fmla="*/ 165 h 1110"/>
                  <a:gd name="T12" fmla="*/ 645 w 1185"/>
                  <a:gd name="T13" fmla="*/ 300 h 1110"/>
                  <a:gd name="T14" fmla="*/ 750 w 1185"/>
                  <a:gd name="T15" fmla="*/ 510 h 1110"/>
                  <a:gd name="T16" fmla="*/ 780 w 1185"/>
                  <a:gd name="T17" fmla="*/ 555 h 1110"/>
                  <a:gd name="T18" fmla="*/ 885 w 1185"/>
                  <a:gd name="T19" fmla="*/ 585 h 1110"/>
                  <a:gd name="T20" fmla="*/ 975 w 1185"/>
                  <a:gd name="T21" fmla="*/ 630 h 1110"/>
                  <a:gd name="T22" fmla="*/ 1050 w 1185"/>
                  <a:gd name="T23" fmla="*/ 705 h 1110"/>
                  <a:gd name="T24" fmla="*/ 1125 w 1185"/>
                  <a:gd name="T25" fmla="*/ 780 h 1110"/>
                  <a:gd name="T26" fmla="*/ 1185 w 1185"/>
                  <a:gd name="T27" fmla="*/ 915 h 1110"/>
                  <a:gd name="T28" fmla="*/ 1035 w 1185"/>
                  <a:gd name="T29" fmla="*/ 1020 h 1110"/>
                  <a:gd name="T30" fmla="*/ 690 w 1185"/>
                  <a:gd name="T31" fmla="*/ 1095 h 1110"/>
                  <a:gd name="T32" fmla="*/ 270 w 1185"/>
                  <a:gd name="T33" fmla="*/ 1080 h 1110"/>
                  <a:gd name="T34" fmla="*/ 0 w 1185"/>
                  <a:gd name="T35" fmla="*/ 1110 h 1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85" h="1110">
                    <a:moveTo>
                      <a:pt x="1110" y="0"/>
                    </a:moveTo>
                    <a:cubicBezTo>
                      <a:pt x="1065" y="15"/>
                      <a:pt x="1014" y="19"/>
                      <a:pt x="975" y="45"/>
                    </a:cubicBezTo>
                    <a:cubicBezTo>
                      <a:pt x="960" y="55"/>
                      <a:pt x="946" y="68"/>
                      <a:pt x="930" y="75"/>
                    </a:cubicBezTo>
                    <a:cubicBezTo>
                      <a:pt x="901" y="88"/>
                      <a:pt x="866" y="87"/>
                      <a:pt x="840" y="105"/>
                    </a:cubicBezTo>
                    <a:cubicBezTo>
                      <a:pt x="825" y="115"/>
                      <a:pt x="811" y="128"/>
                      <a:pt x="795" y="135"/>
                    </a:cubicBezTo>
                    <a:cubicBezTo>
                      <a:pt x="766" y="148"/>
                      <a:pt x="705" y="165"/>
                      <a:pt x="705" y="165"/>
                    </a:cubicBezTo>
                    <a:cubicBezTo>
                      <a:pt x="689" y="214"/>
                      <a:pt x="661" y="251"/>
                      <a:pt x="645" y="300"/>
                    </a:cubicBezTo>
                    <a:cubicBezTo>
                      <a:pt x="658" y="394"/>
                      <a:pt x="650" y="477"/>
                      <a:pt x="750" y="510"/>
                    </a:cubicBezTo>
                    <a:cubicBezTo>
                      <a:pt x="760" y="525"/>
                      <a:pt x="765" y="545"/>
                      <a:pt x="780" y="555"/>
                    </a:cubicBezTo>
                    <a:cubicBezTo>
                      <a:pt x="810" y="575"/>
                      <a:pt x="852" y="569"/>
                      <a:pt x="885" y="585"/>
                    </a:cubicBezTo>
                    <a:cubicBezTo>
                      <a:pt x="1001" y="643"/>
                      <a:pt x="862" y="592"/>
                      <a:pt x="975" y="630"/>
                    </a:cubicBezTo>
                    <a:cubicBezTo>
                      <a:pt x="1055" y="750"/>
                      <a:pt x="950" y="605"/>
                      <a:pt x="1050" y="705"/>
                    </a:cubicBezTo>
                    <a:cubicBezTo>
                      <a:pt x="1150" y="805"/>
                      <a:pt x="1005" y="700"/>
                      <a:pt x="1125" y="780"/>
                    </a:cubicBezTo>
                    <a:cubicBezTo>
                      <a:pt x="1141" y="829"/>
                      <a:pt x="1169" y="866"/>
                      <a:pt x="1185" y="915"/>
                    </a:cubicBezTo>
                    <a:cubicBezTo>
                      <a:pt x="1157" y="999"/>
                      <a:pt x="1119" y="992"/>
                      <a:pt x="1035" y="1020"/>
                    </a:cubicBezTo>
                    <a:cubicBezTo>
                      <a:pt x="918" y="1059"/>
                      <a:pt x="814" y="1083"/>
                      <a:pt x="690" y="1095"/>
                    </a:cubicBezTo>
                    <a:cubicBezTo>
                      <a:pt x="550" y="1090"/>
                      <a:pt x="410" y="1080"/>
                      <a:pt x="270" y="1080"/>
                    </a:cubicBezTo>
                    <a:cubicBezTo>
                      <a:pt x="176" y="1080"/>
                      <a:pt x="94" y="1110"/>
                      <a:pt x="0" y="1110"/>
                    </a:cubicBez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8" name="Line 10"/>
              <p:cNvSpPr>
                <a:spLocks noChangeShapeType="1"/>
              </p:cNvSpPr>
              <p:nvPr/>
            </p:nvSpPr>
            <p:spPr bwMode="auto">
              <a:xfrm>
                <a:off x="1205" y="141"/>
                <a:ext cx="0" cy="15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2196" y="1686"/>
              <a:ext cx="464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66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0" hangingPunct="0"/>
              <a:r>
                <a:rPr lang="en-US" altLang="zh-CN" sz="2800">
                  <a:latin typeface="Times New Roman" panose="02020603050405020304" pitchFamily="18" charset="0"/>
                </a:rPr>
                <a:t>x</a:t>
              </a:r>
              <a:endParaRPr lang="en-US" altLang="zh-CN" sz="2800"/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434" y="140"/>
              <a:ext cx="464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0" hangingPunct="0"/>
              <a:r>
                <a:rPr lang="en-US" altLang="zh-CN" sz="2400">
                  <a:latin typeface="Times New Roman" panose="02020603050405020304" pitchFamily="18" charset="0"/>
                </a:rPr>
                <a:t>y</a:t>
              </a:r>
              <a:endParaRPr lang="en-US" altLang="zh-CN" sz="2400"/>
            </a:p>
          </p:txBody>
        </p:sp>
      </p:grp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684213" y="3117850"/>
            <a:ext cx="64833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三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看一个函数的图象如下图所示：</a:t>
            </a:r>
          </a:p>
          <a:p>
            <a:pPr eaLnBrk="0" hangingPunct="0"/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   它表示的是函数吗？</a:t>
            </a:r>
            <a:r>
              <a:rPr lang="zh-CN" altLang="en-US" sz="3200" b="1" dirty="0"/>
              <a:t> 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6011863" y="2349500"/>
            <a:ext cx="15128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50825" y="4868863"/>
            <a:ext cx="3857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600" b="1">
                <a:latin typeface="楷体_GB2312" pitchFamily="1" charset="-122"/>
                <a:ea typeface="楷体_GB2312" pitchFamily="1" charset="-122"/>
              </a:rPr>
              <a:t>讨论</a:t>
            </a:r>
            <a:r>
              <a:rPr lang="en-US" altLang="zh-CN" sz="3600" b="1">
                <a:latin typeface="楷体_GB2312" pitchFamily="1" charset="-122"/>
                <a:ea typeface="楷体_GB2312" pitchFamily="1" charset="-122"/>
              </a:rPr>
              <a:t>:y</a:t>
            </a:r>
            <a:r>
              <a:rPr lang="zh-CN" altLang="en-US" sz="3600" b="1">
                <a:latin typeface="楷体_GB2312" pitchFamily="1" charset="-122"/>
                <a:ea typeface="楷体_GB2312" pitchFamily="1" charset="-122"/>
              </a:rPr>
              <a:t>＝</a:t>
            </a:r>
            <a:r>
              <a:rPr lang="en-US" altLang="zh-CN" sz="3600" b="1"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3600" b="1">
                <a:latin typeface="楷体_GB2312" pitchFamily="1" charset="-122"/>
                <a:ea typeface="楷体_GB2312" pitchFamily="1" charset="-122"/>
              </a:rPr>
              <a:t>是函数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742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741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21" grpId="0" autoUpdateAnimBg="0"/>
      <p:bldP spid="1742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06324" y="2564904"/>
            <a:ext cx="8837676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tabLst>
                <a:tab pos="228600" algn="l"/>
              </a:tabLst>
            </a:pP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1,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一个变化过程中有两个变量。</a:t>
            </a:r>
          </a:p>
          <a:p>
            <a:pPr eaLnBrk="0" hangingPunct="0">
              <a:tabLst>
                <a:tab pos="228600" algn="l"/>
              </a:tabLst>
            </a:pP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2,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因变量与自变量之间是一种对应关系，并且要</a:t>
            </a:r>
          </a:p>
          <a:p>
            <a:pPr eaLnBrk="0" hangingPunct="0">
              <a:tabLst>
                <a:tab pos="228600" algn="l"/>
              </a:tabLst>
            </a:pP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求对于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x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的每一个值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y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都有唯一的值与之相对应。</a:t>
            </a:r>
          </a:p>
          <a:p>
            <a:pPr eaLnBrk="0" hangingPunct="0">
              <a:tabLst>
                <a:tab pos="228600" algn="l"/>
              </a:tabLst>
            </a:pP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3,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自变量有一定的取值范围；</a:t>
            </a:r>
          </a:p>
          <a:p>
            <a:pPr eaLnBrk="0" hangingPunct="0">
              <a:tabLst>
                <a:tab pos="228600" algn="l"/>
              </a:tabLst>
            </a:pP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4,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自变量与函数是可以互相转化的，是相对的，</a:t>
            </a:r>
          </a:p>
          <a:p>
            <a:pPr eaLnBrk="0" hangingPunct="0">
              <a:tabLst>
                <a:tab pos="228600" algn="l"/>
              </a:tabLst>
            </a:pP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但一般情况下约定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y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是函数，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x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是自变量</a:t>
            </a:r>
            <a:r>
              <a:rPr lang="zh-CN" altLang="en-US" sz="3200" b="1" dirty="0" smtClean="0">
                <a:latin typeface="楷体_GB2312" pitchFamily="1" charset="-122"/>
                <a:ea typeface="楷体_GB2312" pitchFamily="1" charset="-122"/>
              </a:rPr>
              <a:t>；</a:t>
            </a:r>
            <a:endParaRPr lang="zh-CN" altLang="en-US" sz="3200" b="1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8435" name="WordArt 3" descr="窄竖线"/>
          <p:cNvSpPr>
            <a:spLocks noChangeArrowheads="1" noChangeShapeType="1"/>
          </p:cNvSpPr>
          <p:nvPr/>
        </p:nvSpPr>
        <p:spPr bwMode="auto">
          <a:xfrm>
            <a:off x="2051050" y="0"/>
            <a:ext cx="3025775" cy="1916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zh-CN" altLang="en-US" sz="7200" kern="10" dirty="0">
                <a:ln w="12700">
                  <a:solidFill>
                    <a:srgbClr val="0000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80808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注意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116013" y="981075"/>
            <a:ext cx="424815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buFont typeface="Arial" panose="020B0604020202020204" pitchFamily="34" charset="0"/>
              <a:buAutoNum type="circleNumDbPlain"/>
              <a:tabLst>
                <a:tab pos="34290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|y|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</a:p>
          <a:p>
            <a:pPr eaLnBrk="0" hangingPunct="0">
              <a:buFont typeface="Arial" panose="020B0604020202020204" pitchFamily="34" charset="0"/>
              <a:buAutoNum type="circleNumDbPlain"/>
              <a:tabLst>
                <a:tab pos="34290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4x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altLang="zh-CN" sz="3200" b="1" dirty="0"/>
          </a:p>
          <a:p>
            <a:pPr eaLnBrk="0" hangingPunct="0">
              <a:buFont typeface="Arial" panose="020B0604020202020204" pitchFamily="34" charset="0"/>
              <a:buAutoNum type="circleNumDbPlain"/>
              <a:tabLst>
                <a:tab pos="34290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00113" y="136525"/>
            <a:ext cx="7067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一</a:t>
            </a:r>
            <a:r>
              <a:rPr lang="en-US" altLang="zh-CN" sz="3600" b="1" dirty="0"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这些是否是函数？请说明理由</a:t>
            </a:r>
            <a:r>
              <a:rPr lang="en-US" altLang="zh-CN" sz="3600" b="1" dirty="0">
                <a:latin typeface="楷体_GB2312" pitchFamily="1" charset="-122"/>
                <a:ea typeface="楷体_GB2312" pitchFamily="1" charset="-122"/>
              </a:rPr>
              <a:t>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848600" y="1295400"/>
            <a:ext cx="915988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eaLnBrk="0" hangingPunct="0"/>
            <a:r>
              <a:rPr lang="zh-CN" altLang="en-US" sz="4800" b="1" dirty="0">
                <a:ea typeface="华文彩云" panose="02010800040101010101" pitchFamily="2" charset="-122"/>
              </a:rPr>
              <a:t>练一练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900113" y="2781300"/>
            <a:ext cx="6608762" cy="265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二</a:t>
            </a:r>
            <a:r>
              <a:rPr lang="en-US" altLang="zh-CN" sz="3600" b="1" dirty="0"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指出下列各式子中的自变量</a:t>
            </a:r>
            <a:r>
              <a:rPr lang="en-US" altLang="zh-CN" sz="3600" b="1" dirty="0">
                <a:latin typeface="楷体_GB2312" pitchFamily="1" charset="-122"/>
                <a:ea typeface="楷体_GB2312" pitchFamily="1" charset="-122"/>
              </a:rPr>
              <a:t>,</a:t>
            </a:r>
          </a:p>
          <a:p>
            <a:pPr eaLnBrk="0" hangingPunct="0"/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因变量</a:t>
            </a:r>
            <a:r>
              <a:rPr lang="en-US" altLang="zh-CN" sz="3600" b="1" dirty="0"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常量</a:t>
            </a:r>
            <a:r>
              <a:rPr lang="en-US" altLang="zh-CN" sz="3600" b="1" dirty="0"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函数</a:t>
            </a:r>
            <a:r>
              <a:rPr lang="en-US" altLang="zh-CN" sz="3600" b="1" dirty="0">
                <a:latin typeface="楷体_GB2312" pitchFamily="1" charset="-122"/>
                <a:ea typeface="楷体_GB2312" pitchFamily="1" charset="-122"/>
              </a:rPr>
              <a:t>.</a:t>
            </a:r>
          </a:p>
          <a:p>
            <a:pPr eaLnBrk="0" hangingPunct="0"/>
            <a:r>
              <a:rPr lang="en-US" altLang="zh-CN" sz="3200" b="1" dirty="0"/>
              <a:t>(1)</a:t>
            </a:r>
            <a:r>
              <a:rPr lang="en-US" altLang="zh-CN" sz="3200" b="1" i="1" dirty="0"/>
              <a:t>C</a:t>
            </a:r>
            <a:r>
              <a:rPr lang="zh-CN" altLang="en-US" sz="3200" b="1" dirty="0"/>
              <a:t>＝</a:t>
            </a:r>
            <a:r>
              <a:rPr lang="en-US" altLang="zh-CN" sz="3200" b="1" dirty="0"/>
              <a:t>2</a:t>
            </a:r>
            <a:r>
              <a:rPr lang="en-US" altLang="zh-CN" sz="3200" b="1" i="1" dirty="0"/>
              <a:t>πr(</a:t>
            </a:r>
            <a:r>
              <a:rPr lang="en-US" altLang="zh-CN" sz="3200" b="1" dirty="0"/>
              <a:t>r</a:t>
            </a:r>
            <a:r>
              <a:rPr lang="en-US" altLang="zh-CN" sz="3200" b="1" i="1" dirty="0"/>
              <a:t>≥0)</a:t>
            </a:r>
            <a:r>
              <a:rPr lang="zh-CN" altLang="en-US" sz="3200" b="1" dirty="0"/>
              <a:t>，</a:t>
            </a:r>
          </a:p>
          <a:p>
            <a:pPr eaLnBrk="0" hangingPunct="0"/>
            <a:r>
              <a:rPr lang="en-US" altLang="zh-CN" sz="3200" b="1" dirty="0"/>
              <a:t>(2)</a:t>
            </a:r>
            <a:r>
              <a:rPr lang="en-US" altLang="zh-CN" sz="3200" b="1" i="1" dirty="0"/>
              <a:t>s</a:t>
            </a:r>
            <a:r>
              <a:rPr lang="zh-CN" altLang="en-US" sz="3200" b="1" dirty="0"/>
              <a:t>＝</a:t>
            </a:r>
            <a:r>
              <a:rPr lang="en-US" altLang="zh-CN" sz="3200" b="1" dirty="0"/>
              <a:t>60</a:t>
            </a:r>
            <a:r>
              <a:rPr lang="en-US" altLang="zh-CN" sz="3200" b="1" i="1" dirty="0"/>
              <a:t>t(t≥0)</a:t>
            </a:r>
            <a:r>
              <a:rPr lang="zh-CN" altLang="en-US" sz="3200" b="1" dirty="0"/>
              <a:t>，</a:t>
            </a:r>
          </a:p>
          <a:p>
            <a:pPr eaLnBrk="0" hangingPunct="0"/>
            <a:r>
              <a:rPr lang="en-US" altLang="zh-CN" sz="3200" b="1" dirty="0"/>
              <a:t>(3)</a:t>
            </a:r>
            <a:r>
              <a:rPr lang="en-US" altLang="zh-CN" sz="3200" b="1" i="1" dirty="0"/>
              <a:t>S</a:t>
            </a:r>
            <a:r>
              <a:rPr lang="zh-CN" altLang="en-US" sz="3200" b="1" dirty="0"/>
              <a:t>＝</a:t>
            </a:r>
            <a:r>
              <a:rPr lang="en-US" altLang="zh-CN" sz="3200" b="1" dirty="0"/>
              <a:t>(</a:t>
            </a:r>
            <a:r>
              <a:rPr lang="en-US" altLang="zh-CN" sz="3200" b="1" i="1" dirty="0"/>
              <a:t>n</a:t>
            </a:r>
            <a:r>
              <a:rPr lang="zh-CN" altLang="en-US" sz="3200" b="1" dirty="0"/>
              <a:t>－</a:t>
            </a:r>
            <a:r>
              <a:rPr lang="en-US" altLang="zh-CN" sz="3200" b="1" dirty="0"/>
              <a:t>2)×180.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0"/>
            <a:ext cx="3657600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</a:rPr>
              <a:t>在平整的公路上，汽车紧急刹车后仍将滑行</a:t>
            </a: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s</a:t>
            </a:r>
            <a:r>
              <a:rPr lang="zh-CN" altLang="en-US" sz="2800" b="1">
                <a:latin typeface="宋体" panose="02010600030101010101" pitchFamily="2" charset="-122"/>
              </a:rPr>
              <a:t>米，一般有经验公式  s=      ，其中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</a:rPr>
              <a:t>v</a:t>
            </a:r>
          </a:p>
          <a:p>
            <a:pPr eaLnBrk="1" hangingPunct="1"/>
            <a:endParaRPr lang="zh-CN" altLang="en-US" sz="3600" b="1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sz="2800" b="1">
                <a:latin typeface="宋体" panose="02010600030101010101" pitchFamily="2" charset="-122"/>
              </a:rPr>
              <a:t>表示刹车前汽车的速度（单位：千米/时）</a:t>
            </a:r>
          </a:p>
        </p:txBody>
      </p:sp>
      <p:pic>
        <p:nvPicPr>
          <p:cNvPr id="20483" name="Picture 3" descr="car_017_1024x76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33800" y="136525"/>
            <a:ext cx="53340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260475" y="1123950"/>
          <a:ext cx="933450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r:id="rId5" imgW="280035" imgH="433070" progId="Equation.3">
                  <p:embed/>
                </p:oleObj>
              </mc:Choice>
              <mc:Fallback>
                <p:oleObj r:id="rId5" imgW="280035" imgH="43307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1123950"/>
                        <a:ext cx="933450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28600" y="3657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(1)求自变量v的取值范围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0" y="4419600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（2）当v=30，60，90时，求出相应的函数值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04800" y="5334000"/>
            <a:ext cx="830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</a:rPr>
              <a:t>（3）如果汽车紧急</a:t>
            </a:r>
            <a:r>
              <a:rPr lang="zh-CN" altLang="en-US" sz="2800" b="1">
                <a:latin typeface="Times New Roman" panose="02020603050405020304" pitchFamily="18" charset="0"/>
              </a:rPr>
              <a:t>刹车</a:t>
            </a:r>
            <a:r>
              <a:rPr lang="zh-CN" altLang="en-US" b="1">
                <a:latin typeface="Times New Roman" panose="02020603050405020304" pitchFamily="18" charset="0"/>
              </a:rPr>
              <a:t>后滑行了12米，汽车的速度是多少？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autoUpdateAnimBg="0"/>
      <p:bldP spid="20486" grpId="0" build="p" autoUpdateAnimBg="0"/>
      <p:bldP spid="2048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34380" y="235743"/>
            <a:ext cx="2620962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dirty="0">
                <a:solidFill>
                  <a:srgbClr val="800000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开拓思维</a:t>
            </a:r>
          </a:p>
        </p:txBody>
      </p:sp>
      <p:pic>
        <p:nvPicPr>
          <p:cNvPr id="21507" name="Picture 3" descr="Kitty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64475" y="0"/>
            <a:ext cx="12795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762000" y="1371600"/>
          <a:ext cx="5397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4" r:id="rId5" imgW="581025" imgH="2114550" progId="Paint.Picture">
                  <p:embed/>
                </p:oleObj>
              </mc:Choice>
              <mc:Fallback>
                <p:oleObj r:id="rId5" imgW="581025" imgH="2114550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71600"/>
                        <a:ext cx="53975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6993903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905000" y="1504950"/>
          <a:ext cx="5397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5" r:id="rId7" imgW="581025" imgH="2114550" progId="Paint.Picture">
                  <p:embed/>
                </p:oleObj>
              </mc:Choice>
              <mc:Fallback>
                <p:oleObj r:id="rId7" imgW="581025" imgH="2114550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04950"/>
                        <a:ext cx="53975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6993903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279650" y="1504950"/>
          <a:ext cx="5397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6" r:id="rId8" imgW="581025" imgH="2114550" progId="Paint.Picture">
                  <p:embed/>
                </p:oleObj>
              </mc:Choice>
              <mc:Fallback>
                <p:oleObj r:id="rId8" imgW="581025" imgH="2114550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1504950"/>
                        <a:ext cx="53975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6993903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2051050" y="1143000"/>
          <a:ext cx="5397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7" r:id="rId9" imgW="581025" imgH="2114550" progId="Paint.Picture">
                  <p:embed/>
                </p:oleObj>
              </mc:Choice>
              <mc:Fallback>
                <p:oleObj r:id="rId9" imgW="581025" imgH="2114550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143000"/>
                        <a:ext cx="53975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6993903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6172200" y="1752600"/>
          <a:ext cx="5397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8" r:id="rId10" imgW="581025" imgH="2114550" progId="Paint.Picture">
                  <p:embed/>
                </p:oleObj>
              </mc:Choice>
              <mc:Fallback>
                <p:oleObj r:id="rId10" imgW="581025" imgH="2114550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752600"/>
                        <a:ext cx="53975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6993903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6559550" y="1676400"/>
          <a:ext cx="5397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9" r:id="rId11" imgW="581025" imgH="2114550" progId="Paint.Picture">
                  <p:embed/>
                </p:oleObj>
              </mc:Choice>
              <mc:Fallback>
                <p:oleObj r:id="rId11" imgW="581025" imgH="2114550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9550" y="1676400"/>
                        <a:ext cx="53975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6993903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6940550" y="1657350"/>
          <a:ext cx="5397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0" r:id="rId12" imgW="581025" imgH="2114550" progId="Paint.Picture">
                  <p:embed/>
                </p:oleObj>
              </mc:Choice>
              <mc:Fallback>
                <p:oleObj r:id="rId12" imgW="581025" imgH="2114550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550" y="1657350"/>
                        <a:ext cx="53975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6993903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7315200" y="1581150"/>
          <a:ext cx="5397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1" r:id="rId13" imgW="581025" imgH="2114550" progId="Paint.Picture">
                  <p:embed/>
                </p:oleObj>
              </mc:Choice>
              <mc:Fallback>
                <p:oleObj r:id="rId13" imgW="581025" imgH="2114550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581150"/>
                        <a:ext cx="53975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6993903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3657600" y="1543050"/>
          <a:ext cx="5397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2" r:id="rId14" imgW="581025" imgH="2114550" progId="Paint.Picture">
                  <p:embed/>
                </p:oleObj>
              </mc:Choice>
              <mc:Fallback>
                <p:oleObj r:id="rId14" imgW="581025" imgH="2114550" progId="Paint.Picture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543050"/>
                        <a:ext cx="53975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6993903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4038600" y="1543050"/>
          <a:ext cx="5397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3" r:id="rId15" imgW="581025" imgH="2114550" progId="Paint.Picture">
                  <p:embed/>
                </p:oleObj>
              </mc:Choice>
              <mc:Fallback>
                <p:oleObj r:id="rId15" imgW="581025" imgH="2114550" progId="Paint.Picture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543050"/>
                        <a:ext cx="53975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6993903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4387850" y="1543050"/>
          <a:ext cx="5397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4" r:id="rId16" imgW="581025" imgH="2114550" progId="Paint.Picture">
                  <p:embed/>
                </p:oleObj>
              </mc:Choice>
              <mc:Fallback>
                <p:oleObj r:id="rId16" imgW="581025" imgH="2114550" progId="Paint.Picture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7850" y="1543050"/>
                        <a:ext cx="53975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6993903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4191000" y="1238250"/>
          <a:ext cx="5397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5" r:id="rId17" imgW="581025" imgH="2114550" progId="Paint.Picture">
                  <p:embed/>
                </p:oleObj>
              </mc:Choice>
              <mc:Fallback>
                <p:oleObj r:id="rId17" imgW="581025" imgH="2114550" progId="Paint.Picture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238250"/>
                        <a:ext cx="53975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6993903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3810000" y="1238250"/>
          <a:ext cx="5397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6" r:id="rId18" imgW="581025" imgH="2114550" progId="Paint.Picture">
                  <p:embed/>
                </p:oleObj>
              </mc:Choice>
              <mc:Fallback>
                <p:oleObj r:id="rId18" imgW="581025" imgH="2114550" progId="Paint.Picture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238250"/>
                        <a:ext cx="53975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6993903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1" name="Object 17"/>
          <p:cNvGraphicFramePr>
            <a:graphicFrameLocks noChangeAspect="1"/>
          </p:cNvGraphicFramePr>
          <p:nvPr/>
        </p:nvGraphicFramePr>
        <p:xfrm>
          <a:off x="4044950" y="933450"/>
          <a:ext cx="5397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7" r:id="rId19" imgW="581025" imgH="2114550" progId="Paint.Picture">
                  <p:embed/>
                </p:oleObj>
              </mc:Choice>
              <mc:Fallback>
                <p:oleObj r:id="rId19" imgW="581025" imgH="2114550" progId="Paint.Picture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933450"/>
                        <a:ext cx="53975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6993903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2" name="Object 18"/>
          <p:cNvGraphicFramePr>
            <a:graphicFrameLocks noChangeAspect="1"/>
          </p:cNvGraphicFramePr>
          <p:nvPr/>
        </p:nvGraphicFramePr>
        <p:xfrm>
          <a:off x="6330950" y="1314450"/>
          <a:ext cx="5397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8" r:id="rId20" imgW="581025" imgH="2114550" progId="Paint.Picture">
                  <p:embed/>
                </p:oleObj>
              </mc:Choice>
              <mc:Fallback>
                <p:oleObj r:id="rId20" imgW="581025" imgH="2114550" progId="Paint.Picture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950" y="1314450"/>
                        <a:ext cx="53975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6993903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3" name="Object 19"/>
          <p:cNvGraphicFramePr>
            <a:graphicFrameLocks noChangeAspect="1"/>
          </p:cNvGraphicFramePr>
          <p:nvPr/>
        </p:nvGraphicFramePr>
        <p:xfrm>
          <a:off x="6711950" y="1276350"/>
          <a:ext cx="5397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9" r:id="rId21" imgW="581025" imgH="2114550" progId="Paint.Picture">
                  <p:embed/>
                </p:oleObj>
              </mc:Choice>
              <mc:Fallback>
                <p:oleObj r:id="rId21" imgW="581025" imgH="2114550" progId="Paint.Picture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50" y="1276350"/>
                        <a:ext cx="53975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6993903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4" name="Object 20"/>
          <p:cNvGraphicFramePr>
            <a:graphicFrameLocks noChangeAspect="1"/>
          </p:cNvGraphicFramePr>
          <p:nvPr/>
        </p:nvGraphicFramePr>
        <p:xfrm>
          <a:off x="7092950" y="1276350"/>
          <a:ext cx="5397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0" r:id="rId22" imgW="581025" imgH="2114550" progId="Paint.Picture">
                  <p:embed/>
                </p:oleObj>
              </mc:Choice>
              <mc:Fallback>
                <p:oleObj r:id="rId22" imgW="581025" imgH="2114550" progId="Paint.Picture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1276350"/>
                        <a:ext cx="53975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6993903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5" name="Object 21"/>
          <p:cNvGraphicFramePr>
            <a:graphicFrameLocks noChangeAspect="1"/>
          </p:cNvGraphicFramePr>
          <p:nvPr/>
        </p:nvGraphicFramePr>
        <p:xfrm>
          <a:off x="6559550" y="895350"/>
          <a:ext cx="5397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1" r:id="rId23" imgW="581025" imgH="2114550" progId="Paint.Picture">
                  <p:embed/>
                </p:oleObj>
              </mc:Choice>
              <mc:Fallback>
                <p:oleObj r:id="rId23" imgW="581025" imgH="2114550" progId="Paint.Picture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9550" y="895350"/>
                        <a:ext cx="53975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6993903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6" name="Object 22"/>
          <p:cNvGraphicFramePr>
            <a:graphicFrameLocks noChangeAspect="1"/>
          </p:cNvGraphicFramePr>
          <p:nvPr/>
        </p:nvGraphicFramePr>
        <p:xfrm>
          <a:off x="6934200" y="895350"/>
          <a:ext cx="5397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2" r:id="rId24" imgW="581025" imgH="2114550" progId="Paint.Picture">
                  <p:embed/>
                </p:oleObj>
              </mc:Choice>
              <mc:Fallback>
                <p:oleObj r:id="rId24" imgW="581025" imgH="2114550" progId="Paint.Picture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895350"/>
                        <a:ext cx="53975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6993903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7" name="Object 23"/>
          <p:cNvGraphicFramePr>
            <a:graphicFrameLocks noChangeAspect="1"/>
          </p:cNvGraphicFramePr>
          <p:nvPr/>
        </p:nvGraphicFramePr>
        <p:xfrm>
          <a:off x="6711950" y="533400"/>
          <a:ext cx="53975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3" r:id="rId25" imgW="581025" imgH="2114550" progId="Paint.Picture">
                  <p:embed/>
                </p:oleObj>
              </mc:Choice>
              <mc:Fallback>
                <p:oleObj r:id="rId25" imgW="581025" imgH="2114550" progId="Paint.Picture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50" y="533400"/>
                        <a:ext cx="53975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6993903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3124200" y="38100"/>
            <a:ext cx="449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瓶子或罐头盒等圆柱形的物体，常常如图摆放。想一想：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457200" y="3733800"/>
            <a:ext cx="739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（1）不断的摆下去，你知道有哪些变量？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609600" y="4495800"/>
            <a:ext cx="792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latin typeface="Times New Roman" panose="02020603050405020304" pitchFamily="18" charset="0"/>
              </a:rPr>
              <a:t>（2）如果层数为n，物体的个数为s，你能写出s与n的函数关系式吗？自变量n的取值范围是怎样？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457200" y="5715000"/>
            <a:ext cx="723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（3）分别求出当n=6，7，10时， s的函数值。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9" grpId="0" build="p" autoUpdateAnimBg="0"/>
      <p:bldP spid="21530" grpId="0" build="p" autoUpdateAnimBg="0"/>
      <p:bldP spid="2153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/>
          </p:cNvSpPr>
          <p:nvPr/>
        </p:nvSpPr>
        <p:spPr bwMode="auto">
          <a:xfrm>
            <a:off x="4787900" y="981075"/>
            <a:ext cx="3024188" cy="16557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zh-CN" altLang="en-US" sz="3600">
                <a:ln w="9525">
                  <a:solidFill>
                    <a:srgbClr val="0000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谈收获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873250" y="3284538"/>
            <a:ext cx="50752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</a:rPr>
              <a:t>你多学会了什么？与大家分享一下</a:t>
            </a:r>
            <a:r>
              <a:rPr lang="zh-CN" altLang="en-US" sz="4000" dirty="0" smtClean="0">
                <a:solidFill>
                  <a:srgbClr val="FF0000"/>
                </a:solidFill>
              </a:rPr>
              <a:t>吧 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07950" y="404813"/>
            <a:ext cx="40830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993300"/>
                </a:solidFill>
              </a:rPr>
              <a:t>学习目标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044575" y="1123950"/>
            <a:ext cx="7312025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/>
              <a:t>1.结合丰富的实例，使学生在具体情境中了解          自变量与函数的意义。</a:t>
            </a:r>
          </a:p>
          <a:p>
            <a:r>
              <a:rPr lang="zh-CN" altLang="en-US" sz="2800" b="1" dirty="0"/>
              <a:t>2.结合实例，初步了解数值表、图像、表达式这三种函数的表示方法。</a:t>
            </a:r>
          </a:p>
          <a:p>
            <a:endParaRPr lang="zh-CN" altLang="en-US" sz="2800" b="1" dirty="0"/>
          </a:p>
          <a:p>
            <a:r>
              <a:rPr lang="zh-CN" altLang="en-US" sz="2800" b="1" dirty="0"/>
              <a:t>重点：</a:t>
            </a:r>
          </a:p>
          <a:p>
            <a:r>
              <a:rPr lang="zh-CN" altLang="en-US" sz="2800" b="1" dirty="0"/>
              <a:t>     了解函数的意义</a:t>
            </a:r>
          </a:p>
          <a:p>
            <a:r>
              <a:rPr lang="zh-CN" altLang="en-US" sz="2800" b="1" dirty="0"/>
              <a:t>难点：</a:t>
            </a:r>
          </a:p>
          <a:p>
            <a:r>
              <a:rPr lang="zh-CN" altLang="en-US" sz="2800" b="1" dirty="0"/>
              <a:t>      函数概念的抽象性及列函数式。</a:t>
            </a:r>
          </a:p>
          <a:p>
            <a:endParaRPr lang="zh-CN" alt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4216400"/>
            <a:ext cx="1871662" cy="1871663"/>
          </a:xfrm>
          <a:noFill/>
        </p:spPr>
      </p:pic>
      <p:sp>
        <p:nvSpPr>
          <p:cNvPr id="6147" name="WordArt 3"/>
          <p:cNvSpPr>
            <a:spLocks noChangeArrowheads="1" noChangeShapeType="1"/>
          </p:cNvSpPr>
          <p:nvPr/>
        </p:nvSpPr>
        <p:spPr bwMode="auto">
          <a:xfrm>
            <a:off x="323850" y="1557338"/>
            <a:ext cx="237648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38100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自主学习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916238" y="3068638"/>
            <a:ext cx="5461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800000"/>
                </a:solidFill>
              </a:rPr>
              <a:t>1.自学课本63页至64页。</a:t>
            </a:r>
          </a:p>
          <a:p>
            <a:r>
              <a:rPr lang="zh-CN" altLang="en-US" sz="2800" dirty="0">
                <a:solidFill>
                  <a:srgbClr val="800000"/>
                </a:solidFill>
              </a:rPr>
              <a:t>2.初步感受在同一个问题中，当其中一个量变化时，另一个也随之变化</a:t>
            </a:r>
            <a:r>
              <a:rPr lang="zh-CN" altLang="en-US" sz="2800" dirty="0" smtClean="0">
                <a:solidFill>
                  <a:srgbClr val="800000"/>
                </a:solidFill>
              </a:rPr>
              <a:t>。</a:t>
            </a:r>
            <a:endParaRPr lang="zh-CN" altLang="en-US" sz="2800" dirty="0">
              <a:solidFill>
                <a:srgbClr val="800000"/>
              </a:solidFill>
            </a:endParaRPr>
          </a:p>
        </p:txBody>
      </p:sp>
      <p:pic>
        <p:nvPicPr>
          <p:cNvPr id="614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877050" y="4654550"/>
            <a:ext cx="1795463" cy="1793875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41325" y="4016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" y="0"/>
            <a:ext cx="22399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试一试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6200" y="990600"/>
            <a:ext cx="8991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1、下面各题中分别有几个变量？你能将其中某个变量看成是另一个变量的函数吗？为什么？如果能，请写出它们的关系式。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4800" y="2438400"/>
            <a:ext cx="81629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latin typeface="Times New Roman" panose="02020603050405020304" pitchFamily="18" charset="0"/>
              </a:rPr>
              <a:t>（1）每一个同学购一本代数书，书的单价为2元，则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b="1" dirty="0">
                <a:latin typeface="Times New Roman" panose="02020603050405020304" pitchFamily="18" charset="0"/>
              </a:rPr>
              <a:t>个同学共付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b="1" dirty="0">
                <a:latin typeface="Times New Roman" panose="02020603050405020304" pitchFamily="18" charset="0"/>
              </a:rPr>
              <a:t>元。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04800" y="3733800"/>
            <a:ext cx="80962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latin typeface="Times New Roman" panose="02020603050405020304" pitchFamily="18" charset="0"/>
              </a:rPr>
              <a:t>（2）计划购买50元的乒乓球，则所购的总数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b="1" dirty="0">
                <a:latin typeface="Times New Roman" panose="02020603050405020304" pitchFamily="18" charset="0"/>
              </a:rPr>
              <a:t> （个）与单价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b="1" dirty="0">
                <a:latin typeface="Times New Roman" panose="02020603050405020304" pitchFamily="18" charset="0"/>
              </a:rPr>
              <a:t> （元）的关系。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04800" y="4876800"/>
            <a:ext cx="84312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latin typeface="Times New Roman" panose="02020603050405020304" pitchFamily="18" charset="0"/>
              </a:rPr>
              <a:t>（3）一个铜球在0 ℃的体积为1000cm</a:t>
            </a:r>
            <a:r>
              <a:rPr lang="zh-CN" altLang="en-US" b="1" baseline="30000" dirty="0">
                <a:latin typeface="Times New Roman" panose="02020603050405020304" pitchFamily="18" charset="0"/>
              </a:rPr>
              <a:t>3</a:t>
            </a:r>
            <a:r>
              <a:rPr lang="zh-CN" altLang="en-US" b="1" dirty="0">
                <a:latin typeface="Times New Roman" panose="02020603050405020304" pitchFamily="18" charset="0"/>
              </a:rPr>
              <a:t>，加热后温度每增加1℃，体积增加0.051cm</a:t>
            </a:r>
            <a:r>
              <a:rPr lang="zh-CN" altLang="en-US" b="1" baseline="30000" dirty="0">
                <a:latin typeface="Times New Roman" panose="02020603050405020304" pitchFamily="18" charset="0"/>
              </a:rPr>
              <a:t>3</a:t>
            </a:r>
            <a:r>
              <a:rPr lang="zh-CN" altLang="en-US" b="1" dirty="0">
                <a:latin typeface="Times New Roman" panose="02020603050405020304" pitchFamily="18" charset="0"/>
              </a:rPr>
              <a:t>，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zh-CN" altLang="en-US" b="1" dirty="0">
                <a:latin typeface="Times New Roman" panose="02020603050405020304" pitchFamily="18" charset="0"/>
              </a:rPr>
              <a:t>℃时球的体积为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zh-CN" altLang="en-US" b="1" dirty="0">
                <a:latin typeface="Times New Roman" panose="02020603050405020304" pitchFamily="18" charset="0"/>
              </a:rPr>
              <a:t>cm</a:t>
            </a:r>
            <a:r>
              <a:rPr lang="zh-CN" altLang="en-US" b="1" baseline="30000" dirty="0">
                <a:latin typeface="Times New Roman" panose="02020603050405020304" pitchFamily="18" charset="0"/>
              </a:rPr>
              <a:t>3 </a:t>
            </a:r>
            <a:r>
              <a:rPr lang="zh-CN" altLang="en-US" b="1" dirty="0"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utoUpdateAnimBg="0"/>
      <p:bldP spid="717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chemeClr val="tx2"/>
                </a:solidFill>
                <a:latin typeface="Times New Roman" panose="02020603050405020304" pitchFamily="18" charset="0"/>
              </a:rPr>
              <a:t>（4）如图，在曲线上有一个动点点P （ x ，y ），这里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x</a:t>
            </a:r>
            <a:r>
              <a:rPr lang="zh-CN" altLang="en-US" b="1">
                <a:solidFill>
                  <a:schemeClr val="tx2"/>
                </a:solidFill>
                <a:latin typeface="Times New Roman" panose="02020603050405020304" pitchFamily="18" charset="0"/>
              </a:rPr>
              <a:t> 与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b="1">
                <a:solidFill>
                  <a:schemeClr val="tx2"/>
                </a:solidFill>
                <a:latin typeface="Times New Roman" panose="02020603050405020304" pitchFamily="18" charset="0"/>
              </a:rPr>
              <a:t> 的关系。</a:t>
            </a:r>
          </a:p>
        </p:txBody>
      </p:sp>
      <p:grpSp>
        <p:nvGrpSpPr>
          <p:cNvPr id="8195" name="Group 3"/>
          <p:cNvGrpSpPr/>
          <p:nvPr/>
        </p:nvGrpSpPr>
        <p:grpSpPr bwMode="auto">
          <a:xfrm>
            <a:off x="3429000" y="1066800"/>
            <a:ext cx="5434013" cy="2295525"/>
            <a:chOff x="0" y="0"/>
            <a:chExt cx="3423" cy="1446"/>
          </a:xfrm>
        </p:grpSpPr>
        <p:grpSp>
          <p:nvGrpSpPr>
            <p:cNvPr id="8196" name="Group 4"/>
            <p:cNvGrpSpPr/>
            <p:nvPr/>
          </p:nvGrpSpPr>
          <p:grpSpPr bwMode="auto">
            <a:xfrm>
              <a:off x="0" y="0"/>
              <a:ext cx="3423" cy="1446"/>
              <a:chOff x="0" y="0"/>
              <a:chExt cx="3423" cy="1446"/>
            </a:xfrm>
          </p:grpSpPr>
          <p:graphicFrame>
            <p:nvGraphicFramePr>
              <p:cNvPr id="8197" name="Object 5"/>
              <p:cNvGraphicFramePr>
                <a:graphicFrameLocks noChangeAspect="1"/>
              </p:cNvGraphicFramePr>
              <p:nvPr/>
            </p:nvGraphicFramePr>
            <p:xfrm>
              <a:off x="0" y="0"/>
              <a:ext cx="3408" cy="14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26" r:id="rId3" imgW="5543550" imgH="2295525" progId="Paint.Picture">
                      <p:embed/>
                    </p:oleObj>
                  </mc:Choice>
                  <mc:Fallback>
                    <p:oleObj r:id="rId3" imgW="5543550" imgH="2295525" progId="Paint.Picture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r="1389"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0"/>
                            <a:ext cx="3408" cy="144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198" name="Text Box 6"/>
              <p:cNvSpPr txBox="1">
                <a:spLocks noChangeArrowheads="1"/>
              </p:cNvSpPr>
              <p:nvPr/>
            </p:nvSpPr>
            <p:spPr bwMode="auto">
              <a:xfrm>
                <a:off x="3168" y="52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8199" name="Text Box 7"/>
              <p:cNvSpPr txBox="1">
                <a:spLocks noChangeArrowheads="1"/>
              </p:cNvSpPr>
              <p:nvPr/>
            </p:nvSpPr>
            <p:spPr bwMode="auto">
              <a:xfrm>
                <a:off x="1536" y="4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>
                    <a:latin typeface="Times New Roman" panose="02020603050405020304" pitchFamily="18" charset="0"/>
                  </a:rPr>
                  <a:t>Y</a:t>
                </a:r>
              </a:p>
            </p:txBody>
          </p:sp>
        </p:grpSp>
        <p:sp>
          <p:nvSpPr>
            <p:cNvPr id="8200" name="Oval 8"/>
            <p:cNvSpPr>
              <a:spLocks noChangeArrowheads="1"/>
            </p:cNvSpPr>
            <p:nvPr/>
          </p:nvSpPr>
          <p:spPr bwMode="auto">
            <a:xfrm>
              <a:off x="485" y="528"/>
              <a:ext cx="84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80" y="240"/>
              <a:ext cx="11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0000FF"/>
                  </a:solidFill>
                  <a:latin typeface="Times New Roman" panose="02020603050405020304" pitchFamily="18" charset="0"/>
                </a:rPr>
                <a:t>P（ 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altLang="en-US">
                  <a:solidFill>
                    <a:srgbClr val="0000FF"/>
                  </a:solidFill>
                  <a:latin typeface="Times New Roman" panose="02020603050405020304" pitchFamily="18" charset="0"/>
                </a:rPr>
                <a:t> ，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y</a:t>
              </a:r>
              <a:r>
                <a:rPr lang="zh-CN" altLang="en-US">
                  <a:solidFill>
                    <a:srgbClr val="0000FF"/>
                  </a:solidFill>
                  <a:latin typeface="Times New Roman" panose="02020603050405020304" pitchFamily="18" charset="0"/>
                </a:rPr>
                <a:t> ）</a:t>
              </a:r>
            </a:p>
          </p:txBody>
        </p:sp>
      </p:grp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36513" y="3429000"/>
            <a:ext cx="5516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latin typeface="Times New Roman" panose="02020603050405020304" pitchFamily="18" charset="0"/>
              </a:rPr>
              <a:t>（5）在国内投寄平信应付邮资如下表：</a:t>
            </a:r>
          </a:p>
        </p:txBody>
      </p:sp>
      <p:graphicFrame>
        <p:nvGraphicFramePr>
          <p:cNvPr id="8203" name="Group 11"/>
          <p:cNvGraphicFramePr>
            <a:graphicFrameLocks noGrp="1"/>
          </p:cNvGraphicFramePr>
          <p:nvPr/>
        </p:nvGraphicFramePr>
        <p:xfrm>
          <a:off x="323850" y="4365625"/>
          <a:ext cx="7315200" cy="1054100"/>
        </p:xfrm>
        <a:graphic>
          <a:graphicData uri="http://schemas.openxmlformats.org/drawingml/2006/table">
            <a:tbl>
              <a:tblPr/>
              <a:tblGrid>
                <a:gridCol w="2754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微软雅黑" panose="020B0503020204020204" pitchFamily="34" charset="-122"/>
                        </a:rPr>
                        <a:t>信件质量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微软雅黑" panose="020B0503020204020204" pitchFamily="34" charset="-122"/>
                        </a:rPr>
                        <a:t>m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微软雅黑" panose="020B0503020204020204" pitchFamily="34" charset="-122"/>
                        </a:rPr>
                        <a:t>克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微软雅黑" panose="020B0503020204020204" pitchFamily="34" charset="-122"/>
                        </a:rPr>
                        <a:t>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微软雅黑" panose="020B0503020204020204" pitchFamily="34" charset="-122"/>
                        </a:rPr>
                        <a:t>＜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微软雅黑" panose="020B0503020204020204" pitchFamily="34" charset="-122"/>
                        </a:rPr>
                        <a:t>m≤20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微软雅黑" panose="020B0503020204020204" pitchFamily="34" charset="-122"/>
                        </a:rPr>
                        <a:t>20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微软雅黑" panose="020B0503020204020204" pitchFamily="34" charset="-122"/>
                        </a:rPr>
                        <a:t>＜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微软雅黑" panose="020B0503020204020204" pitchFamily="34" charset="-122"/>
                        </a:rPr>
                        <a:t>m≤40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微软雅黑" panose="020B0503020204020204" pitchFamily="34" charset="-122"/>
                        </a:rPr>
                        <a:t>40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微软雅黑" panose="020B0503020204020204" pitchFamily="34" charset="-122"/>
                        </a:rPr>
                        <a:t>＜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微软雅黑" panose="020B0503020204020204" pitchFamily="34" charset="-122"/>
                        </a:rPr>
                        <a:t>m≤60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微软雅黑" panose="020B0503020204020204" pitchFamily="34" charset="-122"/>
                        </a:rPr>
                        <a:t>邮资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微软雅黑" panose="020B0503020204020204" pitchFamily="34" charset="-122"/>
                        </a:rPr>
                        <a:t>y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微软雅黑" panose="020B0503020204020204" pitchFamily="34" charset="-122"/>
                        </a:rPr>
                        <a:t>元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微软雅黑" panose="020B0503020204020204" pitchFamily="34" charset="-122"/>
                        </a:rPr>
                        <a:t>0.80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微软雅黑" panose="020B0503020204020204" pitchFamily="34" charset="-122"/>
                        </a:rPr>
                        <a:t>1.20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微软雅黑" panose="020B0503020204020204" pitchFamily="34" charset="-122"/>
                        </a:rPr>
                        <a:t>1.60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81075" y="1014413"/>
            <a:ext cx="49593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800000"/>
                </a:solidFill>
              </a:rPr>
              <a:t>合作交流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209675" y="2063750"/>
            <a:ext cx="5738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12838" y="1844824"/>
            <a:ext cx="5259387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/>
              <a:t>在上述几个问题中，分别指出其中的变量，并说明  在同一个问题中，当其中一个量变化时，另一个量是否也在相应地变化.当其中一个量取定一个值时，另一个是否也相应的取定一个值。</a:t>
            </a:r>
          </a:p>
        </p:txBody>
      </p:sp>
      <p:pic>
        <p:nvPicPr>
          <p:cNvPr id="922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65750" y="3213100"/>
            <a:ext cx="3733800" cy="3735388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95288" y="692696"/>
            <a:ext cx="842486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一般地，在一个变化过程中有两个量，</a:t>
            </a:r>
          </a:p>
          <a:p>
            <a:pPr eaLnBrk="0" hangingPunct="0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例如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。如果对于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的每一个值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都有</a:t>
            </a:r>
          </a:p>
          <a:p>
            <a:pPr eaLnBrk="0" hangingPunct="0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唯一值与之对应，把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叫做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的函数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11188" y="2205038"/>
            <a:ext cx="8042275" cy="219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200" b="1" dirty="0">
                <a:ea typeface="楷体_GB2312" pitchFamily="1" charset="-122"/>
              </a:rPr>
              <a:t>自变量</a:t>
            </a:r>
            <a:r>
              <a:rPr lang="en-US" altLang="zh-CN" sz="3200" b="1" dirty="0">
                <a:ea typeface="楷体_GB2312" pitchFamily="1" charset="-122"/>
              </a:rPr>
              <a:t>:</a:t>
            </a:r>
            <a:r>
              <a:rPr lang="zh-CN" altLang="en-US" sz="2800" b="1" dirty="0">
                <a:ea typeface="楷体_GB2312" pitchFamily="1" charset="-122"/>
              </a:rPr>
              <a:t>是指在他的取值范围内可以随心所欲的，</a:t>
            </a:r>
          </a:p>
          <a:p>
            <a:pPr eaLnBrk="0" hangingPunct="0"/>
            <a:r>
              <a:rPr lang="zh-CN" altLang="en-US" sz="2800" b="1" dirty="0">
                <a:ea typeface="楷体_GB2312" pitchFamily="1" charset="-122"/>
              </a:rPr>
              <a:t>自由自在的取它想取的值，看这概念够贴切了吧。</a:t>
            </a:r>
          </a:p>
          <a:p>
            <a:pPr eaLnBrk="0" hangingPunct="0"/>
            <a:r>
              <a:rPr lang="zh-CN" altLang="en-US" sz="2400" dirty="0"/>
              <a:t> </a:t>
            </a:r>
            <a:endParaRPr lang="zh-CN" altLang="en-US" sz="3200" b="1" dirty="0">
              <a:ea typeface="楷体_GB2312" pitchFamily="1" charset="-122"/>
            </a:endParaRPr>
          </a:p>
          <a:p>
            <a:pPr eaLnBrk="0" hangingPunct="0"/>
            <a:r>
              <a:rPr lang="zh-CN" altLang="en-US" sz="3200" b="1" dirty="0">
                <a:ea typeface="楷体_GB2312" pitchFamily="1" charset="-122"/>
              </a:rPr>
              <a:t>因变量</a:t>
            </a:r>
            <a:r>
              <a:rPr lang="en-US" altLang="zh-CN" sz="3200" b="1" dirty="0">
                <a:ea typeface="楷体_GB2312" pitchFamily="1" charset="-122"/>
              </a:rPr>
              <a:t>: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这个</a:t>
            </a:r>
            <a:r>
              <a:rPr lang="zh-CN" altLang="en-US" sz="2800" b="1" dirty="0">
                <a:latin typeface="Tahoma" panose="020B0604030504040204"/>
                <a:ea typeface="楷体_GB2312" pitchFamily="1" charset="-122"/>
              </a:rPr>
              <a:t>“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因</a:t>
            </a:r>
            <a:r>
              <a:rPr lang="zh-CN" altLang="en-US" sz="2800" b="1" dirty="0">
                <a:latin typeface="Tahoma" panose="020B0604030504040204"/>
                <a:ea typeface="楷体_GB2312" pitchFamily="1" charset="-122"/>
              </a:rPr>
              <a:t>”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字是指因</a:t>
            </a:r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x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的变化，通过一定的</a:t>
            </a:r>
          </a:p>
          <a:p>
            <a:pPr eaLnBrk="0" hangingPunct="0"/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关系而得到的</a:t>
            </a:r>
            <a:r>
              <a:rPr lang="zh-CN" altLang="en-US" sz="2800" b="1" dirty="0"/>
              <a:t>。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54857" y="4493865"/>
            <a:ext cx="577754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28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在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①中，</a:t>
            </a:r>
            <a:r>
              <a:rPr lang="en-US" altLang="zh-CN" sz="28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t</a:t>
            </a:r>
            <a:r>
              <a:rPr lang="zh-CN" altLang="en-US" sz="28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是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自变量，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s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是因变量。</a:t>
            </a:r>
          </a:p>
          <a:p>
            <a:pPr eaLnBrk="0" hangingPunct="0"/>
            <a:r>
              <a:rPr lang="zh-CN" altLang="en-US" sz="28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在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②中，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v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是自变量，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s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是因变量。</a:t>
            </a:r>
          </a:p>
          <a:p>
            <a:pPr eaLnBrk="0" hangingPunct="0"/>
            <a:r>
              <a:rPr lang="zh-CN" altLang="en-US" sz="28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在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③中，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h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是自变量，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Q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是因变量。</a:t>
            </a:r>
          </a:p>
          <a:p>
            <a:pPr eaLnBrk="0" hangingPunct="0"/>
            <a:r>
              <a:rPr lang="zh-CN" altLang="en-US" sz="28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在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④中，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r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是自变量</a:t>
            </a:r>
            <a:r>
              <a:rPr lang="zh-CN" altLang="en-US" sz="28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，</a:t>
            </a:r>
            <a:r>
              <a:rPr lang="en-US" altLang="zh-CN" sz="28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S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是因变量。</a:t>
            </a:r>
          </a:p>
          <a:p>
            <a:pPr eaLnBrk="0" hangingPunct="0"/>
            <a:r>
              <a:rPr lang="zh-CN" altLang="en-US" sz="28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在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⑤中，</a:t>
            </a: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t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是自变量</a:t>
            </a:r>
            <a:r>
              <a:rPr lang="zh-CN" altLang="en-US" sz="28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，</a:t>
            </a:r>
            <a:r>
              <a:rPr lang="en-US" altLang="zh-CN" sz="28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T</a:t>
            </a:r>
            <a:r>
              <a: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是因变量。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971550" y="1484313"/>
            <a:ext cx="71247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一辆汽车以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40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千米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/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小时的速度行驶，</a:t>
            </a:r>
          </a:p>
          <a:p>
            <a:pPr eaLnBrk="0" hangingPunct="0"/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写出行驶路程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s(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千米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)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与行驶时间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t(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时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)</a:t>
            </a:r>
          </a:p>
          <a:p>
            <a:pPr eaLnBrk="0" hangingPunct="0"/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的关系式。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843213" y="476250"/>
            <a:ext cx="365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4400" b="1" dirty="0">
                <a:solidFill>
                  <a:srgbClr val="800000"/>
                </a:solidFill>
                <a:ea typeface="华文彩云" panose="02010800040101010101" pitchFamily="2" charset="-122"/>
              </a:rPr>
              <a:t>探      究     一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140200" y="2636838"/>
            <a:ext cx="141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solidFill>
                  <a:srgbClr val="FF0000"/>
                </a:solidFill>
              </a:rPr>
              <a:t>S=40t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042988" y="3357563"/>
            <a:ext cx="6716712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一辆汽车行驶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5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小时，写出行驶路程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s</a:t>
            </a:r>
          </a:p>
          <a:p>
            <a:pPr eaLnBrk="0" hangingPunct="0"/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(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千米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)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与行驶速度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v(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千米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/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小时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)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之间</a:t>
            </a:r>
          </a:p>
          <a:p>
            <a:pPr eaLnBrk="0" hangingPunct="0"/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的关系式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211638" y="4508500"/>
            <a:ext cx="1439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4000" b="1" dirty="0">
                <a:solidFill>
                  <a:srgbClr val="FF0000"/>
                </a:solidFill>
              </a:rPr>
              <a:t>S=5V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126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127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11269" grpId="0" autoUpdateAnimBg="0"/>
      <p:bldP spid="1127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11188" y="1008063"/>
            <a:ext cx="8361362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圆的面积随着半径的增大而增大．如果用</a:t>
            </a:r>
            <a:r>
              <a:rPr lang="en-US" altLang="zh-CN" sz="3200" b="1" i="1" dirty="0">
                <a:latin typeface="楷体_GB2312" pitchFamily="1" charset="-122"/>
                <a:ea typeface="楷体_GB2312" pitchFamily="1" charset="-122"/>
              </a:rPr>
              <a:t>r</a:t>
            </a:r>
          </a:p>
          <a:p>
            <a:pPr eaLnBrk="0" hangingPunct="0"/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表示圆的半径，</a:t>
            </a:r>
            <a:r>
              <a:rPr lang="en-US" altLang="zh-CN" sz="3200" b="1" i="1" dirty="0">
                <a:latin typeface="楷体_GB2312" pitchFamily="1" charset="-122"/>
                <a:ea typeface="楷体_GB2312" pitchFamily="1" charset="-122"/>
              </a:rPr>
              <a:t>S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表示圆的面积则</a:t>
            </a:r>
            <a:r>
              <a:rPr lang="en-US" altLang="zh-CN" sz="3200" b="1" i="1" dirty="0">
                <a:latin typeface="楷体_GB2312" pitchFamily="1" charset="-122"/>
                <a:ea typeface="楷体_GB2312" pitchFamily="1" charset="-122"/>
              </a:rPr>
              <a:t>S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与</a:t>
            </a:r>
            <a:r>
              <a:rPr lang="en-US" altLang="zh-CN" sz="3200" b="1" i="1" dirty="0">
                <a:latin typeface="楷体_GB2312" pitchFamily="1" charset="-122"/>
                <a:ea typeface="楷体_GB2312" pitchFamily="1" charset="-122"/>
              </a:rPr>
              <a:t>r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之间</a:t>
            </a:r>
          </a:p>
          <a:p>
            <a:pPr eaLnBrk="0" hangingPunct="0"/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满足下列关系：</a:t>
            </a:r>
            <a:r>
              <a:rPr lang="en-US" altLang="zh-CN" sz="3200" b="1" i="1" dirty="0">
                <a:latin typeface="楷体_GB2312" pitchFamily="1" charset="-122"/>
                <a:ea typeface="楷体_GB2312" pitchFamily="1" charset="-122"/>
              </a:rPr>
              <a:t>S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＝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_________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．</a:t>
            </a:r>
          </a:p>
          <a:p>
            <a:pPr eaLnBrk="0" hangingPunct="0"/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利用这个关系式，试求出半径为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1 cm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、</a:t>
            </a:r>
          </a:p>
          <a:p>
            <a:pPr eaLnBrk="0" hangingPunct="0"/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1.5 cm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、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2 cm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、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2.6 cm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、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3.2 cm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时圆的面积，</a:t>
            </a:r>
          </a:p>
          <a:p>
            <a:pPr eaLnBrk="0" hangingPunct="0"/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并将结果填入下表：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725" y="4221163"/>
            <a:ext cx="8677275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827088" y="5589588"/>
            <a:ext cx="58959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由此可以看出，圆的半径越大，</a:t>
            </a:r>
          </a:p>
          <a:p>
            <a:pPr eaLnBrk="0" hangingPunct="0"/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它的面积就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</a:rPr>
              <a:t>_________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．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484438" y="188913"/>
            <a:ext cx="4176712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4400" b="1" dirty="0">
                <a:solidFill>
                  <a:srgbClr val="FF00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探      究     </a:t>
            </a:r>
            <a:r>
              <a:rPr lang="zh-CN" altLang="en-US" sz="4400" b="1" dirty="0">
                <a:solidFill>
                  <a:srgbClr val="66FF33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二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335463" y="1884363"/>
            <a:ext cx="1028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altLang="en-US" sz="2800" b="1">
                <a:solidFill>
                  <a:srgbClr val="FF0000"/>
                </a:solidFill>
                <a:cs typeface="Arial" panose="020B0604020202020204" pitchFamily="34" charset="0"/>
              </a:rPr>
              <a:t>π</a:t>
            </a:r>
            <a:r>
              <a:rPr lang="zh-CN" altLang="en-US" sz="2800" b="1">
                <a:solidFill>
                  <a:srgbClr val="FF0000"/>
                </a:solidFill>
                <a:cs typeface="Arial" panose="020B0604020202020204" pitchFamily="34" charset="0"/>
              </a:rPr>
              <a:t>r</a:t>
            </a:r>
            <a:r>
              <a:rPr lang="zh-CN" altLang="en-US" sz="2800" b="1">
                <a:solidFill>
                  <a:srgbClr val="FF0000"/>
                </a:solidFill>
                <a:latin typeface="DotumChe" pitchFamily="49" charset="-127"/>
                <a:ea typeface="DotumChe" pitchFamily="49" charset="-127"/>
              </a:rPr>
              <a:t>²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r:id="rId4" imgW="116205" imgH="219710" progId="Equation.3">
                  <p:embed/>
                </p:oleObj>
              </mc:Choice>
              <mc:Fallback>
                <p:oleObj r:id="rId4" imgW="116205" imgH="21971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471863" y="5988050"/>
            <a:ext cx="592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200" b="1">
                <a:solidFill>
                  <a:srgbClr val="FF0000"/>
                </a:solidFill>
              </a:rPr>
              <a:t>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utoUpdateAnimBg="0"/>
      <p:bldP spid="12296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清新自然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清新自然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清新自然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清新自然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清新自然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清新自然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清新自然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清新自然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清新自然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清新自然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清新自然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清新自然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清新自然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清新自然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0</TotalTime>
  <Words>1413</Words>
  <Application>Microsoft Office PowerPoint</Application>
  <PresentationFormat>全屏显示(4:3)</PresentationFormat>
  <Paragraphs>153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4" baseType="lpstr">
      <vt:lpstr>DotumChe</vt:lpstr>
      <vt:lpstr>方正舒体</vt:lpstr>
      <vt:lpstr>黑体</vt:lpstr>
      <vt:lpstr>华文彩云</vt:lpstr>
      <vt:lpstr>楷体_GB2312</vt:lpstr>
      <vt:lpstr>隶书</vt:lpstr>
      <vt:lpstr>宋体</vt:lpstr>
      <vt:lpstr>微软雅黑</vt:lpstr>
      <vt:lpstr>Arial</vt:lpstr>
      <vt:lpstr>Tahoma</vt:lpstr>
      <vt:lpstr>Times New Roman</vt:lpstr>
      <vt:lpstr>Wingdings</vt:lpstr>
      <vt:lpstr>WWW.2PPT.COM
</vt:lpstr>
      <vt:lpstr>Bitmap Image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2022-01-07T08:29:38Z</dcterms:created>
  <dcterms:modified xsi:type="dcterms:W3CDTF">2023-01-16T23:45:28Z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6453454405654CD5B205FA22CC52D8EC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