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59" r:id="rId2"/>
    <p:sldId id="320" r:id="rId3"/>
    <p:sldId id="324" r:id="rId4"/>
    <p:sldId id="349" r:id="rId5"/>
    <p:sldId id="350" r:id="rId6"/>
    <p:sldId id="351" r:id="rId7"/>
    <p:sldId id="352" r:id="rId8"/>
    <p:sldId id="353" r:id="rId9"/>
    <p:sldId id="354" r:id="rId10"/>
    <p:sldId id="322" r:id="rId11"/>
    <p:sldId id="355" r:id="rId12"/>
    <p:sldId id="328" r:id="rId13"/>
    <p:sldId id="345" r:id="rId14"/>
    <p:sldId id="321" r:id="rId15"/>
    <p:sldId id="331" r:id="rId16"/>
    <p:sldId id="346" r:id="rId17"/>
    <p:sldId id="337" r:id="rId18"/>
    <p:sldId id="325" r:id="rId19"/>
    <p:sldId id="338" r:id="rId20"/>
    <p:sldId id="348" r:id="rId21"/>
    <p:sldId id="339" r:id="rId22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189"/>
    <a:srgbClr val="F8C7C6"/>
    <a:srgbClr val="A1D3EA"/>
    <a:srgbClr val="E1EFE2"/>
    <a:srgbClr val="A1C450"/>
    <a:srgbClr val="D57373"/>
    <a:srgbClr val="DA9477"/>
    <a:srgbClr val="C04C1C"/>
    <a:srgbClr val="A1D4EB"/>
    <a:srgbClr val="A4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56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485403"/>
            <a:ext cx="12192000" cy="136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多边形的面积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0589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三角形面积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1468" y="4369834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917042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621665" y="699887"/>
            <a:ext cx="672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计算下面三角形的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面积。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单位：厘米） 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5671549" y="1438551"/>
            <a:ext cx="21451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3×4÷2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12÷2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=6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cm²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267503" y="4707958"/>
            <a:ext cx="6166057" cy="1439218"/>
          </a:xfrm>
          <a:prstGeom prst="wedgeRoundRectCallout">
            <a:avLst>
              <a:gd name="adj1" fmla="val -54222"/>
              <a:gd name="adj2" fmla="val -12507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这是一个直角三角形，我把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当作三角形的底，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作为高来计算它的面积。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877054" y="1406705"/>
            <a:ext cx="1124026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972103" y="1737982"/>
            <a:ext cx="1953978" cy="2669667"/>
            <a:chOff x="2460404" y="1642418"/>
            <a:chExt cx="1953978" cy="2669667"/>
          </a:xfrm>
        </p:grpSpPr>
        <p:sp>
          <p:nvSpPr>
            <p:cNvPr id="20" name="Line 2"/>
            <p:cNvSpPr>
              <a:spLocks noChangeShapeType="1"/>
            </p:cNvSpPr>
            <p:nvPr/>
          </p:nvSpPr>
          <p:spPr bwMode="auto">
            <a:xfrm>
              <a:off x="2460404" y="3852218"/>
              <a:ext cx="144780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3"/>
            <p:cNvSpPr>
              <a:spLocks noChangeShapeType="1"/>
            </p:cNvSpPr>
            <p:nvPr/>
          </p:nvSpPr>
          <p:spPr bwMode="auto">
            <a:xfrm flipV="1">
              <a:off x="3908204" y="1642418"/>
              <a:ext cx="0" cy="2209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>
              <a:off x="2460404" y="1642418"/>
              <a:ext cx="1447800" cy="2209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3755804" y="3699818"/>
              <a:ext cx="0" cy="1524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3755804" y="3699818"/>
              <a:ext cx="152400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898398" y="3788865"/>
              <a:ext cx="40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755804" y="2602155"/>
              <a:ext cx="658578" cy="55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877054" y="1406705"/>
            <a:ext cx="1124026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972103" y="1737982"/>
            <a:ext cx="1953978" cy="2669667"/>
            <a:chOff x="2460404" y="1642418"/>
            <a:chExt cx="1953978" cy="2669667"/>
          </a:xfrm>
        </p:grpSpPr>
        <p:sp>
          <p:nvSpPr>
            <p:cNvPr id="13" name="Line 2"/>
            <p:cNvSpPr>
              <a:spLocks noChangeShapeType="1"/>
            </p:cNvSpPr>
            <p:nvPr/>
          </p:nvSpPr>
          <p:spPr bwMode="auto">
            <a:xfrm>
              <a:off x="2460404" y="3852218"/>
              <a:ext cx="144780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V="1">
              <a:off x="3908204" y="1642418"/>
              <a:ext cx="0" cy="2209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H="1">
              <a:off x="2460404" y="1642418"/>
              <a:ext cx="1447800" cy="2209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3755804" y="3699818"/>
              <a:ext cx="0" cy="1524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3755804" y="3699818"/>
              <a:ext cx="152400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898398" y="3788865"/>
              <a:ext cx="40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3755804" y="2602155"/>
              <a:ext cx="658578" cy="55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5680742" y="1787801"/>
            <a:ext cx="203934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4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12÷2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=6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cm²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4560602" y="4843595"/>
            <a:ext cx="4478471" cy="1374212"/>
          </a:xfrm>
          <a:prstGeom prst="wedgeRoundRectCallout">
            <a:avLst>
              <a:gd name="adj1" fmla="val -55404"/>
              <a:gd name="adj2" fmla="val -9390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我把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当作三角形的底，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作为高来计算它的面积。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621665" y="699887"/>
            <a:ext cx="672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计算下面三角形的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面积。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单位：厘米） 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839984" y="1385245"/>
            <a:ext cx="1124026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49376" y="2093219"/>
            <a:ext cx="1752600" cy="2133600"/>
            <a:chOff x="1920587" y="1655337"/>
            <a:chExt cx="1752600" cy="2133600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377787" y="3788937"/>
              <a:ext cx="129540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920587" y="1655337"/>
              <a:ext cx="457200" cy="21336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920587" y="1655337"/>
              <a:ext cx="1752600" cy="21336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2377787" y="3788937"/>
              <a:ext cx="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2377787" y="3103137"/>
              <a:ext cx="762000" cy="6858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987387" y="3255537"/>
              <a:ext cx="76200" cy="762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063587" y="3179337"/>
              <a:ext cx="152400" cy="1524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719332" y="2170030"/>
              <a:ext cx="658578" cy="11144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2303641" y="2857402"/>
              <a:ext cx="691215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</a:p>
          </p:txBody>
        </p:sp>
      </p:grp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6270750" y="2195494"/>
            <a:ext cx="237033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1.5×4÷2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÷2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=3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cm²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621665" y="699887"/>
            <a:ext cx="672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计算下面三角形的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面积。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单位：厘米） 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845786" y="1385245"/>
            <a:ext cx="1124026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89250" y="2342105"/>
            <a:ext cx="2404725" cy="1601788"/>
            <a:chOff x="1277076" y="1751930"/>
            <a:chExt cx="2404725" cy="1601788"/>
          </a:xfrm>
        </p:grpSpPr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1700601" y="1751930"/>
              <a:ext cx="457200" cy="16002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1700601" y="3352130"/>
              <a:ext cx="1981200" cy="1588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2157801" y="1751930"/>
              <a:ext cx="1524000" cy="16002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1853001" y="2742530"/>
              <a:ext cx="1828800" cy="6096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853001" y="2894930"/>
              <a:ext cx="152400" cy="762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2005401" y="2818730"/>
              <a:ext cx="76200" cy="15240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 rot="1083586">
              <a:off x="1277076" y="2235185"/>
              <a:ext cx="691215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2.5</a:t>
              </a: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2313636" y="2496795"/>
              <a:ext cx="405880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31" name="TextBox 36"/>
          <p:cNvSpPr txBox="1">
            <a:spLocks noChangeArrowheads="1"/>
          </p:cNvSpPr>
          <p:nvPr/>
        </p:nvSpPr>
        <p:spPr bwMode="auto">
          <a:xfrm>
            <a:off x="6512649" y="1947110"/>
            <a:ext cx="254589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3×2.5÷2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=7.5÷2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=3.75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cm²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621665" y="699887"/>
            <a:ext cx="672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计算下面三角形的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面积。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单位：厘米） 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2229391" y="1933543"/>
            <a:ext cx="8354789" cy="2962511"/>
          </a:xfrm>
          <a:prstGeom prst="roundRect">
            <a:avLst>
              <a:gd name="adj" fmla="val 16667"/>
            </a:avLst>
          </a:prstGeom>
          <a:solidFill>
            <a:srgbClr val="A1C45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</a:rPr>
              <a:t>任意</a:t>
            </a:r>
            <a:r>
              <a:rPr lang="zh-CN" altLang="en-US" sz="2800" dirty="0">
                <a:solidFill>
                  <a:schemeClr val="bg1"/>
                </a:solidFill>
              </a:rPr>
              <a:t>两个完全一样的三角形都可以拼成一个平行四边形</a:t>
            </a:r>
            <a:r>
              <a:rPr lang="en-US" altLang="zh-CN" sz="2800" dirty="0">
                <a:solidFill>
                  <a:schemeClr val="bg1"/>
                </a:solidFill>
              </a:rPr>
              <a:t>(</a:t>
            </a:r>
            <a:r>
              <a:rPr lang="zh-CN" altLang="en-US" sz="2800" dirty="0">
                <a:solidFill>
                  <a:schemeClr val="bg1"/>
                </a:solidFill>
              </a:rPr>
              <a:t>长方形和正方形都是特殊的平行四边形</a:t>
            </a:r>
            <a:r>
              <a:rPr lang="en-US" altLang="zh-CN" sz="2800" dirty="0">
                <a:solidFill>
                  <a:schemeClr val="bg1"/>
                </a:solidFill>
              </a:rPr>
              <a:t>)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2.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</a:rPr>
              <a:t>三角形</a:t>
            </a:r>
            <a:r>
              <a:rPr lang="zh-CN" altLang="en-US" sz="2800" dirty="0">
                <a:solidFill>
                  <a:schemeClr val="bg1"/>
                </a:solidFill>
              </a:rPr>
              <a:t>的面积＝底</a:t>
            </a:r>
            <a:r>
              <a:rPr lang="en-US" altLang="zh-CN" sz="2800" dirty="0">
                <a:solidFill>
                  <a:schemeClr val="bg1"/>
                </a:solidFill>
              </a:rPr>
              <a:t>×</a:t>
            </a:r>
            <a:r>
              <a:rPr lang="zh-CN" altLang="en-US" sz="2800" dirty="0">
                <a:solidFill>
                  <a:schemeClr val="bg1"/>
                </a:solidFill>
              </a:rPr>
              <a:t>高</a:t>
            </a:r>
            <a:r>
              <a:rPr lang="en-US" altLang="zh-CN" sz="2800" dirty="0">
                <a:solidFill>
                  <a:schemeClr val="bg1"/>
                </a:solidFill>
              </a:rPr>
              <a:t>÷2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    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solidFill>
                  <a:schemeClr val="bg1"/>
                </a:solidFill>
              </a:rPr>
              <a:t>＝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zh-CN" sz="2800" dirty="0">
                <a:solidFill>
                  <a:schemeClr val="bg1"/>
                </a:solidFill>
              </a:rPr>
              <a:t>÷2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677403" y="719214"/>
            <a:ext cx="1620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填一填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677403" y="1543799"/>
            <a:ext cx="1091503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）两个完全一样的三角形可以拼成一个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　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形，这个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　　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形的底是原三角形的底，它的高是原三角形的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，这个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 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形的面积等于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，所以三角形的面积等于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，如果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用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表示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三角形的面积，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用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表示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三角形的底，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用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表示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三角形的高，那么三角形的面积计算公式用字母表示是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）一个三角形的底是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m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高是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m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，面积是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)m²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7811438" y="1686040"/>
            <a:ext cx="21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平行四边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1039603" y="2282463"/>
            <a:ext cx="194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平行四边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0300143" y="2282463"/>
            <a:ext cx="85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684701" y="2999928"/>
            <a:ext cx="21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平行四边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6108091" y="2986163"/>
            <a:ext cx="173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1539811" y="3595781"/>
            <a:ext cx="241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÷2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1259983" y="4857665"/>
            <a:ext cx="207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ah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÷2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9111841" y="5536812"/>
            <a:ext cx="69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54</a:t>
            </a:r>
            <a:endParaRPr lang="zh-CN" altLang="en-US" dirty="0"/>
          </a:p>
        </p:txBody>
      </p:sp>
      <p:sp>
        <p:nvSpPr>
          <p:cNvPr id="21" name="任意多边形 20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281444" y="1333124"/>
            <a:ext cx="3505200" cy="1676400"/>
          </a:xfrm>
          <a:prstGeom prst="parallelogram">
            <a:avLst>
              <a:gd name="adj" fmla="val 52273"/>
            </a:avLst>
          </a:prstGeom>
          <a:solidFill>
            <a:srgbClr val="F8C7C6"/>
          </a:solidFill>
          <a:ln w="25400">
            <a:solidFill>
              <a:sysClr val="windowText" lastClr="00000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5144221" y="1325550"/>
            <a:ext cx="1754862" cy="168397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537300" y="1071514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147875" y="107151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668112" y="2824114"/>
            <a:ext cx="410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166900" y="2900314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44472" y="3832863"/>
            <a:ext cx="6857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）上图是一个平行四边形，看图填空：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345564" y="4576714"/>
            <a:ext cx="99929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平行四边形的面积是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平方厘米，三角形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的面积是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     )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平方厘米。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0117150" y="4745991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281444" y="3009524"/>
            <a:ext cx="259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9"/>
          <p:cNvSpPr/>
          <p:nvPr/>
        </p:nvSpPr>
        <p:spPr bwMode="auto">
          <a:xfrm>
            <a:off x="4281444" y="1333123"/>
            <a:ext cx="2627312" cy="1686698"/>
          </a:xfrm>
          <a:custGeom>
            <a:avLst/>
            <a:gdLst>
              <a:gd name="T0" fmla="*/ 2663825 w 1633"/>
              <a:gd name="T1" fmla="*/ 1727200 h 1088"/>
              <a:gd name="T2" fmla="*/ 0 w 1633"/>
              <a:gd name="T3" fmla="*/ 1727200 h 1088"/>
              <a:gd name="T4" fmla="*/ 887398 w 1633"/>
              <a:gd name="T5" fmla="*/ 0 h 1088"/>
              <a:gd name="T6" fmla="*/ 2663825 w 1633"/>
              <a:gd name="T7" fmla="*/ 1727200 h 10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3" h="1088">
                <a:moveTo>
                  <a:pt x="1633" y="1088"/>
                </a:moveTo>
                <a:lnTo>
                  <a:pt x="0" y="1088"/>
                </a:lnTo>
                <a:lnTo>
                  <a:pt x="544" y="0"/>
                </a:lnTo>
                <a:lnTo>
                  <a:pt x="1633" y="1088"/>
                </a:lnTo>
                <a:close/>
              </a:path>
            </a:pathLst>
          </a:custGeom>
          <a:solidFill>
            <a:srgbClr val="FF9900">
              <a:alpha val="87057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5178511" y="1333123"/>
            <a:ext cx="0" cy="1676400"/>
          </a:xfrm>
          <a:prstGeom prst="line">
            <a:avLst/>
          </a:prstGeom>
          <a:noFill/>
          <a:ln w="19050">
            <a:solidFill>
              <a:srgbClr val="3333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891313" y="3128914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5188224" y="2780924"/>
            <a:ext cx="1524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5340624" y="2780924"/>
            <a:ext cx="0" cy="228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677403" y="719214"/>
            <a:ext cx="1620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填一填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39424" y="1275924"/>
            <a:ext cx="1064445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）平行四边形的面积是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平方米，所以三角形的面积就是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平方米。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      )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=5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分米，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=2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米，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三角形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=50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平方分米。  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(       )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）一个平行四边形可以剪成两个三角形，所以所有的三角形面积都等于平行四边形面积的一半。（       ）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ymbol" panose="05050102010706020507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65179" y="2459131"/>
            <a:ext cx="458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×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66022" y="3153361"/>
            <a:ext cx="892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√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41537" y="4434585"/>
            <a:ext cx="458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×</a:t>
            </a:r>
          </a:p>
        </p:txBody>
      </p:sp>
      <p:sp>
        <p:nvSpPr>
          <p:cNvPr id="5" name="矩形 4"/>
          <p:cNvSpPr/>
          <p:nvPr/>
        </p:nvSpPr>
        <p:spPr>
          <a:xfrm>
            <a:off x="739424" y="82693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判断。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37785" y="815132"/>
            <a:ext cx="2284612" cy="52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0" tIns="45685" rIns="91370" bIns="456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选一选。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95841" y="1612386"/>
            <a:ext cx="8740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下面图中面积计算是</a:t>
            </a:r>
            <a:r>
              <a:rPr kumimoji="1"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× 3 ÷ 2 </a:t>
            </a:r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的有</a:t>
            </a:r>
            <a:r>
              <a:rPr kumimoji="1"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          )</a:t>
            </a:r>
            <a:r>
              <a:rPr kumimoji="1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7019146" y="4632263"/>
            <a:ext cx="1295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6561946" y="2498663"/>
            <a:ext cx="457200" cy="21336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6561946" y="2498663"/>
            <a:ext cx="1752600" cy="21336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8466946" y="3032063"/>
            <a:ext cx="457200" cy="16002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466946" y="4632263"/>
            <a:ext cx="1981200" cy="1588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8924146" y="3032063"/>
            <a:ext cx="1524000" cy="16002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7019146" y="4632263"/>
            <a:ext cx="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2066146" y="3032063"/>
            <a:ext cx="457200" cy="16002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2066146" y="4632263"/>
            <a:ext cx="1981200" cy="1588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2523346" y="3032063"/>
            <a:ext cx="1524000" cy="160020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 rot="8676974">
            <a:off x="4352146" y="4098863"/>
            <a:ext cx="1524000" cy="1066800"/>
          </a:xfrm>
          <a:prstGeom prst="rtTriangle">
            <a:avLst/>
          </a:prstGeom>
          <a:noFill/>
          <a:ln w="19050">
            <a:solidFill>
              <a:sysClr val="windowText" lastClr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2523346" y="3032063"/>
            <a:ext cx="0" cy="1600200"/>
          </a:xfrm>
          <a:prstGeom prst="line">
            <a:avLst/>
          </a:prstGeom>
          <a:noFill/>
          <a:ln w="19050">
            <a:solidFill>
              <a:srgbClr val="FF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8924146" y="3032063"/>
            <a:ext cx="0" cy="1600200"/>
          </a:xfrm>
          <a:prstGeom prst="line">
            <a:avLst/>
          </a:prstGeom>
          <a:noFill/>
          <a:ln w="19050">
            <a:solidFill>
              <a:srgbClr val="FF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561946" y="2498663"/>
            <a:ext cx="0" cy="2133600"/>
          </a:xfrm>
          <a:prstGeom prst="line">
            <a:avLst/>
          </a:prstGeom>
          <a:noFill/>
          <a:ln w="19050">
            <a:solidFill>
              <a:srgbClr val="FF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6257146" y="4632263"/>
            <a:ext cx="762000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2523346" y="4403663"/>
            <a:ext cx="1524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2675746" y="4403663"/>
            <a:ext cx="0" cy="228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6561946" y="4403663"/>
            <a:ext cx="1524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6714346" y="4403663"/>
            <a:ext cx="0" cy="228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8924146" y="4403663"/>
            <a:ext cx="1524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9076546" y="4403663"/>
            <a:ext cx="0" cy="2286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5266546" y="3870263"/>
            <a:ext cx="76200" cy="152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342746" y="3870263"/>
            <a:ext cx="152400" cy="152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889481" y="37610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6146281" y="30752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7441681" y="45230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4546081" y="37610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5612881" y="36848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2717281" y="45230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488681" y="36848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9499081" y="3303853"/>
            <a:ext cx="405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2724552" y="505645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4934352" y="505645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7144152" y="505645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9201552" y="498025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6964767" y="1582489"/>
            <a:ext cx="1261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①②③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9089714" y="4556063"/>
            <a:ext cx="6912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</a:p>
        </p:txBody>
      </p:sp>
      <p:sp>
        <p:nvSpPr>
          <p:cNvPr id="66" name="任意多边形 65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4540964" y="2555924"/>
            <a:ext cx="3321743" cy="25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9×5.2÷2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46.8÷2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=23.4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（平方分米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1233646" y="1689070"/>
            <a:ext cx="5420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）底是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分米，高是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分米。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754077" y="719214"/>
            <a:ext cx="50066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计算下面每个三角形的面积。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>
            <a:spLocks noChangeArrowheads="1"/>
          </p:cNvSpPr>
          <p:nvPr/>
        </p:nvSpPr>
        <p:spPr bwMode="auto">
          <a:xfrm>
            <a:off x="1002709" y="1655026"/>
            <a:ext cx="10407974" cy="29625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理解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三角形面积计算公式的推导过程。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正确运用三角形面积计算公式进行计算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操作、观察、比较，培养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学生的问题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意识、概括能力和推理能力，发展学生的空间观念。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710" y="1929282"/>
            <a:ext cx="113347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803" y="2589273"/>
            <a:ext cx="11430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754077" y="719214"/>
            <a:ext cx="50066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计算下面每个三角形的面积。</a:t>
            </a: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4384381" y="2590214"/>
            <a:ext cx="2752677" cy="25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1.5×1.2÷2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=1.8÷2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=0.9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（平方米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1237993" y="1705286"/>
            <a:ext cx="499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）底是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米，高是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786605" y="692747"/>
            <a:ext cx="102776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有一张三角形的三合板，它的底是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米，高是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米。这张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三合板的面积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是多少平方米？</a:t>
            </a: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4152363" y="2077742"/>
            <a:ext cx="3546117" cy="25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1.4×1.2÷2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1.68÷2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=0.84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2781771" y="5110651"/>
            <a:ext cx="62872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73050">
              <a:lnSpc>
                <a:spcPct val="150000"/>
              </a:lnSpc>
              <a:defRPr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Times New Roman" panose="02020603050405020304" pitchFamily="18" charset="0"/>
              </a:rPr>
              <a:t>答：这张三合板的面积是</a:t>
            </a:r>
            <a:r>
              <a:rPr lang="en-US" altLang="zh-CN" dirty="0">
                <a:sym typeface="Times New Roman" panose="02020603050405020304" pitchFamily="18" charset="0"/>
              </a:rPr>
              <a:t>0.84</a:t>
            </a:r>
            <a:r>
              <a:rPr lang="zh-CN" altLang="en-US" dirty="0">
                <a:sym typeface="Times New Roman" panose="02020603050405020304" pitchFamily="18" charset="0"/>
              </a:rPr>
              <a:t>平方米。</a:t>
            </a:r>
            <a:endParaRPr lang="en-US" altLang="zh-CN" dirty="0">
              <a:sym typeface="Times New Roman" panose="02020603050405020304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83279" y="791847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标注 29"/>
          <p:cNvSpPr/>
          <p:nvPr/>
        </p:nvSpPr>
        <p:spPr>
          <a:xfrm>
            <a:off x="4265161" y="3802004"/>
            <a:ext cx="4301545" cy="1970468"/>
          </a:xfrm>
          <a:prstGeom prst="wedgeRoundRectCallout">
            <a:avLst>
              <a:gd name="adj1" fmla="val 58070"/>
              <a:gd name="adj2" fmla="val -8116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同学们，你能用两个完全一样的三角形纸片拼成一个学过的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图形吗？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370407" y="2122773"/>
            <a:ext cx="1882367" cy="1369641"/>
          </a:xfrm>
          <a:prstGeom prst="rtTriangle">
            <a:avLst/>
          </a:prstGeom>
          <a:solidFill>
            <a:srgbClr val="A1D3EA"/>
          </a:solidFill>
          <a:ln w="9525">
            <a:solidFill>
              <a:sysClr val="windowText" lastClr="00000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452274" y="2122772"/>
            <a:ext cx="1882367" cy="1369641"/>
          </a:xfrm>
          <a:prstGeom prst="rtTriangle">
            <a:avLst/>
          </a:prstGeom>
          <a:solidFill>
            <a:srgbClr val="A1D3EA"/>
          </a:solidFill>
          <a:ln w="9525">
            <a:solidFill>
              <a:sysClr val="windowText" lastClr="00000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>
            <a:off x="2650037" y="4649273"/>
            <a:ext cx="8391343" cy="913383"/>
          </a:xfrm>
          <a:prstGeom prst="wedgeRoundRectCallout">
            <a:avLst>
              <a:gd name="adj1" fmla="val -55149"/>
              <a:gd name="adj2" fmla="val 44674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两个完全一样的直角三角形，可以拼成一个长方形。</a:t>
            </a:r>
          </a:p>
        </p:txBody>
      </p:sp>
      <p:sp>
        <p:nvSpPr>
          <p:cNvPr id="21" name="右箭头 20"/>
          <p:cNvSpPr/>
          <p:nvPr/>
        </p:nvSpPr>
        <p:spPr>
          <a:xfrm>
            <a:off x="6694265" y="2691649"/>
            <a:ext cx="1223493" cy="46363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370407" y="2122773"/>
            <a:ext cx="1882367" cy="1369641"/>
          </a:xfrm>
          <a:prstGeom prst="rtTriangle">
            <a:avLst/>
          </a:prstGeom>
          <a:solidFill>
            <a:srgbClr val="A1D3EA"/>
          </a:solidFill>
          <a:ln w="9525">
            <a:solidFill>
              <a:sysClr val="windowText" lastClr="00000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452274" y="2122772"/>
            <a:ext cx="1882367" cy="1369641"/>
          </a:xfrm>
          <a:prstGeom prst="rtTriangle">
            <a:avLst/>
          </a:prstGeom>
          <a:solidFill>
            <a:srgbClr val="A1D3EA"/>
          </a:solidFill>
          <a:ln w="9525">
            <a:solidFill>
              <a:sysClr val="windowText" lastClr="000000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12573" y="2122772"/>
            <a:ext cx="1882367" cy="1369641"/>
            <a:chOff x="8812573" y="2122772"/>
            <a:chExt cx="1882367" cy="136964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8812573" y="2122772"/>
              <a:ext cx="1882367" cy="1369641"/>
            </a:xfrm>
            <a:prstGeom prst="rtTriangle">
              <a:avLst/>
            </a:prstGeom>
            <a:solidFill>
              <a:srgbClr val="A1D3EA"/>
            </a:solidFill>
            <a:ln w="9525">
              <a:solidFill>
                <a:sysClr val="windowText" lastClr="000000"/>
              </a:solidFill>
              <a:miter lim="800000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 flipH="1" flipV="1">
              <a:off x="8812573" y="2122772"/>
              <a:ext cx="1882367" cy="1369641"/>
            </a:xfrm>
            <a:prstGeom prst="rtTriangle">
              <a:avLst/>
            </a:prstGeom>
            <a:solidFill>
              <a:srgbClr val="A1D3EA"/>
            </a:solidFill>
            <a:ln w="9525">
              <a:solidFill>
                <a:sysClr val="windowText" lastClr="000000"/>
              </a:solidFill>
              <a:miter lim="800000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1016695" y="824078"/>
            <a:ext cx="87559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用两个完全一样的三角形纸片拼成一个学过的图形。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016695" y="824078"/>
            <a:ext cx="87559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用两个完全一样的三角形纸片拼成一个学过的图形。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4165949" y="4687664"/>
            <a:ext cx="4910774" cy="1574273"/>
          </a:xfrm>
          <a:prstGeom prst="wedgeRoundRectCallout">
            <a:avLst>
              <a:gd name="adj1" fmla="val -56778"/>
              <a:gd name="adj2" fmla="val -7602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两个完全一样的锐角三角形，可以拼成一个平行四边形。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850756" y="3103746"/>
            <a:ext cx="1584325" cy="46754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sz="28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15"/>
          <p:cNvGrpSpPr/>
          <p:nvPr/>
        </p:nvGrpSpPr>
        <p:grpSpPr bwMode="auto">
          <a:xfrm>
            <a:off x="781581" y="2510010"/>
            <a:ext cx="1870075" cy="1585749"/>
            <a:chOff x="683568" y="3320988"/>
            <a:chExt cx="3287577" cy="3910903"/>
          </a:xfrm>
        </p:grpSpPr>
        <p:sp>
          <p:nvSpPr>
            <p:cNvPr id="7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28575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2825862" y="4651473"/>
              <a:ext cx="865711" cy="113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12" name="组合 16"/>
          <p:cNvGrpSpPr/>
          <p:nvPr/>
        </p:nvGrpSpPr>
        <p:grpSpPr bwMode="auto">
          <a:xfrm>
            <a:off x="3230912" y="2517948"/>
            <a:ext cx="1870075" cy="1578040"/>
            <a:chOff x="683568" y="3320988"/>
            <a:chExt cx="3287577" cy="3896650"/>
          </a:xfrm>
        </p:grpSpPr>
        <p:sp>
          <p:nvSpPr>
            <p:cNvPr id="13" name="等腰三角形 12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28575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2410959" y="6077650"/>
              <a:ext cx="865711" cy="113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2766532" y="4538228"/>
              <a:ext cx="865711" cy="113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18" name="组合 15"/>
          <p:cNvGrpSpPr/>
          <p:nvPr/>
        </p:nvGrpSpPr>
        <p:grpSpPr bwMode="auto">
          <a:xfrm>
            <a:off x="7701384" y="2677053"/>
            <a:ext cx="1870075" cy="1585749"/>
            <a:chOff x="683568" y="3320988"/>
            <a:chExt cx="3287577" cy="3910903"/>
          </a:xfrm>
        </p:grpSpPr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2807725" y="4657219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 rot="10800000">
            <a:off x="9360268" y="2228875"/>
            <a:ext cx="1870075" cy="1582231"/>
            <a:chOff x="683568" y="3320988"/>
            <a:chExt cx="3287577" cy="3907001"/>
          </a:xfrm>
        </p:grpSpPr>
        <p:sp>
          <p:nvSpPr>
            <p:cNvPr id="25" name="等腰三角形 24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 flipV="1">
              <a:off x="2142656" y="6088000"/>
              <a:ext cx="865711" cy="113998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 flipV="1">
              <a:off x="2919556" y="4370336"/>
              <a:ext cx="865711" cy="113998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3542332" y="4670843"/>
            <a:ext cx="4916623" cy="1426294"/>
          </a:xfrm>
          <a:prstGeom prst="wedgeRoundRectCallout">
            <a:avLst>
              <a:gd name="adj1" fmla="val -55846"/>
              <a:gd name="adj2" fmla="val -7416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两个完全一样的钝角三角形，可以拼成一个平行四边形。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288014" y="1925379"/>
            <a:ext cx="5499025" cy="1930535"/>
            <a:chOff x="6085067" y="2415255"/>
            <a:chExt cx="5499025" cy="1930535"/>
          </a:xfrm>
        </p:grpSpPr>
        <p:grpSp>
          <p:nvGrpSpPr>
            <p:cNvPr id="6" name="组合 44"/>
            <p:cNvGrpSpPr/>
            <p:nvPr/>
          </p:nvGrpSpPr>
          <p:grpSpPr bwMode="auto">
            <a:xfrm>
              <a:off x="6085067" y="2875843"/>
              <a:ext cx="3529012" cy="1469947"/>
              <a:chOff x="251520" y="3501008"/>
              <a:chExt cx="3528417" cy="1469699"/>
            </a:xfrm>
          </p:grpSpPr>
          <p:sp>
            <p:nvSpPr>
              <p:cNvPr id="13" name="等腰三角形 36"/>
              <p:cNvSpPr>
                <a:spLocks noChangeArrowheads="1"/>
              </p:cNvSpPr>
              <p:nvPr/>
            </p:nvSpPr>
            <p:spPr bwMode="auto">
              <a:xfrm>
                <a:off x="251520" y="3501008"/>
                <a:ext cx="3528417" cy="1008112"/>
              </a:xfrm>
              <a:prstGeom prst="triangle">
                <a:avLst>
                  <a:gd name="adj" fmla="val 55898"/>
                </a:avLst>
              </a:prstGeom>
              <a:solidFill>
                <a:srgbClr val="F8C7C6"/>
              </a:solidFill>
              <a:ln w="19050" algn="ctr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4" name="直接连接符 40"/>
              <p:cNvCxnSpPr>
                <a:cxnSpLocks noChangeShapeType="1"/>
                <a:stCxn id="13" idx="0"/>
                <a:endCxn id="13" idx="3"/>
              </p:cNvCxnSpPr>
              <p:nvPr/>
            </p:nvCxnSpPr>
            <p:spPr bwMode="auto">
              <a:xfrm>
                <a:off x="2223834" y="3501008"/>
                <a:ext cx="0" cy="1008112"/>
              </a:xfrm>
              <a:prstGeom prst="line">
                <a:avLst/>
              </a:prstGeom>
              <a:noFill/>
              <a:ln w="19050" algn="ctr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" name="矩形 41"/>
              <p:cNvSpPr>
                <a:spLocks noChangeArrowheads="1"/>
              </p:cNvSpPr>
              <p:nvPr/>
            </p:nvSpPr>
            <p:spPr bwMode="auto">
              <a:xfrm>
                <a:off x="2041200" y="4329120"/>
                <a:ext cx="180000" cy="180000"/>
              </a:xfrm>
              <a:prstGeom prst="rect">
                <a:avLst/>
              </a:prstGeom>
              <a:noFill/>
              <a:ln w="19050" algn="ctr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42"/>
              <p:cNvSpPr txBox="1">
                <a:spLocks noChangeArrowheads="1"/>
              </p:cNvSpPr>
              <p:nvPr/>
            </p:nvSpPr>
            <p:spPr bwMode="auto">
              <a:xfrm>
                <a:off x="1763688" y="4509120"/>
                <a:ext cx="492360" cy="4615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底</a:t>
                </a:r>
              </a:p>
            </p:txBody>
          </p:sp>
          <p:sp>
            <p:nvSpPr>
              <p:cNvPr id="17" name="TextBox 43"/>
              <p:cNvSpPr txBox="1">
                <a:spLocks noChangeArrowheads="1"/>
              </p:cNvSpPr>
              <p:nvPr/>
            </p:nvSpPr>
            <p:spPr bwMode="auto">
              <a:xfrm>
                <a:off x="1763688" y="3789040"/>
                <a:ext cx="492360" cy="4615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</a:t>
                </a:r>
              </a:p>
            </p:txBody>
          </p:sp>
        </p:grpSp>
        <p:grpSp>
          <p:nvGrpSpPr>
            <p:cNvPr id="7" name="组合 45"/>
            <p:cNvGrpSpPr/>
            <p:nvPr/>
          </p:nvGrpSpPr>
          <p:grpSpPr bwMode="auto">
            <a:xfrm rot="10800000">
              <a:off x="8055079" y="2415255"/>
              <a:ext cx="3529013" cy="1468869"/>
              <a:chOff x="292863" y="3500788"/>
              <a:chExt cx="3528417" cy="1470208"/>
            </a:xfrm>
          </p:grpSpPr>
          <p:sp>
            <p:nvSpPr>
              <p:cNvPr id="8" name="等腰三角形 46"/>
              <p:cNvSpPr>
                <a:spLocks noChangeArrowheads="1"/>
              </p:cNvSpPr>
              <p:nvPr/>
            </p:nvSpPr>
            <p:spPr bwMode="auto">
              <a:xfrm>
                <a:off x="292863" y="3500788"/>
                <a:ext cx="3528417" cy="1008112"/>
              </a:xfrm>
              <a:prstGeom prst="triangle">
                <a:avLst>
                  <a:gd name="adj" fmla="val 55898"/>
                </a:avLst>
              </a:prstGeom>
              <a:solidFill>
                <a:srgbClr val="F8C7C6"/>
              </a:solidFill>
              <a:ln w="19050" algn="ctr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" name="直接连接符 47"/>
              <p:cNvCxnSpPr>
                <a:cxnSpLocks noChangeShapeType="1"/>
                <a:stCxn id="8" idx="0"/>
                <a:endCxn id="8" idx="3"/>
              </p:cNvCxnSpPr>
              <p:nvPr/>
            </p:nvCxnSpPr>
            <p:spPr bwMode="auto">
              <a:xfrm rot="10800000" flipV="1">
                <a:off x="2265178" y="3500788"/>
                <a:ext cx="0" cy="1008112"/>
              </a:xfrm>
              <a:prstGeom prst="line">
                <a:avLst/>
              </a:prstGeom>
              <a:noFill/>
              <a:ln w="19050" algn="ctr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矩形 48"/>
              <p:cNvSpPr>
                <a:spLocks noChangeArrowheads="1"/>
              </p:cNvSpPr>
              <p:nvPr/>
            </p:nvSpPr>
            <p:spPr bwMode="auto">
              <a:xfrm>
                <a:off x="2041200" y="4329120"/>
                <a:ext cx="180000" cy="180000"/>
              </a:xfrm>
              <a:prstGeom prst="rect">
                <a:avLst/>
              </a:prstGeom>
              <a:noFill/>
              <a:ln w="19050" algn="ctr">
                <a:solidFill>
                  <a:sysClr val="windowText" lastClr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49"/>
              <p:cNvSpPr txBox="1">
                <a:spLocks noChangeArrowheads="1"/>
              </p:cNvSpPr>
              <p:nvPr/>
            </p:nvSpPr>
            <p:spPr bwMode="auto">
              <a:xfrm flipV="1">
                <a:off x="1738883" y="4508910"/>
                <a:ext cx="492360" cy="4620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底</a:t>
                </a:r>
              </a:p>
            </p:txBody>
          </p:sp>
          <p:sp>
            <p:nvSpPr>
              <p:cNvPr id="12" name="TextBox 50"/>
              <p:cNvSpPr txBox="1">
                <a:spLocks noChangeArrowheads="1"/>
              </p:cNvSpPr>
              <p:nvPr/>
            </p:nvSpPr>
            <p:spPr bwMode="auto">
              <a:xfrm flipV="1">
                <a:off x="1738883" y="3788830"/>
                <a:ext cx="492360" cy="4620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</a:t>
                </a:r>
              </a:p>
            </p:txBody>
          </p:sp>
        </p:grpSp>
      </p:grpSp>
      <p:grpSp>
        <p:nvGrpSpPr>
          <p:cNvPr id="18" name="组合 44"/>
          <p:cNvGrpSpPr/>
          <p:nvPr/>
        </p:nvGrpSpPr>
        <p:grpSpPr bwMode="auto">
          <a:xfrm>
            <a:off x="969020" y="1580224"/>
            <a:ext cx="3529012" cy="1469947"/>
            <a:chOff x="251520" y="3501008"/>
            <a:chExt cx="3528417" cy="1469699"/>
          </a:xfrm>
        </p:grpSpPr>
        <p:sp>
          <p:nvSpPr>
            <p:cNvPr id="19" name="等腰三角形 36"/>
            <p:cNvSpPr>
              <a:spLocks noChangeArrowheads="1"/>
            </p:cNvSpPr>
            <p:nvPr/>
          </p:nvSpPr>
          <p:spPr bwMode="auto">
            <a:xfrm>
              <a:off x="251520" y="3501008"/>
              <a:ext cx="3528417" cy="1008112"/>
            </a:xfrm>
            <a:prstGeom prst="triangle">
              <a:avLst>
                <a:gd name="adj" fmla="val 55898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40"/>
            <p:cNvCxnSpPr>
              <a:cxnSpLocks noChangeShapeType="1"/>
              <a:stCxn id="19" idx="0"/>
              <a:endCxn id="19" idx="3"/>
            </p:cNvCxnSpPr>
            <p:nvPr/>
          </p:nvCxnSpPr>
          <p:spPr bwMode="auto">
            <a:xfrm>
              <a:off x="2223834" y="3501008"/>
              <a:ext cx="0" cy="1008112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矩形 41"/>
            <p:cNvSpPr>
              <a:spLocks noChangeArrowheads="1"/>
            </p:cNvSpPr>
            <p:nvPr/>
          </p:nvSpPr>
          <p:spPr bwMode="auto">
            <a:xfrm>
              <a:off x="2041200" y="432912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42"/>
            <p:cNvSpPr txBox="1">
              <a:spLocks noChangeArrowheads="1"/>
            </p:cNvSpPr>
            <p:nvPr/>
          </p:nvSpPr>
          <p:spPr bwMode="auto">
            <a:xfrm>
              <a:off x="1763688" y="4509120"/>
              <a:ext cx="492360" cy="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23" name="TextBox 43"/>
            <p:cNvSpPr txBox="1">
              <a:spLocks noChangeArrowheads="1"/>
            </p:cNvSpPr>
            <p:nvPr/>
          </p:nvSpPr>
          <p:spPr bwMode="auto">
            <a:xfrm>
              <a:off x="1763688" y="3789040"/>
              <a:ext cx="492360" cy="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24" name="组合 44"/>
          <p:cNvGrpSpPr/>
          <p:nvPr/>
        </p:nvGrpSpPr>
        <p:grpSpPr bwMode="auto">
          <a:xfrm>
            <a:off x="999691" y="3337040"/>
            <a:ext cx="3529012" cy="1469947"/>
            <a:chOff x="251520" y="3501008"/>
            <a:chExt cx="3528417" cy="1469699"/>
          </a:xfrm>
        </p:grpSpPr>
        <p:sp>
          <p:nvSpPr>
            <p:cNvPr id="25" name="等腰三角形 36"/>
            <p:cNvSpPr>
              <a:spLocks noChangeArrowheads="1"/>
            </p:cNvSpPr>
            <p:nvPr/>
          </p:nvSpPr>
          <p:spPr bwMode="auto">
            <a:xfrm>
              <a:off x="251520" y="3501008"/>
              <a:ext cx="3528417" cy="1008112"/>
            </a:xfrm>
            <a:prstGeom prst="triangle">
              <a:avLst>
                <a:gd name="adj" fmla="val 55898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40"/>
            <p:cNvCxnSpPr>
              <a:cxnSpLocks noChangeShapeType="1"/>
              <a:stCxn id="25" idx="0"/>
              <a:endCxn id="25" idx="3"/>
            </p:cNvCxnSpPr>
            <p:nvPr/>
          </p:nvCxnSpPr>
          <p:spPr bwMode="auto">
            <a:xfrm>
              <a:off x="2223834" y="3501008"/>
              <a:ext cx="0" cy="1008112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矩形 41"/>
            <p:cNvSpPr>
              <a:spLocks noChangeArrowheads="1"/>
            </p:cNvSpPr>
            <p:nvPr/>
          </p:nvSpPr>
          <p:spPr bwMode="auto">
            <a:xfrm>
              <a:off x="2041200" y="432912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42"/>
            <p:cNvSpPr txBox="1">
              <a:spLocks noChangeArrowheads="1"/>
            </p:cNvSpPr>
            <p:nvPr/>
          </p:nvSpPr>
          <p:spPr bwMode="auto">
            <a:xfrm>
              <a:off x="1763688" y="4509120"/>
              <a:ext cx="492360" cy="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29" name="TextBox 43"/>
            <p:cNvSpPr txBox="1">
              <a:spLocks noChangeArrowheads="1"/>
            </p:cNvSpPr>
            <p:nvPr/>
          </p:nvSpPr>
          <p:spPr bwMode="auto">
            <a:xfrm>
              <a:off x="1763688" y="3789040"/>
              <a:ext cx="492360" cy="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005485" y="2819338"/>
            <a:ext cx="1143749" cy="500136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sz="28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1016695" y="824078"/>
            <a:ext cx="87559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用两个完全一样的三角形纸片拼成一个学过的图形。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54623" y="858769"/>
            <a:ext cx="5135785" cy="523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小组合作，讨论下面的问题。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4630" y="4137054"/>
            <a:ext cx="10500827" cy="2031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）拼成的平行四边形的底和高与三角形的底和高有什么关系？（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）三角形的面积和平行四边形的面积有什么关系？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）怎样计算三角形的面积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7175" y="4946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5613927" y="2466727"/>
            <a:ext cx="1301224" cy="505289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50" name="组合 15"/>
          <p:cNvGrpSpPr/>
          <p:nvPr/>
        </p:nvGrpSpPr>
        <p:grpSpPr bwMode="auto">
          <a:xfrm>
            <a:off x="638845" y="1981976"/>
            <a:ext cx="1870075" cy="1585749"/>
            <a:chOff x="683568" y="3320988"/>
            <a:chExt cx="3287577" cy="3910903"/>
          </a:xfrm>
        </p:grpSpPr>
        <p:sp>
          <p:nvSpPr>
            <p:cNvPr id="51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2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55" name="TextBox 14"/>
            <p:cNvSpPr txBox="1">
              <a:spLocks noChangeArrowheads="1"/>
            </p:cNvSpPr>
            <p:nvPr/>
          </p:nvSpPr>
          <p:spPr bwMode="auto">
            <a:xfrm>
              <a:off x="2685219" y="4545013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56" name="组合 16"/>
          <p:cNvGrpSpPr/>
          <p:nvPr/>
        </p:nvGrpSpPr>
        <p:grpSpPr bwMode="auto">
          <a:xfrm>
            <a:off x="3088176" y="1989914"/>
            <a:ext cx="1870075" cy="1578039"/>
            <a:chOff x="683568" y="3320988"/>
            <a:chExt cx="3287577" cy="3896648"/>
          </a:xfrm>
        </p:grpSpPr>
        <p:sp>
          <p:nvSpPr>
            <p:cNvPr id="57" name="等腰三角形 56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58" name="直接连接符 57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矩形 58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60" name="TextBox 21"/>
            <p:cNvSpPr txBox="1">
              <a:spLocks noChangeArrowheads="1"/>
            </p:cNvSpPr>
            <p:nvPr/>
          </p:nvSpPr>
          <p:spPr bwMode="auto">
            <a:xfrm>
              <a:off x="2410959" y="6077648"/>
              <a:ext cx="838330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61" name="TextBox 24"/>
            <p:cNvSpPr txBox="1">
              <a:spLocks noChangeArrowheads="1"/>
            </p:cNvSpPr>
            <p:nvPr/>
          </p:nvSpPr>
          <p:spPr bwMode="auto">
            <a:xfrm>
              <a:off x="2885886" y="4459226"/>
              <a:ext cx="1011079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62" name="组合 15"/>
          <p:cNvGrpSpPr/>
          <p:nvPr/>
        </p:nvGrpSpPr>
        <p:grpSpPr bwMode="auto">
          <a:xfrm>
            <a:off x="7558648" y="2149019"/>
            <a:ext cx="1870075" cy="1585749"/>
            <a:chOff x="683568" y="3320988"/>
            <a:chExt cx="3287577" cy="3910903"/>
          </a:xfrm>
        </p:grpSpPr>
        <p:sp>
          <p:nvSpPr>
            <p:cNvPr id="63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67" name="TextBox 14"/>
            <p:cNvSpPr txBox="1">
              <a:spLocks noChangeArrowheads="1"/>
            </p:cNvSpPr>
            <p:nvPr/>
          </p:nvSpPr>
          <p:spPr bwMode="auto">
            <a:xfrm>
              <a:off x="2672643" y="444997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68" name="组合 16"/>
          <p:cNvGrpSpPr/>
          <p:nvPr/>
        </p:nvGrpSpPr>
        <p:grpSpPr bwMode="auto">
          <a:xfrm rot="10800000">
            <a:off x="9219119" y="1687354"/>
            <a:ext cx="1870075" cy="1590358"/>
            <a:chOff x="683568" y="3320988"/>
            <a:chExt cx="3287577" cy="3927067"/>
          </a:xfrm>
        </p:grpSpPr>
        <p:sp>
          <p:nvSpPr>
            <p:cNvPr id="69" name="等腰三角形 68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矩形 70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21"/>
            <p:cNvSpPr txBox="1">
              <a:spLocks noChangeArrowheads="1"/>
            </p:cNvSpPr>
            <p:nvPr/>
          </p:nvSpPr>
          <p:spPr bwMode="auto">
            <a:xfrm flipV="1">
              <a:off x="2172800" y="6108067"/>
              <a:ext cx="865711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73" name="TextBox 24"/>
            <p:cNvSpPr txBox="1">
              <a:spLocks noChangeArrowheads="1"/>
            </p:cNvSpPr>
            <p:nvPr/>
          </p:nvSpPr>
          <p:spPr bwMode="auto">
            <a:xfrm flipV="1">
              <a:off x="2697863" y="4396323"/>
              <a:ext cx="865711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874942" y="4965961"/>
            <a:ext cx="1373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     ×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613927" y="2466727"/>
            <a:ext cx="1301224" cy="505289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6" name="组合 15"/>
          <p:cNvGrpSpPr/>
          <p:nvPr/>
        </p:nvGrpSpPr>
        <p:grpSpPr bwMode="auto">
          <a:xfrm>
            <a:off x="638845" y="1981976"/>
            <a:ext cx="1870075" cy="1585749"/>
            <a:chOff x="683568" y="3320988"/>
            <a:chExt cx="3287577" cy="3910903"/>
          </a:xfrm>
        </p:grpSpPr>
        <p:sp>
          <p:nvSpPr>
            <p:cNvPr id="7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2685219" y="4545013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12" name="组合 16"/>
          <p:cNvGrpSpPr/>
          <p:nvPr/>
        </p:nvGrpSpPr>
        <p:grpSpPr bwMode="auto">
          <a:xfrm>
            <a:off x="3088176" y="1989914"/>
            <a:ext cx="1870075" cy="1578039"/>
            <a:chOff x="683568" y="3320988"/>
            <a:chExt cx="3287577" cy="3896648"/>
          </a:xfrm>
        </p:grpSpPr>
        <p:sp>
          <p:nvSpPr>
            <p:cNvPr id="13" name="等腰三角形 12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14" name="直接连接符 13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2410959" y="6077648"/>
              <a:ext cx="838330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2885886" y="4459226"/>
              <a:ext cx="1011079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18" name="组合 15"/>
          <p:cNvGrpSpPr/>
          <p:nvPr/>
        </p:nvGrpSpPr>
        <p:grpSpPr bwMode="auto">
          <a:xfrm>
            <a:off x="7558648" y="2149019"/>
            <a:ext cx="1870075" cy="1585749"/>
            <a:chOff x="683568" y="3320988"/>
            <a:chExt cx="3287577" cy="3910903"/>
          </a:xfrm>
        </p:grpSpPr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2672643" y="444997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 rot="10800000">
            <a:off x="9220210" y="1722214"/>
            <a:ext cx="1870075" cy="1563463"/>
            <a:chOff x="683568" y="3320988"/>
            <a:chExt cx="3287577" cy="3860655"/>
          </a:xfrm>
        </p:grpSpPr>
        <p:sp>
          <p:nvSpPr>
            <p:cNvPr id="25" name="等腰三角形 24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 flipV="1">
              <a:off x="2174718" y="6041655"/>
              <a:ext cx="865711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 flipV="1">
              <a:off x="2697863" y="4396323"/>
              <a:ext cx="865711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88175" y="6065790"/>
            <a:ext cx="4846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平行四边形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的面积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×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082132" y="4961698"/>
            <a:ext cx="290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个三角形的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4"/>
          <p:cNvCxnSpPr>
            <a:cxnSpLocks noChangeShapeType="1"/>
          </p:cNvCxnSpPr>
          <p:nvPr/>
        </p:nvCxnSpPr>
        <p:spPr bwMode="auto">
          <a:xfrm>
            <a:off x="6657174" y="5488917"/>
            <a:ext cx="614" cy="575940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箭头连接符 35"/>
          <p:cNvCxnSpPr>
            <a:cxnSpLocks noChangeShapeType="1"/>
          </p:cNvCxnSpPr>
          <p:nvPr/>
        </p:nvCxnSpPr>
        <p:spPr bwMode="auto">
          <a:xfrm>
            <a:off x="7460927" y="5488917"/>
            <a:ext cx="518" cy="575940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7"/>
          <p:cNvCxnSpPr>
            <a:cxnSpLocks noChangeShapeType="1"/>
          </p:cNvCxnSpPr>
          <p:nvPr/>
        </p:nvCxnSpPr>
        <p:spPr bwMode="auto">
          <a:xfrm>
            <a:off x="4550846" y="5488594"/>
            <a:ext cx="0" cy="504999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8"/>
          <p:cNvCxnSpPr>
            <a:cxnSpLocks noChangeShapeType="1"/>
          </p:cNvCxnSpPr>
          <p:nvPr/>
        </p:nvCxnSpPr>
        <p:spPr bwMode="auto">
          <a:xfrm>
            <a:off x="4457700" y="5488594"/>
            <a:ext cx="0" cy="504999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627305" y="3893680"/>
            <a:ext cx="4158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三角形的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÷2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下箭头 37"/>
          <p:cNvSpPr>
            <a:spLocks noChangeArrowheads="1"/>
          </p:cNvSpPr>
          <p:nvPr/>
        </p:nvSpPr>
        <p:spPr bwMode="auto">
          <a:xfrm rot="10800000">
            <a:off x="4349750" y="4416900"/>
            <a:ext cx="294920" cy="47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algn="ctr">
            <a:noFill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136279" y="4950600"/>
            <a:ext cx="649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 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324960" y="4939344"/>
            <a:ext cx="755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  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954623" y="858769"/>
            <a:ext cx="5135785" cy="523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小组合作，讨论下面的问题。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0" grpId="0"/>
      <p:bldP spid="31" grpId="0"/>
      <p:bldP spid="37" grpId="0"/>
      <p:bldP spid="38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745788" y="4081913"/>
            <a:ext cx="4158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三角形的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÷2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747819" y="4997802"/>
            <a:ext cx="56194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如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果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用 </a:t>
            </a: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表示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三角形的面积，三角形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面积的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计算公式可以写成： 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7882012" y="5413021"/>
            <a:ext cx="2304256" cy="60401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kumimoji="0" lang="zh-CN" altLang="en-US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ah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÷2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954623" y="858769"/>
            <a:ext cx="5135785" cy="523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小组合作，讨论下面的问题。</a:t>
            </a: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5613927" y="2466727"/>
            <a:ext cx="1301224" cy="505289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52" name="组合 15"/>
          <p:cNvGrpSpPr/>
          <p:nvPr/>
        </p:nvGrpSpPr>
        <p:grpSpPr bwMode="auto">
          <a:xfrm>
            <a:off x="638845" y="1981976"/>
            <a:ext cx="1870075" cy="1585749"/>
            <a:chOff x="683568" y="3320988"/>
            <a:chExt cx="3287577" cy="3910903"/>
          </a:xfrm>
        </p:grpSpPr>
        <p:sp>
          <p:nvSpPr>
            <p:cNvPr id="53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4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57" name="TextBox 14"/>
            <p:cNvSpPr txBox="1">
              <a:spLocks noChangeArrowheads="1"/>
            </p:cNvSpPr>
            <p:nvPr/>
          </p:nvSpPr>
          <p:spPr bwMode="auto">
            <a:xfrm>
              <a:off x="2685219" y="4545013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58" name="组合 16"/>
          <p:cNvGrpSpPr/>
          <p:nvPr/>
        </p:nvGrpSpPr>
        <p:grpSpPr bwMode="auto">
          <a:xfrm>
            <a:off x="3088176" y="1989914"/>
            <a:ext cx="1870075" cy="1578039"/>
            <a:chOff x="683568" y="3320988"/>
            <a:chExt cx="3287577" cy="3896648"/>
          </a:xfrm>
        </p:grpSpPr>
        <p:sp>
          <p:nvSpPr>
            <p:cNvPr id="59" name="等腰三角形 58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60" name="直接连接符 59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矩形 60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62" name="TextBox 21"/>
            <p:cNvSpPr txBox="1">
              <a:spLocks noChangeArrowheads="1"/>
            </p:cNvSpPr>
            <p:nvPr/>
          </p:nvSpPr>
          <p:spPr bwMode="auto">
            <a:xfrm>
              <a:off x="2410959" y="6077648"/>
              <a:ext cx="838330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63" name="TextBox 24"/>
            <p:cNvSpPr txBox="1">
              <a:spLocks noChangeArrowheads="1"/>
            </p:cNvSpPr>
            <p:nvPr/>
          </p:nvSpPr>
          <p:spPr bwMode="auto">
            <a:xfrm>
              <a:off x="2885886" y="4459226"/>
              <a:ext cx="1011079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64" name="组合 15"/>
          <p:cNvGrpSpPr/>
          <p:nvPr/>
        </p:nvGrpSpPr>
        <p:grpSpPr bwMode="auto">
          <a:xfrm>
            <a:off x="7558648" y="2149019"/>
            <a:ext cx="1870075" cy="1585749"/>
            <a:chOff x="683568" y="3320988"/>
            <a:chExt cx="3287577" cy="3910903"/>
          </a:xfrm>
        </p:grpSpPr>
        <p:sp>
          <p:nvSpPr>
            <p:cNvPr id="65" name="等腰三角形 7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6" name="直接连接符 1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矩形 1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1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69" name="TextBox 14"/>
            <p:cNvSpPr txBox="1">
              <a:spLocks noChangeArrowheads="1"/>
            </p:cNvSpPr>
            <p:nvPr/>
          </p:nvSpPr>
          <p:spPr bwMode="auto">
            <a:xfrm>
              <a:off x="2672643" y="4449975"/>
              <a:ext cx="865711" cy="113859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  <p:grpSp>
        <p:nvGrpSpPr>
          <p:cNvPr id="70" name="组合 16"/>
          <p:cNvGrpSpPr/>
          <p:nvPr/>
        </p:nvGrpSpPr>
        <p:grpSpPr bwMode="auto">
          <a:xfrm rot="10800000">
            <a:off x="9220210" y="1722214"/>
            <a:ext cx="1870075" cy="1563463"/>
            <a:chOff x="683568" y="3320988"/>
            <a:chExt cx="3287577" cy="3860655"/>
          </a:xfrm>
        </p:grpSpPr>
        <p:sp>
          <p:nvSpPr>
            <p:cNvPr id="71" name="等腰三角形 70"/>
            <p:cNvSpPr>
              <a:spLocks noChangeArrowheads="1"/>
            </p:cNvSpPr>
            <p:nvPr/>
          </p:nvSpPr>
          <p:spPr bwMode="auto">
            <a:xfrm>
              <a:off x="683568" y="3320988"/>
              <a:ext cx="3287577" cy="2785313"/>
            </a:xfrm>
            <a:prstGeom prst="triangle">
              <a:avLst>
                <a:gd name="adj" fmla="val 88861"/>
              </a:avLst>
            </a:prstGeom>
            <a:solidFill>
              <a:srgbClr val="F8C7C6"/>
            </a:solidFill>
            <a:ln w="19050" algn="ctr">
              <a:solidFill>
                <a:sysClr val="windowText" lastClr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连接符 71"/>
            <p:cNvCxnSpPr>
              <a:cxnSpLocks noChangeShapeType="1"/>
            </p:cNvCxnSpPr>
            <p:nvPr/>
          </p:nvCxnSpPr>
          <p:spPr bwMode="auto">
            <a:xfrm>
              <a:off x="3600000" y="3320988"/>
              <a:ext cx="0" cy="2785313"/>
            </a:xfrm>
            <a:prstGeom prst="line">
              <a:avLst/>
            </a:prstGeom>
            <a:noFill/>
            <a:ln w="19050" algn="ctr">
              <a:solidFill>
                <a:sysClr val="windowText" lastClr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矩形 72"/>
            <p:cNvSpPr>
              <a:spLocks noChangeArrowheads="1"/>
            </p:cNvSpPr>
            <p:nvPr/>
          </p:nvSpPr>
          <p:spPr bwMode="auto">
            <a:xfrm>
              <a:off x="3419872" y="5922000"/>
              <a:ext cx="180000" cy="180000"/>
            </a:xfrm>
            <a:prstGeom prst="rect">
              <a:avLst/>
            </a:prstGeom>
            <a:noFill/>
            <a:ln w="19050" algn="ctr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21"/>
            <p:cNvSpPr txBox="1">
              <a:spLocks noChangeArrowheads="1"/>
            </p:cNvSpPr>
            <p:nvPr/>
          </p:nvSpPr>
          <p:spPr bwMode="auto">
            <a:xfrm flipV="1">
              <a:off x="2174718" y="6041655"/>
              <a:ext cx="865711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</a:p>
          </p:txBody>
        </p:sp>
        <p:sp>
          <p:nvSpPr>
            <p:cNvPr id="75" name="TextBox 24"/>
            <p:cNvSpPr txBox="1">
              <a:spLocks noChangeArrowheads="1"/>
            </p:cNvSpPr>
            <p:nvPr/>
          </p:nvSpPr>
          <p:spPr bwMode="auto">
            <a:xfrm flipV="1">
              <a:off x="2697863" y="4396323"/>
              <a:ext cx="865711" cy="113998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宽屏</PresentationFormat>
  <Paragraphs>171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Calibri</vt:lpstr>
      <vt:lpstr>Wingdings 2</vt:lpstr>
      <vt:lpstr>楷体</vt:lpstr>
      <vt:lpstr>微软雅黑</vt:lpstr>
      <vt:lpstr>Wingdings</vt:lpstr>
      <vt:lpstr>楷体_GB2312</vt:lpstr>
      <vt:lpstr>Arial</vt:lpstr>
      <vt:lpstr>宋体</vt:lpstr>
      <vt:lpstr>Symbol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2023-01-16T23:45:58Z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AF45892975C54A98AC19612E3D7DCAF7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