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8" r:id="rId2"/>
    <p:sldId id="302" r:id="rId3"/>
    <p:sldId id="303" r:id="rId4"/>
    <p:sldId id="301" r:id="rId5"/>
    <p:sldId id="329" r:id="rId6"/>
    <p:sldId id="271" r:id="rId7"/>
    <p:sldId id="320" r:id="rId8"/>
    <p:sldId id="277" r:id="rId9"/>
    <p:sldId id="331" r:id="rId10"/>
    <p:sldId id="304" r:id="rId11"/>
    <p:sldId id="332" r:id="rId12"/>
    <p:sldId id="321" r:id="rId13"/>
    <p:sldId id="279" r:id="rId14"/>
    <p:sldId id="326" r:id="rId15"/>
    <p:sldId id="333" r:id="rId16"/>
    <p:sldId id="327" r:id="rId17"/>
    <p:sldId id="334" r:id="rId18"/>
    <p:sldId id="325" r:id="rId19"/>
    <p:sldId id="335" r:id="rId20"/>
    <p:sldId id="324" r:id="rId21"/>
    <p:sldId id="308" r:id="rId22"/>
    <p:sldId id="336" r:id="rId23"/>
    <p:sldId id="328" r:id="rId24"/>
    <p:sldId id="309" r:id="rId25"/>
    <p:sldId id="310" r:id="rId26"/>
    <p:sldId id="339" r:id="rId27"/>
    <p:sldId id="338" r:id="rId28"/>
    <p:sldId id="312" r:id="rId2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27DB"/>
    <a:srgbClr val="F1AF00"/>
    <a:srgbClr val="4216CE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9" autoAdjust="0"/>
    <p:restoredTop sz="98319" autoAdjust="0"/>
  </p:normalViewPr>
  <p:slideViewPr>
    <p:cSldViewPr snapToGrid="0">
      <p:cViewPr varScale="1">
        <p:scale>
          <a:sx n="116" d="100"/>
          <a:sy n="116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085068" y="1615323"/>
            <a:ext cx="10244172" cy="2607347"/>
            <a:chOff x="3721" y="1599"/>
            <a:chExt cx="11921" cy="3793"/>
          </a:xfrm>
        </p:grpSpPr>
        <p:sp>
          <p:nvSpPr>
            <p:cNvPr id="3" name="Rectangle 5"/>
            <p:cNvSpPr/>
            <p:nvPr/>
          </p:nvSpPr>
          <p:spPr>
            <a:xfrm>
              <a:off x="3790" y="4183"/>
              <a:ext cx="11852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仿宋" panose="02010609060101010101" charset="-122"/>
                </a:rPr>
                <a:t>Task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仿宋" panose="02010609060101010101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721" y="1599"/>
              <a:ext cx="11718" cy="1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7200" b="1" dirty="0" smtClean="0">
                  <a:ea typeface="微软雅黑" panose="020B0503020204020204" pitchFamily="34" charset="-122"/>
                </a:rPr>
                <a:t>Unit  7</a:t>
              </a:r>
              <a:r>
                <a:rPr lang="zh-CN" altLang="en-US" sz="7200" b="1" dirty="0" smtClean="0">
                  <a:ea typeface="微软雅黑" panose="020B0503020204020204" pitchFamily="34" charset="-122"/>
                </a:rPr>
                <a:t>   </a:t>
              </a:r>
              <a:r>
                <a:rPr lang="en-US" sz="7200" b="1" dirty="0" smtClean="0">
                  <a:ea typeface="微软雅黑" panose="020B0503020204020204" pitchFamily="34" charset="-122"/>
                </a:rPr>
                <a:t>F</a:t>
              </a:r>
              <a:r>
                <a:rPr lang="en-US" altLang="zh-CN" sz="7200" b="1" dirty="0" smtClean="0">
                  <a:ea typeface="微软雅黑" panose="020B0503020204020204" pitchFamily="34" charset="-122"/>
                </a:rPr>
                <a:t>ilms</a:t>
              </a:r>
              <a:endParaRPr lang="zh-CN" altLang="en-US" sz="7200" b="1" dirty="0" smtClean="0"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1627055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66990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9565" y="1286892"/>
            <a:ext cx="11460893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including prep.</a:t>
            </a:r>
            <a:r>
              <a:rPr lang="zh-CN" altLang="en-US" sz="3000" b="1" dirty="0" smtClean="0"/>
              <a:t>包括</a:t>
            </a:r>
          </a:p>
        </p:txBody>
      </p:sp>
      <p:sp>
        <p:nvSpPr>
          <p:cNvPr id="3" name="矩形 2"/>
          <p:cNvSpPr/>
          <p:nvPr/>
        </p:nvSpPr>
        <p:spPr>
          <a:xfrm>
            <a:off x="511610" y="2006182"/>
            <a:ext cx="110310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…in over 30 countries all over the world, including the USA, Australia, Japan, Russia and South Africa.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世界上</a:t>
            </a:r>
            <a:r>
              <a:rPr lang="en-US" sz="3000" b="1" dirty="0" smtClean="0">
                <a:solidFill>
                  <a:prstClr val="black"/>
                </a:solidFill>
              </a:rPr>
              <a:t>30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多个国家，包括美国、澳大利亚、日本、俄罗斯和南非。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31276" y="1514345"/>
            <a:ext cx="105306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His other successful films include the Police Story series in the 1980s and 1990s.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他的其他成功的电影包括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世纪</a:t>
            </a:r>
            <a:r>
              <a:rPr lang="en-US" sz="3000" b="1" dirty="0" smtClean="0">
                <a:solidFill>
                  <a:prstClr val="black"/>
                </a:solidFill>
              </a:rPr>
              <a:t>80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年代和</a:t>
            </a:r>
            <a:r>
              <a:rPr lang="en-US" sz="3000" b="1" dirty="0" smtClean="0">
                <a:solidFill>
                  <a:prstClr val="black"/>
                </a:solidFill>
              </a:rPr>
              <a:t>20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世纪</a:t>
            </a:r>
            <a:r>
              <a:rPr lang="en-US" sz="3000" b="1" dirty="0" smtClean="0">
                <a:solidFill>
                  <a:prstClr val="black"/>
                </a:solidFill>
              </a:rPr>
              <a:t>90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年代的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《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警察故事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》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系列。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 university includes ten colleges.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该大学有</a:t>
            </a:r>
            <a:r>
              <a:rPr lang="en-US" sz="3000" b="1" dirty="0" smtClean="0">
                <a:solidFill>
                  <a:prstClr val="black"/>
                </a:solidFill>
              </a:rPr>
              <a:t>10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个学院。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38150" y="1632857"/>
            <a:ext cx="10528031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including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是介词，意为“包括”，一般用逗号与前面的句子隔开。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include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是及物动词，作谓语，意“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____________”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98670" y="2360613"/>
            <a:ext cx="1731564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包括，包含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62759" y="1477583"/>
            <a:ext cx="10836986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u="dotted" dirty="0" smtClean="0"/>
              <a:t>2 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用</a:t>
            </a:r>
            <a:r>
              <a:rPr lang="en-US" sz="3000" b="1" dirty="0" smtClean="0"/>
              <a:t>include</a:t>
            </a:r>
            <a:r>
              <a:rPr lang="zh-CN" altLang="en-US" sz="3000" b="1" dirty="0" smtClean="0"/>
              <a:t>的适当形式填空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(1)The price ________ both the house and the furniture.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(2)I hate animals, ________ dogs. </a:t>
            </a: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3114583" y="2227975"/>
            <a:ext cx="1941375" cy="57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</a:rPr>
              <a:t>includes</a:t>
            </a:r>
          </a:p>
        </p:txBody>
      </p:sp>
      <p:sp>
        <p:nvSpPr>
          <p:cNvPr id="4" name="矩形 3"/>
          <p:cNvSpPr/>
          <p:nvPr/>
        </p:nvSpPr>
        <p:spPr>
          <a:xfrm>
            <a:off x="4160230" y="2842291"/>
            <a:ext cx="149271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including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44596" y="1541249"/>
            <a:ext cx="10836986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far more than </a:t>
            </a:r>
            <a:r>
              <a:rPr lang="zh-CN" altLang="en-US" sz="3000" b="1" dirty="0" smtClean="0"/>
              <a:t>远远超过</a:t>
            </a:r>
          </a:p>
        </p:txBody>
      </p:sp>
      <p:sp>
        <p:nvSpPr>
          <p:cNvPr id="3" name="矩形 2"/>
          <p:cNvSpPr/>
          <p:nvPr/>
        </p:nvSpPr>
        <p:spPr>
          <a:xfrm>
            <a:off x="805961" y="2232047"/>
            <a:ext cx="1097522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Jackie Chan is a Chinese kung fu superstar, but his achievements are far more than that.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成龙是一名中国功夫巨星，但他的成就远不止于此。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7077" y="1580484"/>
            <a:ext cx="111848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more than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结构可以由 </a:t>
            </a:r>
            <a:r>
              <a:rPr lang="en-US" sz="3000" b="1" dirty="0" smtClean="0">
                <a:solidFill>
                  <a:prstClr val="black"/>
                </a:solidFill>
              </a:rPr>
              <a:t>far, much, a little, nothing, no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等词修饰，这些词一般置于</a:t>
            </a:r>
            <a:r>
              <a:rPr lang="en-US" sz="3000" b="1" dirty="0" smtClean="0">
                <a:solidFill>
                  <a:prstClr val="black"/>
                </a:solidFill>
              </a:rPr>
              <a:t>more than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结构前。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They need you much more than you need them.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他们需要你远远多于你需要他们。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It took me a little more than three weeks to finish reading the book.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读完这本书花了我三个多星期。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66043" y="1262494"/>
            <a:ext cx="10836986" cy="55955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u="dotted" dirty="0" smtClean="0"/>
              <a:t>3.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达州</a:t>
            </a:r>
            <a:r>
              <a:rPr lang="en-US" sz="3000" b="1" dirty="0" smtClean="0"/>
              <a:t>—Is it ________ cheaper and ________ enjoyable to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travel by train than by plane?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—Yes, I think so.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very; very more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even; a little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more; much more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much; far more</a:t>
            </a:r>
            <a:r>
              <a:rPr lang="zh-CN" altLang="en-US" sz="3200" dirty="0" smtClean="0"/>
              <a:t> 　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3" name="矩形 2"/>
          <p:cNvSpPr/>
          <p:nvPr/>
        </p:nvSpPr>
        <p:spPr>
          <a:xfrm>
            <a:off x="4128750" y="1303303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1787" y="1764967"/>
            <a:ext cx="10481833" cy="1816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考查形容词比较等级的用法。第一空后的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cheaper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为形容词的比较级，不能用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very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或者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more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修饰，故排除选项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和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；根据句中的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than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可知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enjoyable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也应用比较级形式，即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more enjoyable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。故选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D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。</a:t>
            </a:r>
            <a:endParaRPr lang="zh-CN" altLang="en-US" sz="2600" b="1" dirty="0">
              <a:solidFill>
                <a:prstClr val="black"/>
              </a:solidFill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53127" y="1312867"/>
            <a:ext cx="10836986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3000" b="1" dirty="0" smtClean="0"/>
              <a:t>●4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consider </a:t>
            </a:r>
            <a:r>
              <a:rPr lang="en-US" sz="3000" b="1" dirty="0" err="1" smtClean="0"/>
              <a:t>vt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认为；考虑</a:t>
            </a:r>
          </a:p>
        </p:txBody>
      </p:sp>
      <p:sp>
        <p:nvSpPr>
          <p:cNvPr id="4" name="矩形 3"/>
          <p:cNvSpPr/>
          <p:nvPr/>
        </p:nvSpPr>
        <p:spPr>
          <a:xfrm>
            <a:off x="5200238" y="4710064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ea typeface="仿宋" panose="02010609060101010101" charset="-122"/>
                <a:cs typeface="Times New Roman" panose="02020603050405020304" pitchFamily="18" charset="0"/>
              </a:rPr>
              <a:t>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7529" y="1965102"/>
            <a:ext cx="11153654" cy="415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观察</a:t>
            </a:r>
            <a:r>
              <a:rPr lang="en-US" sz="3000" b="1" dirty="0" smtClean="0">
                <a:solidFill>
                  <a:srgbClr val="FFC000"/>
                </a:solidFill>
              </a:rPr>
              <a:t>]  </a:t>
            </a:r>
            <a:r>
              <a:rPr lang="en-US" sz="3000" b="1" dirty="0" smtClean="0">
                <a:solidFill>
                  <a:prstClr val="black"/>
                </a:solidFill>
              </a:rPr>
              <a:t>Jackie Chan is considered by many people as a superstar.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成龙被许多人视为一名巨星。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am considering going abroad.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我正在考虑出国。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consider it impossible to get on well with him. 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我认为跟他和睦相处是不可能的。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I consider it as a great </a:t>
            </a:r>
            <a:r>
              <a:rPr lang="en-US" sz="3000" b="1" dirty="0" err="1" smtClean="0">
                <a:solidFill>
                  <a:prstClr val="black"/>
                </a:solidFill>
              </a:rPr>
              <a:t>honour</a:t>
            </a:r>
            <a:r>
              <a:rPr lang="en-US" sz="3000" b="1" dirty="0" smtClean="0">
                <a:solidFill>
                  <a:prstClr val="black"/>
                </a:solidFill>
              </a:rPr>
              <a:t>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我认为这是极大的荣幸。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3015" y="1277079"/>
            <a:ext cx="107816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consider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是及物动词，意为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认为；考虑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常见搭配：</a:t>
            </a:r>
            <a:r>
              <a:rPr lang="en-US" sz="3000" b="1" dirty="0" smtClean="0">
                <a:solidFill>
                  <a:prstClr val="black"/>
                </a:solidFill>
              </a:rPr>
              <a:t>consider </a:t>
            </a:r>
            <a:r>
              <a:rPr lang="en-US" sz="3000" b="1" dirty="0" err="1" smtClean="0">
                <a:solidFill>
                  <a:prstClr val="black"/>
                </a:solidFill>
              </a:rPr>
              <a:t>sth</a:t>
            </a:r>
            <a:r>
              <a:rPr lang="en-US" sz="3000" b="1" dirty="0" smtClean="0">
                <a:solidFill>
                  <a:prstClr val="black"/>
                </a:solidFill>
              </a:rPr>
              <a:t>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考虑某事                  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________________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考虑做某事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______________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把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看作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　</a:t>
            </a:r>
            <a:endParaRPr lang="en-US" altLang="zh-CN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consider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</a:t>
            </a:r>
            <a:r>
              <a:rPr lang="en-US" sz="3000" b="1" dirty="0" smtClean="0">
                <a:solidFill>
                  <a:prstClr val="black"/>
                </a:solidFill>
              </a:rPr>
              <a:t>that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从句 认为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consider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</a:t>
            </a:r>
            <a:r>
              <a:rPr lang="en-US" sz="3000" b="1" dirty="0" smtClean="0">
                <a:solidFill>
                  <a:prstClr val="black"/>
                </a:solidFill>
              </a:rPr>
              <a:t>it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＋宾语补足语＋不定式 认为</a:t>
            </a:r>
            <a:r>
              <a:rPr lang="en-US" sz="3000" b="1" dirty="0" smtClean="0">
                <a:solidFill>
                  <a:prstClr val="black"/>
                </a:solidFill>
              </a:rPr>
              <a:t>……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6385" y="2628871"/>
            <a:ext cx="257397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  <a:cs typeface="Times New Roman" panose="02020603050405020304" pitchFamily="18" charset="0"/>
              </a:rPr>
              <a:t>consider doing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61665" y="3389600"/>
            <a:ext cx="254428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  <a:cs typeface="Times New Roman" panose="02020603050405020304" pitchFamily="18" charset="0"/>
              </a:rPr>
              <a:t>consider…as… </a:t>
            </a:r>
            <a:endParaRPr lang="en-US" altLang="zh-CN" sz="2400" b="1" dirty="0" smtClean="0">
              <a:solidFill>
                <a:srgbClr val="FF0000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119988" y="1943901"/>
          <a:ext cx="9461785" cy="2743200"/>
        </p:xfrm>
        <a:graphic>
          <a:graphicData uri="http://schemas.openxmlformats.org/drawingml/2006/table">
            <a:tbl>
              <a:tblPr/>
              <a:tblGrid>
                <a:gridCol w="787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认为；考虑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　　　　　　　　　　　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2.stuntman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537327" cy="620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 </a:t>
            </a:r>
            <a:endParaRPr kumimoji="0" lang="en-US" altLang="zh-CN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69"/>
          <p:cNvSpPr>
            <a:spLocks noChangeArrowheads="1"/>
          </p:cNvSpPr>
          <p:nvPr/>
        </p:nvSpPr>
        <p:spPr bwMode="auto">
          <a:xfrm>
            <a:off x="3919335" y="3374405"/>
            <a:ext cx="2040943" cy="57624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特技替身演员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4320887" y="2497978"/>
            <a:ext cx="145347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Consider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17492" y="1057055"/>
            <a:ext cx="3611733" cy="756285"/>
            <a:chOff x="183" y="1518"/>
            <a:chExt cx="4986" cy="1191"/>
          </a:xfrm>
        </p:grpSpPr>
        <p:pic>
          <p:nvPicPr>
            <p:cNvPr id="13" name="图片 1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4" name="文本框 3"/>
            <p:cNvSpPr txBox="1"/>
            <p:nvPr/>
          </p:nvSpPr>
          <p:spPr>
            <a:xfrm>
              <a:off x="498" y="1518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62758" y="1716119"/>
            <a:ext cx="11231165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4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银川 </a:t>
            </a:r>
            <a:r>
              <a:rPr lang="en-US" sz="3000" b="1" dirty="0" smtClean="0"/>
              <a:t>Why not consider ________ Kunming for your next  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vacation?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visiting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 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to visit</a:t>
            </a:r>
            <a:r>
              <a:rPr lang="zh-CN" altLang="en-US" sz="3000" b="1" dirty="0" smtClean="0"/>
              <a:t>      </a:t>
            </a:r>
            <a:r>
              <a:rPr lang="en-US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visited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   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visitor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6333204" y="1667724"/>
            <a:ext cx="63991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90454" y="4136654"/>
            <a:ext cx="10487147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927DB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考查非谓语动词的用法。句意：为什么不考虑下一个假期去昆明旅游呢？ 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consider doing </a:t>
            </a:r>
            <a:r>
              <a:rPr lang="en-US" altLang="zh-CN" sz="2600" b="1" dirty="0" err="1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表示“考虑做某事”。故选</a:t>
            </a:r>
            <a:r>
              <a:rPr lang="en-US" altLang="zh-CN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  <a:endParaRPr lang="zh-CN" altLang="en-US" sz="2600" b="1" dirty="0" smtClean="0">
              <a:solidFill>
                <a:prstClr val="black"/>
              </a:solidFill>
              <a:ea typeface="仿宋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90439" y="2249611"/>
            <a:ext cx="10901131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Then the Rush Hour series and the Shanghai Noon series made him even more popular.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然后，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尖峰时刻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系列和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西域威龙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系列使他更受欢迎。</a:t>
            </a:r>
          </a:p>
        </p:txBody>
      </p:sp>
      <p:sp>
        <p:nvSpPr>
          <p:cNvPr id="6" name="Rectangle 9"/>
          <p:cNvSpPr/>
          <p:nvPr/>
        </p:nvSpPr>
        <p:spPr>
          <a:xfrm>
            <a:off x="861363" y="1352412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2374" y="1481016"/>
            <a:ext cx="84455" cy="414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3130" y="2277270"/>
            <a:ext cx="10222523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made him even more popular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使他更受欢迎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</a:t>
            </a:r>
            <a:r>
              <a:rPr lang="en-US" sz="3000" b="1" dirty="0" smtClean="0">
                <a:solidFill>
                  <a:prstClr val="black"/>
                </a:solidFill>
              </a:rPr>
              <a:t>make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后接宾语</a:t>
            </a:r>
            <a:r>
              <a:rPr lang="en-US" sz="3000" b="1" dirty="0" smtClean="0">
                <a:solidFill>
                  <a:prstClr val="black"/>
                </a:solidFill>
              </a:rPr>
              <a:t>(him)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，再接形容词</a:t>
            </a:r>
            <a:r>
              <a:rPr lang="en-US" sz="3000" b="1" dirty="0" smtClean="0">
                <a:solidFill>
                  <a:prstClr val="black"/>
                </a:solidFill>
              </a:rPr>
              <a:t>(popular)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来补充说明宾语</a:t>
            </a:r>
            <a:r>
              <a:rPr lang="en-US" sz="3000" b="1" dirty="0" smtClean="0">
                <a:solidFill>
                  <a:prstClr val="black"/>
                </a:solidFill>
              </a:rPr>
              <a:t>him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的情况，这样的形容词被称为宾语补足语。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01066" y="1480972"/>
            <a:ext cx="1068856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拓展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常见的接形容词作宾语补足语的动词有</a:t>
            </a:r>
            <a:r>
              <a:rPr lang="en-US" sz="3000" b="1" dirty="0" smtClean="0">
                <a:solidFill>
                  <a:prstClr val="black"/>
                </a:solidFill>
              </a:rPr>
              <a:t>make, keep, get, find, wish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等。形容词作宾语补足语，表示宾语的状态、特征等。</a:t>
            </a:r>
          </a:p>
          <a:p>
            <a:pPr marL="0"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  <a:cs typeface="Times New Roman" panose="02020603050405020304" pitchFamily="18" charset="0"/>
              </a:rPr>
              <a:t>English interests me because I find it interesting.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cs typeface="宋体" panose="02010600030101010101" pitchFamily="2" charset="-122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  <a:cs typeface="Times New Roman" panose="02020603050405020304" pitchFamily="18" charset="0"/>
              </a:rPr>
              <a:t>我对英语感兴趣，因为我发现它有趣。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cs typeface="宋体" panose="02010600030101010101" pitchFamily="2" charset="-122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  <a:cs typeface="Times New Roman" panose="02020603050405020304" pitchFamily="18" charset="0"/>
              </a:rPr>
              <a:t>I hope I can help you out of unhappiness. Wish you happy.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cs typeface="宋体" panose="02010600030101010101" pitchFamily="2" charset="-122"/>
            </a:endParaRPr>
          </a:p>
          <a:p>
            <a:pPr marL="0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+mj-ea"/>
                <a:cs typeface="Times New Roman" panose="02020603050405020304" pitchFamily="18" charset="0"/>
              </a:rPr>
              <a:t>我希望能帮助你消除不快。祝你快乐。</a:t>
            </a: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+mj-ea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0287" y="1993753"/>
            <a:ext cx="10422843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我开一会儿门，你介意吗？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Would you mind if I __________________ for a while?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(2)</a:t>
            </a:r>
            <a:r>
              <a:rPr lang="zh-CN" altLang="en-US" sz="3000" b="1" dirty="0" smtClean="0"/>
              <a:t>请及时准备好一切。 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 Please ________________ in time.</a:t>
            </a: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993883" y="1337508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0515" y="147212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24728" y="2750724"/>
            <a:ext cx="276152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 keep the door open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47270" y="4096042"/>
            <a:ext cx="2878545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get everything ready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00970" y="2299863"/>
            <a:ext cx="10603134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So far he has acted in nearly 100 films and has won many awards.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到目前为止，他出演了近百部电影，赢得了许多奖项。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44953" y="1306880"/>
            <a:ext cx="10604926" cy="415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探究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so far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表示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到目前为止，至今</a:t>
            </a:r>
            <a:r>
              <a:rPr lang="en-US" sz="3000" b="1" dirty="0" smtClean="0">
                <a:solidFill>
                  <a:prstClr val="black"/>
                </a:solidFill>
              </a:rPr>
              <a:t>”(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＝</a:t>
            </a:r>
            <a:r>
              <a:rPr lang="en-US" sz="3000" b="1" dirty="0" smtClean="0">
                <a:solidFill>
                  <a:prstClr val="black"/>
                </a:solidFill>
              </a:rPr>
              <a:t>until now)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，通常与</a:t>
            </a:r>
            <a:r>
              <a:rPr lang="en-US" sz="3000" b="1" dirty="0" smtClean="0">
                <a:solidFill>
                  <a:prstClr val="black"/>
                </a:solidFill>
              </a:rPr>
              <a:t>______________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连用。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We haven't had any trouble so far.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到目前为止，我们还没有遇到任何麻烦。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So far the work has been easy but things may change.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到目前为止，这项工作还很容易，但情况可能有变化。</a:t>
            </a:r>
          </a:p>
        </p:txBody>
      </p:sp>
      <p:sp>
        <p:nvSpPr>
          <p:cNvPr id="4" name="矩形 3"/>
          <p:cNvSpPr/>
          <p:nvPr/>
        </p:nvSpPr>
        <p:spPr>
          <a:xfrm>
            <a:off x="1049398" y="1978225"/>
            <a:ext cx="2000869" cy="576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>
              <a:lnSpc>
                <a:spcPct val="150000"/>
              </a:lnSpc>
              <a:defRPr/>
            </a:pPr>
            <a:r>
              <a:rPr lang="zh-CN" altLang="en-US" sz="2400" b="1" kern="0" dirty="0" smtClean="0">
                <a:solidFill>
                  <a:srgbClr val="FF0000"/>
                </a:solidFill>
              </a:rPr>
              <a:t>现在完成时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7362" y="1801152"/>
            <a:ext cx="1132309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</a:rPr>
              <a:t>注意</a:t>
            </a:r>
            <a:r>
              <a:rPr lang="en-US" sz="30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若不强调</a:t>
            </a:r>
            <a:r>
              <a:rPr lang="en-US" sz="3000" b="1" dirty="0" smtClean="0">
                <a:solidFill>
                  <a:prstClr val="black"/>
                </a:solidFill>
              </a:rPr>
              <a:t>so far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所描述的谓语动作一直持续到现在，只是侧重描述一种客观现象，则可用一般现在时</a:t>
            </a:r>
            <a:r>
              <a:rPr lang="en-US" sz="3000" b="1" dirty="0" smtClean="0">
                <a:solidFill>
                  <a:prstClr val="black"/>
                </a:solidFill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尤其是某些状态动词</a:t>
            </a:r>
            <a:r>
              <a:rPr lang="en-US" sz="3000" b="1" dirty="0" smtClean="0">
                <a:solidFill>
                  <a:prstClr val="black"/>
                </a:solidFill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So far, it is only talk.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至今还只是空谈。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84321" y="2057400"/>
            <a:ext cx="10509583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2017·</a:t>
            </a:r>
            <a:r>
              <a:rPr lang="zh-CN" altLang="en-US" sz="3000" b="1" dirty="0" smtClean="0"/>
              <a:t>通辽  到目前为止，我们已经在山上种了数百棵树。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   _________ we have planted hundreds of trees on the hill.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1419273" y="2818974"/>
            <a:ext cx="1261884" cy="579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ingLiU_HKSCS" panose="02020500000000000000" charset="-120"/>
                <a:cs typeface="Times New Roman" panose="02020603050405020304" pitchFamily="18" charset="0"/>
              </a:rPr>
              <a:t>So far</a:t>
            </a:r>
            <a:endParaRPr lang="en-US" altLang="zh-CN" sz="2400" b="1" dirty="0" smtClean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44848" y="1605510"/>
          <a:ext cx="8742496" cy="4114800"/>
        </p:xfrm>
        <a:graphic>
          <a:graphicData uri="http://schemas.openxmlformats.org/drawingml/2006/table">
            <a:tbl>
              <a:tblPr/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0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建立，创建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．做慈善工作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．被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看作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……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4.so far______________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not only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but also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…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far more than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68"/>
          <p:cNvSpPr>
            <a:spLocks noChangeArrowheads="1"/>
          </p:cNvSpPr>
          <p:nvPr/>
        </p:nvSpPr>
        <p:spPr bwMode="auto">
          <a:xfrm>
            <a:off x="5012392" y="1623733"/>
            <a:ext cx="104067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set up </a:t>
            </a:r>
          </a:p>
        </p:txBody>
      </p:sp>
      <p:sp>
        <p:nvSpPr>
          <p:cNvPr id="4" name="Rectangle 69"/>
          <p:cNvSpPr>
            <a:spLocks noChangeArrowheads="1"/>
          </p:cNvSpPr>
          <p:nvPr/>
        </p:nvSpPr>
        <p:spPr bwMode="auto">
          <a:xfrm>
            <a:off x="4610144" y="2280958"/>
            <a:ext cx="236475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do charity work </a:t>
            </a: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5174920" y="3031795"/>
            <a:ext cx="3351430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be considered by…as… </a:t>
            </a:r>
          </a:p>
        </p:txBody>
      </p:sp>
      <p:sp>
        <p:nvSpPr>
          <p:cNvPr id="6" name="Rectangle 75"/>
          <p:cNvSpPr>
            <a:spLocks noChangeArrowheads="1"/>
          </p:cNvSpPr>
          <p:nvPr/>
        </p:nvSpPr>
        <p:spPr bwMode="auto">
          <a:xfrm>
            <a:off x="3459710" y="3740222"/>
            <a:ext cx="1731564" cy="57624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到目前为止</a:t>
            </a:r>
          </a:p>
        </p:txBody>
      </p:sp>
      <p:sp>
        <p:nvSpPr>
          <p:cNvPr id="7" name="Rectangle 76"/>
          <p:cNvSpPr>
            <a:spLocks noChangeArrowheads="1"/>
          </p:cNvSpPr>
          <p:nvPr/>
        </p:nvSpPr>
        <p:spPr bwMode="auto">
          <a:xfrm>
            <a:off x="5804799" y="4403202"/>
            <a:ext cx="2653290" cy="57624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不但</a:t>
            </a:r>
            <a:r>
              <a:rPr lang="en-US" altLang="zh-CN" sz="2400" b="1" dirty="0">
                <a:solidFill>
                  <a:srgbClr val="FF0000"/>
                </a:solidFill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</a:rPr>
              <a:t>而且</a:t>
            </a:r>
            <a:r>
              <a:rPr lang="en-US" altLang="zh-CN" sz="2400" b="1" dirty="0">
                <a:solidFill>
                  <a:srgbClr val="FF0000"/>
                </a:solidFill>
              </a:rPr>
              <a:t>……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77"/>
          <p:cNvSpPr>
            <a:spLocks noChangeArrowheads="1"/>
          </p:cNvSpPr>
          <p:nvPr/>
        </p:nvSpPr>
        <p:spPr bwMode="auto">
          <a:xfrm>
            <a:off x="5099216" y="5095596"/>
            <a:ext cx="1422184" cy="57624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远远超过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80913" y="1623769"/>
          <a:ext cx="10944139" cy="3429000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他不仅帮助在中国的人，而且帮助了包括美国、澳大利亚、日本、俄罗斯和南非的全世界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30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多个国家的人。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He has helped people ________________ in China, but in over 30 countries 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________________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 the USA, Australia, Japan, Russia and South Africa</a:t>
                      </a: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5328072" y="3019318"/>
            <a:ext cx="1330814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not only </a:t>
            </a:r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3611571" y="3721168"/>
            <a:ext cx="2570768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all over the world </a:t>
            </a:r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7041763" y="3736684"/>
            <a:ext cx="1492716" cy="57996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</a:rPr>
              <a:t>including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58155" y="1079759"/>
          <a:ext cx="10944139" cy="4800600"/>
        </p:xfrm>
        <a:graphic>
          <a:graphicData uri="http://schemas.openxmlformats.org/drawingml/2006/table">
            <a:tbl>
              <a:tblPr/>
              <a:tblGrid>
                <a:gridCol w="6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87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2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．到目前为止，他已经出演了近百部电影。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________ he ___________ nearly 100 films. 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3</a:t>
                      </a:r>
                      <a:r>
                        <a:rPr lang="zh-CN" sz="3000" b="1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．成龙被许多人视为一名巨星，不仅因为他在动作片方面的成功，也因为他在慈善事业上的努力。</a:t>
                      </a:r>
                      <a:endParaRPr lang="zh-CN" sz="3000" b="1" kern="100" dirty="0" smtClean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Jackie Chan ______________________ many people ________ a superstar, ________________________ in action films __________________ his efforts in charity work.</a:t>
                      </a:r>
                      <a:endParaRPr lang="zh-CN" sz="3000" b="1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458430" y="1799981"/>
            <a:ext cx="105112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So far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74597" y="1777683"/>
            <a:ext cx="181812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has acted in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91403" y="3799914"/>
            <a:ext cx="235917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is considered by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206829" y="3831131"/>
            <a:ext cx="53572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as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93305" y="4476412"/>
            <a:ext cx="3266472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not only for his success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71563" y="5171513"/>
            <a:ext cx="176125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but also for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941802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89451" y="1860852"/>
            <a:ext cx="1499128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1732" y="19771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28452" y="2629520"/>
            <a:ext cx="11453751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●1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set up </a:t>
            </a:r>
            <a:r>
              <a:rPr lang="zh-CN" altLang="en-US" sz="3000" b="1" dirty="0" smtClean="0"/>
              <a:t>建立，设立</a:t>
            </a:r>
          </a:p>
        </p:txBody>
      </p:sp>
      <p:sp>
        <p:nvSpPr>
          <p:cNvPr id="8" name="矩形 7"/>
          <p:cNvSpPr/>
          <p:nvPr/>
        </p:nvSpPr>
        <p:spPr>
          <a:xfrm>
            <a:off x="532636" y="3247396"/>
            <a:ext cx="112570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观察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He set up the Jackie Chan Charitable Foundation in 1988.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他于</a:t>
            </a:r>
            <a:r>
              <a:rPr lang="en-US" sz="3000" b="1" dirty="0" smtClean="0">
                <a:solidFill>
                  <a:prstClr val="black"/>
                </a:solidFill>
              </a:rPr>
              <a:t>1988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年建立了成龙慈善基金会。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We'll set up a bridge over the river next year.</a:t>
            </a:r>
            <a:endParaRPr lang="zh-CN" altLang="en-US" sz="3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3000" b="1" dirty="0" smtClean="0">
                <a:solidFill>
                  <a:prstClr val="black"/>
                </a:solidFill>
              </a:rPr>
              <a:t>明年我们将在这条河上建一座桥。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3148" y="1850293"/>
            <a:ext cx="115210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拓展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含有</a:t>
            </a:r>
            <a:r>
              <a:rPr lang="en-US" sz="3000" b="1" dirty="0" smtClean="0">
                <a:solidFill>
                  <a:prstClr val="black"/>
                </a:solidFill>
              </a:rPr>
              <a:t>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的短语：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give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放弃　</a:t>
            </a:r>
            <a:r>
              <a:rPr lang="en-US" sz="3000" b="1" dirty="0" smtClean="0">
                <a:solidFill>
                  <a:prstClr val="black"/>
                </a:solidFill>
              </a:rPr>
              <a:t>stay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熬夜　  </a:t>
            </a:r>
            <a:r>
              <a:rPr lang="en-US" sz="3000" b="1" dirty="0" smtClean="0">
                <a:solidFill>
                  <a:prstClr val="black"/>
                </a:solidFill>
              </a:rPr>
              <a:t>pick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捡起　　</a:t>
            </a:r>
            <a:r>
              <a:rPr lang="en-US" sz="3000" b="1" dirty="0" smtClean="0">
                <a:solidFill>
                  <a:prstClr val="black"/>
                </a:solidFill>
              </a:rPr>
              <a:t>get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起床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put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  张贴    </a:t>
            </a:r>
            <a:r>
              <a:rPr lang="en-US" sz="3000" b="1" dirty="0" smtClean="0">
                <a:solidFill>
                  <a:prstClr val="black"/>
                </a:solidFill>
              </a:rPr>
              <a:t>eat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吃完　　</a:t>
            </a:r>
            <a:r>
              <a:rPr lang="en-US" sz="3000" b="1" dirty="0" smtClean="0">
                <a:solidFill>
                  <a:prstClr val="black"/>
                </a:solidFill>
              </a:rPr>
              <a:t>wake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  醒来　　</a:t>
            </a:r>
            <a:r>
              <a:rPr lang="en-US" sz="3000" b="1" dirty="0" smtClean="0">
                <a:solidFill>
                  <a:prstClr val="black"/>
                </a:solidFill>
              </a:rPr>
              <a:t>look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查阅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cheer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振作起来　　</a:t>
            </a:r>
            <a:r>
              <a:rPr lang="en-US" sz="3000" b="1" dirty="0" smtClean="0">
                <a:solidFill>
                  <a:prstClr val="black"/>
                </a:solidFill>
              </a:rPr>
              <a:t>clean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清理　　</a:t>
            </a:r>
            <a:r>
              <a:rPr lang="en-US" sz="3000" b="1" dirty="0" smtClean="0">
                <a:solidFill>
                  <a:prstClr val="black"/>
                </a:solidFill>
              </a:rPr>
              <a:t>grow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长大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turn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调大　　</a:t>
            </a:r>
            <a:r>
              <a:rPr lang="en-US" sz="3000" b="1" dirty="0" smtClean="0">
                <a:solidFill>
                  <a:prstClr val="black"/>
                </a:solidFill>
              </a:rPr>
              <a:t>dress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装扮　　           </a:t>
            </a:r>
            <a:r>
              <a:rPr lang="en-US" sz="3000" b="1" dirty="0" smtClean="0">
                <a:solidFill>
                  <a:prstClr val="black"/>
                </a:solidFill>
              </a:rPr>
              <a:t>show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出现</a:t>
            </a:r>
          </a:p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prstClr val="black"/>
                </a:solidFill>
              </a:rPr>
              <a:t>make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  编写　　</a:t>
            </a:r>
            <a:r>
              <a:rPr lang="en-US" sz="3000" b="1" dirty="0" smtClean="0">
                <a:solidFill>
                  <a:prstClr val="black"/>
                </a:solidFill>
              </a:rPr>
              <a:t>come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　走近</a:t>
            </a:r>
            <a:endParaRPr lang="zh-CN" altLang="en-US" sz="3000" b="1" dirty="0">
              <a:solidFill>
                <a:prstClr val="black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9839" y="955427"/>
            <a:ext cx="8382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000" b="1" dirty="0" smtClean="0">
                <a:solidFill>
                  <a:srgbClr val="F1AF00"/>
                </a:solidFill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</a:rPr>
              <a:t>探究</a:t>
            </a:r>
            <a:r>
              <a:rPr lang="en-US" sz="3000" b="1" dirty="0" smtClean="0">
                <a:solidFill>
                  <a:srgbClr val="F1AF00"/>
                </a:solidFill>
              </a:rPr>
              <a:t>] </a:t>
            </a:r>
            <a:r>
              <a:rPr lang="en-US" sz="3000" b="1" dirty="0" smtClean="0">
                <a:solidFill>
                  <a:prstClr val="black"/>
                </a:solidFill>
              </a:rPr>
              <a:t>set up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意为</a:t>
            </a:r>
            <a:r>
              <a:rPr lang="en-US" sz="3000" b="1" dirty="0" smtClean="0">
                <a:solidFill>
                  <a:prstClr val="black"/>
                </a:solidFill>
              </a:rPr>
              <a:t>“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建立，设立</a:t>
            </a:r>
            <a:r>
              <a:rPr lang="en-US" sz="3000" b="1" dirty="0" smtClean="0">
                <a:solidFill>
                  <a:prstClr val="black"/>
                </a:solidFill>
              </a:rPr>
              <a:t>”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09790" y="2095508"/>
            <a:ext cx="10818384" cy="36009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1.2017·</a:t>
            </a:r>
            <a:r>
              <a:rPr lang="zh-CN" altLang="en-US" sz="3000" b="1" dirty="0" smtClean="0"/>
              <a:t>贵港</a:t>
            </a:r>
            <a:r>
              <a:rPr lang="en-US" sz="3000" b="1" dirty="0" smtClean="0"/>
              <a:t>—What should we do for the disabled children?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—You should ________ a study group to help them.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A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take up</a:t>
            </a:r>
            <a:r>
              <a:rPr lang="zh-CN" altLang="en-US" sz="3000" b="1" dirty="0" smtClean="0"/>
              <a:t>            </a:t>
            </a:r>
            <a:r>
              <a:rPr lang="en-US" sz="3000" b="1" dirty="0" smtClean="0"/>
              <a:t> B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set up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C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look up</a:t>
            </a:r>
            <a:r>
              <a:rPr lang="zh-CN" altLang="en-US" sz="3000" b="1" dirty="0" smtClean="0"/>
              <a:t>             </a:t>
            </a:r>
            <a:r>
              <a:rPr lang="en-US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put up </a:t>
            </a:r>
            <a:r>
              <a:rPr lang="zh-CN" altLang="en-US" sz="3200" dirty="0" smtClean="0"/>
              <a:t>　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Rectangle 9"/>
          <p:cNvSpPr/>
          <p:nvPr/>
        </p:nvSpPr>
        <p:spPr>
          <a:xfrm>
            <a:off x="809244" y="129418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5876" y="142880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3973796" y="2853335"/>
            <a:ext cx="389850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402" y="1717841"/>
            <a:ext cx="1007292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考查动词短语辨析。句意：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“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我们应该为残疾儿童做点什么呢？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”“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你们应该成立一个学习小组来帮助他们。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”take up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意为“占据”；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set up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意为“建立”；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look up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意为“查阅”；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put up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意为“张贴”。故选</a:t>
            </a:r>
            <a:r>
              <a:rPr 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ea typeface="仿宋" panose="02010609060101010101" charset="-122"/>
              </a:rPr>
              <a:t>。</a:t>
            </a:r>
            <a:endParaRPr lang="zh-CN" altLang="en-US" sz="2600" b="1" dirty="0">
              <a:solidFill>
                <a:prstClr val="black"/>
              </a:solidFill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Microsoft Office PowerPoint</Application>
  <PresentationFormat>宽屏</PresentationFormat>
  <Paragraphs>141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9" baseType="lpstr">
      <vt:lpstr>MingLiU_HKSCS</vt:lpstr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E8210B0CBC544C48A196BA3E0AB39A03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