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8" r:id="rId2"/>
    <p:sldId id="269" r:id="rId3"/>
    <p:sldId id="298" r:id="rId4"/>
    <p:sldId id="274" r:id="rId5"/>
    <p:sldId id="310" r:id="rId6"/>
    <p:sldId id="318" r:id="rId7"/>
    <p:sldId id="319" r:id="rId8"/>
    <p:sldId id="320" r:id="rId9"/>
    <p:sldId id="271" r:id="rId10"/>
    <p:sldId id="321" r:id="rId11"/>
    <p:sldId id="300" r:id="rId12"/>
    <p:sldId id="312" r:id="rId13"/>
    <p:sldId id="277" r:id="rId14"/>
    <p:sldId id="279" r:id="rId15"/>
    <p:sldId id="322" r:id="rId16"/>
    <p:sldId id="314" r:id="rId17"/>
    <p:sldId id="323" r:id="rId18"/>
    <p:sldId id="275" r:id="rId19"/>
    <p:sldId id="315" r:id="rId20"/>
    <p:sldId id="324" r:id="rId21"/>
    <p:sldId id="305" r:id="rId22"/>
    <p:sldId id="306" r:id="rId23"/>
    <p:sldId id="294" r:id="rId24"/>
    <p:sldId id="295" r:id="rId25"/>
    <p:sldId id="308" r:id="rId26"/>
    <p:sldId id="309" r:id="rId27"/>
    <p:sldId id="317" r:id="rId28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5" autoAdjust="0"/>
  </p:normalViewPr>
  <p:slideViewPr>
    <p:cSldViewPr snapToGrid="0">
      <p:cViewPr varScale="1">
        <p:scale>
          <a:sx n="106" d="100"/>
          <a:sy n="106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847EA-A1E3-42DB-A9C3-D52D73320E0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057A1-A365-444E-8E77-534D24B66A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057A1-A365-444E-8E77-534D24B66AD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310693"/>
            <a:ext cx="9144000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10" name="文本框 5"/>
          <p:cNvSpPr txBox="1"/>
          <p:nvPr/>
        </p:nvSpPr>
        <p:spPr>
          <a:xfrm>
            <a:off x="684612" y="1"/>
            <a:ext cx="5563789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Unit 10 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Get Ready for the Future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32669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4403" y="1108395"/>
            <a:ext cx="8335055" cy="5078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5．制订一个好计划是工作本身成功的一半。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________ ________ ________ ________ is half the work itself.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6．我一看到他，立刻向他伸出了手。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I ________ ________ my hand to him as soon as I saw him.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7．将来无论我们做什么，</a:t>
            </a:r>
            <a:r>
              <a:rPr lang="en-US" altLang="en-US" sz="2400" b="1" dirty="0" smtClean="0"/>
              <a:t>我们将总是对我们在一起的时光有美好的回忆</a:t>
            </a:r>
            <a:r>
              <a:rPr lang="en-US" altLang="en-US" sz="2400" b="1" dirty="0"/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________ we do in the future, we will always have great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memories of our time together. 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1044349" y="1770290"/>
            <a:ext cx="54280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Making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a              good           </a:t>
            </a:r>
            <a:r>
              <a:rPr lang="en-US" altLang="zh-CN" sz="2400" b="1" dirty="0">
                <a:solidFill>
                  <a:srgbClr val="FF0000"/>
                </a:solidFill>
              </a:rPr>
              <a:t>plan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1386523" y="3307185"/>
            <a:ext cx="18694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held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644974" y="5044980"/>
            <a:ext cx="14830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Whatever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utoUpdateAnimBg="0"/>
      <p:bldP spid="9" grpId="0" autoUpdateAnimBg="0"/>
      <p:bldP spid="1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02772" y="1291818"/>
            <a:ext cx="8338457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8．一定要一直保持联系！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</a:t>
            </a:r>
            <a:r>
              <a:rPr lang="en-US" altLang="en-US" sz="2400" b="1" dirty="0" smtClean="0"/>
              <a:t>Be sure to always ____________ ________ ________！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9．尽管我们即将分离，但我们的友谊将长存。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</a:t>
            </a:r>
            <a:r>
              <a:rPr lang="en-US" altLang="en-US" sz="2400" b="1" dirty="0" smtClean="0"/>
              <a:t>________ we are going to part, our friendship will always </a:t>
            </a:r>
            <a:endParaRPr lang="en-US" altLang="zh-CN" sz="2400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</a:t>
            </a:r>
            <a:r>
              <a:rPr lang="en-US" altLang="en-US" sz="2400" b="1" dirty="0" smtClean="0"/>
              <a:t>remain.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10. </a:t>
            </a:r>
            <a:r>
              <a:rPr lang="en-US" altLang="zh-CN" sz="2400" b="1" dirty="0" smtClean="0"/>
              <a:t> </a:t>
            </a:r>
            <a:r>
              <a:rPr lang="en-US" altLang="en-US" sz="2400" b="1" dirty="0" err="1" smtClean="0"/>
              <a:t>你的教育使你有多种选择</a:t>
            </a:r>
            <a:r>
              <a:rPr lang="en-US" altLang="en-US" sz="2400" b="1" dirty="0" smtClean="0"/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</a:t>
            </a:r>
            <a:r>
              <a:rPr lang="en-US" altLang="en-US" sz="2400" b="1" dirty="0" smtClean="0"/>
              <a:t>Your education ________ your choices ________.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3487170" y="1830388"/>
            <a:ext cx="39469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stay/keep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in          touch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857033" y="2930335"/>
            <a:ext cx="12121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Though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224004" y="4593327"/>
            <a:ext cx="11519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keeps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088565" y="4630968"/>
            <a:ext cx="12452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open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3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69168" y="1120196"/>
            <a:ext cx="833845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11．在上学阶段做得好，决定权就会掌握在你自己手里！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</a:t>
            </a:r>
            <a:r>
              <a:rPr lang="en-US" altLang="en-US" sz="2400" b="1" dirty="0" smtClean="0"/>
              <a:t>________ ________ ________ school, and the decision will be yours!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12．我向他讨教关于如何成为一名宇航员。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</a:t>
            </a:r>
            <a:r>
              <a:rPr lang="en-US" altLang="en-US" sz="2400" b="1" dirty="0" smtClean="0"/>
              <a:t>I ________ him ________ ________ ________ how to </a:t>
            </a:r>
            <a:endParaRPr lang="en-US" altLang="zh-CN" sz="2400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</a:t>
            </a:r>
            <a:r>
              <a:rPr lang="en-US" altLang="en-US" sz="2400" b="1" dirty="0" smtClean="0"/>
              <a:t>become an astronaut.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13．有时晚饭后他去散步。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</a:t>
            </a:r>
            <a:r>
              <a:rPr lang="en-US" altLang="en-US" sz="2400" b="1" dirty="0" smtClean="0"/>
              <a:t>________ ________ he walks after supper.</a:t>
            </a: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499167" y="1763487"/>
            <a:ext cx="381065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Do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well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in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1680871" y="3363369"/>
            <a:ext cx="9380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asked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3435462" y="3382354"/>
            <a:ext cx="37584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for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advice            on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1354542" y="5004158"/>
            <a:ext cx="230305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At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</a:t>
            </a:r>
            <a:r>
              <a:rPr lang="en-US" altLang="zh-CN" sz="2400" b="1" dirty="0">
                <a:solidFill>
                  <a:srgbClr val="FF0000"/>
                </a:solidFill>
              </a:rPr>
              <a:t>times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5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utoUpdateAnimBg="0"/>
      <p:bldP spid="10" grpId="0" autoUpdateAnimBg="0"/>
      <p:bldP spid="12" grpId="0" autoUpdateAnimBg="0"/>
      <p:bldP spid="1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413657" y="1786946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14．当你长大了，你要做什么？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</a:t>
            </a:r>
            <a:r>
              <a:rPr lang="en-US" altLang="en-US" sz="2400" b="1" dirty="0" smtClean="0"/>
              <a:t>What are you going to do when you ________ ________？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15．时间过得好快呀。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</a:t>
            </a:r>
            <a:r>
              <a:rPr lang="en-US" altLang="en-US" sz="2400" b="1" dirty="0" smtClean="0"/>
              <a:t>Time has ________ ________ quickly.</a:t>
            </a:r>
            <a:endParaRPr lang="en-US" altLang="en-US" sz="2400" b="1" dirty="0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837295" y="2118860"/>
            <a:ext cx="24986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grow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</a:t>
            </a:r>
            <a:r>
              <a:rPr lang="en-US" altLang="zh-CN" sz="2400" b="1" dirty="0">
                <a:solidFill>
                  <a:srgbClr val="FF0000"/>
                </a:solidFill>
              </a:rPr>
              <a:t>up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515621" y="3475947"/>
            <a:ext cx="25122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gone  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by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4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utoUpdateAnimBg="0"/>
      <p:bldP spid="1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58103" y="981165"/>
            <a:ext cx="2853737" cy="845185"/>
            <a:chOff x="77471" y="894080"/>
            <a:chExt cx="3804982" cy="845185"/>
          </a:xfrm>
        </p:grpSpPr>
        <p:pic>
          <p:nvPicPr>
            <p:cNvPr id="2" name="图片 1" descr="图标-03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7471" y="894080"/>
              <a:ext cx="3804982" cy="845185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01990" y="1064895"/>
              <a:ext cx="31188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基础知识迁移</a:t>
              </a:r>
            </a:p>
          </p:txBody>
        </p:sp>
      </p:grpSp>
      <p:sp>
        <p:nvSpPr>
          <p:cNvPr id="5" name="Rectangle 9"/>
          <p:cNvSpPr/>
          <p:nvPr/>
        </p:nvSpPr>
        <p:spPr>
          <a:xfrm>
            <a:off x="541499" y="1794808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单词回顾</a:t>
            </a:r>
            <a:r>
              <a:rPr lang="zh-CN" altLang="en-US" sz="2400" b="1" dirty="0" smtClean="0">
                <a:solidFill>
                  <a:srgbClr val="00A6AD"/>
                </a:solidFill>
              </a:rPr>
              <a:t> 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7789" y="198748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51745" y="2860657"/>
            <a:ext cx="8411255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err="1"/>
              <a:t>根据句意及首字母或汉语提示完成句子</a:t>
            </a:r>
            <a:endParaRPr lang="en-US" altLang="en-US" sz="2400" b="1" dirty="0"/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1．I ________(</a:t>
            </a:r>
            <a:r>
              <a:rPr lang="en-US" altLang="en-US" sz="2400" b="1" dirty="0" err="1"/>
              <a:t>怀疑</a:t>
            </a:r>
            <a:r>
              <a:rPr lang="en-US" altLang="en-US" sz="2400" b="1" dirty="0"/>
              <a:t>) whether she can come here on time.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2．I'll have to go to an important meeting for my ________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(</a:t>
            </a:r>
            <a:r>
              <a:rPr lang="en-US" altLang="en-US" sz="2400" b="1" dirty="0" err="1"/>
              <a:t>老板</a:t>
            </a:r>
            <a:r>
              <a:rPr lang="en-US" altLang="en-US" sz="2400" b="1" dirty="0" smtClean="0"/>
              <a:t>)．</a:t>
            </a:r>
            <a:endParaRPr lang="en-US" altLang="en-US" sz="2400" b="1" dirty="0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270738" y="3403601"/>
            <a:ext cx="9557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doubt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7036546" y="3979777"/>
            <a:ext cx="7505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boss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utoUpdateAnimBg="0"/>
      <p:bldP spid="1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74654" y="1618926"/>
            <a:ext cx="8411255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3．Do </a:t>
            </a:r>
            <a:r>
              <a:rPr lang="en-US" altLang="en-US" sz="2400" b="1" dirty="0"/>
              <a:t>you know who is the ________(</a:t>
            </a:r>
            <a:r>
              <a:rPr lang="en-US" altLang="en-US" sz="2400" b="1" dirty="0" err="1"/>
              <a:t>主人</a:t>
            </a:r>
            <a:r>
              <a:rPr lang="en-US" altLang="en-US" sz="2400" b="1" dirty="0"/>
              <a:t>) of the house?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4．The library is open on ________(</a:t>
            </a:r>
            <a:r>
              <a:rPr lang="en-US" altLang="en-US" sz="2400" b="1" dirty="0" err="1"/>
              <a:t>工作日</a:t>
            </a:r>
            <a:r>
              <a:rPr lang="en-US" altLang="en-US" sz="2400" b="1" dirty="0"/>
              <a:t>) only.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5．Fast food ________(</a:t>
            </a:r>
            <a:r>
              <a:rPr lang="en-US" altLang="en-US" sz="2400" b="1" dirty="0" err="1"/>
              <a:t>它本身</a:t>
            </a:r>
            <a:r>
              <a:rPr lang="en-US" altLang="en-US" sz="2400" b="1" dirty="0"/>
              <a:t>) isn't always bad for you, but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too much of it is not good</a:t>
            </a:r>
            <a:r>
              <a:rPr lang="en-US" altLang="en-US" sz="24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6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The purpose of industry is to create w________.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4229024" y="1502120"/>
            <a:ext cx="10054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owner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3853296" y="2125729"/>
            <a:ext cx="14510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weekdays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2551773" y="2786130"/>
            <a:ext cx="8162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itself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6225144" y="3841914"/>
            <a:ext cx="9108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err="1">
                <a:solidFill>
                  <a:srgbClr val="FF0000"/>
                </a:solidFill>
              </a:rPr>
              <a:t>ealth</a:t>
            </a:r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 autoUpdateAnimBg="0"/>
      <p:bldP spid="18" grpId="0" autoUpdateAnimBg="0"/>
      <p:bldP spid="19" grpId="0" autoUpdateAnimBg="0"/>
      <p:bldP spid="1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288" y="1583972"/>
            <a:ext cx="8324170" cy="33499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7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My father was so tired that he fell a________ as soon as he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went to bed.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8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What a beautiful w________. You can put your money in it.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9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Without hard work, you can't a________ your dream.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10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C______________ to you on winning the first prize in the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speech contest!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3633472" y="2758394"/>
            <a:ext cx="12430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 err="1">
                <a:solidFill>
                  <a:srgbClr val="FF0000"/>
                </a:solidFill>
              </a:rPr>
              <a:t>allet</a:t>
            </a:r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5704560" y="1583972"/>
            <a:ext cx="91082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sleep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5241934" y="3256059"/>
            <a:ext cx="100380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err="1">
                <a:solidFill>
                  <a:srgbClr val="FF0000"/>
                </a:solidFill>
              </a:rPr>
              <a:t>chieve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1299580" y="3717724"/>
            <a:ext cx="21002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err="1">
                <a:solidFill>
                  <a:srgbClr val="FF0000"/>
                </a:solidFill>
              </a:rPr>
              <a:t>ongratulations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utoUpdateAnimBg="0"/>
      <p:bldP spid="10" grpId="0" autoUpdateAnimBg="0"/>
      <p:bldP spid="11" grpId="0" autoUpdateAnimBg="0"/>
      <p:bldP spid="1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794723" y="95467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短语运用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31899" y="108929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01957" y="1889887"/>
            <a:ext cx="8552769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Ⅰ.</a:t>
            </a:r>
            <a:r>
              <a:rPr lang="zh-CN" altLang="zh-CN" sz="2400" b="1" dirty="0" smtClean="0"/>
              <a:t>用方框中所给短语的适当形式填空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/>
              <a:t>go by, keep one's eye on, fall </a:t>
            </a: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/>
              <a:t>asleep, fall down, on top of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I'm so worried about tomorrow's exam that I can't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____________</a:t>
            </a:r>
            <a:r>
              <a:rPr lang="zh-CN" altLang="zh-CN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She likes music and dance __________ art.</a:t>
            </a:r>
            <a:endParaRPr lang="zh-CN" altLang="zh-CN" sz="2400" b="1" dirty="0"/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203569" y="4188032"/>
            <a:ext cx="18004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fall asleep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4639280" y="4649697"/>
            <a:ext cx="16578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on top of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zh-CN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sp>
        <p:nvSpPr>
          <p:cNvPr id="8" name="矩形 7"/>
          <p:cNvSpPr/>
          <p:nvPr/>
        </p:nvSpPr>
        <p:spPr>
          <a:xfrm>
            <a:off x="2890930" y="2349298"/>
            <a:ext cx="3914336" cy="1252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 autoUpdateAnimBg="0"/>
      <p:bldP spid="14" grpId="0" autoUpdateAnimBg="0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96761" y="1501812"/>
            <a:ext cx="8226198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Always ________________ the dangerous things around you.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4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Time ________________ quickly on vacation.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5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The poor boy ______________ because of his carelessness.</a:t>
            </a:r>
            <a:endParaRPr lang="zh-CN" altLang="zh-CN" sz="2400" b="1" dirty="0"/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2210896" y="1501812"/>
            <a:ext cx="239283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keep your eye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210896" y="2561854"/>
            <a:ext cx="14606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goes by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zh-CN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102325" y="3156595"/>
            <a:ext cx="13901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fell down</a:t>
            </a:r>
            <a:endParaRPr lang="zh-CN" altLang="zh-CN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utoUpdateAnimBg="0"/>
      <p:bldP spid="16" grpId="0" autoUpdateAnimBg="0"/>
      <p:bldP spid="1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38496" y="1496741"/>
            <a:ext cx="8345941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Ⅱ.</a:t>
            </a:r>
            <a:r>
              <a:rPr lang="zh-CN" altLang="zh-CN" sz="2400" b="1" dirty="0" smtClean="0"/>
              <a:t>根据汉语意思完成句子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en-US" altLang="en-US" sz="2400" b="1" dirty="0"/>
              <a:t>．每个人都想赢。但对于我来说，</a:t>
            </a:r>
            <a:r>
              <a:rPr lang="en-US" altLang="en-US" sz="2400" b="1" dirty="0" smtClean="0"/>
              <a:t>最重要的事情是学习一些新的东西并能玩得愉快</a:t>
            </a:r>
            <a:r>
              <a:rPr lang="en-US" altLang="en-US" sz="2400" b="1" dirty="0"/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Everyone wants to win. But ________ ________ me, the most </a:t>
            </a:r>
            <a:r>
              <a:rPr lang="en-US" altLang="en-US" sz="2400" b="1" dirty="0" smtClean="0"/>
              <a:t>important </a:t>
            </a:r>
            <a:r>
              <a:rPr lang="en-US" altLang="en-US" sz="2400" b="1" dirty="0"/>
              <a:t>thing is to learn something new and have fun.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2．除了英语之外，我还擅长数学和物理。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________ ________ ________ English, I'm good at </a:t>
            </a:r>
            <a:r>
              <a:rPr lang="en-US" altLang="en-US" sz="2400" b="1" dirty="0" err="1"/>
              <a:t>maths</a:t>
            </a:r>
            <a:r>
              <a:rPr lang="en-US" altLang="en-US" sz="2400" b="1" dirty="0"/>
              <a:t>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and physics</a:t>
            </a:r>
            <a:r>
              <a:rPr lang="en-US" altLang="en-US" sz="2400" b="1" dirty="0" smtClean="0"/>
              <a:t>.</a:t>
            </a:r>
            <a:endParaRPr lang="en-US" altLang="en-US" sz="2400" b="1" dirty="0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5367072" y="3185321"/>
            <a:ext cx="200567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as   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1080591" y="4821263"/>
            <a:ext cx="36647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On  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top         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utoUpdateAnimBg="0"/>
      <p:bldP spid="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06428" y="929097"/>
            <a:ext cx="2708800" cy="675005"/>
            <a:chOff x="183" y="1646"/>
            <a:chExt cx="4986" cy="1063"/>
          </a:xfrm>
        </p:grpSpPr>
        <p:pic>
          <p:nvPicPr>
            <p:cNvPr id="4" name="图片 3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5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基础知识清单</a:t>
              </a:r>
            </a:p>
          </p:txBody>
        </p:sp>
      </p:grpSp>
      <p:sp>
        <p:nvSpPr>
          <p:cNvPr id="7" name="Rectangle 9"/>
          <p:cNvSpPr/>
          <p:nvPr/>
        </p:nvSpPr>
        <p:spPr>
          <a:xfrm>
            <a:off x="1017298" y="1542711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重点单词 </a:t>
            </a: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76246" y="164874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60358" y="2050741"/>
            <a:ext cx="8358698" cy="46166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/>
              <a:t>1</a:t>
            </a:r>
            <a:r>
              <a:rPr lang="zh-CN" altLang="en-US" sz="2800" b="1" dirty="0"/>
              <a:t>．怀疑</a:t>
            </a:r>
            <a:r>
              <a:rPr lang="en-US" altLang="zh-CN" sz="2800" b="1" dirty="0"/>
              <a:t>(v</a:t>
            </a:r>
            <a:r>
              <a:rPr lang="en-US" altLang="zh-CN" sz="2800" b="1" dirty="0" smtClean="0"/>
              <a:t>.)____________            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 smtClean="0"/>
              <a:t>2</a:t>
            </a:r>
            <a:r>
              <a:rPr lang="en-US" altLang="zh-CN" sz="2800" b="1" dirty="0"/>
              <a:t>.   </a:t>
            </a:r>
            <a:r>
              <a:rPr lang="zh-CN" altLang="en-US" sz="2800" b="1" dirty="0"/>
              <a:t>复习；回顾</a:t>
            </a:r>
            <a:r>
              <a:rPr lang="en-US" altLang="zh-CN" sz="2800" b="1" dirty="0"/>
              <a:t>(v.) 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3.  </a:t>
            </a:r>
            <a:r>
              <a:rPr lang="zh-CN" altLang="en-US" sz="2800" b="1" dirty="0" smtClean="0"/>
              <a:t>划</a:t>
            </a:r>
            <a:r>
              <a:rPr lang="zh-CN" altLang="en-US" sz="2800" b="1" dirty="0"/>
              <a:t>船</a:t>
            </a:r>
            <a:r>
              <a:rPr lang="en-US" altLang="zh-CN" sz="2800" b="1" dirty="0"/>
              <a:t>(v.)____________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4.  </a:t>
            </a:r>
            <a:r>
              <a:rPr lang="zh-CN" altLang="en-US" sz="2800" b="1" dirty="0" smtClean="0"/>
              <a:t>做</a:t>
            </a:r>
            <a:r>
              <a:rPr lang="zh-CN" altLang="en-US" sz="2800" b="1" dirty="0"/>
              <a:t>成；获得</a:t>
            </a:r>
            <a:r>
              <a:rPr lang="en-US" altLang="zh-CN" sz="2800" b="1" dirty="0"/>
              <a:t>(v.)____________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5.  </a:t>
            </a:r>
            <a:r>
              <a:rPr lang="zh-CN" altLang="en-US" sz="2800" b="1" dirty="0" smtClean="0"/>
              <a:t>老</a:t>
            </a:r>
            <a:r>
              <a:rPr lang="zh-CN" altLang="en-US" sz="2800" b="1" dirty="0"/>
              <a:t>板</a:t>
            </a:r>
            <a:r>
              <a:rPr lang="en-US" altLang="zh-CN" sz="2800" b="1" dirty="0"/>
              <a:t>(n.)____________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6.  </a:t>
            </a:r>
            <a:r>
              <a:rPr lang="zh-CN" altLang="en-US" sz="2800" b="1" dirty="0" smtClean="0"/>
              <a:t>钱</a:t>
            </a:r>
            <a:r>
              <a:rPr lang="zh-CN" altLang="en-US" sz="2800" b="1" dirty="0"/>
              <a:t>财；财富</a:t>
            </a:r>
            <a:r>
              <a:rPr lang="en-US" altLang="zh-CN" sz="2800" b="1" dirty="0"/>
              <a:t>(n.) 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7.  </a:t>
            </a:r>
            <a:r>
              <a:rPr lang="zh-CN" altLang="en-US" sz="2800" b="1" dirty="0" smtClean="0"/>
              <a:t>工</a:t>
            </a:r>
            <a:r>
              <a:rPr lang="zh-CN" altLang="en-US" sz="2800" b="1" dirty="0"/>
              <a:t>作日</a:t>
            </a:r>
            <a:r>
              <a:rPr lang="en-US" altLang="zh-CN" sz="2800" b="1" dirty="0"/>
              <a:t>(n.) ____________</a:t>
            </a: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663998" y="2040619"/>
            <a:ext cx="134203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doubt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3495735" y="2781302"/>
            <a:ext cx="10495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review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683218" y="3416754"/>
            <a:ext cx="6920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row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44306" y="4787675"/>
            <a:ext cx="7505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boss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3682832" y="5480732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wealth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057755" y="6184674"/>
            <a:ext cx="13308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weekday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21"/>
          <p:cNvSpPr>
            <a:spLocks noChangeArrowheads="1"/>
          </p:cNvSpPr>
          <p:nvPr/>
        </p:nvSpPr>
        <p:spPr bwMode="auto">
          <a:xfrm>
            <a:off x="3550164" y="4108678"/>
            <a:ext cx="115768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achieve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27945" y="1164871"/>
            <a:ext cx="8345941" cy="44579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en-US" altLang="en-US" sz="2400" b="1" dirty="0"/>
              <a:t>．约翰听着收音机睡着了。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John ________ ________ while he was listening to the radio.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4．他在数学方面有困难。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He ________ ________ ________ </a:t>
            </a:r>
            <a:r>
              <a:rPr lang="en-US" altLang="en-US" sz="2400" b="1" dirty="0" err="1"/>
              <a:t>maths</a:t>
            </a:r>
            <a:r>
              <a:rPr lang="en-US" altLang="en-US" sz="24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5．随着时间的流逝，你会发现友谊是很重要的。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</a:t>
            </a:r>
            <a:r>
              <a:rPr lang="en-US" altLang="en-US" sz="2400" b="1" dirty="0" smtClean="0"/>
              <a:t>As time ________ ________， you'll find friendship is very </a:t>
            </a:r>
            <a:endParaRPr lang="en-US" altLang="zh-CN" sz="2400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</a:t>
            </a:r>
            <a:r>
              <a:rPr lang="en-US" altLang="en-US" sz="2400" b="1" dirty="0" smtClean="0"/>
              <a:t>important.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1969052" y="1707696"/>
            <a:ext cx="216597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fell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asleep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649358" y="3294873"/>
            <a:ext cx="33906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has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difficulty      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2361690" y="4501925"/>
            <a:ext cx="19207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goes           by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 autoUpdateAnimBg="0"/>
      <p:bldP spid="18" grpId="0" autoUpdateAnimBg="0"/>
      <p:bldP spid="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8831" y="1758132"/>
            <a:ext cx="8258855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6</a:t>
            </a:r>
            <a:r>
              <a:rPr lang="en-US" altLang="en-US" sz="2400" b="1" dirty="0"/>
              <a:t>．我想同全世界的人交朋友。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I want to ________ ________ ________ people all over the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world.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7．如果你看到学校的操场上有垃圾，你应该把它捡起来。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If you see any litter on the school playground, you should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________ ________ ________．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2348520" y="2281173"/>
            <a:ext cx="379302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make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friends        with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182096" y="4487704"/>
            <a:ext cx="36647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pick   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it                </a:t>
            </a:r>
            <a:r>
              <a:rPr lang="en-US" altLang="zh-CN" sz="2400" b="1" dirty="0">
                <a:solidFill>
                  <a:srgbClr val="FF0000"/>
                </a:solidFill>
              </a:rPr>
              <a:t>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utoUpdateAnimBg="0"/>
      <p:bldP spid="1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17059" y="1633731"/>
            <a:ext cx="8302398" cy="390395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8．对我来说，代表毕业班演讲是很大的荣幸。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It is a great </a:t>
            </a:r>
            <a:r>
              <a:rPr lang="en-US" altLang="en-US" sz="2400" b="1" dirty="0" err="1"/>
              <a:t>honour</a:t>
            </a:r>
            <a:r>
              <a:rPr lang="en-US" altLang="en-US" sz="2400" b="1" dirty="0"/>
              <a:t> for me to make a speech ________ 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________ ________ the graduating class.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9．当我长大了，我想当一名导游。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</a:t>
            </a:r>
            <a:r>
              <a:rPr lang="en-US" altLang="en-US" sz="2400" b="1" dirty="0"/>
              <a:t>I want to be a guide when I ________ ________．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10．他们全都伸出双手欢迎我。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</a:t>
            </a:r>
            <a:r>
              <a:rPr lang="en-US" altLang="en-US" sz="2400" b="1" dirty="0"/>
              <a:t>They all ________ ________ their hands to welcome me.</a:t>
            </a: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7103925" y="2200276"/>
            <a:ext cx="5870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on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1242673" y="2680381"/>
            <a:ext cx="21852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behalf 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</a:t>
            </a:r>
            <a:r>
              <a:rPr lang="en-US" altLang="en-US" sz="2400" b="1" dirty="0">
                <a:solidFill>
                  <a:srgbClr val="FF0000"/>
                </a:solidFill>
              </a:rPr>
              <a:t>of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771345" y="3887594"/>
            <a:ext cx="21123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grow </a:t>
            </a:r>
            <a:r>
              <a:rPr lang="en-US" altLang="zh-CN" sz="2400" b="1" dirty="0">
                <a:solidFill>
                  <a:srgbClr val="FF0000"/>
                </a:solidFill>
              </a:rPr>
              <a:t>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180544" y="4945620"/>
            <a:ext cx="26132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en-US" sz="2400" b="1" dirty="0">
                <a:solidFill>
                  <a:srgbClr val="FF0000"/>
                </a:solidFill>
              </a:rPr>
              <a:t>held/hold </a:t>
            </a:r>
            <a:r>
              <a:rPr lang="en-US" altLang="zh-CN" sz="2400" b="1" dirty="0">
                <a:solidFill>
                  <a:srgbClr val="FF0000"/>
                </a:solidFill>
              </a:rPr>
              <a:t>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out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530849" y="4532056"/>
            <a:ext cx="8319237" cy="168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charset="-122"/>
              </a:rPr>
              <a:t>考查介词。句意：除了追逐成功之外，在我们的生活中，还有很多其他的有趣的事情要做。</a:t>
            </a:r>
            <a:r>
              <a:rPr lang="en-US" altLang="zh-CN" sz="2400" b="1" dirty="0" smtClean="0">
                <a:ea typeface="仿宋" panose="02010609060101010101" charset="-122"/>
              </a:rPr>
              <a:t>besides</a:t>
            </a:r>
            <a:r>
              <a:rPr lang="zh-CN" altLang="en-US" sz="2400" b="1" dirty="0" smtClean="0">
                <a:ea typeface="仿宋" panose="02010609060101010101" charset="-122"/>
              </a:rPr>
              <a:t>意为“除</a:t>
            </a:r>
            <a:r>
              <a:rPr lang="en-US" altLang="zh-CN" sz="2400" b="1" dirty="0" smtClean="0">
                <a:ea typeface="仿宋" panose="02010609060101010101" charset="-122"/>
              </a:rPr>
              <a:t>……</a:t>
            </a:r>
            <a:r>
              <a:rPr lang="zh-CN" altLang="en-US" sz="2400" b="1" dirty="0" smtClean="0">
                <a:ea typeface="仿宋" panose="02010609060101010101" charset="-122"/>
              </a:rPr>
              <a:t>之外</a:t>
            </a:r>
            <a:r>
              <a:rPr lang="en-US" altLang="zh-CN" sz="2400" b="1" dirty="0" smtClean="0">
                <a:ea typeface="仿宋" panose="02010609060101010101" charset="-122"/>
              </a:rPr>
              <a:t>(</a:t>
            </a:r>
            <a:r>
              <a:rPr lang="zh-CN" altLang="en-US" sz="2400" b="1" dirty="0" smtClean="0">
                <a:ea typeface="仿宋" panose="02010609060101010101" charset="-122"/>
              </a:rPr>
              <a:t>还有</a:t>
            </a:r>
            <a:r>
              <a:rPr lang="en-US" altLang="zh-CN" sz="2400" b="1" dirty="0" smtClean="0">
                <a:ea typeface="仿宋" panose="02010609060101010101" charset="-122"/>
              </a:rPr>
              <a:t>)”</a:t>
            </a:r>
            <a:r>
              <a:rPr lang="zh-CN" altLang="en-US" sz="2400" b="1" dirty="0" smtClean="0">
                <a:ea typeface="仿宋" panose="02010609060101010101" charset="-122"/>
              </a:rPr>
              <a:t>；</a:t>
            </a:r>
            <a:r>
              <a:rPr lang="en-US" altLang="zh-CN" sz="2400" b="1" dirty="0" smtClean="0">
                <a:ea typeface="仿宋" panose="02010609060101010101" charset="-122"/>
              </a:rPr>
              <a:t>except</a:t>
            </a:r>
            <a:r>
              <a:rPr lang="zh-CN" altLang="en-US" sz="2400" b="1" dirty="0" smtClean="0">
                <a:ea typeface="仿宋" panose="02010609060101010101" charset="-122"/>
              </a:rPr>
              <a:t>意为“除</a:t>
            </a:r>
            <a:r>
              <a:rPr lang="en-US" altLang="zh-CN" sz="2400" b="1" dirty="0" smtClean="0">
                <a:ea typeface="仿宋" panose="02010609060101010101" charset="-122"/>
              </a:rPr>
              <a:t>……</a:t>
            </a:r>
            <a:r>
              <a:rPr lang="zh-CN" altLang="en-US" sz="2400" b="1" dirty="0" smtClean="0">
                <a:ea typeface="仿宋" panose="02010609060101010101" charset="-122"/>
              </a:rPr>
              <a:t>之外”。故选</a:t>
            </a:r>
            <a:r>
              <a:rPr lang="en-US" altLang="zh-CN" sz="2400" b="1" dirty="0" smtClean="0">
                <a:ea typeface="仿宋" panose="02010609060101010101" charset="-122"/>
              </a:rPr>
              <a:t>C</a:t>
            </a:r>
            <a:r>
              <a:rPr lang="zh-CN" altLang="en-US" sz="2400" b="1" dirty="0" smtClean="0">
                <a:ea typeface="仿宋" panose="02010609060101010101" charset="-122"/>
              </a:rPr>
              <a:t>。</a:t>
            </a:r>
            <a:endParaRPr lang="zh-CN" altLang="en-US" sz="2400" b="1" dirty="0">
              <a:ea typeface="仿宋" panose="02010609060101010101" charset="-122"/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787488" y="2711496"/>
            <a:ext cx="3036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C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678662" y="109535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句型突破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5838" y="122997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4690" y="1819359"/>
            <a:ext cx="8302739" cy="23083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err="1"/>
              <a:t>单项选择</a:t>
            </a:r>
            <a:endParaRPr lang="en-US" altLang="zh-CN" sz="2400" b="1" dirty="0"/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(</a:t>
            </a:r>
            <a:r>
              <a:rPr lang="zh-CN" altLang="en-US" sz="2400" b="1" dirty="0"/>
              <a:t>　　</a:t>
            </a:r>
            <a:r>
              <a:rPr lang="en-US" altLang="zh-CN" sz="2400" b="1" dirty="0"/>
              <a:t>)1.  ________running after success, we have a lot of other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interesting </a:t>
            </a:r>
            <a:r>
              <a:rPr lang="en-US" altLang="zh-CN" sz="2400" b="1" dirty="0"/>
              <a:t>things to do in our lives.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By          B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On          C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Besides          D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Except</a:t>
            </a:r>
          </a:p>
        </p:txBody>
      </p:sp>
      <p:sp>
        <p:nvSpPr>
          <p:cNvPr id="10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5242" y="1290320"/>
            <a:ext cx="8346281" cy="22382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</a:t>
            </a:r>
            <a:r>
              <a:rPr lang="zh-CN" altLang="zh-CN" sz="2400" b="1" dirty="0" smtClean="0"/>
              <a:t>　　</a:t>
            </a:r>
            <a:r>
              <a:rPr lang="en-US" altLang="zh-CN" sz="2400" b="1" dirty="0" smtClean="0"/>
              <a:t>)2.—________do you want to be when you grow up?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—An engineer.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A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Where                      B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When  </a:t>
            </a:r>
            <a:endParaRPr lang="zh-CN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              C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How                         D</a:t>
            </a:r>
            <a:r>
              <a:rPr lang="zh-CN" altLang="zh-CN" sz="2400" b="1" dirty="0" smtClean="0"/>
              <a:t>．</a:t>
            </a:r>
            <a:r>
              <a:rPr lang="en-US" altLang="zh-CN" sz="2400" b="1" dirty="0" smtClean="0"/>
              <a:t>What</a:t>
            </a:r>
            <a:endParaRPr lang="zh-CN" altLang="zh-CN" sz="2400" b="1" dirty="0"/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33056" y="143988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482447" y="3707782"/>
            <a:ext cx="8252561" cy="14189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 </a:t>
            </a:r>
            <a:r>
              <a:rPr lang="en-US" altLang="zh-CN" sz="2000" b="1" dirty="0" smtClean="0">
                <a:ea typeface="仿宋" panose="02010609060101010101" charset="-122"/>
              </a:rPr>
              <a:t>because of</a:t>
            </a:r>
            <a:r>
              <a:rPr lang="zh-CN" altLang="en-US" sz="2000" b="1" dirty="0" smtClean="0">
                <a:ea typeface="仿宋" panose="02010609060101010101" charset="-122"/>
              </a:rPr>
              <a:t>意为“因为；由于”；</a:t>
            </a:r>
            <a:r>
              <a:rPr lang="en-US" altLang="zh-CN" sz="2000" b="1" dirty="0" smtClean="0">
                <a:ea typeface="仿宋" panose="02010609060101010101" charset="-122"/>
              </a:rPr>
              <a:t>thanks to</a:t>
            </a:r>
            <a:r>
              <a:rPr lang="zh-CN" altLang="en-US" sz="2000" b="1" dirty="0" smtClean="0">
                <a:ea typeface="仿宋" panose="02010609060101010101" charset="-122"/>
              </a:rPr>
              <a:t>意为“幸亏；由于”；</a:t>
            </a:r>
            <a:r>
              <a:rPr lang="en-US" altLang="zh-CN" sz="2000" b="1" dirty="0" smtClean="0">
                <a:ea typeface="仿宋" panose="02010609060101010101" charset="-122"/>
              </a:rPr>
              <a:t>instead of</a:t>
            </a:r>
            <a:r>
              <a:rPr lang="zh-CN" altLang="en-US" sz="2000" b="1" dirty="0" smtClean="0">
                <a:ea typeface="仿宋" panose="02010609060101010101" charset="-122"/>
              </a:rPr>
              <a:t>意为“代替；而不是”；</a:t>
            </a:r>
            <a:r>
              <a:rPr lang="en-US" altLang="zh-CN" sz="2000" b="1" dirty="0" smtClean="0">
                <a:ea typeface="仿宋" panose="02010609060101010101" charset="-122"/>
              </a:rPr>
              <a:t>as for</a:t>
            </a:r>
            <a:r>
              <a:rPr lang="zh-CN" altLang="en-US" sz="2000" b="1" dirty="0" smtClean="0">
                <a:ea typeface="仿宋" panose="02010609060101010101" charset="-122"/>
              </a:rPr>
              <a:t>意为“至于；关于”。由句意“至于你，我觉得你没必要亲自去”可知选</a:t>
            </a:r>
            <a:r>
              <a:rPr lang="en-US" altLang="zh-CN" sz="2000" b="1" dirty="0" smtClean="0">
                <a:ea typeface="仿宋" panose="02010609060101010101" charset="-122"/>
              </a:rPr>
              <a:t>D</a:t>
            </a:r>
            <a:r>
              <a:rPr lang="zh-CN" altLang="en-US" sz="2000" b="1" dirty="0" smtClean="0">
                <a:ea typeface="仿宋" panose="02010609060101010101" charset="-122"/>
              </a:rPr>
              <a:t>。 </a:t>
            </a:r>
            <a:endParaRPr lang="zh-CN" altLang="en-US" sz="2000" b="1" dirty="0">
              <a:ea typeface="仿宋" panose="02010609060101010101" charset="-122"/>
            </a:endParaRPr>
          </a:p>
        </p:txBody>
      </p:sp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711786" y="1352565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8490" y="1346955"/>
            <a:ext cx="8313624" cy="1684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(</a:t>
            </a:r>
            <a:r>
              <a:rPr lang="zh-CN" altLang="en-US" sz="2400" b="1" dirty="0"/>
              <a:t>　　</a:t>
            </a:r>
            <a:r>
              <a:rPr lang="en-US" altLang="zh-CN" sz="2400" b="1" dirty="0"/>
              <a:t>)3.________you, I don't think you have to go in person.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A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Because of                    B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Thanks to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C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Instead of                     D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As for</a:t>
            </a:r>
          </a:p>
        </p:txBody>
      </p:sp>
      <p:sp>
        <p:nvSpPr>
          <p:cNvPr id="10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543094" y="4525981"/>
            <a:ext cx="8121934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3333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charset="-122"/>
              </a:rPr>
              <a:t>考查交际用语。句意：我明天要去参加一个英语演讲比赛。答语应该是： </a:t>
            </a:r>
            <a:r>
              <a:rPr lang="en-US" altLang="zh-CN" sz="2400" b="1" dirty="0" smtClean="0">
                <a:ea typeface="仿宋" panose="02010609060101010101" charset="-122"/>
              </a:rPr>
              <a:t>Good luck</a:t>
            </a:r>
            <a:r>
              <a:rPr lang="zh-CN" altLang="en-US" sz="2400" b="1" dirty="0" smtClean="0">
                <a:ea typeface="仿宋" panose="02010609060101010101" charset="-122"/>
              </a:rPr>
              <a:t>！</a:t>
            </a:r>
            <a:r>
              <a:rPr lang="en-US" altLang="zh-CN" sz="2400" b="1" dirty="0" smtClean="0">
                <a:ea typeface="仿宋" panose="02010609060101010101" charset="-122"/>
              </a:rPr>
              <a:t>(</a:t>
            </a:r>
            <a:r>
              <a:rPr lang="zh-CN" altLang="en-US" sz="2400" b="1" dirty="0" smtClean="0">
                <a:ea typeface="仿宋" panose="02010609060101010101" charset="-122"/>
              </a:rPr>
              <a:t>祝你好运！</a:t>
            </a:r>
            <a:r>
              <a:rPr lang="en-US" altLang="zh-CN" sz="2400" b="1" dirty="0" smtClean="0">
                <a:ea typeface="仿宋" panose="02010609060101010101" charset="-122"/>
              </a:rPr>
              <a:t>)</a:t>
            </a:r>
            <a:endParaRPr lang="zh-CN" altLang="en-US" sz="2400" b="1" dirty="0">
              <a:ea typeface="仿宋" panose="02010609060101010101" charset="-122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66559" y="1247337"/>
            <a:ext cx="305613" cy="46778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5833" y="1145697"/>
            <a:ext cx="8313624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(</a:t>
            </a:r>
            <a:r>
              <a:rPr lang="zh-CN" altLang="en-US" sz="2400" b="1" dirty="0"/>
              <a:t>　　</a:t>
            </a:r>
            <a:r>
              <a:rPr lang="en-US" altLang="zh-CN" sz="2400" b="1" dirty="0"/>
              <a:t>)4.—I'm going to enter an English speaking competition 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tomorrow.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 —________</a:t>
            </a:r>
            <a:r>
              <a:rPr lang="zh-CN" altLang="en-US" sz="2400" b="1" dirty="0"/>
              <a:t>！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 A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Good luck                   B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Have a nice trip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 C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No problem                D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Congratulations</a:t>
            </a:r>
          </a:p>
        </p:txBody>
      </p:sp>
      <p:sp>
        <p:nvSpPr>
          <p:cNvPr id="11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 autoUpdateAnimBg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754312" y="1700277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1147" y="1494271"/>
            <a:ext cx="8357168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400" b="1" dirty="0"/>
              <a:t>(</a:t>
            </a:r>
            <a:r>
              <a:rPr lang="zh-CN" altLang="en-US" sz="2400" b="1" dirty="0"/>
              <a:t>　　</a:t>
            </a:r>
            <a:r>
              <a:rPr lang="en-US" altLang="zh-CN" sz="2400" b="1" dirty="0"/>
              <a:t>)5.Jenny, you ________the exam! Congratulations!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A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pass                            </a:t>
            </a:r>
            <a:endParaRPr lang="en-US" altLang="zh-CN" sz="2400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      B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have passed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        C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will pass                     </a:t>
            </a:r>
            <a:endParaRPr lang="en-US" altLang="zh-CN" sz="2400" b="1" dirty="0" smtClean="0"/>
          </a:p>
          <a:p>
            <a:pPr algn="just">
              <a:lnSpc>
                <a:spcPct val="150000"/>
              </a:lnSpc>
            </a:pPr>
            <a:r>
              <a:rPr lang="en-US" altLang="zh-CN" sz="2400" b="1" dirty="0" smtClean="0"/>
              <a:t>              D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are passing </a:t>
            </a:r>
            <a:r>
              <a:rPr lang="en-US" altLang="zh-CN" sz="2400" b="1" dirty="0" smtClean="0"/>
              <a:t> </a:t>
            </a:r>
            <a:endParaRPr lang="en-US" altLang="zh-CN" sz="2400" b="1" dirty="0"/>
          </a:p>
        </p:txBody>
      </p:sp>
      <p:sp>
        <p:nvSpPr>
          <p:cNvPr id="7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66006" y="1121251"/>
            <a:ext cx="8376047" cy="51811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/>
              <a:t> 8.   </a:t>
            </a:r>
            <a:r>
              <a:rPr lang="zh-CN" altLang="en-US" sz="2800" b="1" dirty="0"/>
              <a:t>笔记本</a:t>
            </a:r>
            <a:r>
              <a:rPr lang="en-US" altLang="zh-CN" sz="2800" b="1" dirty="0"/>
              <a:t>(n.) 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9.   </a:t>
            </a:r>
            <a:r>
              <a:rPr lang="zh-CN" altLang="en-US" sz="2800" b="1" dirty="0"/>
              <a:t>钱包</a:t>
            </a:r>
            <a:r>
              <a:rPr lang="en-US" altLang="zh-CN" sz="2800" b="1" dirty="0"/>
              <a:t>(n.)____________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10.   </a:t>
            </a:r>
            <a:r>
              <a:rPr lang="zh-CN" altLang="en-US" sz="2800" b="1" dirty="0"/>
              <a:t>发言；演讲</a:t>
            </a:r>
            <a:r>
              <a:rPr lang="en-US" altLang="zh-CN" sz="2800" b="1" dirty="0"/>
              <a:t>(n.) 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11.    </a:t>
            </a:r>
            <a:r>
              <a:rPr lang="zh-CN" altLang="en-US" sz="2800" b="1" dirty="0"/>
              <a:t>时期；学时</a:t>
            </a:r>
            <a:r>
              <a:rPr lang="en-US" altLang="zh-CN" sz="2800" b="1" dirty="0"/>
              <a:t>(n.) 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12.   </a:t>
            </a:r>
            <a:r>
              <a:rPr lang="zh-CN" altLang="en-US" sz="2800" b="1" dirty="0"/>
              <a:t>宝贵的</a:t>
            </a:r>
            <a:r>
              <a:rPr lang="en-US" altLang="zh-CN" sz="2800" b="1" dirty="0"/>
              <a:t>(adj.)____________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13.   </a:t>
            </a:r>
            <a:r>
              <a:rPr lang="zh-CN" altLang="en-US" sz="2800" b="1" dirty="0"/>
              <a:t>睡着的</a:t>
            </a:r>
            <a:r>
              <a:rPr lang="en-US" altLang="zh-CN" sz="2800" b="1" dirty="0"/>
              <a:t>(adj.)____________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14.   </a:t>
            </a:r>
            <a:r>
              <a:rPr lang="zh-CN" altLang="en-US" sz="2800" b="1" dirty="0"/>
              <a:t>小学的；基本的</a:t>
            </a:r>
            <a:r>
              <a:rPr lang="en-US" altLang="zh-CN" sz="2800" b="1" dirty="0"/>
              <a:t>(adj.) 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/>
              <a:t> 15.   </a:t>
            </a:r>
            <a:r>
              <a:rPr lang="zh-CN" altLang="en-US" sz="2800" b="1" dirty="0"/>
              <a:t>它本身</a:t>
            </a:r>
            <a:r>
              <a:rPr lang="en-US" altLang="zh-CN" sz="2800" b="1" dirty="0"/>
              <a:t>(</a:t>
            </a:r>
            <a:r>
              <a:rPr lang="zh-CN" altLang="en-US" sz="2800" b="1" dirty="0"/>
              <a:t>自己</a:t>
            </a:r>
            <a:r>
              <a:rPr lang="en-US" altLang="zh-CN" sz="2800" b="1" dirty="0"/>
              <a:t>)(pron.)____________</a:t>
            </a: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895391" y="1080182"/>
            <a:ext cx="13997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notebook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712206" y="1761672"/>
            <a:ext cx="113466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wallet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3700084" y="2464482"/>
            <a:ext cx="10567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speech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717263" y="3142344"/>
            <a:ext cx="1039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period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079939" y="3820206"/>
            <a:ext cx="12955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valuable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3188286" y="4526643"/>
            <a:ext cx="9877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asleep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4453749" y="5193621"/>
            <a:ext cx="12779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primary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8" name="Rectangle 21"/>
          <p:cNvSpPr>
            <a:spLocks noChangeArrowheads="1"/>
          </p:cNvSpPr>
          <p:nvPr/>
        </p:nvSpPr>
        <p:spPr bwMode="auto">
          <a:xfrm>
            <a:off x="4334517" y="5853340"/>
            <a:ext cx="8162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itself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6" grpId="0" autoUpdateAnimBg="0"/>
      <p:bldP spid="2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858029" y="1133047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重点短语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4319" y="1325720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矩形 10"/>
          <p:cNvSpPr/>
          <p:nvPr/>
        </p:nvSpPr>
        <p:spPr>
          <a:xfrm>
            <a:off x="576899" y="1872195"/>
            <a:ext cx="8469086" cy="3242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．振作精神，站起来 </a:t>
            </a:r>
            <a:r>
              <a:rPr lang="en-US" altLang="zh-CN" sz="2800" b="1" dirty="0" smtClean="0"/>
              <a:t>__________________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．失败；跌倒</a:t>
            </a:r>
            <a:r>
              <a:rPr lang="en-US" altLang="zh-CN" sz="2800" b="1" dirty="0" smtClean="0"/>
              <a:t>__________________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 smtClean="0"/>
              <a:t>3</a:t>
            </a:r>
            <a:r>
              <a:rPr lang="zh-CN" altLang="en-US" sz="2800" b="1" dirty="0" smtClean="0"/>
              <a:t>．彼此，互相</a:t>
            </a:r>
            <a:r>
              <a:rPr lang="en-US" altLang="zh-CN" sz="2800" b="1" dirty="0" smtClean="0"/>
              <a:t>__________________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 smtClean="0"/>
              <a:t>4</a:t>
            </a:r>
            <a:r>
              <a:rPr lang="zh-CN" altLang="en-US" sz="2800" b="1" dirty="0" smtClean="0"/>
              <a:t>．流逝；过去</a:t>
            </a:r>
            <a:r>
              <a:rPr lang="en-US" altLang="zh-CN" sz="2800" b="1" dirty="0" smtClean="0"/>
              <a:t>__________________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2800" b="1" dirty="0" smtClean="0"/>
              <a:t>5</a:t>
            </a:r>
            <a:r>
              <a:rPr lang="zh-CN" altLang="en-US" sz="2800" b="1" dirty="0" smtClean="0"/>
              <a:t>．有时，偶尔</a:t>
            </a:r>
            <a:r>
              <a:rPr lang="en-US" altLang="zh-CN" sz="2800" b="1" dirty="0" smtClean="0"/>
              <a:t>__________________ </a:t>
            </a:r>
            <a:endParaRPr lang="en-US" altLang="zh-CN" sz="2800" b="1" dirty="0"/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4075264" y="1946957"/>
            <a:ext cx="253787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pick oneself up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3552409" y="2644096"/>
            <a:ext cx="14077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fall down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423143" y="3332390"/>
            <a:ext cx="17491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one another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708212" y="3987121"/>
            <a:ext cx="8947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go by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3520773" y="4689930"/>
            <a:ext cx="12186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at times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 autoUpdateAnimBg="0"/>
      <p:bldP spid="19" grpId="0" autoUpdateAnimBg="0"/>
      <p:bldP spid="20" grpId="0" autoUpdateAnimBg="0"/>
      <p:bldP spid="21" grpId="0" autoUpdateAnimBg="0"/>
      <p:bldP spid="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24677" y="1366266"/>
            <a:ext cx="831668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3000" b="1" dirty="0" smtClean="0"/>
              <a:t>6</a:t>
            </a:r>
            <a:r>
              <a:rPr lang="zh-CN" altLang="en-US" sz="3000" b="1" dirty="0" smtClean="0"/>
              <a:t>．决定做某事</a:t>
            </a:r>
            <a:r>
              <a:rPr lang="en-US" altLang="zh-CN" sz="3000" b="1" dirty="0" smtClean="0"/>
              <a:t>__________________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/>
              <a:t>7</a:t>
            </a:r>
            <a:r>
              <a:rPr lang="zh-CN" altLang="en-US" sz="3000" b="1" dirty="0" smtClean="0"/>
              <a:t>．伸出 </a:t>
            </a:r>
            <a:r>
              <a:rPr lang="en-US" altLang="zh-CN" sz="3000" b="1" dirty="0" smtClean="0"/>
              <a:t>__________________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/>
              <a:t>8</a:t>
            </a:r>
            <a:r>
              <a:rPr lang="zh-CN" altLang="en-US" sz="3000" b="1" dirty="0" smtClean="0"/>
              <a:t>．梦到</a:t>
            </a:r>
            <a:r>
              <a:rPr lang="en-US" altLang="zh-CN" sz="3000" b="1" dirty="0" smtClean="0"/>
              <a:t>__________________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/>
              <a:t>9</a:t>
            </a:r>
            <a:r>
              <a:rPr lang="zh-CN" altLang="en-US" sz="3000" b="1" dirty="0" smtClean="0"/>
              <a:t>．留神；关注；留意 </a:t>
            </a:r>
            <a:r>
              <a:rPr lang="en-US" altLang="zh-CN" sz="3000" b="1" dirty="0" smtClean="0"/>
              <a:t>__________________ </a:t>
            </a:r>
          </a:p>
          <a:p>
            <a:pPr algn="just">
              <a:lnSpc>
                <a:spcPct val="150000"/>
              </a:lnSpc>
            </a:pPr>
            <a:r>
              <a:rPr lang="en-US" altLang="zh-CN" sz="3000" b="1" dirty="0" smtClean="0"/>
              <a:t>10</a:t>
            </a:r>
            <a:r>
              <a:rPr lang="zh-CN" altLang="en-US" sz="3000" b="1" dirty="0" smtClean="0"/>
              <a:t>．向某人询求建议</a:t>
            </a:r>
            <a:r>
              <a:rPr lang="en-US" altLang="zh-CN" sz="3000" b="1" dirty="0" smtClean="0"/>
              <a:t>__________________ </a:t>
            </a:r>
            <a:endParaRPr lang="en-US" altLang="zh-CN" sz="3000" b="1" dirty="0"/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2908127" y="1511755"/>
            <a:ext cx="23054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decide to do </a:t>
            </a:r>
            <a:r>
              <a:rPr lang="en-US" altLang="zh-CN" sz="2400" b="1" dirty="0" err="1">
                <a:solidFill>
                  <a:srgbClr val="FF0000"/>
                </a:solidFill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</a:rPr>
              <a:t>.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279476" y="2215697"/>
            <a:ext cx="12715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</a:rPr>
              <a:t>hold out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2225898" y="2864078"/>
            <a:ext cx="13669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dream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3767587" y="3542620"/>
            <a:ext cx="24497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keep one's eye 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3574196" y="4250646"/>
            <a:ext cx="276312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ask sb. for advice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16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utoUpdateAnimBg="0"/>
      <p:bldP spid="11" grpId="0" autoUpdateAnimBg="0"/>
      <p:bldP spid="12" grpId="0" autoUpdateAnimBg="0"/>
      <p:bldP spid="14" grpId="0" autoUpdateAnimBg="0"/>
      <p:bldP spid="1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35756" y="1293998"/>
            <a:ext cx="8358697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/>
              <a:t>11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as for__________________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12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grow up __________________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13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fall asleep __________________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14.   on top of _______________________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 smtClean="0"/>
              <a:t>15.    take some time to do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._______________________ </a:t>
            </a:r>
            <a:endParaRPr lang="en-US" altLang="zh-CN" sz="2400" b="1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2440063" y="1457100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关于，至于　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3144743" y="2154239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长大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982818" y="2843667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入睡，睡着</a:t>
            </a:r>
            <a:endParaRPr lang="en-US" altLang="zh-CN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2680909" y="3539672"/>
            <a:ext cx="33522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除</a:t>
            </a:r>
            <a:r>
              <a:rPr lang="en-US" altLang="zh-CN" sz="2400" b="1" dirty="0">
                <a:solidFill>
                  <a:srgbClr val="FF0000"/>
                </a:solidFill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</a:rPr>
              <a:t>外； 更重要的是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4713689" y="4349362"/>
            <a:ext cx="29690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花一些时间去做某事</a:t>
            </a:r>
          </a:p>
        </p:txBody>
      </p:sp>
      <p:sp>
        <p:nvSpPr>
          <p:cNvPr id="25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0303" y="1240084"/>
            <a:ext cx="6130528" cy="37856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 smtClean="0"/>
              <a:t>16</a:t>
            </a:r>
            <a:r>
              <a:rPr lang="en-US" altLang="zh-CN" sz="2400" b="1" dirty="0"/>
              <a:t>.   stay in touch__________________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17.   in the future__________________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18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best of luck __________________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19</a:t>
            </a:r>
            <a:r>
              <a:rPr lang="zh-CN" altLang="en-US" sz="2400" b="1" dirty="0"/>
              <a:t>．</a:t>
            </a:r>
            <a:r>
              <a:rPr lang="en-US" altLang="zh-CN" sz="2400" b="1" dirty="0"/>
              <a:t>ahead of _______________________ </a:t>
            </a:r>
          </a:p>
          <a:p>
            <a:pPr>
              <a:lnSpc>
                <a:spcPct val="200000"/>
              </a:lnSpc>
            </a:pPr>
            <a:r>
              <a:rPr lang="en-US" altLang="zh-CN" sz="2400" b="1" dirty="0"/>
              <a:t>20.   on behalf of </a:t>
            </a:r>
            <a:r>
              <a:rPr lang="en-US" altLang="zh-CN" sz="2400" b="1" dirty="0" smtClean="0"/>
              <a:t>__________________</a:t>
            </a:r>
            <a:endParaRPr lang="en-US" altLang="zh-CN" sz="2400" b="1" dirty="0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3362611" y="1481139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保持联系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3438810" y="2218193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在将来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351215" y="2871789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祝好运</a:t>
            </a: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2737192" y="3575732"/>
            <a:ext cx="34804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</a:rPr>
              <a:t>时间、空间</a:t>
            </a:r>
            <a:r>
              <a:rPr lang="en-US" altLang="zh-CN" sz="2400" b="1" dirty="0">
                <a:solidFill>
                  <a:srgbClr val="FF0000"/>
                </a:solidFill>
              </a:rPr>
              <a:t>)</a:t>
            </a:r>
            <a:r>
              <a:rPr lang="zh-CN" altLang="en-US" sz="2400" b="1" dirty="0">
                <a:solidFill>
                  <a:srgbClr val="FF0000"/>
                </a:solidFill>
              </a:rPr>
              <a:t>在</a:t>
            </a:r>
            <a:r>
              <a:rPr lang="en-US" altLang="zh-CN" sz="2400" b="1" dirty="0">
                <a:solidFill>
                  <a:srgbClr val="FF0000"/>
                </a:solidFill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</a:rPr>
              <a:t>前面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3460071" y="4271284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</a:rPr>
              <a:t>代表</a:t>
            </a:r>
          </a:p>
        </p:txBody>
      </p:sp>
      <p:sp>
        <p:nvSpPr>
          <p:cNvPr id="14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/>
          <p:nvPr/>
        </p:nvSpPr>
        <p:spPr>
          <a:xfrm>
            <a:off x="621509" y="976978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sym typeface="宋体" panose="02010600030101010101" pitchFamily="2" charset="-122"/>
              </a:rPr>
              <a:t>重点句型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8685" y="1096354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7945" y="1849901"/>
            <a:ext cx="8313284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/>
              <a:t>1．至于我，我要选择世界上最有趣和激动人心的工作。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________ ________ me, I'm going to choose the most fun and </a:t>
            </a:r>
            <a:r>
              <a:rPr lang="en-US" altLang="en-US" sz="2400" b="1" dirty="0" smtClean="0"/>
              <a:t>exciting </a:t>
            </a:r>
            <a:r>
              <a:rPr lang="en-US" altLang="en-US" sz="2400" b="1" dirty="0"/>
              <a:t>job in the world.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2．除了每个工作日的学校作业之外，</a:t>
            </a:r>
            <a:r>
              <a:rPr lang="en-US" altLang="en-US" sz="2400" b="1" dirty="0" smtClean="0"/>
              <a:t>我每周还去两次国际象棋俱乐部</a:t>
            </a:r>
            <a:r>
              <a:rPr lang="en-US" altLang="en-US" sz="2400" b="1" dirty="0"/>
              <a:t>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________ my schoolwork every weekday, I go to a chess club </a:t>
            </a:r>
            <a:r>
              <a:rPr lang="en-US" altLang="en-US" sz="2400" b="1" dirty="0" smtClean="0"/>
              <a:t>________ </a:t>
            </a:r>
            <a:r>
              <a:rPr lang="en-US" altLang="en-US" sz="2400" b="1" dirty="0"/>
              <a:t>________ </a:t>
            </a:r>
            <a:r>
              <a:rPr lang="en-US" altLang="en-US" sz="2400" b="1" dirty="0" smtClean="0"/>
              <a:t>________．</a:t>
            </a:r>
            <a:endParaRPr lang="en-US" altLang="en-US" sz="2400" b="1" dirty="0"/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287746" y="2412547"/>
            <a:ext cx="22245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As            for</a:t>
            </a:r>
            <a:r>
              <a:rPr lang="en-US" altLang="en-US" sz="2400" b="1" dirty="0">
                <a:solidFill>
                  <a:srgbClr val="FF0000"/>
                </a:solidFill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</a:rPr>
              <a:t>　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077857" y="4547872"/>
            <a:ext cx="11592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Besides</a:t>
            </a:r>
          </a:p>
        </p:txBody>
      </p: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250668" y="5204641"/>
            <a:ext cx="35349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twice  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a            week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5" grpId="0" autoUpdateAnimBg="0"/>
      <p:bldP spid="6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7945" y="1695090"/>
            <a:ext cx="8313284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en-US" altLang="en-US" sz="2400" b="1" dirty="0"/>
              <a:t>．昨天，我在课堂上睡着了。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Yesterday, I ________ ________ during class.</a:t>
            </a:r>
          </a:p>
          <a:p>
            <a:pPr algn="just">
              <a:lnSpc>
                <a:spcPct val="150000"/>
              </a:lnSpc>
            </a:pPr>
            <a:r>
              <a:rPr lang="en-US" altLang="en-US" sz="2400" b="1" dirty="0"/>
              <a:t>4．他代表所有的学生在大会上发言。</a:t>
            </a:r>
          </a:p>
          <a:p>
            <a:pPr algn="just">
              <a:lnSpc>
                <a:spcPct val="150000"/>
              </a:lnSpc>
            </a:pPr>
            <a:r>
              <a:rPr lang="en-US" altLang="zh-CN" sz="2400" b="1" dirty="0"/>
              <a:t>      </a:t>
            </a:r>
            <a:r>
              <a:rPr lang="en-US" altLang="en-US" sz="2400" b="1" dirty="0"/>
              <a:t>He gave a speech at the meeting </a:t>
            </a:r>
            <a:r>
              <a:rPr lang="en-US" altLang="en-US" sz="2400" b="1" dirty="0" smtClean="0"/>
              <a:t>______ ______ _______ all </a:t>
            </a:r>
            <a:r>
              <a:rPr lang="en-US" altLang="en-US" sz="2400" b="1" dirty="0"/>
              <a:t>the students.</a:t>
            </a: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2630382" y="2233164"/>
            <a:ext cx="23968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fell  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   asleep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5241812" y="3355464"/>
            <a:ext cx="28184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</a:rPr>
              <a:t>on     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  behalf        of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79816" y="201253"/>
            <a:ext cx="4488377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单元基础知识过关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utoUpdateAnimBg="0"/>
      <p:bldP spid="12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8">
      <a:majorFont>
        <a:latin typeface="Calibri Light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1398</Words>
  <Application>Microsoft Office PowerPoint</Application>
  <PresentationFormat>全屏显示(4:3)</PresentationFormat>
  <Paragraphs>264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2023-01-16T23:46:24Z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768FFD38AAD04E398A9466C0C255C728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