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6" r:id="rId2"/>
    <p:sldId id="298" r:id="rId3"/>
    <p:sldId id="256" r:id="rId4"/>
    <p:sldId id="391" r:id="rId5"/>
    <p:sldId id="392" r:id="rId6"/>
    <p:sldId id="277" r:id="rId7"/>
    <p:sldId id="257" r:id="rId8"/>
    <p:sldId id="311" r:id="rId9"/>
    <p:sldId id="313" r:id="rId10"/>
    <p:sldId id="312" r:id="rId11"/>
    <p:sldId id="394" r:id="rId12"/>
    <p:sldId id="397" r:id="rId13"/>
    <p:sldId id="314" r:id="rId14"/>
    <p:sldId id="324" r:id="rId15"/>
    <p:sldId id="344" r:id="rId16"/>
    <p:sldId id="343" r:id="rId17"/>
    <p:sldId id="398" r:id="rId18"/>
    <p:sldId id="259" r:id="rId19"/>
    <p:sldId id="260" r:id="rId20"/>
    <p:sldId id="262" r:id="rId21"/>
    <p:sldId id="355" r:id="rId22"/>
    <p:sldId id="264" r:id="rId23"/>
    <p:sldId id="263" r:id="rId24"/>
    <p:sldId id="352" r:id="rId25"/>
    <p:sldId id="389" r:id="rId26"/>
    <p:sldId id="353" r:id="rId27"/>
    <p:sldId id="393" r:id="rId28"/>
    <p:sldId id="395" r:id="rId29"/>
    <p:sldId id="396" r:id="rId30"/>
    <p:sldId id="265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2929"/>
    <a:srgbClr val="93030D"/>
    <a:srgbClr val="890D30"/>
    <a:srgbClr val="970027"/>
    <a:srgbClr val="FE0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16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159A8-7777-4151-B33B-B29DA96B9E1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2D26D-7DC0-4C70-A1E9-AF35023A6D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2D26D-7DC0-4C70-A1E9-AF35023A6D5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F44FD-5847-45F6-AAA0-3D75A96BE25A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36785-6881-417A-BB39-044B9437ED9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F44FD-5847-45F6-AAA0-3D75A96BE25A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52DDA-FB42-48AA-ABCD-DD3DD383591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F44FD-5847-45F6-AAA0-3D75A96BE25A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81F8E-075B-4E4F-8A23-91689B62110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F44FD-5847-45F6-AAA0-3D75A96BE25A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9E794-119B-46D3-BCED-577E38BAB51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F44FD-5847-45F6-AAA0-3D75A96BE25A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1010E-7080-40DD-B43F-01A669D5772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F44FD-5847-45F6-AAA0-3D75A96BE25A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6EBE3-04B9-41FF-9036-4B03A2DD732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F44FD-5847-45F6-AAA0-3D75A96BE25A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10E8B-6802-42AA-856F-EC41CAD44B0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F44FD-5847-45F6-AAA0-3D75A96BE25A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031E8-DCD2-4FC2-BBBB-C839244565B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F44FD-5847-45F6-AAA0-3D75A96BE25A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ABF2E-1982-4532-9479-C417BB10A05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F44FD-5847-45F6-AAA0-3D75A96BE25A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EB2CB-9594-4F1F-ABB3-133C34FC04F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F44FD-5847-45F6-AAA0-3D75A96BE25A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0252F-7E42-430D-8565-4927C9A7C1B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88F44FD-5847-45F6-AAA0-3D75A96BE25A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370581B-DF3C-4041-A8C8-13E988C1A17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istrator\Desktop\&#24352;---&#36164;&#26009;\U12&#35838;&#20214;\U12&#36164;&#28304;\mp3\talk.mp3" TargetMode="External"/><Relationship Id="rId1" Type="http://schemas.microsoft.com/office/2007/relationships/media" Target="file:///C:\Users\Administrator\Desktop\&#24352;---&#36164;&#26009;\U12&#35838;&#20214;\U12&#36164;&#28304;\mp3\tal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istrator\Desktop\&#24352;---&#36164;&#26009;\U12&#35838;&#20214;\U12&#36164;&#28304;\mp3\talk.mp3" TargetMode="External"/><Relationship Id="rId1" Type="http://schemas.microsoft.com/office/2007/relationships/media" Target="file:///C:\Users\Administrator\Desktop\&#24352;---&#36164;&#26009;\U12&#35838;&#20214;\U12&#36164;&#28304;\mp3\talk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istrator\Desktop\&#24352;---&#36164;&#26009;\U12&#35838;&#20214;\U12&#36164;&#28304;\mp3\talk01.mp3" TargetMode="External"/><Relationship Id="rId1" Type="http://schemas.microsoft.com/office/2007/relationships/media" Target="file:///C:\Users\Administrator\Desktop\&#24352;---&#36164;&#26009;\U12&#35838;&#20214;\U12&#36164;&#28304;\mp3\talk01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9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istrator\Desktop\&#24352;---&#36164;&#26009;\U12&#35838;&#20214;\U12&#36164;&#28304;\mp3\talk02.mp3" TargetMode="External"/><Relationship Id="rId1" Type="http://schemas.microsoft.com/office/2007/relationships/media" Target="file:///C:\Users\Administrator\Desktop\&#24352;---&#36164;&#26009;\U12&#35838;&#20214;\U12&#36164;&#28304;\mp3\talk02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9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istrator\Desktop\&#24352;---&#36164;&#26009;\U12&#35838;&#20214;\U12&#36164;&#28304;\mp3\talk03.mp3" TargetMode="External"/><Relationship Id="rId1" Type="http://schemas.microsoft.com/office/2007/relationships/media" Target="file:///C:\Users\Administrator\Desktop\&#24352;---&#36164;&#26009;\U12&#35838;&#20214;\U12&#36164;&#28304;\mp3\talk03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30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istrator\Desktop\&#24352;---&#36164;&#26009;\U12&#35838;&#20214;\U12&#36164;&#28304;\mp3\talk04.mp3" TargetMode="External"/><Relationship Id="rId1" Type="http://schemas.microsoft.com/office/2007/relationships/media" Target="file:///C:\Users\Administrator\Desktop\&#24352;---&#36164;&#26009;\U12&#35838;&#20214;\U12&#36164;&#28304;\mp3\talk04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31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istrator\Desktop\&#24352;---&#36164;&#26009;\U12&#35838;&#20214;\U12&#36164;&#28304;\mp3\talk05.mp3" TargetMode="External"/><Relationship Id="rId1" Type="http://schemas.microsoft.com/office/2007/relationships/media" Target="file:///C:\Users\Administrator\Desktop\&#24352;---&#36164;&#26009;\U12&#35838;&#20214;\U12&#36164;&#28304;\mp3\talk05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32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istrator\Desktop\&#24352;---&#36164;&#26009;\U12&#35838;&#20214;\U12&#36164;&#28304;\mp3\talk06.mp3" TargetMode="External"/><Relationship Id="rId1" Type="http://schemas.microsoft.com/office/2007/relationships/media" Target="file:///C:\Users\Administrator\Desktop\&#24352;---&#36164;&#26009;\U12&#35838;&#20214;\U12&#36164;&#28304;\mp3\talk06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32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3.jpeg"/><Relationship Id="rId7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26.jpeg"/><Relationship Id="rId4" Type="http://schemas.openxmlformats.org/officeDocument/2006/relationships/image" Target="../media/image14.jpeg"/><Relationship Id="rId9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file:///E:\&#26446;&#28023;&#24179;\&#33521;&#35821;&#25945;&#26696;\&#22235;&#24180;&#32423;\&#31532;&#22235;&#20876;\&#26032;&#25945;&#26448;&#35838;&#20214;\Jingle%20Bells%20-%20&#32463;&#20856;&#38083;&#22768;.mp3" TargetMode="External"/><Relationship Id="rId1" Type="http://schemas.microsoft.com/office/2007/relationships/media" Target="file:///E:\&#26446;&#28023;&#24179;\&#33521;&#35821;&#25945;&#26696;\&#22235;&#24180;&#32423;\&#31532;&#22235;&#20876;\&#26032;&#25945;&#26448;&#35838;&#20214;\Jingle%20Bells%20-%20&#32463;&#20856;&#38083;&#22768;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6"/>
          <p:cNvSpPr>
            <a:spLocks noChangeArrowheads="1"/>
          </p:cNvSpPr>
          <p:nvPr/>
        </p:nvSpPr>
        <p:spPr bwMode="auto">
          <a:xfrm flipV="1">
            <a:off x="0" y="6426704"/>
            <a:ext cx="9144000" cy="431296"/>
          </a:xfrm>
          <a:prstGeom prst="rect">
            <a:avLst/>
          </a:prstGeom>
          <a:gradFill rotWithShape="1">
            <a:gsLst>
              <a:gs pos="0">
                <a:srgbClr val="264A5F"/>
              </a:gs>
              <a:gs pos="100000">
                <a:srgbClr val="539FC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3081" name="图片 8" descr="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" descr="彩虹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425" y="1000125"/>
            <a:ext cx="1093311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" name="矩形 41"/>
          <p:cNvSpPr>
            <a:spLocks noChangeArrowheads="1"/>
          </p:cNvSpPr>
          <p:nvPr/>
        </p:nvSpPr>
        <p:spPr bwMode="auto">
          <a:xfrm>
            <a:off x="1014412" y="548800"/>
            <a:ext cx="711517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Unit </a:t>
            </a:r>
            <a:r>
              <a:rPr lang="zh-CN" altLang="en-US" sz="4000" b="1" dirty="0">
                <a:solidFill>
                  <a:srgbClr val="7030A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12</a:t>
            </a:r>
            <a:r>
              <a:rPr lang="en-US" sz="4000" b="1" dirty="0">
                <a:solidFill>
                  <a:srgbClr val="7030A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endParaRPr lang="en-US" sz="4000" b="1" dirty="0" smtClean="0">
              <a:solidFill>
                <a:srgbClr val="7030A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algn="ctr"/>
            <a:r>
              <a:rPr lang="zh-CN" altLang="en-US" sz="5400" b="1" dirty="0" smtClean="0">
                <a:latin typeface="Comic Sans MS" panose="030F0702030302020204" pitchFamily="66" charset="0"/>
                <a:sym typeface="Comic Sans MS" panose="030F0702030302020204" pitchFamily="66" charset="0"/>
              </a:rPr>
              <a:t>Christmas </a:t>
            </a:r>
            <a:r>
              <a:rPr lang="zh-CN" altLang="en-US" sz="5400" b="1" dirty="0">
                <a:latin typeface="Comic Sans MS" panose="030F0702030302020204" pitchFamily="66" charset="0"/>
                <a:sym typeface="Comic Sans MS" panose="030F0702030302020204" pitchFamily="66" charset="0"/>
              </a:rPr>
              <a:t>is coming</a:t>
            </a:r>
          </a:p>
        </p:txBody>
      </p:sp>
      <p:pic>
        <p:nvPicPr>
          <p:cNvPr id="3114" name="Picture 2" descr="C:\Users\SAMSUNG\Desktop\cf1b9d16fdfaaf518ab7a2548d5494eef11f7a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2673">
            <a:off x="1549459" y="2644187"/>
            <a:ext cx="2324100" cy="2324100"/>
          </a:xfrm>
          <a:prstGeom prst="rect">
            <a:avLst/>
          </a:prstGeom>
          <a:solidFill>
            <a:srgbClr val="EDEDED"/>
          </a:solidFill>
          <a:ln w="190500" cap="rnd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115" name="Picture 2" descr="C:\Users\SAMSUNG\Desktop\cf1b9d16fdfaaf518ab7a2548d5494eef11f7a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515">
            <a:off x="5022708" y="2643393"/>
            <a:ext cx="2325687" cy="2325687"/>
          </a:xfrm>
          <a:prstGeom prst="rect">
            <a:avLst/>
          </a:prstGeom>
          <a:solidFill>
            <a:srgbClr val="EDEDED"/>
          </a:solidFill>
          <a:ln w="190500" cap="rnd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5" name="矩形 44"/>
          <p:cNvSpPr/>
          <p:nvPr/>
        </p:nvSpPr>
        <p:spPr>
          <a:xfrm>
            <a:off x="0" y="5764213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>
                                      <p:cBhvr>
                                        <p:cTn id="6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254000" y="2565400"/>
            <a:ext cx="7631113" cy="649288"/>
          </a:xfrm>
          <a:prstGeom prst="wedgeRoundRectCallout">
            <a:avLst>
              <a:gd name="adj1" fmla="val -48403"/>
              <a:gd name="adj2" fmla="val 128356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254000" y="1270000"/>
            <a:ext cx="6985000" cy="647700"/>
          </a:xfrm>
          <a:prstGeom prst="wedgeRoundRectCallout">
            <a:avLst>
              <a:gd name="adj1" fmla="val 58384"/>
              <a:gd name="adj2" fmla="val 80245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grpSp>
        <p:nvGrpSpPr>
          <p:cNvPr id="11284" name="Group 20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11285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1286" name="Group 22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11287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1288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89" name="矩形 24"/>
          <p:cNvSpPr>
            <a:spLocks noChangeArrowheads="1"/>
          </p:cNvSpPr>
          <p:nvPr/>
        </p:nvSpPr>
        <p:spPr bwMode="auto">
          <a:xfrm>
            <a:off x="1835150" y="333375"/>
            <a:ext cx="353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Let’s </a:t>
            </a:r>
            <a:r>
              <a:rPr lang="zh-CN" altLang="en-US" sz="4400" b="1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talk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539750" y="1270000"/>
            <a:ext cx="76215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Calibri" panose="020F0502020204030204" pitchFamily="34" charset="0"/>
              </a:rPr>
              <a:t>A: What can you do at Chritsmas?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11188" y="2565400"/>
            <a:ext cx="1817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Calibri" panose="020F0502020204030204" pitchFamily="34" charset="0"/>
              </a:rPr>
              <a:t>B: I can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124075" y="2565400"/>
            <a:ext cx="61198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chemeClr val="hlink"/>
                </a:solidFill>
                <a:latin typeface="Calibri" panose="020F0502020204030204" pitchFamily="34" charset="0"/>
              </a:rPr>
              <a:t>dress up </a:t>
            </a:r>
            <a:r>
              <a:rPr lang="en-US" altLang="zh-CN" sz="3600">
                <a:solidFill>
                  <a:srgbClr val="FE0E47"/>
                </a:solidFill>
                <a:latin typeface="Calibri" panose="020F0502020204030204" pitchFamily="34" charset="0"/>
              </a:rPr>
              <a:t>as </a:t>
            </a:r>
            <a:r>
              <a:rPr lang="en-US" altLang="zh-CN" sz="3600">
                <a:solidFill>
                  <a:schemeClr val="hlink"/>
                </a:solidFill>
                <a:latin typeface="Calibri" panose="020F0502020204030204" pitchFamily="34" charset="0"/>
              </a:rPr>
              <a:t>Father Christmas.</a:t>
            </a:r>
            <a:endParaRPr lang="zh-CN" altLang="en-US" sz="360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pic>
        <p:nvPicPr>
          <p:cNvPr id="11293" name="Picture 29" descr="扮圣诞老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73463"/>
            <a:ext cx="230663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4643438" y="4724400"/>
            <a:ext cx="33115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E0E47"/>
                </a:solidFill>
                <a:latin typeface="Comic Sans MS" panose="030F0702030302020204" pitchFamily="66" charset="0"/>
              </a:rPr>
              <a:t>Father Christmas</a:t>
            </a:r>
          </a:p>
        </p:txBody>
      </p:sp>
      <p:pic>
        <p:nvPicPr>
          <p:cNvPr id="11295" name="Picture 31" descr="小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93738"/>
            <a:ext cx="1081088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96" name="Picture 32" descr="B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89363"/>
            <a:ext cx="134937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圣诞卡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787775"/>
            <a:ext cx="26035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3" descr="圣诞卡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60800"/>
            <a:ext cx="22034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812" name="Group 20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33813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3814" name="Group 22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33815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33816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3817" name="Picture 25" descr="家庭聚餐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4100"/>
            <a:ext cx="3022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8" name="Picture 26" descr="大量食物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96975"/>
            <a:ext cx="28908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9" name="Picture 27" descr="扮圣诞老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2020887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179388" y="2997200"/>
            <a:ext cx="41767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E0E47"/>
                </a:solidFill>
                <a:latin typeface="Calibri" panose="020F0502020204030204" pitchFamily="34" charset="0"/>
              </a:rPr>
              <a:t>hav</a:t>
            </a:r>
            <a:r>
              <a:rPr lang="en-US" altLang="zh-CN" sz="2800" b="1">
                <a:solidFill>
                  <a:srgbClr val="FE0E47"/>
                </a:solidFill>
                <a:latin typeface="Calibri" panose="020F0502020204030204" pitchFamily="34" charset="0"/>
              </a:rPr>
              <a:t>e a big family dinner</a:t>
            </a:r>
            <a:endParaRPr lang="zh-CN" altLang="en-US" sz="2800" b="1">
              <a:solidFill>
                <a:srgbClr val="FE0E47"/>
              </a:solidFill>
              <a:latin typeface="Calibri" panose="020F0502020204030204" pitchFamily="34" charset="0"/>
            </a:endParaRP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5148263" y="3141663"/>
            <a:ext cx="3743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E0E47"/>
                </a:solidFill>
                <a:latin typeface="Calibri" panose="020F0502020204030204" pitchFamily="34" charset="0"/>
              </a:rPr>
              <a:t>eat lots of great food</a:t>
            </a:r>
            <a:endParaRPr lang="zh-CN" altLang="en-US" sz="280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3492500" y="5805488"/>
            <a:ext cx="3959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E0E47"/>
                </a:solidFill>
                <a:latin typeface="Calibri" panose="020F0502020204030204" pitchFamily="34" charset="0"/>
              </a:rPr>
              <a:t>mak</a:t>
            </a:r>
            <a:r>
              <a:rPr lang="en-US" altLang="zh-CN" sz="2800" b="1">
                <a:solidFill>
                  <a:srgbClr val="FE0E47"/>
                </a:solidFill>
                <a:latin typeface="Calibri" panose="020F0502020204030204" pitchFamily="34" charset="0"/>
              </a:rPr>
              <a:t>e Christmas cards</a:t>
            </a: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34925" y="6310313"/>
            <a:ext cx="52562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E0E47"/>
                </a:solidFill>
                <a:latin typeface="Calibri" panose="020F0502020204030204" pitchFamily="34" charset="0"/>
              </a:rPr>
              <a:t>dress up </a:t>
            </a:r>
            <a:r>
              <a:rPr lang="en-US" altLang="zh-CN" sz="2800" b="1">
                <a:solidFill>
                  <a:srgbClr val="FE0E47"/>
                </a:solidFill>
                <a:latin typeface="Calibri" panose="020F0502020204030204" pitchFamily="34" charset="0"/>
              </a:rPr>
              <a:t>as Father Christmas</a:t>
            </a:r>
            <a:endParaRPr lang="zh-CN" altLang="en-US" sz="2800" b="1">
              <a:solidFill>
                <a:srgbClr val="FE0E47"/>
              </a:solidFill>
              <a:latin typeface="Calibri" panose="020F0502020204030204" pitchFamily="34" charset="0"/>
            </a:endParaRPr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1331913" y="188913"/>
            <a:ext cx="462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hlink"/>
                </a:solidFill>
              </a:rPr>
              <a:t>Practice the phrases.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3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3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3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44FD-5847-45F6-AAA0-3D75A96BE25A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6869" name="Picture 5" descr="376959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小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44675"/>
            <a:ext cx="17145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403350" y="1125538"/>
            <a:ext cx="6048375" cy="762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</a:rPr>
              <a:t>Christmas is coming.</a:t>
            </a:r>
            <a:endParaRPr lang="zh-CN" altLang="en-US" sz="4400" b="1" dirty="0">
              <a:solidFill>
                <a:srgbClr val="FF00FF"/>
              </a:solidFill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260475" y="2205038"/>
            <a:ext cx="5975350" cy="13112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chemeClr val="hlink"/>
                </a:solidFill>
                <a:latin typeface="Calibri" panose="020F0502020204030204" pitchFamily="34" charset="0"/>
              </a:rPr>
              <a:t>What do you like doing for Christmas?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368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1450"/>
            <a:ext cx="10445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小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981075"/>
            <a:ext cx="9366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835150" y="3070225"/>
            <a:ext cx="6913563" cy="1079500"/>
          </a:xfrm>
          <a:prstGeom prst="wedgeRoundRectCallout">
            <a:avLst>
              <a:gd name="adj1" fmla="val -66907"/>
              <a:gd name="adj2" fmla="val -29528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68313" y="2133600"/>
            <a:ext cx="7056437" cy="576263"/>
          </a:xfrm>
          <a:prstGeom prst="wedgeRoundRectCallout">
            <a:avLst>
              <a:gd name="adj1" fmla="val -46481"/>
              <a:gd name="adj2" fmla="val 130218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107950" y="1341438"/>
            <a:ext cx="7705725" cy="576262"/>
          </a:xfrm>
          <a:prstGeom prst="wedgeRoundRectCallout">
            <a:avLst>
              <a:gd name="adj1" fmla="val 57037"/>
              <a:gd name="adj2" fmla="val -7819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grpSp>
        <p:nvGrpSpPr>
          <p:cNvPr id="15383" name="Group 23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15384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5385" name="Group 25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15386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5387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388" name="矩形 24"/>
          <p:cNvSpPr>
            <a:spLocks noChangeArrowheads="1"/>
          </p:cNvSpPr>
          <p:nvPr/>
        </p:nvSpPr>
        <p:spPr bwMode="auto">
          <a:xfrm>
            <a:off x="1501775" y="333375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Let’s </a:t>
            </a:r>
            <a:r>
              <a:rPr lang="zh-CN" alt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learn.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107950" y="1270000"/>
            <a:ext cx="76231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latin typeface="Calibri" panose="020F0502020204030204" pitchFamily="34" charset="0"/>
              </a:rPr>
              <a:t>A: What do you like doing for Christmas?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593725" y="2025650"/>
            <a:ext cx="1817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latin typeface="Calibri" panose="020F0502020204030204" pitchFamily="34" charset="0"/>
              </a:rPr>
              <a:t>B: I like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2195513" y="2060575"/>
            <a:ext cx="5326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hlink"/>
                </a:solidFill>
                <a:latin typeface="Calibri" panose="020F0502020204030204" pitchFamily="34" charset="0"/>
              </a:rPr>
              <a:t>having a big family dinner.</a:t>
            </a:r>
          </a:p>
        </p:txBody>
      </p:sp>
      <p:pic>
        <p:nvPicPr>
          <p:cNvPr id="15392" name="Picture 32" descr="家庭聚餐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678363"/>
            <a:ext cx="320675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2195513" y="2997200"/>
            <a:ext cx="66913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hlink"/>
                </a:solidFill>
                <a:latin typeface="Calibri" panose="020F0502020204030204" pitchFamily="34" charset="0"/>
              </a:rPr>
              <a:t>We like having a big family dinner with lots of great food.</a:t>
            </a:r>
          </a:p>
        </p:txBody>
      </p:sp>
      <p:pic>
        <p:nvPicPr>
          <p:cNvPr id="15395" name="Picture 35" descr="大量食物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725988"/>
            <a:ext cx="29940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5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8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小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278063"/>
            <a:ext cx="935037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07950" y="3357563"/>
            <a:ext cx="7921625" cy="576262"/>
          </a:xfrm>
          <a:prstGeom prst="wedgeRoundRectCallout">
            <a:avLst>
              <a:gd name="adj1" fmla="val 51690"/>
              <a:gd name="adj2" fmla="val -169931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pic>
        <p:nvPicPr>
          <p:cNvPr id="16388" name="Picture 4" descr="B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12875"/>
            <a:ext cx="93503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0" y="4510088"/>
            <a:ext cx="9217025" cy="576262"/>
          </a:xfrm>
          <a:prstGeom prst="wedgeRoundRectCallout">
            <a:avLst>
              <a:gd name="adj1" fmla="val 45556"/>
              <a:gd name="adj2" fmla="val -129403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403350" y="1341438"/>
            <a:ext cx="7705725" cy="576262"/>
          </a:xfrm>
          <a:prstGeom prst="wedgeRoundRectCallout">
            <a:avLst>
              <a:gd name="adj1" fmla="val -58824"/>
              <a:gd name="adj2" fmla="val 54514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grpSp>
        <p:nvGrpSpPr>
          <p:cNvPr id="16407" name="Group 23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16408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6409" name="Group 25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16410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6411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1476375" y="1270000"/>
            <a:ext cx="76215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latin typeface="Calibri" panose="020F0502020204030204" pitchFamily="34" charset="0"/>
              </a:rPr>
              <a:t>A: What  do you like doing at Chritsmas?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80975" y="3286125"/>
            <a:ext cx="18176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latin typeface="Calibri" panose="020F0502020204030204" pitchFamily="34" charset="0"/>
              </a:rPr>
              <a:t>B: I like 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1619250" y="3286125"/>
            <a:ext cx="6985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hlink"/>
                </a:solidFill>
                <a:latin typeface="Calibri" panose="020F0502020204030204" pitchFamily="34" charset="0"/>
              </a:rPr>
              <a:t>dressing up like Father Christmas.</a:t>
            </a:r>
          </a:p>
        </p:txBody>
      </p:sp>
      <p:pic>
        <p:nvPicPr>
          <p:cNvPr id="16415" name="Picture 31" descr="扮圣诞老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229225"/>
            <a:ext cx="13684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36513" y="4437063"/>
            <a:ext cx="92805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hlink"/>
                </a:solidFill>
                <a:latin typeface="Calibri" panose="020F0502020204030204" pitchFamily="34" charset="0"/>
              </a:rPr>
              <a:t>My father </a:t>
            </a:r>
            <a:r>
              <a:rPr lang="zh-CN" altLang="en-US" sz="3600" dirty="0">
                <a:solidFill>
                  <a:srgbClr val="FE0E47"/>
                </a:solidFill>
                <a:latin typeface="Calibri" panose="020F0502020204030204" pitchFamily="34" charset="0"/>
              </a:rPr>
              <a:t>likes</a:t>
            </a:r>
            <a:r>
              <a:rPr lang="zh-CN" altLang="en-US" sz="3600" dirty="0">
                <a:solidFill>
                  <a:schemeClr val="hlink"/>
                </a:solidFill>
                <a:latin typeface="Calibri" panose="020F0502020204030204" pitchFamily="34" charset="0"/>
              </a:rPr>
              <a:t> dressing up </a:t>
            </a:r>
            <a:r>
              <a:rPr lang="en-US" altLang="zh-CN" sz="3600" dirty="0">
                <a:solidFill>
                  <a:srgbClr val="FE0E47"/>
                </a:solidFill>
                <a:latin typeface="Calibri" panose="020F0502020204030204" pitchFamily="34" charset="0"/>
              </a:rPr>
              <a:t>as</a:t>
            </a:r>
            <a:r>
              <a:rPr lang="en-US" altLang="zh-CN" sz="3600" dirty="0">
                <a:solidFill>
                  <a:schemeClr val="hlink"/>
                </a:solidFill>
                <a:latin typeface="Calibri" panose="020F0502020204030204" pitchFamily="34" charset="0"/>
              </a:rPr>
              <a:t> Father Christmas.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6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333500" y="3646488"/>
            <a:ext cx="4319588" cy="576262"/>
          </a:xfrm>
          <a:prstGeom prst="wedgeRoundRectCallout">
            <a:avLst>
              <a:gd name="adj1" fmla="val -60273"/>
              <a:gd name="adj2" fmla="val 121116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pic>
        <p:nvPicPr>
          <p:cNvPr id="17411" name="Picture 3" descr="QQ图片201403230835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0225"/>
            <a:ext cx="9413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小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49275"/>
            <a:ext cx="936625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52413" y="2493963"/>
            <a:ext cx="8856662" cy="576262"/>
          </a:xfrm>
          <a:prstGeom prst="wedgeRoundRectCallout">
            <a:avLst>
              <a:gd name="adj1" fmla="val -44931"/>
              <a:gd name="adj2" fmla="val 150329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4925" y="1412875"/>
            <a:ext cx="7705725" cy="577850"/>
          </a:xfrm>
          <a:prstGeom prst="wedgeRoundRectCallout">
            <a:avLst>
              <a:gd name="adj1" fmla="val 59361"/>
              <a:gd name="adj2" fmla="val -92065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grpSp>
        <p:nvGrpSpPr>
          <p:cNvPr id="17431" name="Group 23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17432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7433" name="Group 25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17434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7435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38100" y="1341438"/>
            <a:ext cx="76215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Calibri" panose="020F0502020204030204" pitchFamily="34" charset="0"/>
              </a:rPr>
              <a:t>A: What do you like doing for Christmas?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323850" y="2420938"/>
            <a:ext cx="1817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Calibri" panose="020F0502020204030204" pitchFamily="34" charset="0"/>
              </a:rPr>
              <a:t>B: I like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1763713" y="2420938"/>
            <a:ext cx="734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chemeClr val="hlink"/>
                </a:solidFill>
                <a:latin typeface="Calibri" panose="020F0502020204030204" pitchFamily="34" charset="0"/>
              </a:rPr>
              <a:t>making Christmas cards for my friends.</a:t>
            </a:r>
          </a:p>
        </p:txBody>
      </p:sp>
      <p:pic>
        <p:nvPicPr>
          <p:cNvPr id="17439" name="Picture 31" descr="圣诞卡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26050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40" name="Picture 32" descr="圣诞卡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581525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1485900" y="3608388"/>
            <a:ext cx="66151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Calibri" panose="020F0502020204030204" pitchFamily="34" charset="0"/>
              </a:rPr>
              <a:t>B: Here's one for you!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7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圣诞卡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787775"/>
            <a:ext cx="26035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 descr="圣诞卡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60800"/>
            <a:ext cx="22034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52" name="Group 20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18453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8454" name="Group 22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18455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8456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8457" name="Picture 25" descr="家庭聚餐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4100"/>
            <a:ext cx="3022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8" name="Picture 26" descr="大量食物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96975"/>
            <a:ext cx="28908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9" name="Picture 27" descr="扮圣诞老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2020887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179388" y="2997200"/>
            <a:ext cx="41767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E0E47"/>
                </a:solidFill>
                <a:latin typeface="Calibri" panose="020F0502020204030204" pitchFamily="34" charset="0"/>
              </a:rPr>
              <a:t>having a big family dinner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5076825" y="3141663"/>
            <a:ext cx="3743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E0E47"/>
                </a:solidFill>
                <a:latin typeface="Calibri" panose="020F0502020204030204" pitchFamily="34" charset="0"/>
              </a:rPr>
              <a:t>eating lots of great food</a:t>
            </a:r>
            <a:endParaRPr lang="zh-CN" altLang="en-US" sz="280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3492500" y="5805488"/>
            <a:ext cx="3959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E0E47"/>
                </a:solidFill>
                <a:latin typeface="Calibri" panose="020F0502020204030204" pitchFamily="34" charset="0"/>
              </a:rPr>
              <a:t>making Christmas cards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34925" y="6310313"/>
            <a:ext cx="52562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E0E47"/>
                </a:solidFill>
                <a:latin typeface="Calibri" panose="020F0502020204030204" pitchFamily="34" charset="0"/>
              </a:rPr>
              <a:t>dressing up </a:t>
            </a:r>
            <a:r>
              <a:rPr lang="en-US" altLang="zh-CN" sz="2800" b="1">
                <a:solidFill>
                  <a:srgbClr val="FE0E47"/>
                </a:solidFill>
                <a:latin typeface="Calibri" panose="020F0502020204030204" pitchFamily="34" charset="0"/>
              </a:rPr>
              <a:t>as Father Christmas</a:t>
            </a:r>
            <a:endParaRPr lang="zh-CN" altLang="en-US" sz="2800" b="1">
              <a:solidFill>
                <a:srgbClr val="FE0E47"/>
              </a:solidFill>
              <a:latin typeface="Calibri" panose="020F0502020204030204" pitchFamily="34" charset="0"/>
            </a:endParaRP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0" y="0"/>
            <a:ext cx="4392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/>
              <a:t>Practice the dialogue.</a:t>
            </a: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827088" y="476250"/>
            <a:ext cx="8316912" cy="11906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E0E47"/>
                </a:solidFill>
                <a:latin typeface="Calibri" panose="020F0502020204030204" pitchFamily="34" charset="0"/>
              </a:rPr>
              <a:t>A:</a:t>
            </a:r>
            <a:r>
              <a:rPr lang="en-US" altLang="zh-CN" sz="3600" b="1">
                <a:solidFill>
                  <a:schemeClr val="hlink"/>
                </a:solidFill>
                <a:latin typeface="Calibri" panose="020F0502020204030204" pitchFamily="34" charset="0"/>
              </a:rPr>
              <a:t> What do you like doing for Christmas?</a:t>
            </a:r>
          </a:p>
          <a:p>
            <a:r>
              <a:rPr lang="en-US" altLang="zh-CN" sz="3600" b="1">
                <a:latin typeface="Calibri" panose="020F0502020204030204" pitchFamily="34" charset="0"/>
              </a:rPr>
              <a:t>B:</a:t>
            </a:r>
            <a:r>
              <a:rPr lang="en-US" altLang="zh-CN" sz="3600" b="1">
                <a:solidFill>
                  <a:schemeClr val="hlink"/>
                </a:solidFill>
                <a:latin typeface="Calibri" panose="020F0502020204030204" pitchFamily="34" charset="0"/>
              </a:rPr>
              <a:t> I like …</a:t>
            </a:r>
            <a:r>
              <a:rPr lang="en-US" altLang="zh-CN" sz="3600" b="1">
                <a:solidFill>
                  <a:srgbClr val="FE0E47"/>
                </a:solidFill>
                <a:latin typeface="Calibri" panose="020F0502020204030204" pitchFamily="34" charset="0"/>
              </a:rPr>
              <a:t>ing</a:t>
            </a:r>
            <a:r>
              <a:rPr lang="en-US" altLang="zh-CN" sz="3600" b="1">
                <a:solidFill>
                  <a:schemeClr val="hlink"/>
                </a:solidFill>
                <a:latin typeface="Calibri" panose="020F0502020204030204" pitchFamily="34" charset="0"/>
              </a:rPr>
              <a:t> …….</a:t>
            </a:r>
            <a:endParaRPr lang="zh-CN" altLang="en-US" sz="3600" b="1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8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8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8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8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44FD-5847-45F6-AAA0-3D75A96BE25A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7890" name="Picture 2" descr="背景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3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1331913" y="1341438"/>
            <a:ext cx="6446837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Let's learn the dialogue 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4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19475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9476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19477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9478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479" name="矩形 24"/>
          <p:cNvSpPr>
            <a:spLocks noChangeArrowheads="1"/>
          </p:cNvSpPr>
          <p:nvPr/>
        </p:nvSpPr>
        <p:spPr bwMode="auto">
          <a:xfrm>
            <a:off x="2524125" y="71438"/>
            <a:ext cx="3095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 sz="4400" b="1">
              <a:solidFill>
                <a:srgbClr val="366092"/>
              </a:solidFill>
              <a:latin typeface="Curlz MT" panose="04040404050702020202" pitchFamily="82" charset="0"/>
              <a:sym typeface="Curlz MT" panose="04040404050702020202" pitchFamily="82" charset="0"/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1763713" y="188913"/>
            <a:ext cx="61547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</a:rPr>
              <a:t>Listen for the first time,</a:t>
            </a:r>
          </a:p>
          <a:p>
            <a:r>
              <a:rPr lang="zh-CN" altLang="en-US" sz="3200" b="1" dirty="0">
                <a:solidFill>
                  <a:schemeClr val="hlink"/>
                </a:solidFill>
              </a:rPr>
              <a:t> tick or cross.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395288" y="1196975"/>
            <a:ext cx="79200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20000"/>
              </a:lnSpc>
            </a:pPr>
            <a:r>
              <a:rPr lang="zh-CN" altLang="en-US" sz="2000" b="1" dirty="0"/>
              <a:t>(1) It's November already.                                                     (   </a:t>
            </a:r>
            <a:r>
              <a:rPr lang="zh-CN" altLang="en-US" sz="2400" b="1" dirty="0">
                <a:solidFill>
                  <a:srgbClr val="FE0E47"/>
                </a:solidFill>
              </a:rPr>
              <a:t>F</a:t>
            </a:r>
            <a:r>
              <a:rPr lang="zh-CN" altLang="en-US" sz="2000" b="1" dirty="0"/>
              <a:t>   )</a:t>
            </a:r>
          </a:p>
          <a:p>
            <a:pPr>
              <a:lnSpc>
                <a:spcPct val="220000"/>
              </a:lnSpc>
            </a:pPr>
            <a:r>
              <a:rPr lang="zh-CN" altLang="en-US" sz="2000" b="1" dirty="0"/>
              <a:t>(2) Christmas is in December.                                              (  </a:t>
            </a:r>
            <a:r>
              <a:rPr lang="zh-CN" altLang="en-US" sz="2400" b="1" dirty="0"/>
              <a:t> </a:t>
            </a:r>
            <a:r>
              <a:rPr lang="zh-CN" altLang="en-US" sz="2400" b="1" dirty="0">
                <a:solidFill>
                  <a:srgbClr val="FE0E47"/>
                </a:solidFill>
              </a:rPr>
              <a:t>T</a:t>
            </a:r>
            <a:r>
              <a:rPr lang="zh-CN" altLang="en-US" sz="2000" b="1" dirty="0">
                <a:solidFill>
                  <a:srgbClr val="FE0E47"/>
                </a:solidFill>
              </a:rPr>
              <a:t> </a:t>
            </a:r>
            <a:r>
              <a:rPr lang="zh-CN" altLang="en-US" sz="2000" b="1" dirty="0"/>
              <a:t>  )</a:t>
            </a:r>
          </a:p>
          <a:p>
            <a:pPr>
              <a:lnSpc>
                <a:spcPct val="220000"/>
              </a:lnSpc>
            </a:pPr>
            <a:r>
              <a:rPr lang="zh-CN" altLang="en-US" sz="2000" b="1" dirty="0"/>
              <a:t>(3) Ben likes making Christmas cards.                                (   </a:t>
            </a:r>
            <a:r>
              <a:rPr lang="zh-CN" altLang="en-US" sz="2400" b="1" dirty="0">
                <a:solidFill>
                  <a:srgbClr val="FE0E47"/>
                </a:solidFill>
              </a:rPr>
              <a:t>F</a:t>
            </a:r>
            <a:r>
              <a:rPr lang="zh-CN" altLang="en-US" sz="2000" b="1" dirty="0"/>
              <a:t>   )</a:t>
            </a:r>
          </a:p>
          <a:p>
            <a:pPr>
              <a:lnSpc>
                <a:spcPct val="220000"/>
              </a:lnSpc>
            </a:pPr>
            <a:r>
              <a:rPr lang="zh-CN" altLang="en-US" sz="2000" b="1" dirty="0"/>
              <a:t>(4) Janet's father likes dressing up as Father Christmas.  (   </a:t>
            </a:r>
            <a:r>
              <a:rPr lang="zh-CN" altLang="en-US" sz="2400" b="1" dirty="0">
                <a:solidFill>
                  <a:srgbClr val="FE0E47"/>
                </a:solidFill>
              </a:rPr>
              <a:t>T</a:t>
            </a:r>
            <a:r>
              <a:rPr lang="zh-CN" altLang="en-US" sz="2000" b="1" dirty="0">
                <a:solidFill>
                  <a:srgbClr val="FE0E47"/>
                </a:solidFill>
              </a:rPr>
              <a:t>   </a:t>
            </a:r>
            <a:r>
              <a:rPr lang="zh-CN" altLang="en-US" sz="2000" b="1" dirty="0"/>
              <a:t>)</a:t>
            </a:r>
          </a:p>
          <a:p>
            <a:pPr>
              <a:lnSpc>
                <a:spcPct val="220000"/>
              </a:lnSpc>
            </a:pPr>
            <a:r>
              <a:rPr lang="zh-CN" altLang="en-US" sz="2000" b="1" dirty="0"/>
              <a:t>(5) Ben likes having a big family dinner at Chritstmas.      (   </a:t>
            </a:r>
            <a:r>
              <a:rPr lang="zh-CN" altLang="en-US" sz="2400" b="1" dirty="0">
                <a:solidFill>
                  <a:srgbClr val="FE0E47"/>
                </a:solidFill>
              </a:rPr>
              <a:t>T </a:t>
            </a:r>
            <a:r>
              <a:rPr lang="zh-CN" altLang="en-US" sz="2000" b="1" dirty="0"/>
              <a:t>  )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7410450" y="1582738"/>
            <a:ext cx="474663" cy="377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</a:ln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7451725" y="2420938"/>
            <a:ext cx="474663" cy="377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7451725" y="3213100"/>
            <a:ext cx="474663" cy="377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7524750" y="4005263"/>
            <a:ext cx="473075" cy="377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7524750" y="4797425"/>
            <a:ext cx="473075" cy="377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pic>
        <p:nvPicPr>
          <p:cNvPr id="19487" name="talk.mp3" descr="talk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589588"/>
            <a:ext cx="8001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405" fill="hold"/>
                                        <p:tgtEl>
                                          <p:spTgt spid="19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7"/>
                  </p:tgtEl>
                </p:cond>
              </p:nextCondLst>
            </p:seq>
          </p:childTnLst>
        </p:cTn>
      </p:par>
    </p:tnLst>
    <p:bldLst>
      <p:bldP spid="19479" grpId="0" bldLvl="0" autoUpdateAnimBg="0"/>
      <p:bldP spid="19482" grpId="0" bldLvl="0" animBg="1" autoUpdateAnimBg="0"/>
      <p:bldP spid="19483" grpId="0" bldLvl="0" animBg="1" autoUpdateAnimBg="0"/>
      <p:bldP spid="19484" grpId="0" bldLvl="0" animBg="1" autoUpdateAnimBg="0"/>
      <p:bldP spid="19485" grpId="0" bldLvl="0" animBg="1" autoUpdateAnimBg="0"/>
      <p:bldP spid="19486" grpId="0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8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20499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0500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0501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0502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1763713" y="117475"/>
            <a:ext cx="56880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</a:rPr>
              <a:t>Listen for the second time, fill the blanks.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252413" y="1341438"/>
            <a:ext cx="82804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210000"/>
              </a:lnSpc>
            </a:pPr>
            <a:r>
              <a:rPr lang="zh-CN" altLang="en-US" sz="2000" dirty="0">
                <a:solidFill>
                  <a:schemeClr val="tx2"/>
                </a:solidFill>
              </a:rPr>
              <a:t> </a:t>
            </a:r>
            <a:r>
              <a:rPr lang="zh-CN" altLang="en-US" sz="2000" b="1" dirty="0">
                <a:solidFill>
                  <a:schemeClr val="tx2"/>
                </a:solidFill>
              </a:rPr>
              <a:t>A:</a:t>
            </a:r>
            <a:r>
              <a:rPr lang="zh-CN" altLang="en-US" sz="2000" b="1" dirty="0"/>
              <a:t>   It's December </a:t>
            </a:r>
            <a:r>
              <a:rPr lang="zh-CN" altLang="en-US" sz="2000" b="1" u="sng" dirty="0">
                <a:solidFill>
                  <a:srgbClr val="FE0E47"/>
                </a:solidFill>
              </a:rPr>
              <a:t>soon. </a:t>
            </a:r>
            <a:r>
              <a:rPr lang="zh-CN" altLang="en-US" sz="2000" b="1" dirty="0"/>
              <a:t>   </a:t>
            </a:r>
          </a:p>
          <a:p>
            <a:pPr algn="just">
              <a:lnSpc>
                <a:spcPct val="210000"/>
              </a:lnSpc>
            </a:pPr>
            <a:r>
              <a:rPr lang="zh-CN" altLang="en-US" sz="2000" b="1" dirty="0"/>
              <a:t>        What do you like doing for </a:t>
            </a:r>
            <a:r>
              <a:rPr lang="zh-CN" altLang="en-US" sz="2000" b="1" u="sng" dirty="0">
                <a:solidFill>
                  <a:srgbClr val="FE0E47"/>
                </a:solidFill>
              </a:rPr>
              <a:t>Christmas</a:t>
            </a:r>
            <a:r>
              <a:rPr lang="zh-CN" altLang="en-US" sz="2000" b="1" dirty="0"/>
              <a:t>?</a:t>
            </a:r>
          </a:p>
          <a:p>
            <a:pPr algn="just">
              <a:lnSpc>
                <a:spcPct val="210000"/>
              </a:lnSpc>
            </a:pPr>
            <a:r>
              <a:rPr lang="zh-CN" altLang="en-US" sz="2000" b="1" dirty="0">
                <a:solidFill>
                  <a:schemeClr val="tx2"/>
                </a:solidFill>
              </a:rPr>
              <a:t> B:</a:t>
            </a:r>
            <a:r>
              <a:rPr lang="zh-CN" altLang="en-US" sz="2000" b="1" dirty="0"/>
              <a:t>   I like </a:t>
            </a:r>
            <a:r>
              <a:rPr lang="zh-CN" altLang="en-US" sz="2000" b="1" u="sng" dirty="0">
                <a:solidFill>
                  <a:srgbClr val="FE0E47"/>
                </a:solidFill>
              </a:rPr>
              <a:t>having</a:t>
            </a:r>
            <a:r>
              <a:rPr lang="zh-CN" altLang="en-US" sz="2000" b="1" dirty="0"/>
              <a:t> a big family dinner with </a:t>
            </a:r>
            <a:r>
              <a:rPr lang="zh-CN" altLang="en-US" sz="2000" b="1" u="sng" dirty="0">
                <a:solidFill>
                  <a:srgbClr val="FE0E47"/>
                </a:solidFill>
              </a:rPr>
              <a:t>lots</a:t>
            </a:r>
            <a:r>
              <a:rPr lang="zh-CN" altLang="en-US" sz="2000" b="1" dirty="0">
                <a:solidFill>
                  <a:srgbClr val="FE0E47"/>
                </a:solidFill>
              </a:rPr>
              <a:t> </a:t>
            </a:r>
            <a:r>
              <a:rPr lang="zh-CN" altLang="en-US" sz="2000" b="1" u="sng" dirty="0">
                <a:solidFill>
                  <a:srgbClr val="FE0E47"/>
                </a:solidFill>
              </a:rPr>
              <a:t>of</a:t>
            </a:r>
            <a:r>
              <a:rPr lang="zh-CN" altLang="en-US" sz="2000" b="1" dirty="0">
                <a:solidFill>
                  <a:srgbClr val="FE0E47"/>
                </a:solidFill>
              </a:rPr>
              <a:t> </a:t>
            </a:r>
            <a:r>
              <a:rPr lang="zh-CN" altLang="en-US" sz="2000" b="1" dirty="0"/>
              <a:t> food.</a:t>
            </a:r>
          </a:p>
          <a:p>
            <a:pPr algn="just">
              <a:lnSpc>
                <a:spcPct val="210000"/>
              </a:lnSpc>
            </a:pPr>
            <a:r>
              <a:rPr lang="zh-CN" altLang="en-US" sz="2000" b="1" dirty="0"/>
              <a:t> </a:t>
            </a:r>
            <a:r>
              <a:rPr lang="zh-CN" altLang="en-US" sz="2000" b="1" dirty="0">
                <a:solidFill>
                  <a:schemeClr val="tx2"/>
                </a:solidFill>
              </a:rPr>
              <a:t>A: </a:t>
            </a:r>
            <a:r>
              <a:rPr lang="zh-CN" altLang="en-US" sz="2000" b="1" dirty="0"/>
              <a:t>  My dad </a:t>
            </a:r>
            <a:r>
              <a:rPr lang="zh-CN" altLang="en-US" sz="2000" b="1" u="sng" dirty="0">
                <a:solidFill>
                  <a:srgbClr val="FE0E47"/>
                </a:solidFill>
              </a:rPr>
              <a:t>likes</a:t>
            </a:r>
            <a:r>
              <a:rPr lang="zh-CN" altLang="en-US" sz="2000" b="1" dirty="0"/>
              <a:t> dressing up as Father Christmas. </a:t>
            </a:r>
          </a:p>
          <a:p>
            <a:pPr algn="just">
              <a:lnSpc>
                <a:spcPct val="210000"/>
              </a:lnSpc>
            </a:pPr>
            <a:r>
              <a:rPr lang="zh-CN" altLang="en-US" sz="2000" b="1" dirty="0">
                <a:solidFill>
                  <a:schemeClr val="tx2"/>
                </a:solidFill>
              </a:rPr>
              <a:t> B: </a:t>
            </a:r>
            <a:r>
              <a:rPr lang="zh-CN" altLang="en-US" sz="2000" b="1" dirty="0"/>
              <a:t>  I like</a:t>
            </a:r>
            <a:r>
              <a:rPr lang="zh-CN" altLang="en-US" sz="2000" b="1" u="sng" dirty="0"/>
              <a:t> </a:t>
            </a:r>
            <a:r>
              <a:rPr lang="zh-CN" altLang="en-US" sz="2000" b="1" u="sng" dirty="0">
                <a:solidFill>
                  <a:srgbClr val="FE0E47"/>
                </a:solidFill>
              </a:rPr>
              <a:t>making</a:t>
            </a:r>
            <a:r>
              <a:rPr lang="zh-CN" altLang="en-US" sz="2000" b="1" dirty="0"/>
              <a:t> Christmas cards for my friends.</a:t>
            </a:r>
          </a:p>
          <a:p>
            <a:pPr algn="just">
              <a:lnSpc>
                <a:spcPct val="210000"/>
              </a:lnSpc>
            </a:pPr>
            <a:r>
              <a:rPr lang="zh-CN" altLang="en-US" sz="2000" b="1" dirty="0"/>
              <a:t>       Here's one </a:t>
            </a:r>
            <a:r>
              <a:rPr lang="zh-CN" altLang="en-US" sz="2000" b="1" u="sng" dirty="0">
                <a:solidFill>
                  <a:srgbClr val="FE0E47"/>
                </a:solidFill>
              </a:rPr>
              <a:t>for</a:t>
            </a:r>
            <a:r>
              <a:rPr lang="zh-CN" altLang="en-US" sz="2000" b="1" dirty="0"/>
              <a:t> you.</a:t>
            </a:r>
          </a:p>
          <a:p>
            <a:pPr algn="just">
              <a:lnSpc>
                <a:spcPct val="210000"/>
              </a:lnSpc>
            </a:pPr>
            <a:r>
              <a:rPr lang="zh-CN" altLang="en-US" sz="2000" b="1" dirty="0">
                <a:solidFill>
                  <a:schemeClr val="tx2"/>
                </a:solidFill>
              </a:rPr>
              <a:t> A: </a:t>
            </a:r>
            <a:r>
              <a:rPr lang="zh-CN" altLang="en-US" sz="2000" b="1" dirty="0"/>
              <a:t> Thank you!</a:t>
            </a:r>
          </a:p>
          <a:p>
            <a:pPr algn="just">
              <a:lnSpc>
                <a:spcPct val="210000"/>
              </a:lnSpc>
            </a:pPr>
            <a:endParaRPr lang="zh-CN" altLang="en-US" sz="2000" b="1" dirty="0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6640513" y="1054100"/>
            <a:ext cx="4524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2628900" y="1628775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2555875" y="1557338"/>
            <a:ext cx="649288" cy="3683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4140200" y="2205038"/>
            <a:ext cx="1223963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5292725" y="2854325"/>
            <a:ext cx="431800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5795963" y="2854325"/>
            <a:ext cx="307975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1549400" y="2854325"/>
            <a:ext cx="790575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1836738" y="3502025"/>
            <a:ext cx="576262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1476375" y="4149725"/>
            <a:ext cx="935038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2195513" y="4797425"/>
            <a:ext cx="360362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pic>
        <p:nvPicPr>
          <p:cNvPr id="20515" name="talk.mp3" descr="talk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229225"/>
            <a:ext cx="80168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8405" fill="hold"/>
                                        <p:tgtEl>
                                          <p:spTgt spid="20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5"/>
                  </p:tgtEl>
                </p:cond>
              </p:nextCondLst>
            </p:seq>
          </p:childTnLst>
        </p:cTn>
      </p:par>
    </p:tnLst>
    <p:bldLst>
      <p:bldP spid="20507" grpId="0" bldLvl="0" animBg="1" autoUpdateAnimBg="0"/>
      <p:bldP spid="20508" grpId="0" bldLvl="0" animBg="1" autoUpdateAnimBg="0"/>
      <p:bldP spid="20509" grpId="0" bldLvl="0" animBg="1" autoUpdateAnimBg="0"/>
      <p:bldP spid="20510" grpId="0" bldLvl="0" animBg="1" autoUpdateAnimBg="0"/>
      <p:bldP spid="20511" grpId="0" bldLvl="0" animBg="1" autoUpdateAnimBg="0"/>
      <p:bldP spid="20512" grpId="0" bldLvl="0" animBg="1" autoUpdateAnimBg="0"/>
      <p:bldP spid="20513" grpId="0" bldLvl="0" animBg="1" autoUpdateAnimBg="0"/>
      <p:bldP spid="20514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折角形 1"/>
          <p:cNvSpPr/>
          <p:nvPr/>
        </p:nvSpPr>
        <p:spPr bwMode="auto">
          <a:xfrm>
            <a:off x="684213" y="693738"/>
            <a:ext cx="7704137" cy="489585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25400" cmpd="sng">
            <a:solidFill>
              <a:schemeClr val="accent1"/>
            </a:solidFill>
            <a:round/>
          </a:ln>
        </p:spPr>
        <p:txBody>
          <a:bodyPr anchor="ctr"/>
          <a:lstStyle/>
          <a:p>
            <a:r>
              <a:rPr lang="zh-CN" altLang="en-US" sz="2400" b="1" dirty="0">
                <a:sym typeface="Arial" panose="020B0604020202020204" pitchFamily="34" charset="0"/>
              </a:rPr>
              <a:t>本课时目标：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Arial" panose="020B0604020202020204" pitchFamily="34" charset="0"/>
              </a:rPr>
              <a:t>1</a:t>
            </a:r>
            <a:r>
              <a:rPr lang="zh-CN" altLang="en-US" sz="2000" b="1" dirty="0">
                <a:latin typeface="Comic Sans MS" panose="030F0702030302020204" pitchFamily="66" charset="0"/>
                <a:sym typeface="Arial" panose="020B0604020202020204" pitchFamily="34" charset="0"/>
              </a:rPr>
              <a:t>. </a:t>
            </a:r>
            <a:r>
              <a:rPr lang="zh-CN" altLang="en-US" sz="2000" b="1" dirty="0">
                <a:latin typeface="Comic Sans MS" panose="030F0702030302020204" pitchFamily="66" charset="0"/>
              </a:rPr>
              <a:t>学生能听说读以下新词：</a:t>
            </a:r>
            <a:endParaRPr lang="zh-CN" altLang="en-US" sz="2000" b="1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Comic Sans MS" panose="030F0702030302020204" pitchFamily="66" charset="0"/>
                <a:sym typeface="Calibri" panose="020F0502020204030204" pitchFamily="34" charset="0"/>
              </a:rPr>
              <a:t>    December,  already,  soon,  lot,  lots of,  dress up,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Comic Sans MS" panose="030F0702030302020204" pitchFamily="66" charset="0"/>
                <a:sym typeface="Calibri" panose="020F0502020204030204" pitchFamily="34" charset="0"/>
              </a:rPr>
              <a:t>    as,  Christmas</a:t>
            </a:r>
            <a:endParaRPr lang="zh-CN" altLang="en-US" dirty="0">
              <a:latin typeface="Comic Sans MS" panose="030F0702030302020204" pitchFamily="66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Comic Sans MS" panose="030F0702030302020204" pitchFamily="66" charset="0"/>
              </a:rPr>
              <a:t>2.学生能听懂及使用询问 圣诞节做什么事情的句型及回答：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Comic Sans MS" panose="030F0702030302020204" pitchFamily="66" charset="0"/>
              </a:rPr>
              <a:t>    What do you  like doing for Christmas?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Comic Sans MS" panose="030F0702030302020204" pitchFamily="66" charset="0"/>
              </a:rPr>
              <a:t>    I / We like ....    He / She likes ....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Comic Sans MS" panose="030F0702030302020204" pitchFamily="66" charset="0"/>
                <a:sym typeface="Calibri" panose="020F0502020204030204" pitchFamily="34" charset="0"/>
              </a:rPr>
              <a:t>3.</a:t>
            </a:r>
            <a:r>
              <a:rPr lang="zh-CN" altLang="en-US" sz="2000" b="1" dirty="0">
                <a:latin typeface="Comic Sans MS" panose="030F0702030302020204" pitchFamily="66" charset="0"/>
              </a:rPr>
              <a:t> 学生能理解课文意思，能用正确的语音语调流利地朗读课文，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Comic Sans MS" panose="030F0702030302020204" pitchFamily="66" charset="0"/>
              </a:rPr>
              <a:t>   并能扮演课文对话。</a:t>
            </a:r>
            <a:endParaRPr lang="zh-CN" altLang="en-US" dirty="0"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2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21523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1524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1525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1526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1979613" y="333375"/>
            <a:ext cx="59801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hlink"/>
                </a:solidFill>
              </a:rPr>
              <a:t>Listen for the third time,</a:t>
            </a:r>
          </a:p>
          <a:p>
            <a:r>
              <a:rPr lang="zh-CN" altLang="en-US" sz="3200" b="1">
                <a:solidFill>
                  <a:schemeClr val="hlink"/>
                </a:solidFill>
              </a:rPr>
              <a:t>read after the tape.</a:t>
            </a:r>
          </a:p>
        </p:txBody>
      </p:sp>
      <p:pic>
        <p:nvPicPr>
          <p:cNvPr id="21528" name="Picture 24" descr="alrea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628775"/>
            <a:ext cx="684053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5651500" y="2205038"/>
            <a:ext cx="1301750" cy="3683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060700" y="3141663"/>
            <a:ext cx="1079500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pic>
        <p:nvPicPr>
          <p:cNvPr id="21531" name="talk01.mp3" descr="talk01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502025"/>
            <a:ext cx="7302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676" fill="hold"/>
                                        <p:tgtEl>
                                          <p:spTgt spid="21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1"/>
                  </p:tgtEl>
                </p:cond>
              </p:nextCondLst>
            </p:seq>
          </p:childTnLst>
        </p:cTn>
      </p:par>
    </p:tnLst>
    <p:bldLst>
      <p:bldP spid="21529" grpId="0" bldLvl="0" animBg="1" autoUpdateAnimBg="0"/>
      <p:bldP spid="21530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6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22547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2548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2549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2550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51" name="Picture 23" descr="alrea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414463"/>
            <a:ext cx="71278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2844800" y="1412875"/>
            <a:ext cx="4608513" cy="2305050"/>
          </a:xfrm>
          <a:prstGeom prst="wedgeEllipseCallout">
            <a:avLst>
              <a:gd name="adj1" fmla="val -2551"/>
              <a:gd name="adj2" fmla="val 782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/>
              <a:t>What do  you like doing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/>
              <a:t>for </a:t>
            </a:r>
            <a:r>
              <a:rPr lang="zh-CN" altLang="en-US" sz="2400" b="1">
                <a:solidFill>
                  <a:srgbClr val="FE0E47"/>
                </a:solidFill>
              </a:rPr>
              <a:t>Christmas</a:t>
            </a:r>
            <a:r>
              <a:rPr lang="zh-CN" altLang="en-US" sz="2400" b="1"/>
              <a:t>,Ben?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213225" y="2709863"/>
            <a:ext cx="1511300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pic>
        <p:nvPicPr>
          <p:cNvPr id="22554" name="talk02.mp3" descr="talk02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644900"/>
            <a:ext cx="101758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900" fill="hold"/>
                                        <p:tgtEl>
                                          <p:spTgt spid="22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4"/>
                  </p:tgtEl>
                </p:cond>
              </p:nextCondLst>
            </p:seq>
          </p:childTnLst>
        </p:cTn>
      </p:par>
    </p:tnLst>
    <p:bldLst>
      <p:bldP spid="22553" grpId="0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0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23571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3572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3573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3574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3575" name="Picture 23" descr="l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41438"/>
            <a:ext cx="687387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5148263" y="2420938"/>
            <a:ext cx="1081087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pic>
        <p:nvPicPr>
          <p:cNvPr id="23577" name="talk03.mp3" descr="talk0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3717925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42" fill="hold"/>
                                        <p:tgtEl>
                                          <p:spTgt spid="235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7"/>
                  </p:tgtEl>
                </p:cond>
              </p:nextCondLst>
            </p:seq>
          </p:childTnLst>
        </p:cTn>
      </p:par>
    </p:tnLst>
    <p:bldLst>
      <p:bldP spid="23576" grpId="0" bldLvl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4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24595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4596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4597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4598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4599" name="Picture 23" descr="d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66246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3563938" y="4149725"/>
            <a:ext cx="1295400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1547813" y="4510088"/>
            <a:ext cx="431800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pic>
        <p:nvPicPr>
          <p:cNvPr id="24602" name="talk04.mp3" descr="talk04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644900"/>
            <a:ext cx="87153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2413000" y="4510088"/>
            <a:ext cx="2592388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1189038" y="4873625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292929"/>
                </a:solidFill>
              </a:rPr>
              <a:t>What about you, Jiamin?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747" fill="hold"/>
                                        <p:tgtEl>
                                          <p:spTgt spid="246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2"/>
                  </p:tgtEl>
                </p:cond>
              </p:nextCondLst>
            </p:seq>
          </p:childTnLst>
        </p:cTn>
      </p:par>
    </p:tnLst>
    <p:bldLst>
      <p:bldP spid="24600" grpId="0" bldLvl="0" animBg="1" autoUpdateAnimBg="0"/>
      <p:bldP spid="24601" grpId="0" bldLvl="0" animBg="1" autoUpdateAnimBg="0"/>
      <p:bldP spid="24603" grpId="0" bldLvl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8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25619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5620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5621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5622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5623" name="Picture 23" descr="QQ图片201403250921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92313"/>
            <a:ext cx="4895850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4" name="AutoShape 24"/>
          <p:cNvSpPr>
            <a:spLocks noChangeArrowheads="1"/>
          </p:cNvSpPr>
          <p:nvPr/>
        </p:nvSpPr>
        <p:spPr bwMode="auto">
          <a:xfrm>
            <a:off x="3995738" y="477838"/>
            <a:ext cx="4824412" cy="2160587"/>
          </a:xfrm>
          <a:prstGeom prst="wedgeEllipseCallout">
            <a:avLst>
              <a:gd name="adj1" fmla="val -33903"/>
              <a:gd name="adj2" fmla="val 978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>
              <a:lnSpc>
                <a:spcPct val="130000"/>
              </a:lnSpc>
            </a:pPr>
            <a:r>
              <a:rPr lang="zh-CN" altLang="en-US" sz="2400" b="1"/>
              <a:t>I like making </a:t>
            </a:r>
            <a:r>
              <a:rPr lang="zh-CN" altLang="en-US" sz="2400" b="1">
                <a:solidFill>
                  <a:srgbClr val="FE0E47"/>
                </a:solidFill>
              </a:rPr>
              <a:t>Christmas </a:t>
            </a:r>
          </a:p>
          <a:p>
            <a:pPr algn="ctr">
              <a:lnSpc>
                <a:spcPct val="130000"/>
              </a:lnSpc>
            </a:pPr>
            <a:r>
              <a:rPr lang="zh-CN" altLang="en-US" sz="2400" b="1">
                <a:solidFill>
                  <a:srgbClr val="FE0E47"/>
                </a:solidFill>
              </a:rPr>
              <a:t>cards</a:t>
            </a:r>
            <a:r>
              <a:rPr lang="zh-CN" altLang="en-US" sz="2400" b="1"/>
              <a:t> for my friends. </a:t>
            </a:r>
          </a:p>
          <a:p>
            <a:pPr algn="ctr">
              <a:lnSpc>
                <a:spcPct val="130000"/>
              </a:lnSpc>
            </a:pPr>
            <a:r>
              <a:rPr lang="zh-CN" altLang="en-US" sz="2400" b="1"/>
              <a:t>Here is one </a:t>
            </a:r>
            <a:r>
              <a:rPr lang="zh-CN" altLang="en-US" sz="2400" b="1">
                <a:solidFill>
                  <a:srgbClr val="FE0E47"/>
                </a:solidFill>
              </a:rPr>
              <a:t>for </a:t>
            </a:r>
            <a:r>
              <a:rPr lang="zh-CN" altLang="en-US" sz="2400" b="1"/>
              <a:t>you.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6588125" y="909638"/>
            <a:ext cx="1512888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4860925" y="1412875"/>
            <a:ext cx="863600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6732588" y="1917700"/>
            <a:ext cx="431800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endParaRPr lang="zh-CN" altLang="en-US"/>
          </a:p>
        </p:txBody>
      </p:sp>
      <p:pic>
        <p:nvPicPr>
          <p:cNvPr id="25628" name="talk05.mp3" descr="talk0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6700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911" fill="hold"/>
                                        <p:tgtEl>
                                          <p:spTgt spid="25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8"/>
                  </p:tgtEl>
                </p:cond>
              </p:nextCondLst>
            </p:seq>
          </p:childTnLst>
        </p:cTn>
      </p:par>
    </p:tnLst>
    <p:bldLst>
      <p:bldP spid="25625" grpId="0" bldLvl="0" animBg="1" autoUpdateAnimBg="0"/>
      <p:bldP spid="25626" grpId="0" bldLvl="0" animBg="1" autoUpdateAnimBg="0"/>
      <p:bldP spid="25627" grpId="0" bldLvl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42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26643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6644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6645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6646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6647" name="Picture 23" descr="QQ图片201403250921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4813"/>
            <a:ext cx="4895850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8" name="AutoShape 24"/>
          <p:cNvSpPr>
            <a:spLocks noChangeArrowheads="1"/>
          </p:cNvSpPr>
          <p:nvPr/>
        </p:nvSpPr>
        <p:spPr bwMode="auto">
          <a:xfrm>
            <a:off x="2555875" y="5589588"/>
            <a:ext cx="2663825" cy="936625"/>
          </a:xfrm>
          <a:prstGeom prst="wedgeRoundRectCallout">
            <a:avLst>
              <a:gd name="adj1" fmla="val -44801"/>
              <a:gd name="adj2" fmla="val -12538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400" b="1"/>
              <a:t>Thanks, Jiamin.</a:t>
            </a:r>
          </a:p>
        </p:txBody>
      </p:sp>
      <p:pic>
        <p:nvPicPr>
          <p:cNvPr id="26649" name="talk06.mp3" descr="talk06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229225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42" fill="hold"/>
                                        <p:tgtEl>
                                          <p:spTgt spid="266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66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27667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7668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7669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7670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7671" name="WordArt 23"/>
          <p:cNvSpPr>
            <a:spLocks noChangeArrowheads="1" noChangeShapeType="1"/>
          </p:cNvSpPr>
          <p:nvPr/>
        </p:nvSpPr>
        <p:spPr bwMode="auto">
          <a:xfrm>
            <a:off x="503547" y="2564940"/>
            <a:ext cx="8100733" cy="14041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altLang="zh-CN" sz="3600" b="1" dirty="0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Comic Sans MS" panose="030F0702030302020204"/>
              </a:rPr>
              <a:t>Act the dialogue!</a:t>
            </a:r>
            <a:endParaRPr lang="zh-CN" altLang="en-US" sz="3600" b="1" dirty="0"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Comic Sans MS" panose="030F0702030302020204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398713" y="463550"/>
            <a:ext cx="5773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E0E47"/>
                </a:solidFill>
              </a:rPr>
              <a:t>(发展部分：四人小组分角色扮演课文对话。）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86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32787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2788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32789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32790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2791" name="矩形 25"/>
          <p:cNvSpPr>
            <a:spLocks noChangeArrowheads="1"/>
          </p:cNvSpPr>
          <p:nvPr/>
        </p:nvSpPr>
        <p:spPr bwMode="auto">
          <a:xfrm>
            <a:off x="1285875" y="142875"/>
            <a:ext cx="4222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Let’s </a:t>
            </a:r>
            <a:r>
              <a:rPr lang="zh-CN" alt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guess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323850" y="1582738"/>
            <a:ext cx="83534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/>
              <a:t>在引入部分，老师先提问学生When is your birthday?</a:t>
            </a:r>
          </a:p>
          <a:p>
            <a:pPr>
              <a:lnSpc>
                <a:spcPct val="200000"/>
              </a:lnSpc>
            </a:pPr>
            <a:r>
              <a:rPr lang="zh-CN" altLang="en-US" sz="2400" dirty="0"/>
              <a:t>然后让学生猜老师的生日是在几月份，如：Is it in ...?</a:t>
            </a:r>
          </a:p>
          <a:p>
            <a:pPr>
              <a:lnSpc>
                <a:spcPct val="140000"/>
              </a:lnSpc>
            </a:pPr>
            <a:r>
              <a:rPr lang="zh-CN" altLang="en-US" sz="2400" dirty="0"/>
              <a:t>老师：Yes. / No.  </a:t>
            </a:r>
          </a:p>
          <a:p>
            <a:pPr>
              <a:lnSpc>
                <a:spcPct val="200000"/>
              </a:lnSpc>
            </a:pPr>
            <a:r>
              <a:rPr lang="zh-CN" altLang="en-US" sz="2400" dirty="0"/>
              <a:t>老师最后自述：My birthday is in December. </a:t>
            </a:r>
          </a:p>
          <a:p>
            <a:pPr>
              <a:lnSpc>
                <a:spcPct val="200000"/>
              </a:lnSpc>
            </a:pPr>
            <a:r>
              <a:rPr lang="zh-CN" altLang="en-US" sz="2400" dirty="0"/>
              <a:t>                         And it's December already. (引入本课学习）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1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34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34835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4836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34837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34838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4839" name="矩形 24"/>
          <p:cNvSpPr>
            <a:spLocks noChangeArrowheads="1"/>
          </p:cNvSpPr>
          <p:nvPr/>
        </p:nvSpPr>
        <p:spPr bwMode="auto">
          <a:xfrm>
            <a:off x="1198563" y="71438"/>
            <a:ext cx="4454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Let’s </a:t>
            </a:r>
            <a:r>
              <a:rPr lang="zh-CN" alt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guess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1476375" y="693738"/>
            <a:ext cx="75612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1600" b="1" dirty="0">
                <a:solidFill>
                  <a:srgbClr val="FE0E47"/>
                </a:solidFill>
              </a:rPr>
              <a:t>(引入句型学习前，先设置一个情景，如：Christmas is coming, some children are going to have a Christmas party. Do  you know what they like doing for Christmas? 老师提问，学生回答，如不会用like句型回答，可直接猜短语，如答对，则给予适当鼓励。</a:t>
            </a:r>
          </a:p>
        </p:txBody>
      </p:sp>
      <p:pic>
        <p:nvPicPr>
          <p:cNvPr id="34841" name="Picture 25" descr="小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846263"/>
            <a:ext cx="1209675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42" name="Picture 26" descr="B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89138"/>
            <a:ext cx="1582737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43" name="Picture 27" descr="QQ图片201403230835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14033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44" name="Picture 28" descr="圣诞卡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084763"/>
            <a:ext cx="1528762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45" name="Picture 29" descr="圣诞卡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86350"/>
            <a:ext cx="1296988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179388" y="6237288"/>
            <a:ext cx="244792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hlink"/>
                </a:solidFill>
                <a:latin typeface="Calibri" panose="020F0502020204030204" pitchFamily="34" charset="0"/>
              </a:rPr>
              <a:t>make Christmas cards</a:t>
            </a:r>
          </a:p>
        </p:txBody>
      </p:sp>
      <p:pic>
        <p:nvPicPr>
          <p:cNvPr id="34847" name="Picture 31" descr="家庭聚餐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37063"/>
            <a:ext cx="165417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2916238" y="5518150"/>
            <a:ext cx="28797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hlink"/>
                </a:solidFill>
                <a:latin typeface="Calibri" panose="020F0502020204030204" pitchFamily="34" charset="0"/>
              </a:rPr>
              <a:t>have a big family dinner</a:t>
            </a:r>
          </a:p>
        </p:txBody>
      </p:sp>
      <p:pic>
        <p:nvPicPr>
          <p:cNvPr id="34849" name="Picture 33" descr="扮圣诞老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717925"/>
            <a:ext cx="8683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5437188" y="5013325"/>
            <a:ext cx="3452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hlink"/>
                </a:solidFill>
                <a:latin typeface="Calibri" panose="020F0502020204030204" pitchFamily="34" charset="0"/>
              </a:rPr>
              <a:t>dress up like Father Christmas</a:t>
            </a:r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-388938" y="1844675"/>
            <a:ext cx="323215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 dirty="0"/>
              <a:t>T：Who is he? </a:t>
            </a:r>
          </a:p>
          <a:p>
            <a:pPr algn="ctr"/>
            <a:r>
              <a:rPr lang="zh-CN" altLang="en-US" b="1" dirty="0"/>
              <a:t>              What  does he like?</a:t>
            </a:r>
          </a:p>
        </p:txBody>
      </p:sp>
      <p:sp>
        <p:nvSpPr>
          <p:cNvPr id="34852" name="Text Box 36"/>
          <p:cNvSpPr txBox="1">
            <a:spLocks noChangeArrowheads="1"/>
          </p:cNvSpPr>
          <p:nvPr/>
        </p:nvSpPr>
        <p:spPr bwMode="auto">
          <a:xfrm>
            <a:off x="2886075" y="5875338"/>
            <a:ext cx="4422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58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58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9" grpId="0" bldLvl="0" autoUpdateAnimBg="0"/>
      <p:bldP spid="34846" grpId="0" bldLvl="0" autoUpdateAnimBg="0"/>
      <p:bldP spid="34848" grpId="0" bldLvl="0" autoUpdateAnimBg="0"/>
      <p:bldP spid="34850" grpId="0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58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35859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5860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35861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35862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5863" name="矩形 24"/>
          <p:cNvSpPr>
            <a:spLocks noChangeArrowheads="1"/>
          </p:cNvSpPr>
          <p:nvPr/>
        </p:nvSpPr>
        <p:spPr bwMode="auto">
          <a:xfrm>
            <a:off x="2035175" y="71438"/>
            <a:ext cx="5418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Let’s</a:t>
            </a:r>
            <a:r>
              <a:rPr lang="zh-CN" alt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 interview</a:t>
            </a:r>
            <a:r>
              <a:rPr 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 </a:t>
            </a:r>
            <a:endParaRPr lang="zh-CN" altLang="en-US" sz="4400" b="1" dirty="0">
              <a:solidFill>
                <a:srgbClr val="366092"/>
              </a:solidFill>
              <a:latin typeface="Curlz MT" panose="04040404050702020202" pitchFamily="82" charset="0"/>
              <a:sym typeface="Curlz MT" panose="04040404050702020202" pitchFamily="82" charset="0"/>
            </a:endParaRP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611725" y="2058988"/>
            <a:ext cx="67246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/>
              <a:t>本环节，设小玲为小记者，采访小朋友们喜欢在圣诞节做什么事情，为学习新句型做铺垫。</a:t>
            </a:r>
          </a:p>
        </p:txBody>
      </p:sp>
      <p:pic>
        <p:nvPicPr>
          <p:cNvPr id="35865" name="Picture 25" descr="小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0850"/>
            <a:ext cx="17145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64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64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3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8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5139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40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5141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5142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43" name="矩形 25"/>
          <p:cNvSpPr>
            <a:spLocks noChangeArrowheads="1"/>
          </p:cNvSpPr>
          <p:nvPr/>
        </p:nvSpPr>
        <p:spPr bwMode="auto">
          <a:xfrm>
            <a:off x="1285875" y="142875"/>
            <a:ext cx="3717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Let’s </a:t>
            </a:r>
            <a:r>
              <a:rPr lang="zh-CN" alt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sing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612775" y="1844675"/>
            <a:ext cx="5707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912813" y="1309688"/>
            <a:ext cx="6469062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chemeClr val="hlink"/>
                </a:solidFill>
                <a:latin typeface="Comic Sans MS" panose="030F0702030302020204" pitchFamily="66" charset="0"/>
              </a:rPr>
              <a:t>    Happy birthday</a:t>
            </a:r>
          </a:p>
          <a:p>
            <a:endParaRPr lang="zh-CN" altLang="en-US" sz="3200" dirty="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r>
              <a:rPr lang="zh-CN" altLang="en-US" sz="3200" dirty="0">
                <a:solidFill>
                  <a:schemeClr val="hlink"/>
                </a:solidFill>
                <a:latin typeface="Comic Sans MS" panose="030F0702030302020204" pitchFamily="66" charset="0"/>
              </a:rPr>
              <a:t>Happy birthday to you!</a:t>
            </a:r>
          </a:p>
          <a:p>
            <a:endParaRPr lang="zh-CN" altLang="en-US" sz="3200" dirty="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r>
              <a:rPr lang="zh-CN" altLang="en-US" sz="3200" dirty="0">
                <a:solidFill>
                  <a:schemeClr val="hlink"/>
                </a:solidFill>
                <a:latin typeface="Comic Sans MS" panose="030F0702030302020204" pitchFamily="66" charset="0"/>
              </a:rPr>
              <a:t>Happy birthday to you!</a:t>
            </a:r>
          </a:p>
          <a:p>
            <a:endParaRPr lang="zh-CN" altLang="en-US" sz="3200" dirty="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r>
              <a:rPr lang="zh-CN" altLang="en-US" sz="3200" dirty="0">
                <a:solidFill>
                  <a:schemeClr val="hlink"/>
                </a:solidFill>
                <a:latin typeface="Comic Sans MS" panose="030F0702030302020204" pitchFamily="66" charset="0"/>
              </a:rPr>
              <a:t>Happy birthday, dear Amy!</a:t>
            </a:r>
          </a:p>
          <a:p>
            <a:endParaRPr lang="zh-CN" altLang="en-US" sz="3200" dirty="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r>
              <a:rPr lang="zh-CN" altLang="en-US" sz="3200" dirty="0">
                <a:solidFill>
                  <a:schemeClr val="hlink"/>
                </a:solidFill>
                <a:latin typeface="Comic Sans MS" panose="030F0702030302020204" pitchFamily="66" charset="0"/>
              </a:rPr>
              <a:t>Happy birthday to you!</a:t>
            </a:r>
          </a:p>
        </p:txBody>
      </p:sp>
      <p:pic>
        <p:nvPicPr>
          <p:cNvPr id="5146" name="Picture 26" descr="u=2706341756,4158615991&amp;fm=23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5734050"/>
            <a:ext cx="147002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7" descr="u=2706341756,4158615991&amp;fm=23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805488"/>
            <a:ext cx="1409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8" name="Picture 28" descr="u=2706341756,4158615991&amp;fm=23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4050"/>
            <a:ext cx="150177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9" name="Picture 29" descr="u=2706341756,4158615991&amp;fm=23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805488"/>
            <a:ext cx="14097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50" name="Picture 30" descr="QQ图片201403130838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412875"/>
            <a:ext cx="28098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5127625" y="115888"/>
            <a:ext cx="326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E0E47"/>
                </a:solidFill>
              </a:rPr>
              <a:t>（播放金太阳或者录音带）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91" name="Group 19"/>
          <p:cNvGrpSpPr/>
          <p:nvPr/>
        </p:nvGrpSpPr>
        <p:grpSpPr bwMode="auto">
          <a:xfrm>
            <a:off x="214313" y="928688"/>
            <a:ext cx="1428750" cy="1214437"/>
            <a:chOff x="0" y="0"/>
            <a:chExt cx="5486400" cy="4619625"/>
          </a:xfrm>
        </p:grpSpPr>
        <p:sp>
          <p:nvSpPr>
            <p:cNvPr id="28692" name="椭圆 26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8693" name="Group 21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8694" name="矩形 28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28695" name="图片 29" descr="幻灯片1_图层 1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8696" name="矩形 30"/>
          <p:cNvSpPr>
            <a:spLocks noChangeArrowheads="1"/>
          </p:cNvSpPr>
          <p:nvPr/>
        </p:nvSpPr>
        <p:spPr bwMode="auto">
          <a:xfrm>
            <a:off x="1490663" y="1219200"/>
            <a:ext cx="4146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Homework:</a:t>
            </a:r>
            <a:endParaRPr lang="zh-CN" altLang="en-US" sz="5400" b="1" dirty="0">
              <a:solidFill>
                <a:schemeClr val="accent1"/>
              </a:solidFill>
              <a:latin typeface="Curlz MT" panose="04040404050702020202" pitchFamily="82" charset="0"/>
              <a:sym typeface="Curlz MT" panose="04040404050702020202" pitchFamily="82" charset="0"/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931863" y="2395538"/>
            <a:ext cx="7024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952500" y="2268538"/>
            <a:ext cx="7580313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20000"/>
              </a:lnSpc>
            </a:pPr>
            <a:r>
              <a:rPr lang="zh-CN" altLang="en-US" sz="2400" b="1" dirty="0"/>
              <a:t>1. A本抄U12新词，每词3遍。</a:t>
            </a:r>
          </a:p>
          <a:p>
            <a:pPr>
              <a:lnSpc>
                <a:spcPct val="220000"/>
              </a:lnSpc>
            </a:pPr>
            <a:r>
              <a:rPr lang="zh-CN" altLang="en-US" sz="2400" b="1" dirty="0"/>
              <a:t>2. 听、读、背U12课文</a:t>
            </a:r>
            <a:r>
              <a:rPr lang="zh-CN" altLang="en-US" sz="2400" b="1" dirty="0" smtClean="0"/>
              <a:t>。 </a:t>
            </a:r>
            <a:endParaRPr lang="zh-CN" altLang="en-US" sz="24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44FD-5847-45F6-AAA0-3D75A96BE25A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4213" y="1341438"/>
            <a:ext cx="8064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</a:rPr>
              <a:t>A: </a:t>
            </a:r>
            <a:r>
              <a:rPr lang="en-US" altLang="zh-CN" sz="4400" b="1" dirty="0">
                <a:solidFill>
                  <a:srgbClr val="FF00FF"/>
                </a:solidFill>
              </a:rPr>
              <a:t>When is your birthday ?</a:t>
            </a:r>
            <a:endParaRPr lang="zh-CN" altLang="en-US" sz="4400" b="1" dirty="0">
              <a:solidFill>
                <a:srgbClr val="FF00FF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4213" y="3789363"/>
            <a:ext cx="38877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400" b="1" dirty="0"/>
              <a:t>B:</a:t>
            </a:r>
            <a:r>
              <a:rPr lang="en-US" altLang="zh-CN" sz="4400" b="1" dirty="0">
                <a:solidFill>
                  <a:srgbClr val="FF0000"/>
                </a:solidFill>
              </a:rPr>
              <a:t> </a:t>
            </a:r>
            <a:r>
              <a:rPr lang="en-US" altLang="zh-CN" sz="4400" b="1" dirty="0">
                <a:solidFill>
                  <a:schemeClr val="hlink"/>
                </a:solidFill>
              </a:rPr>
              <a:t>Yes , it is .</a:t>
            </a:r>
            <a:endParaRPr lang="zh-CN" altLang="en-US" sz="4400" b="1" dirty="0">
              <a:solidFill>
                <a:schemeClr val="hlink"/>
              </a:solidFill>
            </a:endParaRPr>
          </a:p>
        </p:txBody>
      </p:sp>
      <p:sp>
        <p:nvSpPr>
          <p:cNvPr id="30726" name="TextBox 1"/>
          <p:cNvSpPr txBox="1">
            <a:spLocks noChangeArrowheads="1"/>
          </p:cNvSpPr>
          <p:nvPr/>
        </p:nvSpPr>
        <p:spPr bwMode="auto">
          <a:xfrm>
            <a:off x="107950" y="115888"/>
            <a:ext cx="2427288" cy="692150"/>
          </a:xfrm>
          <a:prstGeom prst="rect">
            <a:avLst/>
          </a:prstGeom>
          <a:solidFill>
            <a:srgbClr val="0070C0"/>
          </a:solidFill>
          <a:ln w="50800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b="1" dirty="0">
                <a:solidFill>
                  <a:schemeClr val="bg1"/>
                </a:solidFill>
              </a:rPr>
              <a:t>Let’s talk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116013" y="2349500"/>
            <a:ext cx="583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FF00FF"/>
                </a:solidFill>
              </a:rPr>
              <a:t>    Is it in </a:t>
            </a:r>
            <a:r>
              <a:rPr lang="en-US" altLang="zh-CN" sz="4400" b="1" u="sng" dirty="0" err="1">
                <a:solidFill>
                  <a:srgbClr val="FE0E47"/>
                </a:solidFill>
              </a:rPr>
              <a:t>Janurary</a:t>
            </a:r>
            <a:r>
              <a:rPr lang="en-US" altLang="zh-CN" sz="4400" b="1" u="sng" dirty="0">
                <a:solidFill>
                  <a:srgbClr val="FF00FF"/>
                </a:solidFill>
              </a:rPr>
              <a:t> </a:t>
            </a:r>
            <a:r>
              <a:rPr lang="en-US" altLang="zh-CN" sz="4400" b="1" dirty="0">
                <a:solidFill>
                  <a:srgbClr val="FF00FF"/>
                </a:solidFill>
              </a:rPr>
              <a:t>?</a:t>
            </a:r>
            <a:endParaRPr lang="zh-CN" altLang="en-US" sz="4400" b="1" dirty="0">
              <a:solidFill>
                <a:srgbClr val="FF00FF"/>
              </a:solidFill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356100" y="3789363"/>
            <a:ext cx="3887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FE0E47"/>
                </a:solidFill>
              </a:rPr>
              <a:t>/</a:t>
            </a:r>
            <a:r>
              <a:rPr lang="en-US" altLang="zh-CN" sz="4400" b="1" dirty="0">
                <a:solidFill>
                  <a:srgbClr val="FF0000"/>
                </a:solidFill>
              </a:rPr>
              <a:t> </a:t>
            </a:r>
            <a:r>
              <a:rPr lang="en-US" altLang="zh-CN" sz="4400" b="1" dirty="0">
                <a:solidFill>
                  <a:schemeClr val="hlink"/>
                </a:solidFill>
              </a:rPr>
              <a:t>No , it isn’t .</a:t>
            </a:r>
            <a:endParaRPr lang="zh-CN" altLang="en-US" sz="44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27" grpId="0"/>
      <p:bldP spid="307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44FD-5847-45F6-AAA0-3D75A96BE25A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39750" y="1341438"/>
            <a:ext cx="8064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FF"/>
                </a:solidFill>
              </a:rPr>
              <a:t>My  birthday  is in </a:t>
            </a:r>
            <a:r>
              <a:rPr lang="en-US" altLang="zh-CN" sz="4400" b="1">
                <a:solidFill>
                  <a:srgbClr val="FE0E47"/>
                </a:solidFill>
              </a:rPr>
              <a:t>December</a:t>
            </a:r>
            <a:r>
              <a:rPr lang="en-US" altLang="zh-CN" sz="4400" b="1">
                <a:solidFill>
                  <a:srgbClr val="FF00FF"/>
                </a:solidFill>
              </a:rPr>
              <a:t>.</a:t>
            </a:r>
            <a:endParaRPr lang="zh-CN" altLang="en-US" sz="4400" b="1">
              <a:solidFill>
                <a:srgbClr val="FF00FF"/>
              </a:solidFill>
            </a:endParaRP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107950" y="115888"/>
            <a:ext cx="2427288" cy="692150"/>
          </a:xfrm>
          <a:prstGeom prst="rect">
            <a:avLst/>
          </a:prstGeom>
          <a:solidFill>
            <a:srgbClr val="0070C0"/>
          </a:solidFill>
          <a:ln w="50800">
            <a:solidFill>
              <a:schemeClr val="bg1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b="1">
                <a:solidFill>
                  <a:schemeClr val="bg1"/>
                </a:solidFill>
              </a:rPr>
              <a:t>Let’s talk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49400" y="2490788"/>
            <a:ext cx="1150938" cy="954087"/>
          </a:xfrm>
          <a:prstGeom prst="rect">
            <a:avLst/>
          </a:prstGeom>
          <a:solidFill>
            <a:schemeClr val="bg1"/>
          </a:solidFill>
          <a:ln w="38100">
            <a:solidFill>
              <a:srgbClr val="3399FF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5400" b="1">
                <a:latin typeface="Comic Sans MS" panose="030F0702030302020204" pitchFamily="66" charset="0"/>
              </a:rPr>
              <a:t>D</a:t>
            </a:r>
            <a:r>
              <a:rPr lang="en-US" altLang="zh-CN" sz="5400" b="1">
                <a:solidFill>
                  <a:srgbClr val="FF0066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32138" y="2492375"/>
            <a:ext cx="1584325" cy="954088"/>
          </a:xfrm>
          <a:prstGeom prst="rect">
            <a:avLst/>
          </a:prstGeom>
          <a:solidFill>
            <a:schemeClr val="bg1"/>
          </a:solidFill>
          <a:ln w="38100">
            <a:solidFill>
              <a:srgbClr val="3399FF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5400" b="1">
                <a:latin typeface="Comic Sans MS" panose="030F0702030302020204" pitchFamily="66" charset="0"/>
              </a:rPr>
              <a:t>c</a:t>
            </a:r>
            <a:r>
              <a:rPr lang="en-US" altLang="zh-CN" sz="5400" b="1">
                <a:solidFill>
                  <a:srgbClr val="FF0066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5400" b="1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149850" y="2492375"/>
            <a:ext cx="1511300" cy="954088"/>
          </a:xfrm>
          <a:prstGeom prst="rect">
            <a:avLst/>
          </a:prstGeom>
          <a:solidFill>
            <a:schemeClr val="bg1"/>
          </a:solidFill>
          <a:ln w="38100">
            <a:solidFill>
              <a:srgbClr val="3399FF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5400" b="1">
                <a:latin typeface="Comic Sans MS" panose="030F0702030302020204" pitchFamily="66" charset="0"/>
              </a:rPr>
              <a:t>b</a:t>
            </a:r>
            <a:r>
              <a:rPr lang="zh-CN" altLang="en-US" sz="5400" b="1">
                <a:solidFill>
                  <a:srgbClr val="FF0066"/>
                </a:solidFill>
                <a:latin typeface="Comic Sans MS" panose="030F0702030302020204" pitchFamily="66" charset="0"/>
              </a:rPr>
              <a:t>e</a:t>
            </a:r>
            <a:r>
              <a:rPr lang="zh-CN" altLang="en-US" sz="5400" b="1"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19462" name="AutoShape 6"/>
          <p:cNvSpPr/>
          <p:nvPr/>
        </p:nvSpPr>
        <p:spPr bwMode="auto">
          <a:xfrm rot="-5460000">
            <a:off x="3806825" y="1673225"/>
            <a:ext cx="433388" cy="4230688"/>
          </a:xfrm>
          <a:prstGeom prst="leftBrace">
            <a:avLst>
              <a:gd name="adj1" fmla="val 75022"/>
              <a:gd name="adj2" fmla="val 39014"/>
            </a:avLst>
          </a:prstGeom>
          <a:noFill/>
          <a:ln w="50800">
            <a:solidFill>
              <a:srgbClr val="3399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90170" tIns="46990" rIns="90170" bIns="46990" anchor="ctr"/>
          <a:lstStyle/>
          <a:p>
            <a:endParaRPr lang="zh-CN" alt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692275" y="4364038"/>
            <a:ext cx="3744913" cy="954087"/>
          </a:xfrm>
          <a:prstGeom prst="rect">
            <a:avLst/>
          </a:prstGeom>
          <a:solidFill>
            <a:schemeClr val="bg1"/>
          </a:solidFill>
          <a:ln w="38100">
            <a:solidFill>
              <a:srgbClr val="3399FF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5400" b="1">
                <a:latin typeface="Comic Sans MS" panose="030F0702030302020204" pitchFamily="66" charset="0"/>
              </a:rPr>
              <a:t>D</a:t>
            </a:r>
            <a:r>
              <a:rPr lang="en-US" altLang="zh-CN" sz="5400" b="1">
                <a:solidFill>
                  <a:srgbClr val="FF0066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5400" b="1">
                <a:latin typeface="Comic Sans MS" panose="030F0702030302020204" pitchFamily="66" charset="0"/>
              </a:rPr>
              <a:t>c</a:t>
            </a:r>
            <a:r>
              <a:rPr lang="en-US" altLang="zh-CN" sz="5400" b="1">
                <a:solidFill>
                  <a:srgbClr val="FF0066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5400" b="1">
                <a:latin typeface="Comic Sans MS" panose="030F0702030302020204" pitchFamily="66" charset="0"/>
              </a:rPr>
              <a:t>mb</a:t>
            </a:r>
            <a:r>
              <a:rPr lang="en-US" altLang="zh-CN" sz="5400" b="1">
                <a:solidFill>
                  <a:srgbClr val="FF0066"/>
                </a:solidFill>
                <a:latin typeface="Comic Sans MS" panose="030F0702030302020204" pitchFamily="66" charset="0"/>
              </a:rPr>
              <a:t>er</a:t>
            </a:r>
          </a:p>
        </p:txBody>
      </p:sp>
      <p:grpSp>
        <p:nvGrpSpPr>
          <p:cNvPr id="19464" name="Group 8"/>
          <p:cNvGrpSpPr/>
          <p:nvPr/>
        </p:nvGrpSpPr>
        <p:grpSpPr bwMode="auto">
          <a:xfrm>
            <a:off x="5795963" y="4148138"/>
            <a:ext cx="2016125" cy="1141412"/>
            <a:chOff x="0" y="0"/>
            <a:chExt cx="2633" cy="1522"/>
          </a:xfrm>
        </p:grpSpPr>
        <p:pic>
          <p:nvPicPr>
            <p:cNvPr id="31762" name="Picture 9" descr="u=666726483,420766304&amp;fm=21&amp;gp=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1" t="6061" r="19254" b="82060"/>
            <a:stretch>
              <a:fillRect/>
            </a:stretch>
          </p:blipFill>
          <p:spPr bwMode="auto">
            <a:xfrm>
              <a:off x="0" y="0"/>
              <a:ext cx="263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3" name="Text Box 10"/>
            <p:cNvSpPr txBox="1">
              <a:spLocks noChangeArrowheads="1"/>
            </p:cNvSpPr>
            <p:nvPr/>
          </p:nvSpPr>
          <p:spPr bwMode="auto">
            <a:xfrm>
              <a:off x="114" y="341"/>
              <a:ext cx="2380" cy="6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   </a:t>
              </a:r>
              <a:r>
                <a:rPr lang="zh-CN" altLang="en-US" sz="2400">
                  <a:solidFill>
                    <a:schemeClr val="bg1"/>
                  </a:solidFill>
                  <a:latin typeface="Comic Sans MS" panose="030F0702030302020204" pitchFamily="66" charset="0"/>
                </a:rPr>
                <a:t>十二</a:t>
              </a:r>
              <a:r>
                <a:rPr lang="zh-CN" altLang="en-US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lang="zh-CN" altLang="en-US" sz="2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月</a:t>
              </a:r>
            </a:p>
          </p:txBody>
        </p:sp>
        <p:sp>
          <p:nvSpPr>
            <p:cNvPr id="31764" name="Text Box 11"/>
            <p:cNvSpPr txBox="1">
              <a:spLocks noChangeArrowheads="1"/>
            </p:cNvSpPr>
            <p:nvPr/>
          </p:nvSpPr>
          <p:spPr bwMode="auto">
            <a:xfrm>
              <a:off x="112" y="908"/>
              <a:ext cx="2381" cy="6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zh-CN" sz="2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December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19459" grpId="0" bldLvl="0" animBg="1" autoUpdateAnimBg="0"/>
      <p:bldP spid="19460" grpId="0" bldLvl="0" animBg="1" autoUpdateAnimBg="0"/>
      <p:bldP spid="19461" grpId="0" bldLvl="0" animBg="1" autoUpdateAnimBg="0"/>
      <p:bldP spid="19462" grpId="0" animBg="1"/>
      <p:bldP spid="19463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6" name="Group 18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7187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7188" name="Group 2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7189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7190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91" name="矩形 25"/>
          <p:cNvSpPr>
            <a:spLocks noChangeArrowheads="1"/>
          </p:cNvSpPr>
          <p:nvPr/>
        </p:nvSpPr>
        <p:spPr bwMode="auto">
          <a:xfrm>
            <a:off x="1763713" y="404813"/>
            <a:ext cx="41513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Let’s </a:t>
            </a:r>
            <a:r>
              <a:rPr lang="zh-CN" altLang="en-US" sz="4400" b="1" dirty="0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learn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1044575" y="981075"/>
            <a:ext cx="64992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 b="1">
                <a:latin typeface="Comic Sans MS" panose="030F0702030302020204" pitchFamily="66" charset="0"/>
              </a:rPr>
              <a:t>It's December </a:t>
            </a:r>
            <a:r>
              <a:rPr lang="zh-CN" altLang="en-US" sz="3200" b="1">
                <a:solidFill>
                  <a:schemeClr val="hlink"/>
                </a:solidFill>
                <a:latin typeface="Comic Sans MS" panose="030F0702030302020204" pitchFamily="66" charset="0"/>
              </a:rPr>
              <a:t>already</a:t>
            </a:r>
            <a:r>
              <a:rPr lang="zh-CN" altLang="en-US" sz="3200" b="1"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90000"/>
              </a:lnSpc>
            </a:pPr>
            <a:r>
              <a:rPr lang="zh-CN" altLang="en-US" sz="3200" b="1">
                <a:latin typeface="Comic Sans MS" panose="030F0702030302020204" pitchFamily="66" charset="0"/>
              </a:rPr>
              <a:t>Which holiday is coming </a:t>
            </a:r>
            <a:r>
              <a:rPr lang="zh-CN" altLang="en-US" sz="3200" b="1">
                <a:solidFill>
                  <a:schemeClr val="hlink"/>
                </a:solidFill>
                <a:latin typeface="Comic Sans MS" panose="030F0702030302020204" pitchFamily="66" charset="0"/>
              </a:rPr>
              <a:t>soon?</a:t>
            </a:r>
            <a:endParaRPr lang="zh-CN" altLang="en-US" sz="3200" b="1">
              <a:latin typeface="Comic Sans MS" panose="030F0702030302020204" pitchFamily="66" charset="0"/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 rot="16200000">
            <a:off x="6707188" y="4789487"/>
            <a:ext cx="457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endParaRPr lang="zh-CN" altLang="en-US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 rot="16320000">
            <a:off x="6490494" y="4482306"/>
            <a:ext cx="4572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endParaRPr lang="zh-CN" altLang="en-US"/>
          </a:p>
        </p:txBody>
      </p:sp>
      <p:pic>
        <p:nvPicPr>
          <p:cNvPr id="7196" name="Picture 28" descr="圣诞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40132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4572000" y="3789363"/>
            <a:ext cx="33305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600" b="1">
                <a:solidFill>
                  <a:schemeClr val="hlink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4000" b="1">
                <a:solidFill>
                  <a:schemeClr val="hlink"/>
                </a:solidFill>
                <a:latin typeface="Comic Sans MS" panose="030F0702030302020204" pitchFamily="66" charset="0"/>
              </a:rPr>
              <a:t>Christmas </a:t>
            </a:r>
          </a:p>
        </p:txBody>
      </p:sp>
      <p:pic>
        <p:nvPicPr>
          <p:cNvPr id="7198" name="Jingle Bells - 经典铃声.mp3" descr="Jingle Bells - 经典铃声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949950"/>
            <a:ext cx="5064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5778" fill="hold"/>
                                        <p:tgtEl>
                                          <p:spTgt spid="7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8"/>
                  </p:tgtEl>
                </p:cond>
              </p:nextCondLst>
            </p:seq>
          </p:childTnLst>
        </p:cTn>
      </p:par>
    </p:tnLst>
    <p:bldLst>
      <p:bldP spid="7191" grpId="0" bldLvl="0" autoUpdateAnimBg="0"/>
      <p:bldP spid="7192" grpId="0"/>
      <p:bldP spid="7197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468313" y="1485900"/>
            <a:ext cx="6983412" cy="719138"/>
          </a:xfrm>
          <a:prstGeom prst="wedgeRoundRectCallout">
            <a:avLst>
              <a:gd name="adj1" fmla="val 53574"/>
              <a:gd name="adj2" fmla="val 90477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331913" y="2854325"/>
            <a:ext cx="6697662" cy="647700"/>
          </a:xfrm>
          <a:prstGeom prst="wedgeRoundRectCallout">
            <a:avLst>
              <a:gd name="adj1" fmla="val -47394"/>
              <a:gd name="adj2" fmla="val 136079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grpSp>
        <p:nvGrpSpPr>
          <p:cNvPr id="8212" name="Group 20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8213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8214" name="Group 22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8215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8216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217" name="矩形 24"/>
          <p:cNvSpPr>
            <a:spLocks noChangeArrowheads="1"/>
          </p:cNvSpPr>
          <p:nvPr/>
        </p:nvSpPr>
        <p:spPr bwMode="auto">
          <a:xfrm>
            <a:off x="1835150" y="333375"/>
            <a:ext cx="353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Let’s </a:t>
            </a:r>
            <a:r>
              <a:rPr lang="zh-CN" altLang="en-US" sz="4400" b="1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talk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755650" y="1485900"/>
            <a:ext cx="64087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Calibri" panose="020F0502020204030204" pitchFamily="34" charset="0"/>
              </a:rPr>
              <a:t>A: What can you do at Chritsmas?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1403350" y="2854325"/>
            <a:ext cx="1819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Calibri" panose="020F0502020204030204" pitchFamily="34" charset="0"/>
              </a:rPr>
              <a:t>B: I can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2844800" y="2854325"/>
            <a:ext cx="53244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chemeClr val="hlink"/>
                </a:solidFill>
                <a:latin typeface="Calibri" panose="020F0502020204030204" pitchFamily="34" charset="0"/>
              </a:rPr>
              <a:t>have a big family dinner.</a:t>
            </a:r>
          </a:p>
        </p:txBody>
      </p:sp>
      <p:pic>
        <p:nvPicPr>
          <p:cNvPr id="8221" name="Picture 29" descr="家庭聚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933825"/>
            <a:ext cx="4392613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1" descr="小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319213"/>
            <a:ext cx="100806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32" descr="B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73463"/>
            <a:ext cx="1349375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8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403350" y="2493963"/>
            <a:ext cx="6337300" cy="649287"/>
          </a:xfrm>
          <a:prstGeom prst="wedgeRoundRectCallout">
            <a:avLst>
              <a:gd name="adj1" fmla="val -48486"/>
              <a:gd name="adj2" fmla="val 173287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52413" y="1270000"/>
            <a:ext cx="6983412" cy="719138"/>
          </a:xfrm>
          <a:prstGeom prst="wedgeRoundRectCallout">
            <a:avLst>
              <a:gd name="adj1" fmla="val 57620"/>
              <a:gd name="adj2" fmla="val 90477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grpSp>
        <p:nvGrpSpPr>
          <p:cNvPr id="9236" name="Group 20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9237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9238" name="Group 22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9239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9240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241" name="矩形 24"/>
          <p:cNvSpPr>
            <a:spLocks noChangeArrowheads="1"/>
          </p:cNvSpPr>
          <p:nvPr/>
        </p:nvSpPr>
        <p:spPr bwMode="auto">
          <a:xfrm>
            <a:off x="1835150" y="333375"/>
            <a:ext cx="353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Let’s </a:t>
            </a:r>
            <a:r>
              <a:rPr lang="zh-CN" altLang="en-US" sz="4400" b="1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talk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539750" y="1270000"/>
            <a:ext cx="76215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Calibri" panose="020F0502020204030204" pitchFamily="34" charset="0"/>
              </a:rPr>
              <a:t>A: What can you do at Chritsmas?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1763713" y="2493963"/>
            <a:ext cx="1817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Calibri" panose="020F0502020204030204" pitchFamily="34" charset="0"/>
              </a:rPr>
              <a:t>B: I can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3276600" y="2493963"/>
            <a:ext cx="43195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chemeClr val="hlink"/>
                </a:solidFill>
                <a:latin typeface="Calibri" panose="020F0502020204030204" pitchFamily="34" charset="0"/>
              </a:rPr>
              <a:t>eat lots of great food.</a:t>
            </a:r>
          </a:p>
        </p:txBody>
      </p:sp>
      <p:pic>
        <p:nvPicPr>
          <p:cNvPr id="9245" name="Picture 29" descr="大量食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89363"/>
            <a:ext cx="4373562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30" descr="小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125538"/>
            <a:ext cx="1079500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7" name="Picture 31" descr="B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73463"/>
            <a:ext cx="134937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9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692275" y="2420938"/>
            <a:ext cx="6048375" cy="649287"/>
          </a:xfrm>
          <a:prstGeom prst="wedgeRoundRectCallout">
            <a:avLst>
              <a:gd name="adj1" fmla="val -54940"/>
              <a:gd name="adj2" fmla="val 166829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52413" y="1196975"/>
            <a:ext cx="6983412" cy="720725"/>
          </a:xfrm>
          <a:prstGeom prst="wedgeRoundRectCallout">
            <a:avLst>
              <a:gd name="adj1" fmla="val 58236"/>
              <a:gd name="adj2" fmla="val 96296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grpSp>
        <p:nvGrpSpPr>
          <p:cNvPr id="10260" name="Group 20"/>
          <p:cNvGrpSpPr/>
          <p:nvPr/>
        </p:nvGrpSpPr>
        <p:grpSpPr bwMode="auto">
          <a:xfrm>
            <a:off x="71438" y="71438"/>
            <a:ext cx="1428750" cy="1214437"/>
            <a:chOff x="0" y="0"/>
            <a:chExt cx="5486400" cy="4619625"/>
          </a:xfrm>
        </p:grpSpPr>
        <p:sp>
          <p:nvSpPr>
            <p:cNvPr id="10261" name="椭圆 20"/>
            <p:cNvSpPr>
              <a:spLocks noChangeArrowheads="1"/>
            </p:cNvSpPr>
            <p:nvPr/>
          </p:nvSpPr>
          <p:spPr bwMode="auto">
            <a:xfrm>
              <a:off x="3814770" y="1738309"/>
              <a:ext cx="785818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0262" name="Group 22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10263" name="矩形 22"/>
              <p:cNvSpPr>
                <a:spLocks noChangeArrowheads="1"/>
              </p:cNvSpPr>
              <p:nvPr/>
            </p:nvSpPr>
            <p:spPr bwMode="auto">
              <a:xfrm>
                <a:off x="2814638" y="1095367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0264" name="图片 23" descr="幻灯片1_图层 1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65" name="矩形 24"/>
          <p:cNvSpPr>
            <a:spLocks noChangeArrowheads="1"/>
          </p:cNvSpPr>
          <p:nvPr/>
        </p:nvSpPr>
        <p:spPr bwMode="auto">
          <a:xfrm>
            <a:off x="1835150" y="333375"/>
            <a:ext cx="353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Let’s </a:t>
            </a:r>
            <a:r>
              <a:rPr lang="zh-CN" altLang="en-US" sz="4400" b="1">
                <a:solidFill>
                  <a:srgbClr val="366092"/>
                </a:solidFill>
                <a:latin typeface="Curlz MT" panose="04040404050702020202" pitchFamily="82" charset="0"/>
                <a:sym typeface="Curlz MT" panose="04040404050702020202" pitchFamily="82" charset="0"/>
              </a:rPr>
              <a:t>talk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539750" y="1196975"/>
            <a:ext cx="762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Calibri" panose="020F0502020204030204" pitchFamily="34" charset="0"/>
              </a:rPr>
              <a:t>A: What can you do at Chritsmas?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835150" y="2420938"/>
            <a:ext cx="1819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Calibri" panose="020F0502020204030204" pitchFamily="34" charset="0"/>
              </a:rPr>
              <a:t>B: I can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3348038" y="2420938"/>
            <a:ext cx="43195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chemeClr val="hlink"/>
                </a:solidFill>
                <a:latin typeface="Calibri" panose="020F0502020204030204" pitchFamily="34" charset="0"/>
              </a:rPr>
              <a:t>make Christmas cards.</a:t>
            </a:r>
          </a:p>
        </p:txBody>
      </p:sp>
      <p:pic>
        <p:nvPicPr>
          <p:cNvPr id="10269" name="Picture 29" descr="圣诞卡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51313"/>
            <a:ext cx="2955925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30" descr="圣诞卡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149725"/>
            <a:ext cx="2636838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1692275" y="6165850"/>
            <a:ext cx="37814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hlink"/>
                </a:solidFill>
                <a:latin typeface="Comic Sans MS" panose="030F0702030302020204" pitchFamily="66" charset="0"/>
              </a:rPr>
              <a:t>Christmas cards</a:t>
            </a:r>
          </a:p>
        </p:txBody>
      </p:sp>
      <p:pic>
        <p:nvPicPr>
          <p:cNvPr id="10272" name="Picture 32" descr="小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054100"/>
            <a:ext cx="1079500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3" name="Picture 33" descr="B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73463"/>
            <a:ext cx="134937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862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全屏显示(4:3)</PresentationFormat>
  <Paragraphs>135</Paragraphs>
  <Slides>30</Slides>
  <Notes>1</Notes>
  <HiddenSlides>0</HiddenSlides>
  <MMClips>9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宋体</vt:lpstr>
      <vt:lpstr>微软雅黑</vt:lpstr>
      <vt:lpstr>Arial</vt:lpstr>
      <vt:lpstr>Arial Black</vt:lpstr>
      <vt:lpstr>Calibri</vt:lpstr>
      <vt:lpstr>Comic Sans MS</vt:lpstr>
      <vt:lpstr>Curlz MT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2014-02-16T19:49:00Z</dcterms:created>
  <dcterms:modified xsi:type="dcterms:W3CDTF">2023-01-16T23:46:39Z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86FBF0694B9D403F96A55C40FA0532DF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