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2"/>
    <p:sldId id="375" r:id="rId3"/>
    <p:sldId id="486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396" r:id="rId16"/>
    <p:sldId id="268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 autoAdjust="0"/>
  </p:normalViewPr>
  <p:slideViewPr>
    <p:cSldViewPr snapToGrid="0">
      <p:cViewPr>
        <p:scale>
          <a:sx n="140" d="100"/>
          <a:sy n="140" d="100"/>
        </p:scale>
        <p:origin x="-72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-61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0E7F62A-8F54-4F8A-BBE5-987F3E16F08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2F11437-F9E0-482C-A0C1-F24B0DDA6DA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7AF1D5-0C08-4F7F-A26E-D778CD4EEEA2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2CA890B-C904-40E1-8423-0938E0FD2036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16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5688013" y="211138"/>
            <a:ext cx="2806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04238" y="188913"/>
            <a:ext cx="393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5688013" y="211138"/>
            <a:ext cx="2806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外语教学与研究出版社 六年级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1984375" y="1779588"/>
            <a:ext cx="58277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1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6387" name="组合 8"/>
          <p:cNvGrpSpPr/>
          <p:nvPr/>
        </p:nvGrpSpPr>
        <p:grpSpPr bwMode="auto">
          <a:xfrm>
            <a:off x="4763" y="1255713"/>
            <a:ext cx="6122987" cy="1766887"/>
            <a:chOff x="1178398" y="1870803"/>
            <a:chExt cx="3548062" cy="2357223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4582" y="1870803"/>
              <a:ext cx="2495694" cy="493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Module 10 Unit 1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8398" y="2624776"/>
              <a:ext cx="3548062" cy="1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We’re going to different schools.</a:t>
              </a:r>
              <a:endPara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16388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1150938"/>
            <a:ext cx="3040063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676293" y="43434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chenchen10\AppData\Roaming\Tencent\Users\1354352631\QQ\WinTemp\RichOle\OX@XG`ON@2SXYRZO_NGNW4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8850" y="1312863"/>
            <a:ext cx="34829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9"/>
          <p:cNvSpPr>
            <a:spLocks noChangeArrowheads="1"/>
          </p:cNvSpPr>
          <p:nvPr/>
        </p:nvSpPr>
        <p:spPr bwMode="auto">
          <a:xfrm>
            <a:off x="214313" y="803275"/>
            <a:ext cx="2303462" cy="1017588"/>
          </a:xfrm>
          <a:prstGeom prst="wedgeRoundRectCallout">
            <a:avLst>
              <a:gd name="adj1" fmla="val -42579"/>
              <a:gd name="adj2" fmla="val 85324"/>
              <a:gd name="adj3" fmla="val 16667"/>
            </a:avLst>
          </a:prstGeom>
          <a:solidFill>
            <a:srgbClr val="93CDDD"/>
          </a:solidFill>
          <a:ln w="25400">
            <a:solidFill>
              <a:srgbClr val="93CDDD"/>
            </a:solidFill>
            <a:miter lim="800000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2700">
                <a:latin typeface="Calibri" panose="020F0502020204030204" pitchFamily="34" charset="0"/>
              </a:rPr>
              <a:t>What are you going to do?</a:t>
            </a:r>
            <a:endParaRPr lang="zh-CN" altLang="en-US" sz="2700">
              <a:latin typeface="Calibri" panose="020F0502020204030204" pitchFamily="34" charset="0"/>
            </a:endParaRPr>
          </a:p>
        </p:txBody>
      </p:sp>
      <p:sp>
        <p:nvSpPr>
          <p:cNvPr id="3" name="圆角矩形标注 7"/>
          <p:cNvSpPr>
            <a:spLocks noChangeArrowheads="1"/>
          </p:cNvSpPr>
          <p:nvPr/>
        </p:nvSpPr>
        <p:spPr bwMode="auto">
          <a:xfrm>
            <a:off x="2682875" y="1122363"/>
            <a:ext cx="2463800" cy="1125537"/>
          </a:xfrm>
          <a:prstGeom prst="wedgeRoundRectCallout">
            <a:avLst>
              <a:gd name="adj1" fmla="val 62259"/>
              <a:gd name="adj2" fmla="val 62208"/>
              <a:gd name="adj3" fmla="val 16667"/>
            </a:avLst>
          </a:prstGeom>
          <a:solidFill>
            <a:srgbClr val="92D050"/>
          </a:solidFill>
          <a:ln w="25400">
            <a:solidFill>
              <a:srgbClr val="92D050"/>
            </a:solidFill>
            <a:miter lim="800000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2100">
                <a:solidFill>
                  <a:srgbClr val="FF0000"/>
                </a:solidFill>
                <a:latin typeface="Calibri" panose="020F0502020204030204" pitchFamily="34" charset="0"/>
              </a:rPr>
              <a:t> I’m going to </a:t>
            </a:r>
            <a:r>
              <a:rPr lang="en-US" altLang="zh-CN" sz="2100">
                <a:latin typeface="Calibri" panose="020F0502020204030204" pitchFamily="34" charset="0"/>
              </a:rPr>
              <a:t>do my homework. </a:t>
            </a:r>
            <a:endParaRPr lang="zh-CN" altLang="en-US" sz="2100">
              <a:latin typeface="Calibri" panose="020F0502020204030204" pitchFamily="34" charset="0"/>
            </a:endParaRPr>
          </a:p>
        </p:txBody>
      </p:sp>
      <p:pic>
        <p:nvPicPr>
          <p:cNvPr id="4" name="图片 10" descr="SV0JZD@O2ROG[B_{L7@))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2035175"/>
            <a:ext cx="19304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7"/>
          <p:cNvSpPr>
            <a:spLocks noChangeArrowheads="1"/>
          </p:cNvSpPr>
          <p:nvPr/>
        </p:nvSpPr>
        <p:spPr bwMode="auto">
          <a:xfrm>
            <a:off x="3568700" y="1101725"/>
            <a:ext cx="2463800" cy="1125538"/>
          </a:xfrm>
          <a:prstGeom prst="wedgeRoundRectCallout">
            <a:avLst>
              <a:gd name="adj1" fmla="val -8644"/>
              <a:gd name="adj2" fmla="val 91514"/>
              <a:gd name="adj3" fmla="val 16667"/>
            </a:avLst>
          </a:prstGeom>
          <a:solidFill>
            <a:srgbClr val="92D050"/>
          </a:solidFill>
          <a:ln w="25400">
            <a:solidFill>
              <a:srgbClr val="92D050"/>
            </a:solidFill>
            <a:miter lim="800000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2100">
                <a:solidFill>
                  <a:srgbClr val="FF0000"/>
                </a:solidFill>
                <a:latin typeface="Calibri" panose="020F0502020204030204" pitchFamily="34" charset="0"/>
              </a:rPr>
              <a:t>I’m going to </a:t>
            </a:r>
            <a:r>
              <a:rPr lang="en-US" altLang="zh-CN" sz="2100">
                <a:latin typeface="Calibri" panose="020F0502020204030204" pitchFamily="34" charset="0"/>
              </a:rPr>
              <a:t>brush my teeth after dinner. </a:t>
            </a:r>
            <a:endParaRPr lang="zh-CN" altLang="en-US" sz="2100">
              <a:latin typeface="Calibri" panose="020F0502020204030204" pitchFamily="34" charset="0"/>
            </a:endParaRPr>
          </a:p>
        </p:txBody>
      </p:sp>
      <p:pic>
        <p:nvPicPr>
          <p:cNvPr id="3" name="图片 10" descr="SV0JZD@O2ROG[B_{L7@))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2035175"/>
            <a:ext cx="19304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CHENCH~1\appdata\roaming\360se6\USERDA~1\Temp\318750~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6288" y="2025650"/>
            <a:ext cx="363220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8"/>
          <p:cNvSpPr>
            <a:spLocks noChangeArrowheads="1"/>
          </p:cNvSpPr>
          <p:nvPr/>
        </p:nvSpPr>
        <p:spPr bwMode="auto">
          <a:xfrm>
            <a:off x="568325" y="803275"/>
            <a:ext cx="2303463" cy="1017588"/>
          </a:xfrm>
          <a:prstGeom prst="wedgeRoundRectCallout">
            <a:avLst>
              <a:gd name="adj1" fmla="val -42579"/>
              <a:gd name="adj2" fmla="val 85324"/>
              <a:gd name="adj3" fmla="val 16667"/>
            </a:avLst>
          </a:prstGeom>
          <a:solidFill>
            <a:srgbClr val="93CDDD"/>
          </a:solidFill>
          <a:ln w="25400">
            <a:solidFill>
              <a:srgbClr val="93CDDD"/>
            </a:solidFill>
            <a:miter lim="800000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2700">
                <a:latin typeface="Calibri" panose="020F0502020204030204" pitchFamily="34" charset="0"/>
              </a:rPr>
              <a:t>What are you going to do?</a:t>
            </a:r>
            <a:endParaRPr lang="zh-CN" altLang="en-US" sz="27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7"/>
          <p:cNvSpPr>
            <a:spLocks noChangeArrowheads="1"/>
          </p:cNvSpPr>
          <p:nvPr/>
        </p:nvSpPr>
        <p:spPr bwMode="auto">
          <a:xfrm>
            <a:off x="4572000" y="909638"/>
            <a:ext cx="2465388" cy="1125537"/>
          </a:xfrm>
          <a:prstGeom prst="wedgeRoundRectCallout">
            <a:avLst>
              <a:gd name="adj1" fmla="val -11051"/>
              <a:gd name="adj2" fmla="val 95616"/>
              <a:gd name="adj3" fmla="val 16667"/>
            </a:avLst>
          </a:prstGeom>
          <a:solidFill>
            <a:srgbClr val="92D050"/>
          </a:solidFill>
          <a:ln w="25400">
            <a:solidFill>
              <a:srgbClr val="92D050"/>
            </a:solidFill>
            <a:miter lim="800000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2100">
                <a:solidFill>
                  <a:srgbClr val="FF0000"/>
                </a:solidFill>
                <a:latin typeface="Calibri" panose="020F0502020204030204" pitchFamily="34" charset="0"/>
              </a:rPr>
              <a:t>I’m going to </a:t>
            </a:r>
            <a:r>
              <a:rPr lang="en-US" altLang="zh-CN" sz="2100">
                <a:latin typeface="Calibri" panose="020F0502020204030204" pitchFamily="34" charset="0"/>
              </a:rPr>
              <a:t>play the guitar </a:t>
            </a:r>
            <a:r>
              <a:rPr lang="en-US" altLang="zh-CN" sz="2100">
                <a:solidFill>
                  <a:srgbClr val="FF0000"/>
                </a:solidFill>
                <a:latin typeface="Calibri" panose="020F0502020204030204" pitchFamily="34" charset="0"/>
              </a:rPr>
              <a:t>after</a:t>
            </a:r>
            <a:r>
              <a:rPr lang="en-US" altLang="zh-CN" sz="2100">
                <a:latin typeface="Calibri" panose="020F0502020204030204" pitchFamily="34" charset="0"/>
              </a:rPr>
              <a:t> school. </a:t>
            </a:r>
            <a:endParaRPr lang="zh-CN" altLang="en-US" sz="2100">
              <a:latin typeface="Calibri" panose="020F0502020204030204" pitchFamily="34" charset="0"/>
            </a:endParaRPr>
          </a:p>
        </p:txBody>
      </p:sp>
      <p:pic>
        <p:nvPicPr>
          <p:cNvPr id="3" name="图片 10" descr="SV0JZD@O2ROG[B_{L7@))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19313"/>
            <a:ext cx="19304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资料\蒋孝成 上教7A\Module 1 My life\Unit 2 Daily life\素材\play the guit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1841500"/>
            <a:ext cx="425291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8"/>
          <p:cNvSpPr>
            <a:spLocks noChangeArrowheads="1"/>
          </p:cNvSpPr>
          <p:nvPr/>
        </p:nvSpPr>
        <p:spPr bwMode="auto">
          <a:xfrm>
            <a:off x="1841500" y="1082675"/>
            <a:ext cx="2303463" cy="1017588"/>
          </a:xfrm>
          <a:prstGeom prst="wedgeRoundRectCallout">
            <a:avLst>
              <a:gd name="adj1" fmla="val -42579"/>
              <a:gd name="adj2" fmla="val 85324"/>
              <a:gd name="adj3" fmla="val 16667"/>
            </a:avLst>
          </a:prstGeom>
          <a:solidFill>
            <a:srgbClr val="93CDDD"/>
          </a:solidFill>
          <a:ln w="25400">
            <a:solidFill>
              <a:srgbClr val="93CDDD"/>
            </a:solidFill>
            <a:miter lim="800000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2700">
                <a:latin typeface="Calibri" panose="020F0502020204030204" pitchFamily="34" charset="0"/>
              </a:rPr>
              <a:t>What are you going to do?</a:t>
            </a:r>
            <a:endParaRPr lang="zh-CN" altLang="en-US" sz="27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39688" y="7461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游戏</a:t>
            </a:r>
            <a:endParaRPr lang="en-US" altLang="zh-CN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08100" y="785813"/>
            <a:ext cx="6121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Times New Roman" panose="02020603050405020304" pitchFamily="18" charset="0"/>
              </a:rPr>
              <a:t>Talk and write.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270000"/>
            <a:ext cx="6527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39688" y="7461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巩固评价</a:t>
            </a:r>
            <a:endParaRPr lang="en-US" altLang="zh-CN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012950" y="966788"/>
            <a:ext cx="2089150" cy="484187"/>
          </a:xfrm>
          <a:prstGeom prst="rect">
            <a:avLst/>
          </a:prstGeom>
          <a:solidFill>
            <a:srgbClr val="B3A2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>
                <a:latin typeface="Calibri" panose="020F0502020204030204" pitchFamily="34" charset="0"/>
              </a:rPr>
              <a:t>Let’s practice!</a:t>
            </a:r>
            <a:endParaRPr lang="zh-CN" altLang="en-US" sz="2700">
              <a:latin typeface="Calibri" panose="020F0502020204030204" pitchFamily="34" charset="0"/>
            </a:endParaRPr>
          </a:p>
        </p:txBody>
      </p:sp>
      <p:pic>
        <p:nvPicPr>
          <p:cNvPr id="5" name="Picture 3" descr="F:\二检\阙玮玮 清华大学英语（一起）2B（2014.1.第1版）-未检\UNIT 3 JOBS\LESSON 18\素材\danc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1687513"/>
            <a:ext cx="3429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:\图库\800·600素材\skate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3938" y="1154113"/>
            <a:ext cx="30400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F:\二检\阙玮玮 清华大学英语（一起）2B（2014.1.第1版）-未检\UNIT 4 SEASONS\LESSON 25\素材\s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8513" y="2519363"/>
            <a:ext cx="33797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6650" y="1101725"/>
            <a:ext cx="1871663" cy="5302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8763" y="1879600"/>
            <a:ext cx="689133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完成 配套练习。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记诵本课出现的生词和句型。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400175"/>
            <a:ext cx="43180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8"/>
          <p:cNvSpPr>
            <a:spLocks noChangeArrowheads="1"/>
          </p:cNvSpPr>
          <p:nvPr/>
        </p:nvSpPr>
        <p:spPr bwMode="auto">
          <a:xfrm>
            <a:off x="3175" y="688975"/>
            <a:ext cx="125412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复习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89475" y="3462338"/>
            <a:ext cx="28908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This is a letter. Please describe the structure of letters.</a:t>
            </a:r>
            <a:endParaRPr lang="en-US" altLang="zh-CN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39688" y="7461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呈现</a:t>
            </a:r>
            <a:endParaRPr lang="en-US" altLang="zh-CN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46138" y="4014788"/>
            <a:ext cx="77343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Lingling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is going to </a:t>
            </a:r>
            <a:r>
              <a:rPr lang="en-US" altLang="zh-CN" sz="2400" b="1">
                <a:latin typeface="Times New Roman" panose="02020603050405020304" pitchFamily="18" charset="0"/>
              </a:rPr>
              <a:t>leave her primary school. What is she doing? Let’s see.</a:t>
            </a:r>
          </a:p>
        </p:txBody>
      </p:sp>
      <p:pic>
        <p:nvPicPr>
          <p:cNvPr id="18436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5513" y="1227138"/>
            <a:ext cx="68199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29025" y="2009775"/>
            <a:ext cx="423703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Why is Linging excited?</a:t>
            </a:r>
            <a:endParaRPr lang="en-US" altLang="zh-CN" sz="120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29025" y="2579688"/>
            <a:ext cx="54356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Because they are going to study Chinese, English, Maths, History, Geography, and learn lots of new things in middle school.</a:t>
            </a:r>
            <a:endParaRPr lang="en-US" altLang="zh-CN" sz="1200">
              <a:solidFill>
                <a:srgbClr val="FF0000"/>
              </a:solidFill>
            </a:endParaRPr>
          </a:p>
        </p:txBody>
      </p:sp>
      <p:pic>
        <p:nvPicPr>
          <p:cNvPr id="1946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438275"/>
            <a:ext cx="31083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22713" y="1258888"/>
            <a:ext cx="353218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Why is Lingling sad?</a:t>
            </a:r>
            <a:endParaRPr lang="en-US" altLang="zh-CN" sz="120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22713" y="1781175"/>
            <a:ext cx="51006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Because she has to say goodbye to her classmates and they are going to different schools. </a:t>
            </a:r>
            <a:endParaRPr lang="en-US" altLang="zh-CN" sz="1200">
              <a:solidFill>
                <a:srgbClr val="FF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22713" y="3184525"/>
            <a:ext cx="49450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Can Sam and Amy say a lot Chinese now?</a:t>
            </a:r>
            <a:endParaRPr lang="en-US" altLang="zh-CN" sz="12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22713" y="4076700"/>
            <a:ext cx="41433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Yes, they can.</a:t>
            </a:r>
            <a:endParaRPr lang="en-US" altLang="zh-CN" sz="1200">
              <a:solidFill>
                <a:srgbClr val="FF0000"/>
              </a:solidFill>
            </a:endParaRPr>
          </a:p>
        </p:txBody>
      </p:sp>
      <p:pic>
        <p:nvPicPr>
          <p:cNvPr id="2048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289050"/>
            <a:ext cx="32353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8"/>
          <p:cNvSpPr>
            <a:spLocks noChangeArrowheads="1"/>
          </p:cNvSpPr>
          <p:nvPr/>
        </p:nvSpPr>
        <p:spPr bwMode="auto">
          <a:xfrm>
            <a:off x="239713" y="982663"/>
            <a:ext cx="18161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Listen and say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0" y="1865313"/>
            <a:ext cx="432593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We’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re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going to leave </a:t>
            </a:r>
            <a:r>
              <a:rPr lang="en-US" altLang="zh-CN" sz="2400" b="1">
                <a:latin typeface="Times New Roman" panose="02020603050405020304" pitchFamily="18" charset="0"/>
              </a:rPr>
              <a:t>our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primary</a:t>
            </a:r>
            <a:r>
              <a:rPr lang="en-US" altLang="zh-CN" sz="2400" b="1">
                <a:latin typeface="Times New Roman" panose="02020603050405020304" pitchFamily="18" charset="0"/>
              </a:rPr>
              <a:t> school soon and start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middle</a:t>
            </a:r>
            <a:r>
              <a:rPr lang="en-US" altLang="zh-CN" sz="2400" b="1">
                <a:latin typeface="Times New Roman" panose="02020603050405020304" pitchFamily="18" charset="0"/>
              </a:rPr>
              <a:t> school this September.</a:t>
            </a:r>
            <a:endParaRPr lang="en-US" altLang="zh-CN" sz="120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1574800"/>
            <a:ext cx="322897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72000" y="2109788"/>
            <a:ext cx="4132263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I’m very sad to say goodbye to you. We’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re</a:t>
            </a:r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going to </a:t>
            </a:r>
            <a:r>
              <a:rPr lang="en-US" altLang="zh-CN" sz="2400" b="1">
                <a:latin typeface="Times New Roman" panose="02020603050405020304" pitchFamily="18" charset="0"/>
              </a:rPr>
              <a:t>different schools. </a:t>
            </a:r>
            <a:endParaRPr lang="en-US" altLang="zh-CN" sz="120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398588"/>
            <a:ext cx="37211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884238"/>
            <a:ext cx="8801100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1150" y="1217613"/>
            <a:ext cx="22494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latin typeface="Times New Roman" panose="02020603050405020304" pitchFamily="18" charset="0"/>
              </a:rPr>
              <a:t>I’m going to Lake Middle School.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68600" y="1089025"/>
            <a:ext cx="226853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latin typeface="Times New Roman" panose="02020603050405020304" pitchFamily="18" charset="0"/>
              </a:rPr>
              <a:t>I’m going to Park Middle School.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243638" y="1131888"/>
            <a:ext cx="2562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latin typeface="Times New Roman" panose="02020603050405020304" pitchFamily="18" charset="0"/>
              </a:rPr>
              <a:t>Are you going to </a:t>
            </a:r>
          </a:p>
          <a:p>
            <a:pPr algn="ctr"/>
            <a:r>
              <a:rPr lang="en-US" altLang="zh-CN" sz="2100" b="1">
                <a:latin typeface="Times New Roman" panose="02020603050405020304" pitchFamily="18" charset="0"/>
              </a:rPr>
              <a:t>Dog Middle School?</a:t>
            </a:r>
          </a:p>
          <a:p>
            <a:pPr algn="ctr"/>
            <a:r>
              <a:rPr lang="en-US" altLang="zh-CN" sz="2100" b="1">
                <a:latin typeface="Times New Roman" panose="02020603050405020304" pitchFamily="18" charset="0"/>
              </a:rPr>
              <a:t>Ha ha...</a:t>
            </a:r>
          </a:p>
        </p:txBody>
      </p:sp>
      <p:sp>
        <p:nvSpPr>
          <p:cNvPr id="23558" name="矩形 11"/>
          <p:cNvSpPr>
            <a:spLocks noChangeArrowheads="1"/>
          </p:cNvSpPr>
          <p:nvPr/>
        </p:nvSpPr>
        <p:spPr bwMode="auto">
          <a:xfrm>
            <a:off x="39688" y="7461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操练</a:t>
            </a:r>
            <a:endParaRPr lang="en-US" altLang="zh-CN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4" grpId="1"/>
      <p:bldP spid="5" grpId="0" bldLvl="0"/>
      <p:bldP spid="5" grpId="1"/>
      <p:bldP spid="6" grpId="0" bldLvl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9"/>
          <p:cNvSpPr>
            <a:spLocks noChangeArrowheads="1"/>
          </p:cNvSpPr>
          <p:nvPr/>
        </p:nvSpPr>
        <p:spPr bwMode="auto">
          <a:xfrm>
            <a:off x="1628775" y="1258888"/>
            <a:ext cx="1982788" cy="1016000"/>
          </a:xfrm>
          <a:prstGeom prst="wedgeRoundRectCallout">
            <a:avLst>
              <a:gd name="adj1" fmla="val -42579"/>
              <a:gd name="adj2" fmla="val 85324"/>
              <a:gd name="adj3" fmla="val 16667"/>
            </a:avLst>
          </a:prstGeom>
          <a:solidFill>
            <a:srgbClr val="93CDDD"/>
          </a:solidFill>
          <a:ln w="25400">
            <a:solidFill>
              <a:srgbClr val="93CDDD"/>
            </a:solidFill>
            <a:miter lim="800000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2700">
                <a:solidFill>
                  <a:srgbClr val="FF0000"/>
                </a:solidFill>
                <a:latin typeface="Calibri" panose="020F0502020204030204" pitchFamily="34" charset="0"/>
              </a:rPr>
              <a:t>I’m going to sing songs.</a:t>
            </a:r>
            <a:endParaRPr lang="zh-CN" altLang="en-US" sz="2700">
              <a:latin typeface="Calibri" panose="020F0502020204030204" pitchFamily="34" charset="0"/>
            </a:endParaRPr>
          </a:p>
        </p:txBody>
      </p:sp>
      <p:sp>
        <p:nvSpPr>
          <p:cNvPr id="4" name="圆角矩形标注 7"/>
          <p:cNvSpPr>
            <a:spLocks noChangeArrowheads="1"/>
          </p:cNvSpPr>
          <p:nvPr/>
        </p:nvSpPr>
        <p:spPr bwMode="auto">
          <a:xfrm>
            <a:off x="4170363" y="641350"/>
            <a:ext cx="2463800" cy="1125538"/>
          </a:xfrm>
          <a:prstGeom prst="wedgeRoundRectCallout">
            <a:avLst>
              <a:gd name="adj1" fmla="val 13528"/>
              <a:gd name="adj2" fmla="val 97759"/>
              <a:gd name="adj3" fmla="val 16667"/>
            </a:avLst>
          </a:prstGeom>
          <a:solidFill>
            <a:srgbClr val="92D050"/>
          </a:solidFill>
          <a:ln w="25400">
            <a:solidFill>
              <a:srgbClr val="92D050"/>
            </a:solidFill>
            <a:miter lim="800000"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2100">
                <a:solidFill>
                  <a:srgbClr val="FF0000"/>
                </a:solidFill>
                <a:latin typeface="Calibri" panose="020F0502020204030204" pitchFamily="34" charset="0"/>
              </a:rPr>
              <a:t>I’m going to </a:t>
            </a:r>
            <a:r>
              <a:rPr lang="en-US" altLang="zh-CN" sz="2100">
                <a:latin typeface="Calibri" panose="020F0502020204030204" pitchFamily="34" charset="0"/>
              </a:rPr>
              <a:t>wash my hands before dinner. </a:t>
            </a:r>
            <a:endParaRPr lang="zh-CN" altLang="en-US" sz="2100">
              <a:latin typeface="Calibri" panose="020F0502020204030204" pitchFamily="34" charset="0"/>
            </a:endParaRPr>
          </a:p>
        </p:txBody>
      </p:sp>
      <p:pic>
        <p:nvPicPr>
          <p:cNvPr id="5" name="Picture 2" descr="c:\users\CHENCH~1\appdata\roaming\360se6\USERDA~1\Temp\121250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75" y="1631950"/>
            <a:ext cx="447516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 descr="SV0JZD@O2ROG[B_{L7@))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2035175"/>
            <a:ext cx="19304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矩形 11"/>
          <p:cNvSpPr>
            <a:spLocks noChangeArrowheads="1"/>
          </p:cNvSpPr>
          <p:nvPr/>
        </p:nvSpPr>
        <p:spPr bwMode="auto">
          <a:xfrm>
            <a:off x="39688" y="7461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实际运用</a:t>
            </a:r>
            <a:endParaRPr lang="en-US" altLang="zh-CN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全屏显示(16:9)</PresentationFormat>
  <Paragraphs>41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2023-01-16T23:46:44Z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EFA057C027784950AC84C430B99A36BD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