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39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320E2-FA68-4BFA-9385-AB458FBB6D9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5FC31-E756-45F8-B2E1-737DF5B018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5FC31-E756-45F8-B2E1-737DF5B018B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-9517" y="1208053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86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5  </a:t>
            </a:r>
            <a:r>
              <a:rPr lang="en-US" altLang="zh-CN" sz="4800" b="1" dirty="0" smtClean="0"/>
              <a:t>What </a:t>
            </a:r>
            <a:r>
              <a:rPr lang="en-US" altLang="zh-CN" sz="4800" b="1" dirty="0"/>
              <a:t>are the shirts made of</a:t>
            </a:r>
            <a:r>
              <a:rPr lang="en-US" altLang="zh-CN" sz="4800" b="1" dirty="0" smtClean="0"/>
              <a:t>?</a:t>
            </a:r>
          </a:p>
          <a:p>
            <a:pPr algn="ctr"/>
            <a:endParaRPr lang="en-US" altLang="zh-CN" sz="4800" b="1" dirty="0" smtClean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汉仪小隶书简" pitchFamily="49" charset="-122"/>
                <a:ea typeface="汉仪小隶书简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873394" y="5327357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88" y="1219258"/>
            <a:ext cx="8229600" cy="39115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3．不仅仅只有玩具是中国制造的。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Toys                                  made in China.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4．剪纸已经存在1500多年了。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cutting                                  over 1，500 years.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5．完成一切要花上好几个星期的时间。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          several weeks                  everything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88451" y="1835179"/>
            <a:ext cx="2537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are not the only things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600099" y="3206743"/>
            <a:ext cx="2276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has been around for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15495" y="4502109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CC0000"/>
                </a:solidFill>
                <a:latin typeface="Times New Roman" panose="02020603050405020304" pitchFamily="18" charset="0"/>
              </a:rPr>
              <a:t>takes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421720" y="4502109"/>
            <a:ext cx="1449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>
                <a:solidFill>
                  <a:srgbClr val="CC0000"/>
                </a:solidFill>
                <a:latin typeface="Times New Roman" panose="02020603050405020304" pitchFamily="18" charset="0"/>
              </a:rPr>
              <a:t>to complete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  <p:bldP spid="13316" grpId="0" bldLvl="0" autoUpdateAnimBg="0"/>
      <p:bldP spid="13317" grpId="0" bldLvl="0" autoUpdateAnimBg="0"/>
      <p:bldP spid="13318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092" y="838268"/>
            <a:ext cx="8229600" cy="51350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800" dirty="0"/>
              <a:t>◆单词过关</a:t>
            </a:r>
          </a:p>
          <a:p>
            <a:pPr>
              <a:lnSpc>
                <a:spcPct val="80000"/>
              </a:lnSpc>
            </a:pPr>
            <a:r>
              <a:rPr lang="zh-CN" altLang="en-US" sz="2800" dirty="0"/>
              <a:t>一、词义助记。</a:t>
            </a:r>
          </a:p>
          <a:p>
            <a:pPr>
              <a:lnSpc>
                <a:spcPct val="80000"/>
              </a:lnSpc>
            </a:pPr>
            <a:r>
              <a:rPr lang="zh-CN" altLang="en-US" sz="2800" dirty="0"/>
              <a:t>1．筷子　　　　　             </a:t>
            </a:r>
            <a:r>
              <a:rPr lang="zh-CN" altLang="en-US" sz="2800" dirty="0" smtClean="0"/>
              <a:t>2</a:t>
            </a:r>
            <a:r>
              <a:rPr lang="zh-CN" altLang="en-US" sz="2800" dirty="0"/>
              <a:t>.餐叉；叉子</a:t>
            </a:r>
          </a:p>
          <a:p>
            <a:pPr>
              <a:lnSpc>
                <a:spcPct val="80000"/>
              </a:lnSpc>
            </a:pPr>
            <a:endParaRPr lang="zh-CN" altLang="en-US" dirty="0"/>
          </a:p>
          <a:p>
            <a:pPr>
              <a:lnSpc>
                <a:spcPct val="80000"/>
              </a:lnSpc>
            </a:pPr>
            <a:r>
              <a:rPr lang="zh-CN" altLang="en-US" sz="2800" dirty="0"/>
              <a:t>3．(女士)短上衣                  </a:t>
            </a:r>
            <a:r>
              <a:rPr lang="zh-CN" altLang="en-US" sz="2800" dirty="0" smtClean="0"/>
              <a:t>4</a:t>
            </a:r>
            <a:r>
              <a:rPr lang="zh-CN" altLang="en-US" sz="2800" dirty="0"/>
              <a:t>.银；银色的</a:t>
            </a:r>
          </a:p>
          <a:p>
            <a:pPr>
              <a:lnSpc>
                <a:spcPct val="80000"/>
              </a:lnSpc>
            </a:pPr>
            <a:endParaRPr lang="zh-CN" altLang="en-US" dirty="0"/>
          </a:p>
          <a:p>
            <a:pPr>
              <a:lnSpc>
                <a:spcPct val="80000"/>
              </a:lnSpc>
            </a:pPr>
            <a:r>
              <a:rPr lang="zh-CN" altLang="en-US" sz="2800" dirty="0"/>
              <a:t>5．玻璃                               </a:t>
            </a:r>
            <a:r>
              <a:rPr lang="zh-CN" altLang="en-US" sz="2800" dirty="0" smtClean="0"/>
              <a:t>6</a:t>
            </a:r>
            <a:r>
              <a:rPr lang="zh-CN" altLang="en-US" sz="2800" dirty="0"/>
              <a:t>.棉花 </a:t>
            </a:r>
            <a:endParaRPr lang="zh-CN" altLang="en-US" dirty="0"/>
          </a:p>
          <a:p>
            <a:pPr>
              <a:lnSpc>
                <a:spcPct val="80000"/>
              </a:lnSpc>
            </a:pPr>
            <a:endParaRPr lang="zh-CN" altLang="en-US" sz="3600" dirty="0"/>
          </a:p>
          <a:p>
            <a:pPr>
              <a:lnSpc>
                <a:spcPct val="80000"/>
              </a:lnSpc>
            </a:pPr>
            <a:r>
              <a:rPr lang="zh-CN" altLang="en-US" sz="2800" dirty="0"/>
              <a:t>7．钢；钢铁                        </a:t>
            </a:r>
            <a:r>
              <a:rPr lang="zh-CN" altLang="en-US" sz="2800" dirty="0" smtClean="0"/>
              <a:t>8</a:t>
            </a:r>
            <a:r>
              <a:rPr lang="zh-CN" altLang="en-US" sz="2800" dirty="0"/>
              <a:t>.展览会</a:t>
            </a:r>
          </a:p>
          <a:p>
            <a:pPr>
              <a:lnSpc>
                <a:spcPct val="80000"/>
              </a:lnSpc>
            </a:pPr>
            <a:endParaRPr lang="zh-CN" altLang="en-US" dirty="0"/>
          </a:p>
          <a:p>
            <a:pPr>
              <a:lnSpc>
                <a:spcPct val="80000"/>
              </a:lnSpc>
            </a:pPr>
            <a:r>
              <a:rPr lang="zh-CN" altLang="en-US" sz="2800" dirty="0"/>
              <a:t>9．广泛地                           10.加工；过程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18908" y="1676446"/>
            <a:ext cx="12650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chopstick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243414" y="1701800"/>
            <a:ext cx="8794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fork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81426" y="2590821"/>
            <a:ext cx="10615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blouse 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341865" y="2590822"/>
            <a:ext cx="8114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silver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21071" y="3505246"/>
            <a:ext cx="8178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glass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400752" y="3505198"/>
            <a:ext cx="8899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cotton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978496" y="4419646"/>
            <a:ext cx="7713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steel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707062" y="4445000"/>
            <a:ext cx="57740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fair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748338" y="5334046"/>
            <a:ext cx="10935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widely 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428649" y="5359400"/>
            <a:ext cx="10294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process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utoUpdateAnimBg="0"/>
      <p:bldP spid="5124" grpId="0" bldLvl="0" autoUpdateAnimBg="0"/>
      <p:bldP spid="5125" grpId="0" bldLvl="0" autoUpdateAnimBg="0"/>
      <p:bldP spid="5126" grpId="0" bldLvl="0" autoUpdateAnimBg="0"/>
      <p:bldP spid="5127" grpId="0" bldLvl="0" autoUpdateAnimBg="0"/>
      <p:bldP spid="5128" grpId="0" bldLvl="0" autoUpdateAnimBg="0"/>
      <p:bldP spid="5129" grpId="0" bldLvl="0" autoUpdateAnimBg="0"/>
      <p:bldP spid="5130" grpId="0" bldLvl="0" autoUpdateAnimBg="0"/>
      <p:bldP spid="5131" grpId="0" bldLvl="0" autoUpdateAnimBg="0"/>
      <p:bldP spid="5132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-43290" y="975326"/>
            <a:ext cx="8044200" cy="51350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600" dirty="0"/>
              <a:t>11．产品；制品                        12.避免；回避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13．可以移的                           14.每天的；日常的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15．老板；上司                       16.表面；表层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17．材料；原料                       18.交通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19．帽子                                  20.手套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21．形式；类型                       22.黏土；陶土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zh-CN" altLang="en-US" sz="2600" dirty="0"/>
              <a:t>23．剪刀                                 24.生气勃勃的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37637" y="889000"/>
            <a:ext cx="11176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product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165250" y="889000"/>
            <a:ext cx="8114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avoid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37637" y="1701799"/>
            <a:ext cx="10390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mobile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772881" y="1701800"/>
            <a:ext cx="12186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everyday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814908" y="2514600"/>
            <a:ext cx="8963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boss  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088144" y="2514600"/>
            <a:ext cx="9989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surface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13876" y="3327400"/>
            <a:ext cx="11095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material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329273" y="3327400"/>
            <a:ext cx="8704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traffic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053887" y="4140200"/>
            <a:ext cx="8579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cap   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479450" y="4140200"/>
            <a:ext cx="8114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glove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891208" y="4953000"/>
            <a:ext cx="8755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form 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089809" y="4953000"/>
            <a:ext cx="6543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clay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052229" y="5765800"/>
            <a:ext cx="12009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scissors 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012772" y="5765800"/>
            <a:ext cx="8274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</a:rPr>
              <a:t>lively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utoUpdateAnimBg="0"/>
      <p:bldP spid="6148" grpId="0" bldLvl="0" autoUpdateAnimBg="0"/>
      <p:bldP spid="6149" grpId="0" bldLvl="0" autoUpdateAnimBg="0"/>
      <p:bldP spid="6150" grpId="0" bldLvl="0" autoUpdateAnimBg="0"/>
      <p:bldP spid="6151" grpId="0" bldLvl="0" autoUpdateAnimBg="0"/>
      <p:bldP spid="6152" grpId="0" bldLvl="0" autoUpdateAnimBg="0"/>
      <p:bldP spid="6153" grpId="0" bldLvl="0" autoUpdateAnimBg="0"/>
      <p:bldP spid="6154" grpId="0" bldLvl="0" autoUpdateAnimBg="0"/>
      <p:bldP spid="6155" grpId="0" bldLvl="0" autoUpdateAnimBg="0"/>
      <p:bldP spid="6156" grpId="0" bldLvl="0" autoUpdateAnimBg="0"/>
      <p:bldP spid="6157" grpId="0" bldLvl="0" autoUpdateAnimBg="0"/>
      <p:bldP spid="6158" grpId="0" bldLvl="0" autoUpdateAnimBg="0"/>
      <p:bldP spid="6159" grpId="0" bldLvl="0" autoUpdateAnimBg="0"/>
      <p:bldP spid="6160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696" y="960897"/>
            <a:ext cx="8229600" cy="51350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二、词形转换。</a:t>
            </a:r>
          </a:p>
          <a:p>
            <a:pPr>
              <a:lnSpc>
                <a:spcPct val="80000"/>
              </a:lnSpc>
            </a:pP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1．leaf(n.)叶子→              (复数)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2．French(n.)法语→                 (名词，指国家)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3．German(adj.)德国(人)的→                    (词，指国家)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4．compete(v.)竞争；比赛→                      (名词，指人)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5．postman(n.)邮递员→                 (复数)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6．celebrate(v.)庆祝→                    (名词)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71612" y="1341831"/>
            <a:ext cx="952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leaves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702747" y="2103867"/>
            <a:ext cx="102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France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918930" y="2865847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Germany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85378" y="3627827"/>
            <a:ext cx="1515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competitor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108486" y="4389807"/>
            <a:ext cx="1226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postmen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37338" y="5223508"/>
            <a:ext cx="15488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celebration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  <p:bldP spid="7172" grpId="0" bldLvl="0" autoUpdateAnimBg="0"/>
      <p:bldP spid="7173" grpId="0" bldLvl="0" autoUpdateAnimBg="0"/>
      <p:bldP spid="7174" grpId="0" bldLvl="0" autoUpdateAnimBg="0"/>
      <p:bldP spid="7175" grpId="0" bldLvl="0" autoUpdateAnimBg="0"/>
      <p:bldP spid="717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8" y="762070"/>
            <a:ext cx="8229600" cy="51350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600" dirty="0"/>
              <a:t>◆词组过关</a:t>
            </a:r>
          </a:p>
          <a:p>
            <a:pPr>
              <a:lnSpc>
                <a:spcPct val="80000"/>
              </a:lnSpc>
            </a:pPr>
            <a:r>
              <a:rPr lang="zh-CN" altLang="en-US" sz="2600" dirty="0"/>
              <a:t>一、汉译英。</a:t>
            </a:r>
          </a:p>
          <a:p>
            <a:pPr>
              <a:lnSpc>
                <a:spcPct val="80000"/>
              </a:lnSpc>
            </a:pPr>
            <a:r>
              <a:rPr lang="en-US" altLang="zh-CN" sz="2600" dirty="0"/>
              <a:t>1</a:t>
            </a:r>
            <a:r>
              <a:rPr lang="zh-CN" altLang="en-US" sz="2600" dirty="0"/>
              <a:t>．由</a:t>
            </a:r>
            <a:r>
              <a:rPr lang="en-US" altLang="zh-CN" sz="2600" dirty="0"/>
              <a:t>……</a:t>
            </a:r>
            <a:r>
              <a:rPr lang="zh-CN" altLang="en-US" sz="2600" dirty="0"/>
              <a:t>制成</a:t>
            </a:r>
            <a:r>
              <a:rPr lang="en-US" altLang="zh-CN" sz="2600" dirty="0"/>
              <a:t>(</a:t>
            </a:r>
            <a:r>
              <a:rPr lang="zh-CN" altLang="en-US" sz="2600" dirty="0"/>
              <a:t>看得出原材料</a:t>
            </a:r>
            <a:r>
              <a:rPr lang="en-US" altLang="zh-CN" sz="2600" dirty="0"/>
              <a:t>)</a:t>
            </a:r>
          </a:p>
          <a:p>
            <a:pPr>
              <a:lnSpc>
                <a:spcPct val="80000"/>
              </a:lnSpc>
            </a:pPr>
            <a:endParaRPr lang="en-US" altLang="zh-CN" sz="2600" dirty="0"/>
          </a:p>
          <a:p>
            <a:pPr>
              <a:lnSpc>
                <a:spcPct val="80000"/>
              </a:lnSpc>
            </a:pPr>
            <a:r>
              <a:rPr lang="en-US" altLang="zh-CN" sz="2600" dirty="0"/>
              <a:t>2</a:t>
            </a:r>
            <a:r>
              <a:rPr lang="zh-CN" altLang="en-US" sz="2600" dirty="0"/>
              <a:t>．由</a:t>
            </a:r>
            <a:r>
              <a:rPr lang="en-US" altLang="zh-CN" sz="2600" dirty="0"/>
              <a:t>……</a:t>
            </a:r>
            <a:r>
              <a:rPr lang="zh-CN" altLang="en-US" sz="2600" dirty="0"/>
              <a:t>制成</a:t>
            </a:r>
            <a:r>
              <a:rPr lang="en-US" altLang="zh-CN" sz="2600" dirty="0"/>
              <a:t>(</a:t>
            </a:r>
            <a:r>
              <a:rPr lang="zh-CN" altLang="en-US" sz="2600" dirty="0"/>
              <a:t>看不出原材料</a:t>
            </a:r>
            <a:r>
              <a:rPr lang="en-US" altLang="zh-CN" sz="2600" dirty="0"/>
              <a:t>)</a:t>
            </a:r>
          </a:p>
          <a:p>
            <a:pPr>
              <a:lnSpc>
                <a:spcPct val="80000"/>
              </a:lnSpc>
            </a:pPr>
            <a:endParaRPr lang="en-US" altLang="zh-CN" sz="2600" dirty="0"/>
          </a:p>
          <a:p>
            <a:pPr>
              <a:lnSpc>
                <a:spcPct val="80000"/>
              </a:lnSpc>
            </a:pPr>
            <a:r>
              <a:rPr lang="en-US" altLang="zh-CN" sz="2600" dirty="0"/>
              <a:t>3</a:t>
            </a:r>
            <a:r>
              <a:rPr lang="zh-CN" altLang="en-US" sz="2600" dirty="0"/>
              <a:t>．在</a:t>
            </a:r>
            <a:r>
              <a:rPr lang="en-US" altLang="zh-CN" sz="2600" dirty="0"/>
              <a:t>……(</a:t>
            </a:r>
            <a:r>
              <a:rPr lang="zh-CN" altLang="en-US" sz="2600" dirty="0"/>
              <a:t>产地</a:t>
            </a:r>
            <a:r>
              <a:rPr lang="en-US" altLang="zh-CN" sz="2600" dirty="0"/>
              <a:t>)</a:t>
            </a:r>
            <a:r>
              <a:rPr lang="zh-CN" altLang="en-US" sz="2600" dirty="0"/>
              <a:t>制造的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en-US" altLang="zh-CN" sz="2600" dirty="0"/>
              <a:t>4</a:t>
            </a:r>
            <a:r>
              <a:rPr lang="zh-CN" altLang="en-US" sz="2600" dirty="0"/>
              <a:t>．就我所知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en-US" altLang="zh-CN" sz="2600" dirty="0"/>
              <a:t>5</a:t>
            </a:r>
            <a:r>
              <a:rPr lang="zh-CN" altLang="en-US" sz="2600" dirty="0"/>
              <a:t>．用手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en-US" altLang="zh-CN" sz="2600" dirty="0"/>
              <a:t>6</a:t>
            </a:r>
            <a:r>
              <a:rPr lang="zh-CN" altLang="en-US" sz="2600" dirty="0"/>
              <a:t>．对</a:t>
            </a:r>
            <a:r>
              <a:rPr lang="en-US" altLang="zh-CN" sz="2600" dirty="0"/>
              <a:t>……</a:t>
            </a:r>
            <a:r>
              <a:rPr lang="zh-CN" altLang="en-US" sz="2600" dirty="0"/>
              <a:t>有益</a:t>
            </a:r>
          </a:p>
          <a:p>
            <a:pPr>
              <a:lnSpc>
                <a:spcPct val="80000"/>
              </a:lnSpc>
            </a:pPr>
            <a:endParaRPr lang="zh-CN" altLang="en-US" sz="2600" dirty="0"/>
          </a:p>
          <a:p>
            <a:pPr>
              <a:lnSpc>
                <a:spcPct val="80000"/>
              </a:lnSpc>
            </a:pPr>
            <a:r>
              <a:rPr lang="en-US" altLang="zh-CN" sz="2600" dirty="0"/>
              <a:t>7</a:t>
            </a:r>
            <a:r>
              <a:rPr lang="zh-CN" altLang="en-US" sz="2600" dirty="0"/>
              <a:t>．尽管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800496" y="1524829"/>
            <a:ext cx="14382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be made of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951377" y="2236029"/>
            <a:ext cx="17524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be made from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19575" y="3048829"/>
            <a:ext cx="14221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be made in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72995" y="3836291"/>
            <a:ext cx="19704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as far as I know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920872" y="4674469"/>
            <a:ext cx="10855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by hand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80141" y="5461827"/>
            <a:ext cx="14863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be good for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18522" y="6274627"/>
            <a:ext cx="1571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</a:rPr>
              <a:t>even though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utoUpdateAnimBg="0"/>
      <p:bldP spid="8196" grpId="0" bldLvl="0" autoUpdateAnimBg="0"/>
      <p:bldP spid="8197" grpId="0" bldLvl="0" autoUpdateAnimBg="0"/>
      <p:bldP spid="8198" grpId="0" bldLvl="0" autoUpdateAnimBg="0"/>
      <p:bldP spid="8199" grpId="0" bldLvl="0" autoUpdateAnimBg="0"/>
      <p:bldP spid="8200" grpId="0" bldLvl="0" autoUpdateAnimBg="0"/>
      <p:bldP spid="8201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1884" y="748310"/>
            <a:ext cx="8229600" cy="51350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000" dirty="0"/>
              <a:t>8</a:t>
            </a:r>
            <a:r>
              <a:rPr lang="zh-CN" altLang="en-US" sz="2000" dirty="0"/>
              <a:t>．避免做某事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9</a:t>
            </a:r>
            <a:r>
              <a:rPr lang="zh-CN" altLang="en-US" sz="2000" dirty="0"/>
              <a:t>．事实上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10</a:t>
            </a:r>
            <a:r>
              <a:rPr lang="zh-CN" altLang="en-US" sz="2000" dirty="0"/>
              <a:t>．日常用品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11</a:t>
            </a:r>
            <a:r>
              <a:rPr lang="zh-CN" altLang="en-US" sz="2000" dirty="0"/>
              <a:t>．交通事故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12</a:t>
            </a:r>
            <a:r>
              <a:rPr lang="zh-CN" altLang="en-US" sz="2000" dirty="0"/>
              <a:t>．许多不同种类的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13</a:t>
            </a:r>
            <a:r>
              <a:rPr lang="zh-CN" altLang="en-US" sz="2000" dirty="0"/>
              <a:t>．国际风筝节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14</a:t>
            </a:r>
            <a:r>
              <a:rPr lang="zh-CN" altLang="en-US" sz="2000" dirty="0"/>
              <a:t>．寻求帮助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15</a:t>
            </a:r>
            <a:r>
              <a:rPr lang="zh-CN" altLang="en-US" sz="2000" dirty="0"/>
              <a:t>．处于困境中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000" dirty="0"/>
              <a:t>16</a:t>
            </a:r>
            <a:r>
              <a:rPr lang="zh-CN" altLang="en-US" sz="2000" dirty="0"/>
              <a:t>．在高温下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976917" y="609674"/>
            <a:ext cx="1827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avoid doing sth.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601533" y="1219274"/>
            <a:ext cx="8306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in fact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24588" y="1930474"/>
            <a:ext cx="18133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everyday things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26842" y="2641674"/>
            <a:ext cx="18199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traffic accidents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08922" y="3352874"/>
            <a:ext cx="2589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many different kinds of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123085" y="4064074"/>
            <a:ext cx="31165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the international kite festival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902818" y="4673674"/>
            <a:ext cx="13933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ask for help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132489" y="5486474"/>
            <a:ext cx="11721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in trouble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899517" y="6096074"/>
            <a:ext cx="2076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at a very high heat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utoUpdateAnimBg="0"/>
      <p:bldP spid="9220" grpId="0" bldLvl="0" autoUpdateAnimBg="0"/>
      <p:bldP spid="9221" grpId="0" bldLvl="0" autoUpdateAnimBg="0"/>
      <p:bldP spid="9222" grpId="0" bldLvl="0" autoUpdateAnimBg="0"/>
      <p:bldP spid="9223" grpId="0" bldLvl="0" autoUpdateAnimBg="0"/>
      <p:bldP spid="9224" grpId="0" bldLvl="0" autoUpdateAnimBg="0"/>
      <p:bldP spid="9225" grpId="0" bldLvl="0" autoUpdateAnimBg="0"/>
      <p:bldP spid="9226" grpId="0" bldLvl="0" autoUpdateAnimBg="0"/>
      <p:bldP spid="9227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1884" y="679389"/>
            <a:ext cx="8229600" cy="50355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二、英译汉。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1．be famous for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2．be known for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3．all over the world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4．both…and 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5．fly a kite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6．turn…into…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7．according to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8．send out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498331" y="990601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以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  <a:r>
              <a:rPr lang="zh-CN" altLang="en-US" sz="1800">
                <a:solidFill>
                  <a:srgbClr val="CC0000"/>
                </a:solidFill>
              </a:rPr>
              <a:t>著名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405744" y="1701801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dirty="0">
                <a:solidFill>
                  <a:srgbClr val="CC0000"/>
                </a:solidFill>
              </a:rPr>
              <a:t>以</a:t>
            </a:r>
            <a:r>
              <a:rPr lang="en-US" altLang="zh-CN" sz="1800" dirty="0">
                <a:solidFill>
                  <a:srgbClr val="CC0000"/>
                </a:solidFill>
              </a:rPr>
              <a:t>……</a:t>
            </a:r>
            <a:r>
              <a:rPr lang="zh-CN" altLang="en-US" sz="1800" dirty="0">
                <a:solidFill>
                  <a:srgbClr val="CC0000"/>
                </a:solidFill>
              </a:rPr>
              <a:t>闻名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29163" y="2413001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全世界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93531" y="3124201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CC0000"/>
                </a:solidFill>
              </a:rPr>
              <a:t>……</a:t>
            </a:r>
            <a:r>
              <a:rPr lang="zh-CN" altLang="en-US" sz="1800">
                <a:solidFill>
                  <a:srgbClr val="CC0000"/>
                </a:solidFill>
              </a:rPr>
              <a:t>和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967163" y="3937001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放风筝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190988" y="4749801"/>
            <a:ext cx="1864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 把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  <a:r>
              <a:rPr lang="zh-CN" altLang="en-US" sz="1800">
                <a:solidFill>
                  <a:srgbClr val="CC0000"/>
                </a:solidFill>
              </a:rPr>
              <a:t>变成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73079" y="5461001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根据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892872" y="6273801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发出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  <p:bldP spid="10244" grpId="0" bldLvl="0" autoUpdateAnimBg="0"/>
      <p:bldP spid="10245" grpId="0" bldLvl="0" autoUpdateAnimBg="0"/>
      <p:bldP spid="10246" grpId="0" bldLvl="0" autoUpdateAnimBg="0"/>
      <p:bldP spid="10247" grpId="0" bldLvl="0" autoUpdateAnimBg="0"/>
      <p:bldP spid="10248" grpId="0" bldLvl="0" autoUpdateAnimBg="0"/>
      <p:bldP spid="10249" grpId="0" bldLvl="0" autoUpdateAnimBg="0"/>
      <p:bldP spid="10250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092" y="914466"/>
            <a:ext cx="8229600" cy="51350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covered with</a:t>
            </a:r>
          </a:p>
          <a:p>
            <a:pPr>
              <a:lnSpc>
                <a:spcPct val="80000"/>
              </a:lnSpc>
            </a:pPr>
            <a:endParaRPr lang="en-US" altLang="zh-C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into</a:t>
            </a:r>
          </a:p>
          <a:p>
            <a:pPr>
              <a:lnSpc>
                <a:spcPct val="80000"/>
              </a:lnSpc>
            </a:pPr>
            <a:endParaRPr lang="en-US" altLang="zh-C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symbol of </a:t>
            </a:r>
          </a:p>
          <a:p>
            <a:pPr>
              <a:lnSpc>
                <a:spcPct val="80000"/>
              </a:lnSpc>
            </a:pPr>
            <a:endParaRPr lang="en-US" altLang="zh-C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for</a:t>
            </a:r>
          </a:p>
          <a:p>
            <a:pPr>
              <a:lnSpc>
                <a:spcPct val="80000"/>
              </a:lnSpc>
            </a:pPr>
            <a:endParaRPr lang="en-US" altLang="zh-C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put…on…</a:t>
            </a:r>
          </a:p>
          <a:p>
            <a:pPr>
              <a:lnSpc>
                <a:spcPct val="80000"/>
              </a:lnSpc>
            </a:pPr>
            <a:endParaRPr lang="en-US" altLang="zh-C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famous in</a:t>
            </a:r>
          </a:p>
          <a:p>
            <a:pPr>
              <a:lnSpc>
                <a:spcPct val="80000"/>
              </a:lnSpc>
            </a:pPr>
            <a:endParaRPr lang="en-US" altLang="zh-C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shops</a:t>
            </a:r>
          </a:p>
          <a:p>
            <a:pPr>
              <a:lnSpc>
                <a:spcPct val="80000"/>
              </a:lnSpc>
            </a:pPr>
            <a:endParaRPr lang="en-US" altLang="zh-C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fairy tale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74025" y="926124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用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  <a:r>
              <a:rPr lang="zh-CN" altLang="en-US" sz="1800">
                <a:solidFill>
                  <a:srgbClr val="CC0000"/>
                </a:solidFill>
              </a:rPr>
              <a:t>覆盖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851046" y="1701801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上升到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29814" y="2413001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CC0000"/>
                </a:solidFill>
              </a:rPr>
              <a:t>……</a:t>
            </a:r>
            <a:r>
              <a:rPr lang="zh-CN" altLang="en-US" sz="1800">
                <a:solidFill>
                  <a:srgbClr val="CC0000"/>
                </a:solidFill>
              </a:rPr>
              <a:t>的象征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29814" y="3225801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被用于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921665" y="3937001"/>
            <a:ext cx="2031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把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  <a:r>
              <a:rPr lang="zh-CN" altLang="en-US" sz="1800">
                <a:solidFill>
                  <a:srgbClr val="CC0000"/>
                </a:solidFill>
              </a:rPr>
              <a:t>放在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  <a:r>
              <a:rPr lang="zh-CN" altLang="en-US" sz="1800">
                <a:solidFill>
                  <a:srgbClr val="CC0000"/>
                </a:solidFill>
              </a:rPr>
              <a:t>上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29814" y="4749801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在</a:t>
            </a:r>
            <a:r>
              <a:rPr lang="en-US" altLang="zh-CN" sz="1800">
                <a:solidFill>
                  <a:srgbClr val="CC0000"/>
                </a:solidFill>
              </a:rPr>
              <a:t>……</a:t>
            </a:r>
            <a:r>
              <a:rPr lang="zh-CN" altLang="en-US" sz="1800">
                <a:solidFill>
                  <a:srgbClr val="CC0000"/>
                </a:solidFill>
              </a:rPr>
              <a:t>出名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30930" y="5461001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当地商店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002329" y="6273801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rgbClr val="CC0000"/>
                </a:solidFill>
              </a:rPr>
              <a:t>神话故事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utoUpdateAnimBg="0"/>
      <p:bldP spid="11268" grpId="0" bldLvl="0" autoUpdateAnimBg="0"/>
      <p:bldP spid="11269" grpId="0" bldLvl="0" autoUpdateAnimBg="0"/>
      <p:bldP spid="11270" grpId="0" bldLvl="0" autoUpdateAnimBg="0"/>
      <p:bldP spid="11271" grpId="0" bldLvl="0" autoUpdateAnimBg="0"/>
      <p:bldP spid="11272" grpId="0" bldLvl="0" autoUpdateAnimBg="0"/>
      <p:bldP spid="11273" grpId="0" bldLvl="0" autoUpdateAnimBg="0"/>
      <p:bldP spid="11274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219258"/>
            <a:ext cx="8229600" cy="4112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根据汉语提示完成句子。</a:t>
            </a: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1．不管你买的是什么东西，你可能认为它们都是那些国家制造的。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buy, you might think those products were made in those countries.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2．他发现了一个有趣的现象：在当地的商店里竟然有这么多东西都是中国制造的。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found it interesting        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products in the local shops were made in China.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38406" y="2429991"/>
            <a:ext cx="1778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ea typeface="方正康体_GBK" charset="-122"/>
              </a:rPr>
              <a:t>No matter what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29138" y="4322201"/>
            <a:ext cx="5677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ea typeface="方正康体_GBK" charset="-122"/>
              </a:rPr>
              <a:t>that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全屏显示(4:3)</PresentationFormat>
  <Paragraphs>191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方正康体_GBK</vt:lpstr>
      <vt:lpstr>汉仪小隶书简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2015-03-09T07:57:00Z</dcterms:created>
  <dcterms:modified xsi:type="dcterms:W3CDTF">2023-01-16T23:46:50Z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DCD01006EDD24C65863AAAD76E1E4366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