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46A6C-FC67-4C2F-BCEF-369C68E132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825CE-BF8E-4DA3-A3F4-FF17723C04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F1B2-8C4F-4783-AAE9-B7D0C8C08BAB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9C1B5-BB48-4CB0-B3DA-DE296C2FEF7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33908-2D05-4145-B202-0251305F151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17A0F2-4ECD-4999-AB42-2314DBD3B12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40C0B-EDD2-48BD-8182-898C3D44EFA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4306C-1C17-4885-BB6A-34C912E38D3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EA50A-1F78-497D-90BA-35792708519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43E59-A521-45DA-AA9E-F65C5481D80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AE3A6-1FCE-4D24-83D3-C05B112F17F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6A6C7-4DCE-48A6-A316-F8DC5A90AFC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F0F0E-2137-4320-AF13-6A721F680D4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BC384-78D8-432A-BAFB-AA2B538E86D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7BE558-35A5-4062-B8EF-696B131159C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28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提公因式法</a:t>
            </a:r>
          </a:p>
        </p:txBody>
      </p:sp>
      <p:sp>
        <p:nvSpPr>
          <p:cNvPr id="18" name="矩形 17"/>
          <p:cNvSpPr/>
          <p:nvPr/>
        </p:nvSpPr>
        <p:spPr>
          <a:xfrm>
            <a:off x="2924753" y="536170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47864" y="528637"/>
            <a:ext cx="5378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从一块直径为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a+b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)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的圆形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钢板上截出直径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分别为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a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和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b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的两个圆，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求出剩余钢板的面积</a:t>
            </a:r>
            <a:r>
              <a:rPr lang="zh-CN" altLang="en-US" sz="3600" dirty="0">
                <a:solidFill>
                  <a:srgbClr val="000000"/>
                </a:solidFill>
                <a:ea typeface="华文中宋" panose="02010600040101010101" pitchFamily="2" charset="-122"/>
              </a:rPr>
              <a:t>．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683568" y="3355751"/>
            <a:ext cx="2449512" cy="2449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548755" y="3571651"/>
            <a:ext cx="1511300" cy="1511300"/>
          </a:xfrm>
          <a:prstGeom prst="ellipse">
            <a:avLst/>
          </a:prstGeom>
          <a:solidFill>
            <a:srgbClr val="E8B6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901055" y="4651151"/>
            <a:ext cx="935038" cy="935038"/>
          </a:xfrm>
          <a:prstGeom prst="ellipse">
            <a:avLst/>
          </a:prstGeom>
          <a:solidFill>
            <a:srgbClr val="E8B6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1272" name="Picture 8" descr="lian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404664"/>
            <a:ext cx="21129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19250" y="1125538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3600" b="1">
              <a:solidFill>
                <a:srgbClr val="000000"/>
              </a:solidFill>
              <a:ea typeface="华文中宋" panose="02010600040101010101" pitchFamily="2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31913" y="1196975"/>
            <a:ext cx="63373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7200" b="1" dirty="0">
                <a:solidFill>
                  <a:srgbClr val="FF33CC"/>
                </a:solidFill>
                <a:ea typeface="华文彩云" panose="02010800040101010101" pitchFamily="2" charset="-122"/>
              </a:rPr>
              <a:t>小        结</a:t>
            </a:r>
          </a:p>
        </p:txBody>
      </p:sp>
      <p:pic>
        <p:nvPicPr>
          <p:cNvPr id="16390" name="Picture 6" descr="27_4200_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4679950" cy="9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636838"/>
            <a:ext cx="360363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3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3500438"/>
            <a:ext cx="360363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39750" y="2708275"/>
            <a:ext cx="81375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１．有公因式要先提公因式．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２．必须分解到每个多项式因式不能分解为止</a:t>
            </a:r>
            <a:r>
              <a:rPr lang="zh-CN" altLang="en-US" sz="3600" dirty="0" smtClean="0">
                <a:solidFill>
                  <a:srgbClr val="333399"/>
                </a:solidFill>
                <a:ea typeface="华文中宋" panose="02010600040101010101" pitchFamily="2" charset="-122"/>
              </a:rPr>
              <a:t>．  </a:t>
            </a:r>
            <a:endParaRPr lang="zh-CN" altLang="en-US" sz="3600" dirty="0">
              <a:solidFill>
                <a:srgbClr val="333399"/>
              </a:solidFill>
              <a:ea typeface="华文中宋" panose="02010600040101010101" pitchFamily="2" charset="-122"/>
            </a:endParaRPr>
          </a:p>
        </p:txBody>
      </p:sp>
      <p:pic>
        <p:nvPicPr>
          <p:cNvPr id="2050" name="Picture 2" descr="ppt/media/image8.png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076700"/>
            <a:ext cx="3563937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95375" y="347663"/>
            <a:ext cx="2622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ea typeface="华文中宋" panose="02010600040101010101" pitchFamily="2" charset="-122"/>
              </a:rPr>
              <a:t>知识回顾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311275" y="1498600"/>
            <a:ext cx="34067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3399"/>
                </a:solidFill>
              </a:rPr>
              <a:t>分解因式</a:t>
            </a:r>
            <a:r>
              <a:rPr lang="en-US" altLang="zh-CN" sz="3600" b="1" dirty="0">
                <a:solidFill>
                  <a:srgbClr val="333399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33399"/>
                </a:solidFill>
              </a:rPr>
              <a:t>1.a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-12ab+36b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33399"/>
                </a:solidFill>
              </a:rPr>
              <a:t>2.9x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y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+6xy+1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33399"/>
                </a:solidFill>
              </a:rPr>
              <a:t>3.a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b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-4c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33399"/>
                </a:solidFill>
              </a:rPr>
              <a:t>4.x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4</a:t>
            </a:r>
            <a:r>
              <a:rPr lang="en-US" altLang="zh-CN" sz="3600" b="1" dirty="0">
                <a:solidFill>
                  <a:srgbClr val="333399"/>
                </a:solidFill>
              </a:rPr>
              <a:t>-2x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y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2</a:t>
            </a:r>
            <a:r>
              <a:rPr lang="en-US" altLang="zh-CN" sz="3600" b="1" dirty="0">
                <a:solidFill>
                  <a:srgbClr val="333399"/>
                </a:solidFill>
              </a:rPr>
              <a:t>+y</a:t>
            </a:r>
            <a:r>
              <a:rPr lang="en-US" altLang="zh-CN" sz="3600" b="1" baseline="30000" dirty="0">
                <a:solidFill>
                  <a:srgbClr val="333399"/>
                </a:solidFill>
              </a:rPr>
              <a:t>4</a:t>
            </a:r>
          </a:p>
        </p:txBody>
      </p:sp>
      <p:pic>
        <p:nvPicPr>
          <p:cNvPr id="2054" name="Picture 6" descr="花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1071563"/>
            <a:ext cx="8736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能不能把多项式</a:t>
            </a:r>
            <a:r>
              <a:rPr lang="en-US" altLang="zh-CN" sz="3600" b="1" dirty="0" err="1">
                <a:solidFill>
                  <a:srgbClr val="33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ab+ac+ad</a:t>
            </a:r>
            <a:r>
              <a:rPr lang="zh-CN" altLang="en-US" sz="3600" b="1" dirty="0">
                <a:solidFill>
                  <a:srgbClr val="33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化成积的形式？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84300" y="2438400"/>
            <a:ext cx="5226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因为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a(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b+c+d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)=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ab+ac+ad</a:t>
            </a:r>
            <a:endParaRPr lang="en-US" altLang="zh-CN" sz="3600" dirty="0">
              <a:solidFill>
                <a:srgbClr val="333399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所以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ab+ac+ad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=a(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b+c+d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8313" y="4221163"/>
            <a:ext cx="8413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33399"/>
                </a:solidFill>
                <a:ea typeface="华文中宋" panose="02010600040101010101" pitchFamily="2" charset="-122"/>
              </a:rPr>
              <a:t>a</a:t>
            </a:r>
            <a:r>
              <a:rPr lang="zh-CN" altLang="en-US" sz="3600" b="1" dirty="0">
                <a:solidFill>
                  <a:srgbClr val="333399"/>
                </a:solidFill>
                <a:ea typeface="华文中宋" panose="02010600040101010101" pitchFamily="2" charset="-122"/>
              </a:rPr>
              <a:t>是多项式</a:t>
            </a:r>
            <a:r>
              <a:rPr lang="en-US" altLang="zh-CN" sz="3600" b="1" dirty="0" err="1">
                <a:solidFill>
                  <a:srgbClr val="333399"/>
                </a:solidFill>
                <a:ea typeface="华文中宋" panose="02010600040101010101" pitchFamily="2" charset="-122"/>
              </a:rPr>
              <a:t>ab+ac+ad</a:t>
            </a:r>
            <a:r>
              <a:rPr lang="zh-CN" altLang="en-US" sz="3600" b="1" dirty="0">
                <a:solidFill>
                  <a:srgbClr val="333399"/>
                </a:solidFill>
                <a:ea typeface="华文中宋" panose="02010600040101010101" pitchFamily="2" charset="-122"/>
              </a:rPr>
              <a:t>中各项</a:t>
            </a:r>
            <a:r>
              <a:rPr lang="en-US" altLang="zh-CN" sz="3600" b="1" dirty="0" err="1">
                <a:solidFill>
                  <a:srgbClr val="333399"/>
                </a:solidFill>
                <a:ea typeface="华文中宋" panose="02010600040101010101" pitchFamily="2" charset="-122"/>
              </a:rPr>
              <a:t>ab</a:t>
            </a:r>
            <a:r>
              <a:rPr lang="en-US" altLang="zh-CN" sz="36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﹑</a:t>
            </a:r>
            <a:r>
              <a:rPr lang="en-US" altLang="zh-CN" sz="3600" b="1" dirty="0" err="1">
                <a:solidFill>
                  <a:srgbClr val="333399"/>
                </a:solidFill>
                <a:ea typeface="华文中宋" panose="02010600040101010101" pitchFamily="2" charset="-122"/>
              </a:rPr>
              <a:t>ac</a:t>
            </a:r>
            <a:r>
              <a:rPr lang="en-US" altLang="zh-CN" sz="36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﹑</a:t>
            </a:r>
            <a:r>
              <a:rPr lang="en-US" altLang="zh-CN" sz="3600" b="1" dirty="0" err="1">
                <a:solidFill>
                  <a:srgbClr val="333399"/>
                </a:solidFill>
                <a:ea typeface="华文中宋" panose="02010600040101010101" pitchFamily="2" charset="-122"/>
              </a:rPr>
              <a:t>ad</a:t>
            </a:r>
            <a:endParaRPr lang="en-US" altLang="zh-CN" sz="3600" b="1" dirty="0">
              <a:solidFill>
                <a:srgbClr val="333399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3399"/>
                </a:solidFill>
                <a:ea typeface="华文中宋" panose="02010600040101010101" pitchFamily="2" charset="-122"/>
              </a:rPr>
              <a:t>都有的因式，称为多项式各项的公因式</a:t>
            </a:r>
            <a:r>
              <a:rPr lang="zh-CN" altLang="en-US" sz="3600" dirty="0">
                <a:solidFill>
                  <a:srgbClr val="000000"/>
                </a:solidFill>
                <a:ea typeface="华文中宋" panose="02010600040101010101" pitchFamily="2" charset="-122"/>
              </a:rPr>
              <a:t>．</a:t>
            </a:r>
          </a:p>
        </p:txBody>
      </p:sp>
      <p:pic>
        <p:nvPicPr>
          <p:cNvPr id="3079" name="Picture 7" descr="花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55738" y="63976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议一议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95375" y="1503363"/>
            <a:ext cx="7042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下列多项式的各项是否有公因式？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如果有，是什么？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19250" y="2787650"/>
            <a:ext cx="2365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(1)a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b+ab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4149725"/>
            <a:ext cx="2200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(2)3x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-6x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3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84325" y="5734050"/>
            <a:ext cx="298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(3)9abc-6a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b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651500" y="2708275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ea typeface="华文中宋" panose="02010600040101010101" pitchFamily="2" charset="-122"/>
              </a:rPr>
              <a:t>ab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87988" y="4090988"/>
            <a:ext cx="836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ea typeface="华文中宋" panose="02010600040101010101" pitchFamily="2" charset="-122"/>
              </a:rPr>
              <a:t>3x</a:t>
            </a:r>
            <a:r>
              <a:rPr lang="en-US" altLang="zh-CN" sz="3600" baseline="30000">
                <a:solidFill>
                  <a:srgbClr val="FF0000"/>
                </a:solidFill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570538" y="5661025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ea typeface="华文中宋" panose="02010600040101010101" pitchFamily="2" charset="-122"/>
              </a:rPr>
              <a:t>3ab</a:t>
            </a:r>
          </a:p>
        </p:txBody>
      </p:sp>
      <p:pic>
        <p:nvPicPr>
          <p:cNvPr id="4108" name="Picture 12" descr="花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06" grpId="0"/>
      <p:bldP spid="4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23938" y="782638"/>
            <a:ext cx="8415337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找出下列各式的公因式，填在横线上．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(1)ab,2a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b,3ab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＿＿＿＿＿＿＿＿＿．</a:t>
            </a:r>
            <a:endParaRPr lang="zh-CN" altLang="en-US" sz="3600" baseline="30000" dirty="0">
              <a:solidFill>
                <a:srgbClr val="333399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dirty="0">
              <a:solidFill>
                <a:srgbClr val="333399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(2)6mn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,-18m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n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,24m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＿＿＿＿＿＿．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dirty="0">
              <a:solidFill>
                <a:srgbClr val="333399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(3)7x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y,14xy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z,-35xyz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＿＿＿＿＿＿＿．</a:t>
            </a:r>
            <a:endParaRPr lang="zh-CN" altLang="en-US" sz="3600" baseline="30000" dirty="0">
              <a:solidFill>
                <a:srgbClr val="333399"/>
              </a:solidFill>
              <a:ea typeface="华文中宋" panose="02010600040101010101" pitchFamily="2" charset="-122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416550" y="1214438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ea typeface="华文中宋" panose="02010600040101010101" pitchFamily="2" charset="-122"/>
              </a:rPr>
              <a:t>ab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424613" y="2366963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ea typeface="华文中宋" panose="02010600040101010101" pitchFamily="2" charset="-122"/>
              </a:rPr>
              <a:t>6mn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775325" y="3519488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ea typeface="华文中宋" panose="02010600040101010101" pitchFamily="2" charset="-122"/>
              </a:rPr>
              <a:t>7xy</a:t>
            </a:r>
          </a:p>
        </p:txBody>
      </p:sp>
      <p:pic>
        <p:nvPicPr>
          <p:cNvPr id="5129" name="Picture 9" descr="花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5650" y="4221163"/>
            <a:ext cx="841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公因式</a:t>
            </a:r>
            <a:r>
              <a:rPr lang="zh-CN" altLang="en-US" sz="3600" dirty="0">
                <a:solidFill>
                  <a:srgbClr val="FF0000"/>
                </a:solidFill>
                <a:ea typeface="华文中宋" panose="02010600040101010101" pitchFamily="2" charset="-122"/>
              </a:rPr>
              <a:t>系数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应取各项系数的最大公约数，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55650" y="5030788"/>
            <a:ext cx="8413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FF0000"/>
                </a:solidFill>
                <a:ea typeface="华文中宋" panose="02010600040101010101" pitchFamily="2" charset="-122"/>
              </a:rPr>
              <a:t>字母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取各项相同的字母，且各</a:t>
            </a:r>
            <a:r>
              <a:rPr lang="zh-CN" altLang="en-US" sz="3600" dirty="0">
                <a:solidFill>
                  <a:srgbClr val="FF0000"/>
                </a:solidFill>
                <a:ea typeface="华文中宋" panose="02010600040101010101" pitchFamily="2" charset="-122"/>
              </a:rPr>
              <a:t>字母的指数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取最小的．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16013" y="1033463"/>
            <a:ext cx="52101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例１　分解因式：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　　　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(1)6a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b-9a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b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           (2)-2m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+8m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-12m</a:t>
            </a:r>
          </a:p>
        </p:txBody>
      </p:sp>
      <p:pic>
        <p:nvPicPr>
          <p:cNvPr id="6151" name="Picture 7" descr="花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87624" y="1004888"/>
            <a:ext cx="65325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如何分解因式３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a(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x+y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)-2b(</a:t>
            </a:r>
            <a:r>
              <a:rPr lang="en-US" altLang="zh-CN" sz="3600" dirty="0" err="1">
                <a:solidFill>
                  <a:srgbClr val="333399"/>
                </a:solidFill>
                <a:ea typeface="华文中宋" panose="02010600040101010101" pitchFamily="2" charset="-122"/>
              </a:rPr>
              <a:t>x+y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                       </a:t>
            </a: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和３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(a-1)+a(1-a)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75656" y="3356992"/>
            <a:ext cx="44608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333399"/>
                </a:solidFill>
                <a:ea typeface="华文中宋" panose="02010600040101010101" pitchFamily="2" charset="-122"/>
              </a:rPr>
              <a:t>分解因式：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altLang="zh-CN" sz="3600">
                <a:solidFill>
                  <a:srgbClr val="333399"/>
                </a:solidFill>
                <a:ea typeface="华文中宋" panose="02010600040101010101" pitchFamily="2" charset="-122"/>
              </a:rPr>
              <a:t>5m(x-y)</a:t>
            </a:r>
            <a:r>
              <a:rPr lang="en-US" altLang="zh-CN" sz="3600" baseline="3000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>
                <a:solidFill>
                  <a:srgbClr val="333399"/>
                </a:solidFill>
                <a:ea typeface="华文中宋" panose="02010600040101010101" pitchFamily="2" charset="-122"/>
              </a:rPr>
              <a:t>-10n(y-x)</a:t>
            </a:r>
            <a:r>
              <a:rPr lang="en-US" altLang="zh-CN" sz="3600" baseline="3000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altLang="zh-CN" sz="3600">
                <a:solidFill>
                  <a:srgbClr val="333399"/>
                </a:solidFill>
                <a:ea typeface="华文中宋" panose="02010600040101010101" pitchFamily="2" charset="-122"/>
              </a:rPr>
              <a:t> 6a(a-b)</a:t>
            </a:r>
            <a:r>
              <a:rPr lang="en-US" altLang="zh-CN" sz="3600" baseline="30000">
                <a:solidFill>
                  <a:srgbClr val="333399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600">
                <a:solidFill>
                  <a:srgbClr val="333399"/>
                </a:solidFill>
                <a:ea typeface="华文中宋" panose="02010600040101010101" pitchFamily="2" charset="-122"/>
              </a:rPr>
              <a:t>-12(b-a)</a:t>
            </a:r>
            <a:r>
              <a:rPr lang="en-US" altLang="zh-CN" sz="3600" baseline="30000">
                <a:solidFill>
                  <a:srgbClr val="333399"/>
                </a:solidFill>
                <a:ea typeface="华文中宋" panose="02010600040101010101" pitchFamily="2" charset="-122"/>
              </a:rPr>
              <a:t>3</a:t>
            </a:r>
          </a:p>
        </p:txBody>
      </p:sp>
      <p:pic>
        <p:nvPicPr>
          <p:cNvPr id="7174" name="Picture 6" descr="花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66813" y="260350"/>
            <a:ext cx="61277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例２　把下列各式分解因式．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　　　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(1)-3x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+18x-27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           (2)18a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-50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           (3)2x</a:t>
            </a:r>
            <a:r>
              <a:rPr lang="en-US" altLang="zh-CN" sz="36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600" dirty="0">
                <a:solidFill>
                  <a:srgbClr val="333399"/>
                </a:solidFill>
                <a:ea typeface="华文中宋" panose="02010600040101010101" pitchFamily="2" charset="-122"/>
              </a:rPr>
              <a:t>y-8xy+8y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781300"/>
            <a:ext cx="8870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如果多项式的各项有公因式，那么就可以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把这个公因式提出来，把多项式化成公因式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与另一个多项式的积的形式，这种分解因式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99"/>
                </a:solidFill>
                <a:ea typeface="华文中宋" panose="02010600040101010101" pitchFamily="2" charset="-122"/>
              </a:rPr>
              <a:t>的方法叫做提公因式法．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5288" y="5805488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600">
              <a:solidFill>
                <a:srgbClr val="000000"/>
              </a:solidFill>
              <a:ea typeface="华文中宋" panose="02010600040101010101" pitchFamily="2" charset="-12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925" y="5103813"/>
            <a:ext cx="88709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333399"/>
                </a:solidFill>
                <a:ea typeface="华文中宋" panose="02010600040101010101" pitchFamily="2" charset="-122"/>
              </a:rPr>
              <a:t>注意：１．有公因式要先提公因式．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333399"/>
                </a:solidFill>
                <a:ea typeface="华文中宋" panose="02010600040101010101" pitchFamily="2" charset="-122"/>
              </a:rPr>
              <a:t>　　　２．必须分解到每个多项式因式不能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333399"/>
                </a:solidFill>
                <a:ea typeface="华文中宋" panose="02010600040101010101" pitchFamily="2" charset="-122"/>
              </a:rPr>
              <a:t>　　　　　分解为止．</a:t>
            </a:r>
          </a:p>
        </p:txBody>
      </p:sp>
      <p:pic>
        <p:nvPicPr>
          <p:cNvPr id="8200" name="Picture 8" descr="花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6013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552" y="2002830"/>
            <a:ext cx="76152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333399"/>
                </a:solidFill>
                <a:ea typeface="华文中宋" panose="02010600040101010101" pitchFamily="2" charset="-122"/>
              </a:rPr>
              <a:t>１．如果</a:t>
            </a:r>
            <a:r>
              <a:rPr lang="en-US" altLang="zh-CN" sz="4000" dirty="0">
                <a:solidFill>
                  <a:srgbClr val="333399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4000" dirty="0">
                <a:solidFill>
                  <a:srgbClr val="333399"/>
                </a:solidFill>
                <a:ea typeface="华文中宋" panose="02010600040101010101" pitchFamily="2" charset="-122"/>
              </a:rPr>
              <a:t>是自然数，那么</a:t>
            </a:r>
            <a:r>
              <a:rPr lang="en-US" altLang="zh-CN" sz="4000" dirty="0">
                <a:solidFill>
                  <a:srgbClr val="333399"/>
                </a:solidFill>
                <a:ea typeface="华文中宋" panose="02010600040101010101" pitchFamily="2" charset="-122"/>
              </a:rPr>
              <a:t>n</a:t>
            </a:r>
            <a:r>
              <a:rPr lang="en-US" altLang="zh-CN" sz="4000" baseline="30000" dirty="0">
                <a:solidFill>
                  <a:srgbClr val="33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4000" dirty="0">
                <a:solidFill>
                  <a:srgbClr val="333399"/>
                </a:solidFill>
                <a:ea typeface="华文中宋" panose="02010600040101010101" pitchFamily="2" charset="-122"/>
              </a:rPr>
              <a:t>+n</a:t>
            </a:r>
            <a:r>
              <a:rPr lang="zh-CN" altLang="en-US" sz="4000" dirty="0">
                <a:solidFill>
                  <a:srgbClr val="333399"/>
                </a:solidFill>
                <a:ea typeface="华文中宋" panose="02010600040101010101" pitchFamily="2" charset="-122"/>
              </a:rPr>
              <a:t>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333399"/>
                </a:solidFill>
                <a:ea typeface="华文中宋" panose="02010600040101010101" pitchFamily="2" charset="-122"/>
              </a:rPr>
              <a:t>　　奇数还是偶数？</a:t>
            </a:r>
          </a:p>
        </p:txBody>
      </p:sp>
      <p:pic>
        <p:nvPicPr>
          <p:cNvPr id="10246" name="Picture 6" descr="lian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2112962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全屏显示(4:3)</PresentationFormat>
  <Paragraphs>66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华文彩云</vt:lpstr>
      <vt:lpstr>华文中宋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2018-07-13T00:23:00Z</dcterms:created>
  <dcterms:modified xsi:type="dcterms:W3CDTF">2023-01-16T23:47:10Z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B66AF6AE92E4482492BA248FA0E3E733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