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292" r:id="rId2"/>
    <p:sldId id="257" r:id="rId3"/>
    <p:sldId id="291"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5" r:id="rId24"/>
    <p:sldId id="283" r:id="rId25"/>
    <p:sldId id="286" r:id="rId26"/>
    <p:sldId id="287" r:id="rId27"/>
    <p:sldId id="288" r:id="rId28"/>
    <p:sldId id="289" r:id="rId29"/>
    <p:sldId id="290" r:id="rId30"/>
    <p:sldId id="284" r:id="rId31"/>
  </p:sldIdLst>
  <p:sldSz cx="9144000" cy="5143500" type="screen16x9"/>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0" autoAdjust="0"/>
    <p:restoredTop sz="94660" autoAdjust="0"/>
  </p:normalViewPr>
  <p:slideViewPr>
    <p:cSldViewPr snapToGrid="0">
      <p:cViewPr varScale="1">
        <p:scale>
          <a:sx n="143" d="100"/>
          <a:sy n="143" d="100"/>
        </p:scale>
        <p:origin x="-714" y="-96"/>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613"/>
            <a:ext cx="7772400" cy="11017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5A558666-2C2F-4122-BDE5-EAF22D0B0003}"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7B67A14-EB49-47A1-9F7A-81F88D320929}" type="slidenum">
              <a:rPr lang="zh-CN" altLang="en-US"/>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4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D96BD2EF-89A1-4EF9-AA3A-F25022AFC06C}"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A954CC2-FC04-4A38-A69D-719BA301C4EE}" type="slidenum">
              <a:rPr lang="zh-CN" altLang="en-US"/>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98A41E94-9DD3-484B-A66A-ED9D51E3B172}"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EE4FAFA-E2CD-488A-B957-76A761A53322}" type="slidenum">
              <a:rPr lang="zh-CN" altLang="en-US"/>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6375"/>
            <a:ext cx="6019800" cy="43878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E31C5057-B14B-405E-AD55-A04471CB298A}"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9F681DD-56B3-43C0-8E12-9CDA018468FC}"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F76A0D79-97FC-4602-B337-81C64B854D2B}"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75100AF-B511-4E40-98D9-CF8EE04E98D7}" type="slidenum">
              <a:rPr lang="zh-CN" altLang="en-US"/>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标题和内容">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5"/>
            <a:ext cx="7772400" cy="102235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1A2770A2-AFD2-4A06-BF64-1FF87B859B14}"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593460C-59AE-443E-B6AF-D841963622AD}" type="slidenum">
              <a:rPr lang="zh-CN" altLang="en-US"/>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4FC6C684-43F7-4FDC-81D1-33FEE84EA289}"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0807E21-BB41-4848-BFFE-51D3002D598C}" type="slidenum">
              <a:rPr lang="zh-CN" altLang="en-US"/>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6DF10008-0CB8-41A3-B441-6825D7B6308D}" type="datetimeFigureOut">
              <a:rPr lang="zh-CN" altLang="en-US"/>
              <a:t>2023-01-17</a:t>
            </a:fld>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75AE97C8-4FE4-40E6-B853-D7BC5C9BE74F}" type="slidenum">
              <a:rPr lang="zh-CN" altLang="en-US"/>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8D7BF8BA-8316-4021-9038-1F42DEDA8EA5}" type="datetimeFigureOut">
              <a:rPr lang="zh-CN" altLang="en-US"/>
              <a:t>2023-01-17</a:t>
            </a:fld>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242993F6-1CD9-42D5-AF50-8B26D25CF8BB}"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47F64CDC-52E7-4513-9CFB-F2E0CAC91E2E}" type="datetimeFigureOut">
              <a:rPr lang="zh-CN" altLang="en-US"/>
              <a:t>2023-01-17</a:t>
            </a:fld>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BB1FCA4B-9317-494F-AEA3-9CA47EA7A774}"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20CC2245-45B6-4872-B0E1-93F71E20B1E5}"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BF53A185-8679-4A3B-81D8-ECC2140AC868}"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457200" y="206375"/>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36867" name="Rectangle 3"/>
          <p:cNvSpPr>
            <a:spLocks noGrp="1" noChangeArrowheads="1"/>
          </p:cNvSpPr>
          <p:nvPr>
            <p:ph type="body" idx="1"/>
          </p:nvPr>
        </p:nvSpPr>
        <p:spPr bwMode="auto">
          <a:xfrm>
            <a:off x="457200" y="1200150"/>
            <a:ext cx="8229600" cy="339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6868" name="Rectangle 4"/>
          <p:cNvSpPr>
            <a:spLocks noGrp="1" noChangeArrowheads="1"/>
          </p:cNvSpPr>
          <p:nvPr>
            <p:ph type="dt" sz="half" idx="2"/>
          </p:nvPr>
        </p:nvSpPr>
        <p:spPr bwMode="auto">
          <a:xfrm>
            <a:off x="457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400"/>
            </a:lvl1pPr>
          </a:lstStyle>
          <a:p>
            <a:fld id="{271E9C81-E765-4511-845C-DE076025170D}" type="datetimeFigureOut">
              <a:rPr lang="zh-CN" altLang="en-US"/>
              <a:t>2023-01-17</a:t>
            </a:fld>
            <a:endParaRPr lang="en-US" altLang="zh-CN"/>
          </a:p>
        </p:txBody>
      </p:sp>
      <p:sp>
        <p:nvSpPr>
          <p:cNvPr id="36869" name="Rectangle 5"/>
          <p:cNvSpPr>
            <a:spLocks noGrp="1" noChangeArrowheads="1"/>
          </p:cNvSpPr>
          <p:nvPr>
            <p:ph type="ftr" sz="quarter" idx="3"/>
          </p:nvPr>
        </p:nvSpPr>
        <p:spPr bwMode="auto">
          <a:xfrm>
            <a:off x="3124200" y="4684713"/>
            <a:ext cx="2895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0" hangingPunct="0">
              <a:defRPr sz="1400"/>
            </a:lvl1pPr>
          </a:lstStyle>
          <a:p>
            <a:endParaRPr lang="en-US" altLang="zh-CN"/>
          </a:p>
        </p:txBody>
      </p:sp>
      <p:sp>
        <p:nvSpPr>
          <p:cNvPr id="36870" name="Rectangle 6"/>
          <p:cNvSpPr>
            <a:spLocks noGrp="1" noChangeArrowheads="1"/>
          </p:cNvSpPr>
          <p:nvPr>
            <p:ph type="sldNum" sz="quarter" idx="4"/>
          </p:nvPr>
        </p:nvSpPr>
        <p:spPr bwMode="auto">
          <a:xfrm>
            <a:off x="6553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400"/>
            </a:lvl1pPr>
          </a:lstStyle>
          <a:p>
            <a:fld id="{0939D3DE-E639-42FD-8E84-9B56E44DB132}"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3302794" y="2340744"/>
            <a:ext cx="2519362"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2000" b="1" dirty="0" smtClean="0">
                <a:solidFill>
                  <a:srgbClr val="000000"/>
                </a:solidFill>
                <a:latin typeface="微软雅黑" panose="020B0503020204020204" pitchFamily="34" charset="-122"/>
                <a:ea typeface="微软雅黑" panose="020B0503020204020204" pitchFamily="34" charset="-122"/>
              </a:rPr>
              <a:t>R  </a:t>
            </a:r>
            <a:r>
              <a:rPr lang="zh-CN" altLang="en-US" sz="2000" b="1" dirty="0" smtClean="0">
                <a:solidFill>
                  <a:srgbClr val="000000"/>
                </a:solidFill>
                <a:latin typeface="微软雅黑" panose="020B0503020204020204" pitchFamily="34" charset="-122"/>
                <a:ea typeface="微软雅黑" panose="020B0503020204020204" pitchFamily="34" charset="-122"/>
              </a:rPr>
              <a:t>八年级下册</a:t>
            </a:r>
          </a:p>
        </p:txBody>
      </p:sp>
      <p:sp>
        <p:nvSpPr>
          <p:cNvPr id="1027" name="Line 6"/>
          <p:cNvSpPr>
            <a:spLocks noChangeShapeType="1"/>
          </p:cNvSpPr>
          <p:nvPr/>
        </p:nvSpPr>
        <p:spPr bwMode="auto">
          <a:xfrm>
            <a:off x="987425" y="2151832"/>
            <a:ext cx="7150100"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 name="Text Box 2"/>
          <p:cNvSpPr txBox="1">
            <a:spLocks noChangeArrowheads="1"/>
          </p:cNvSpPr>
          <p:nvPr/>
        </p:nvSpPr>
        <p:spPr bwMode="auto">
          <a:xfrm>
            <a:off x="0" y="739585"/>
            <a:ext cx="914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ctr">
              <a:buFont typeface="Arial" panose="020B0604020202020204" pitchFamily="34" charset="0"/>
              <a:buNone/>
              <a:defRPr/>
            </a:pPr>
            <a:r>
              <a:rPr lang="en-US" altLang="zh-CN" sz="3600" b="1" dirty="0" smtClean="0">
                <a:solidFill>
                  <a:srgbClr val="000000"/>
                </a:solidFill>
                <a:latin typeface="Times New Roman" panose="02020603050405020304" pitchFamily="18" charset="0"/>
                <a:cs typeface="Times New Roman" panose="02020603050405020304" pitchFamily="18" charset="0"/>
              </a:rPr>
              <a:t>Unit 8</a:t>
            </a:r>
          </a:p>
          <a:p>
            <a:pPr algn="ctr">
              <a:buFont typeface="Arial" panose="020B0604020202020204" pitchFamily="34" charset="0"/>
              <a:buNone/>
              <a:defRPr/>
            </a:pPr>
            <a:r>
              <a:rPr lang="en-US" altLang="zh-CN" sz="3600" b="1" dirty="0" smtClean="0">
                <a:solidFill>
                  <a:srgbClr val="000000"/>
                </a:solidFill>
                <a:latin typeface="Times New Roman" panose="02020603050405020304" pitchFamily="18" charset="0"/>
                <a:cs typeface="Times New Roman" panose="02020603050405020304" pitchFamily="18" charset="0"/>
              </a:rPr>
              <a:t>Have you read Treasure Island yet?</a:t>
            </a:r>
          </a:p>
        </p:txBody>
      </p:sp>
      <p:sp>
        <p:nvSpPr>
          <p:cNvPr id="5" name="矩形 4"/>
          <p:cNvSpPr/>
          <p:nvPr/>
        </p:nvSpPr>
        <p:spPr>
          <a:xfrm>
            <a:off x="0" y="3871117"/>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
        <p:nvSpPr>
          <p:cNvPr id="2" name="矩形 1"/>
          <p:cNvSpPr/>
          <p:nvPr/>
        </p:nvSpPr>
        <p:spPr>
          <a:xfrm>
            <a:off x="4057367" y="2852041"/>
            <a:ext cx="1112805" cy="400110"/>
          </a:xfrm>
          <a:prstGeom prst="rect">
            <a:avLst/>
          </a:prstGeom>
        </p:spPr>
        <p:txBody>
          <a:bodyPr wrap="none">
            <a:spAutoFit/>
          </a:bodyPr>
          <a:lstStyle/>
          <a:p>
            <a:pPr algn="ctr"/>
            <a:r>
              <a:rPr lang="zh-CN" altLang="en-US" sz="2000" b="1" dirty="0" smtClean="0">
                <a:latin typeface="微软雅黑" panose="020B0503020204020204" pitchFamily="34" charset="-122"/>
                <a:ea typeface="微软雅黑" panose="020B0503020204020204" pitchFamily="34" charset="-122"/>
              </a:rPr>
              <a:t>第</a:t>
            </a:r>
            <a:r>
              <a:rPr lang="en-US" altLang="zh-CN" sz="2000" b="1" dirty="0" smtClean="0">
                <a:latin typeface="微软雅黑" panose="020B0503020204020204" pitchFamily="34" charset="-122"/>
                <a:ea typeface="微软雅黑" panose="020B0503020204020204" pitchFamily="34" charset="-122"/>
              </a:rPr>
              <a:t>2</a:t>
            </a:r>
            <a:r>
              <a:rPr lang="zh-CN" altLang="en-US" sz="2000" b="1" dirty="0" smtClean="0">
                <a:latin typeface="微软雅黑" panose="020B0503020204020204" pitchFamily="34" charset="-122"/>
                <a:ea typeface="微软雅黑" panose="020B0503020204020204" pitchFamily="34" charset="-122"/>
              </a:rPr>
              <a:t>课</a:t>
            </a:r>
            <a:r>
              <a:rPr lang="zh-CN" altLang="en-US" sz="2000" b="1" dirty="0">
                <a:latin typeface="微软雅黑" panose="020B0503020204020204" pitchFamily="34" charset="-122"/>
                <a:ea typeface="微软雅黑" panose="020B0503020204020204" pitchFamily="34" charset="-122"/>
              </a:rPr>
              <a:t>时</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a:spLocks noChangeArrowheads="1"/>
          </p:cNvSpPr>
          <p:nvPr/>
        </p:nvSpPr>
        <p:spPr bwMode="auto">
          <a:xfrm>
            <a:off x="747713" y="419100"/>
            <a:ext cx="5167312"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600" b="1" dirty="0">
                <a:latin typeface="Times New Roman" panose="02020603050405020304" pitchFamily="18" charset="0"/>
                <a:ea typeface="黑体" panose="02010609060101010101" pitchFamily="49" charset="-122"/>
              </a:rPr>
              <a:t>2. How long have they been here?</a:t>
            </a:r>
          </a:p>
          <a:p>
            <a:pPr>
              <a:lnSpc>
                <a:spcPct val="130000"/>
              </a:lnSpc>
            </a:pPr>
            <a:r>
              <a:rPr lang="zh-CN" altLang="en-US" sz="2600" b="1" dirty="0">
                <a:latin typeface="Times New Roman" panose="02020603050405020304" pitchFamily="18" charset="0"/>
                <a:ea typeface="黑体" panose="02010609060101010101" pitchFamily="49" charset="-122"/>
              </a:rPr>
              <a:t>    他们在这儿多长时间了？</a:t>
            </a:r>
          </a:p>
        </p:txBody>
      </p:sp>
      <p:sp>
        <p:nvSpPr>
          <p:cNvPr id="4" name="矩形 3"/>
          <p:cNvSpPr>
            <a:spLocks noChangeArrowheads="1"/>
          </p:cNvSpPr>
          <p:nvPr/>
        </p:nvSpPr>
        <p:spPr bwMode="auto">
          <a:xfrm>
            <a:off x="1101725" y="1465263"/>
            <a:ext cx="7185025" cy="165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zh-CN" altLang="en-US" sz="2600" b="1" dirty="0">
                <a:solidFill>
                  <a:srgbClr val="0000FF"/>
                </a:solidFill>
                <a:latin typeface="Times New Roman" panose="02020603050405020304" pitchFamily="18" charset="0"/>
                <a:ea typeface="黑体" panose="02010609060101010101" pitchFamily="49" charset="-122"/>
              </a:rPr>
              <a:t>现在完成时的特殊疑问句式</a:t>
            </a:r>
            <a:endParaRPr lang="en-US" altLang="zh-CN" sz="2600" b="1" dirty="0">
              <a:solidFill>
                <a:srgbClr val="0000FF"/>
              </a:solidFill>
              <a:latin typeface="Times New Roman" panose="02020603050405020304" pitchFamily="18" charset="0"/>
              <a:ea typeface="黑体" panose="02010609060101010101" pitchFamily="49" charset="-122"/>
            </a:endParaRPr>
          </a:p>
          <a:p>
            <a:pPr>
              <a:lnSpc>
                <a:spcPct val="130000"/>
              </a:lnSpc>
            </a:pPr>
            <a:r>
              <a:rPr lang="zh-CN" altLang="en-US" sz="2600" b="1" dirty="0">
                <a:solidFill>
                  <a:srgbClr val="FF0000"/>
                </a:solidFill>
                <a:latin typeface="Times New Roman" panose="02020603050405020304" pitchFamily="18" charset="0"/>
                <a:ea typeface="黑体" panose="02010609060101010101" pitchFamily="49" charset="-122"/>
              </a:rPr>
              <a:t>基本结构为：“疑问句</a:t>
            </a:r>
            <a:r>
              <a:rPr lang="en-US" altLang="zh-CN" sz="2600" b="1" dirty="0">
                <a:solidFill>
                  <a:srgbClr val="FF0000"/>
                </a:solidFill>
                <a:latin typeface="Times New Roman" panose="02020603050405020304" pitchFamily="18" charset="0"/>
                <a:ea typeface="黑体" panose="02010609060101010101" pitchFamily="49" charset="-122"/>
              </a:rPr>
              <a:t>+have/has + sb./</a:t>
            </a:r>
            <a:r>
              <a:rPr lang="en-US" altLang="zh-CN" sz="2600" b="1" dirty="0" err="1">
                <a:solidFill>
                  <a:srgbClr val="FF0000"/>
                </a:solidFill>
                <a:latin typeface="Times New Roman" panose="02020603050405020304" pitchFamily="18" charset="0"/>
                <a:ea typeface="黑体" panose="02010609060101010101" pitchFamily="49" charset="-122"/>
              </a:rPr>
              <a:t>sth</a:t>
            </a:r>
            <a:r>
              <a:rPr lang="en-US" altLang="zh-CN" sz="2600" b="1" dirty="0">
                <a:solidFill>
                  <a:srgbClr val="FF0000"/>
                </a:solidFill>
                <a:latin typeface="Times New Roman" panose="02020603050405020304" pitchFamily="18" charset="0"/>
                <a:ea typeface="黑体" panose="02010609060101010101" pitchFamily="49" charset="-122"/>
              </a:rPr>
              <a:t>. +</a:t>
            </a:r>
            <a:r>
              <a:rPr lang="zh-CN" altLang="en-US" sz="2600" b="1" dirty="0">
                <a:solidFill>
                  <a:srgbClr val="FF0000"/>
                </a:solidFill>
                <a:latin typeface="Times New Roman" panose="02020603050405020304" pitchFamily="18" charset="0"/>
                <a:ea typeface="黑体" panose="02010609060101010101" pitchFamily="49" charset="-122"/>
              </a:rPr>
              <a:t>动词过去分词</a:t>
            </a:r>
            <a:r>
              <a:rPr lang="en-US" altLang="zh-CN" sz="2600" b="1" dirty="0">
                <a:solidFill>
                  <a:srgbClr val="FF0000"/>
                </a:solidFill>
                <a:latin typeface="Times New Roman" panose="02020603050405020304" pitchFamily="18" charset="0"/>
                <a:ea typeface="黑体" panose="02010609060101010101" pitchFamily="49" charset="-122"/>
              </a:rPr>
              <a:t>+</a:t>
            </a:r>
            <a:r>
              <a:rPr lang="zh-CN" altLang="en-US" sz="2600" b="1" dirty="0">
                <a:solidFill>
                  <a:srgbClr val="FF0000"/>
                </a:solidFill>
                <a:latin typeface="Times New Roman" panose="02020603050405020304" pitchFamily="18" charset="0"/>
                <a:ea typeface="黑体" panose="02010609060101010101" pitchFamily="49" charset="-122"/>
              </a:rPr>
              <a:t>其他？”。</a:t>
            </a:r>
          </a:p>
        </p:txBody>
      </p:sp>
      <p:sp>
        <p:nvSpPr>
          <p:cNvPr id="5" name="矩形 4"/>
          <p:cNvSpPr>
            <a:spLocks noChangeArrowheads="1"/>
          </p:cNvSpPr>
          <p:nvPr/>
        </p:nvSpPr>
        <p:spPr bwMode="auto">
          <a:xfrm>
            <a:off x="1101725" y="3062288"/>
            <a:ext cx="7023100" cy="165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600" b="1" dirty="0">
                <a:latin typeface="Times New Roman" panose="02020603050405020304" pitchFamily="18" charset="0"/>
                <a:ea typeface="黑体" panose="02010609060101010101" pitchFamily="49" charset="-122"/>
              </a:rPr>
              <a:t>—How long have you worked in this company?   </a:t>
            </a:r>
          </a:p>
          <a:p>
            <a:pPr>
              <a:lnSpc>
                <a:spcPct val="130000"/>
              </a:lnSpc>
            </a:pPr>
            <a:r>
              <a:rPr lang="en-US" altLang="zh-CN" sz="2600" b="1" dirty="0">
                <a:latin typeface="Times New Roman" panose="02020603050405020304" pitchFamily="18" charset="0"/>
                <a:ea typeface="黑体" panose="02010609060101010101" pitchFamily="49" charset="-122"/>
              </a:rPr>
              <a:t>    </a:t>
            </a:r>
            <a:r>
              <a:rPr lang="zh-CN" altLang="en-US" sz="2600" b="1" dirty="0">
                <a:latin typeface="Times New Roman" panose="02020603050405020304" pitchFamily="18" charset="0"/>
                <a:ea typeface="黑体" panose="02010609060101010101" pitchFamily="49" charset="-122"/>
              </a:rPr>
              <a:t>你在这家公司工作了多久？</a:t>
            </a:r>
          </a:p>
          <a:p>
            <a:pPr>
              <a:lnSpc>
                <a:spcPct val="130000"/>
              </a:lnSpc>
            </a:pPr>
            <a:r>
              <a:rPr lang="en-US" altLang="zh-CN" sz="2600" b="1" dirty="0">
                <a:latin typeface="Times New Roman" panose="02020603050405020304" pitchFamily="18" charset="0"/>
                <a:ea typeface="黑体" panose="02010609060101010101" pitchFamily="49" charset="-122"/>
              </a:rPr>
              <a:t>—For three years.   </a:t>
            </a:r>
            <a:r>
              <a:rPr lang="zh-CN" altLang="en-US" sz="2600" b="1" dirty="0">
                <a:latin typeface="Times New Roman" panose="02020603050405020304" pitchFamily="18" charset="0"/>
                <a:ea typeface="黑体" panose="02010609060101010101" pitchFamily="49" charset="-122"/>
              </a:rPr>
              <a:t>三年了。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a:spLocks noChangeArrowheads="1"/>
          </p:cNvSpPr>
          <p:nvPr/>
        </p:nvSpPr>
        <p:spPr bwMode="auto">
          <a:xfrm>
            <a:off x="452438" y="438150"/>
            <a:ext cx="8329612"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600" b="1" dirty="0">
                <a:latin typeface="Times New Roman" panose="02020603050405020304" pitchFamily="18" charset="0"/>
                <a:ea typeface="黑体" panose="02010609060101010101" pitchFamily="49" charset="-122"/>
              </a:rPr>
              <a:t>3. One of them died but the other ran towards my house.  </a:t>
            </a:r>
          </a:p>
          <a:p>
            <a:pPr>
              <a:lnSpc>
                <a:spcPct val="130000"/>
              </a:lnSpc>
            </a:pPr>
            <a:r>
              <a:rPr lang="en-US" altLang="zh-CN" sz="2600" b="1" dirty="0">
                <a:latin typeface="Times New Roman" panose="02020603050405020304" pitchFamily="18" charset="0"/>
                <a:ea typeface="黑体" panose="02010609060101010101" pitchFamily="49" charset="-122"/>
              </a:rPr>
              <a:t>    </a:t>
            </a:r>
            <a:r>
              <a:rPr lang="zh-CN" altLang="en-US" sz="2600" b="1" dirty="0">
                <a:latin typeface="Times New Roman" panose="02020603050405020304" pitchFamily="18" charset="0"/>
                <a:ea typeface="黑体" panose="02010609060101010101" pitchFamily="49" charset="-122"/>
              </a:rPr>
              <a:t>他们其中一个死了，但是另一个跑向我的房子。</a:t>
            </a:r>
          </a:p>
        </p:txBody>
      </p:sp>
      <p:sp>
        <p:nvSpPr>
          <p:cNvPr id="11267" name="矩形 3"/>
          <p:cNvSpPr>
            <a:spLocks noChangeArrowheads="1"/>
          </p:cNvSpPr>
          <p:nvPr/>
        </p:nvSpPr>
        <p:spPr bwMode="auto">
          <a:xfrm>
            <a:off x="2286000" y="2109788"/>
            <a:ext cx="457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zh-CN" altLang="en-US"/>
          </a:p>
        </p:txBody>
      </p:sp>
      <p:sp>
        <p:nvSpPr>
          <p:cNvPr id="5" name="矩形 4"/>
          <p:cNvSpPr>
            <a:spLocks noChangeArrowheads="1"/>
          </p:cNvSpPr>
          <p:nvPr/>
        </p:nvSpPr>
        <p:spPr bwMode="auto">
          <a:xfrm>
            <a:off x="623888" y="1490663"/>
            <a:ext cx="7467600"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buFont typeface="Arial" panose="020B0604020202020204" pitchFamily="34" charset="0"/>
              <a:buNone/>
              <a:defRPr/>
            </a:pPr>
            <a:r>
              <a:rPr lang="en-US" altLang="zh-CN" sz="2600" b="1" dirty="0">
                <a:solidFill>
                  <a:srgbClr val="0000FF"/>
                </a:solidFill>
                <a:latin typeface="Times New Roman" panose="02020603050405020304" pitchFamily="18" charset="0"/>
                <a:ea typeface="黑体" panose="02010609060101010101" pitchFamily="49" charset="-122"/>
              </a:rPr>
              <a:t>    one … the other</a:t>
            </a:r>
            <a:r>
              <a:rPr lang="zh-CN" altLang="en-US" sz="2600" b="1" dirty="0">
                <a:solidFill>
                  <a:srgbClr val="0000FF"/>
                </a:solidFill>
                <a:latin typeface="Times New Roman" panose="02020603050405020304" pitchFamily="18" charset="0"/>
                <a:ea typeface="黑体" panose="02010609060101010101" pitchFamily="49" charset="-122"/>
              </a:rPr>
              <a:t>为固定搭配，表示两个人或事物之中的“一个</a:t>
            </a:r>
            <a:r>
              <a:rPr lang="en-US" altLang="zh-CN" sz="2600" b="1" dirty="0">
                <a:solidFill>
                  <a:srgbClr val="0000FF"/>
                </a:solidFill>
                <a:latin typeface="+mj-ea"/>
                <a:ea typeface="+mj-ea"/>
              </a:rPr>
              <a:t>……</a:t>
            </a:r>
            <a:r>
              <a:rPr lang="zh-CN" altLang="en-US" sz="2600" b="1" dirty="0">
                <a:solidFill>
                  <a:srgbClr val="0000FF"/>
                </a:solidFill>
                <a:latin typeface="+mj-ea"/>
                <a:ea typeface="+mj-ea"/>
              </a:rPr>
              <a:t>另一个</a:t>
            </a:r>
            <a:r>
              <a:rPr lang="en-US" altLang="zh-CN" sz="2600" b="1" dirty="0">
                <a:solidFill>
                  <a:srgbClr val="0000FF"/>
                </a:solidFill>
                <a:latin typeface="+mj-ea"/>
                <a:ea typeface="+mj-ea"/>
              </a:rPr>
              <a:t>……</a:t>
            </a:r>
            <a:r>
              <a:rPr lang="en-US" altLang="zh-CN" sz="2600" b="1" dirty="0">
                <a:solidFill>
                  <a:srgbClr val="0000FF"/>
                </a:solidFill>
                <a:latin typeface="Times New Roman" panose="02020603050405020304" pitchFamily="18" charset="0"/>
                <a:ea typeface="黑体" panose="02010609060101010101" pitchFamily="49" charset="-122"/>
              </a:rPr>
              <a:t>”</a:t>
            </a:r>
            <a:r>
              <a:rPr lang="zh-CN" altLang="en-US" sz="2600" b="1" dirty="0">
                <a:solidFill>
                  <a:srgbClr val="0000FF"/>
                </a:solidFill>
                <a:latin typeface="Times New Roman" panose="02020603050405020304" pitchFamily="18" charset="0"/>
                <a:ea typeface="黑体" panose="02010609060101010101" pitchFamily="49" charset="-122"/>
              </a:rPr>
              <a:t>。</a:t>
            </a:r>
          </a:p>
          <a:p>
            <a:pPr>
              <a:lnSpc>
                <a:spcPct val="130000"/>
              </a:lnSpc>
              <a:buFont typeface="Arial" panose="020B0604020202020204" pitchFamily="34" charset="0"/>
              <a:buNone/>
              <a:defRPr/>
            </a:pPr>
            <a:r>
              <a:rPr lang="zh-CN" altLang="en-US" sz="2600" b="1" dirty="0">
                <a:latin typeface="Times New Roman" panose="02020603050405020304" pitchFamily="18" charset="0"/>
                <a:ea typeface="黑体" panose="02010609060101010101" pitchFamily="49" charset="-122"/>
              </a:rPr>
              <a:t>例：桌子上有两本书，红色的那本是我的，另一  </a:t>
            </a:r>
            <a:endParaRPr lang="en-US" altLang="zh-CN" sz="2600" b="1" dirty="0">
              <a:latin typeface="Times New Roman" panose="02020603050405020304" pitchFamily="18" charset="0"/>
              <a:ea typeface="黑体" panose="02010609060101010101" pitchFamily="49" charset="-122"/>
            </a:endParaRPr>
          </a:p>
          <a:p>
            <a:pPr>
              <a:lnSpc>
                <a:spcPct val="130000"/>
              </a:lnSpc>
              <a:buFont typeface="Arial" panose="020B0604020202020204" pitchFamily="34" charset="0"/>
              <a:buNone/>
              <a:defRPr/>
            </a:pPr>
            <a:r>
              <a:rPr lang="en-US" altLang="zh-CN" sz="2600" b="1" dirty="0">
                <a:latin typeface="Times New Roman" panose="02020603050405020304" pitchFamily="18" charset="0"/>
                <a:ea typeface="黑体" panose="02010609060101010101" pitchFamily="49" charset="-122"/>
              </a:rPr>
              <a:t>        </a:t>
            </a:r>
            <a:r>
              <a:rPr lang="zh-CN" altLang="en-US" sz="2600" b="1" dirty="0">
                <a:latin typeface="Times New Roman" panose="02020603050405020304" pitchFamily="18" charset="0"/>
                <a:ea typeface="黑体" panose="02010609060101010101" pitchFamily="49" charset="-122"/>
              </a:rPr>
              <a:t>本是李明的。</a:t>
            </a:r>
            <a:endParaRPr lang="en-US" altLang="zh-CN" sz="2600" b="1" dirty="0">
              <a:latin typeface="Times New Roman" panose="02020603050405020304" pitchFamily="18" charset="0"/>
              <a:ea typeface="黑体" panose="02010609060101010101" pitchFamily="49" charset="-122"/>
            </a:endParaRPr>
          </a:p>
          <a:p>
            <a:pPr>
              <a:lnSpc>
                <a:spcPct val="130000"/>
              </a:lnSpc>
              <a:buFont typeface="Arial" panose="020B0604020202020204" pitchFamily="34" charset="0"/>
              <a:buNone/>
              <a:defRPr/>
            </a:pPr>
            <a:r>
              <a:rPr lang="en-US" altLang="zh-CN" sz="2600" b="1" dirty="0">
                <a:latin typeface="Times New Roman" panose="02020603050405020304" pitchFamily="18" charset="0"/>
                <a:ea typeface="黑体" panose="02010609060101010101" pitchFamily="49" charset="-122"/>
              </a:rPr>
              <a:t>        There are two books on the desk. The red one is mine</a:t>
            </a:r>
            <a:r>
              <a:rPr lang="zh-CN" altLang="en-US" sz="2600" b="1" dirty="0">
                <a:latin typeface="Times New Roman" panose="02020603050405020304" pitchFamily="18" charset="0"/>
                <a:ea typeface="黑体" panose="02010609060101010101" pitchFamily="49" charset="-122"/>
              </a:rPr>
              <a:t>，</a:t>
            </a:r>
            <a:r>
              <a:rPr lang="en-US" altLang="zh-CN" sz="2600" b="1" dirty="0">
                <a:latin typeface="Times New Roman" panose="02020603050405020304" pitchFamily="18" charset="0"/>
                <a:ea typeface="黑体" panose="02010609060101010101" pitchFamily="49" charset="-122"/>
              </a:rPr>
              <a:t>and the other is Li Ming’s.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barn(inVertical)">
                                      <p:cBhvr>
                                        <p:cTn id="19" dur="500"/>
                                        <p:tgtEl>
                                          <p:spTgt spid="5">
                                            <p:txEl>
                                              <p:pRg st="1" end="1"/>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arn(inVertical)">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 calcmode="lin" valueType="num">
                                      <p:cBhvr>
                                        <p:cTn id="2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矩形 1"/>
          <p:cNvSpPr>
            <a:spLocks noChangeArrowheads="1"/>
          </p:cNvSpPr>
          <p:nvPr/>
        </p:nvSpPr>
        <p:spPr bwMode="auto">
          <a:xfrm>
            <a:off x="619125" y="684213"/>
            <a:ext cx="80200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600" b="1">
                <a:solidFill>
                  <a:srgbClr val="0000FF"/>
                </a:solidFill>
                <a:latin typeface="Times New Roman" panose="02020603050405020304" pitchFamily="18" charset="0"/>
                <a:ea typeface="黑体" panose="02010609060101010101" pitchFamily="49" charset="-122"/>
              </a:rPr>
              <a:t>辨析：</a:t>
            </a:r>
            <a:r>
              <a:rPr lang="en-US" altLang="zh-CN" sz="2600" b="1">
                <a:solidFill>
                  <a:srgbClr val="0000FF"/>
                </a:solidFill>
                <a:latin typeface="Times New Roman" panose="02020603050405020304" pitchFamily="18" charset="0"/>
                <a:ea typeface="黑体" panose="02010609060101010101" pitchFamily="49" charset="-122"/>
              </a:rPr>
              <a:t>other</a:t>
            </a:r>
            <a:r>
              <a:rPr lang="zh-CN" altLang="en-US" sz="2600" b="1">
                <a:solidFill>
                  <a:srgbClr val="0000FF"/>
                </a:solidFill>
                <a:latin typeface="Times New Roman" panose="02020603050405020304" pitchFamily="18" charset="0"/>
                <a:ea typeface="黑体" panose="02010609060101010101" pitchFamily="49" charset="-122"/>
              </a:rPr>
              <a:t>，</a:t>
            </a:r>
            <a:r>
              <a:rPr lang="en-US" altLang="zh-CN" sz="2600" b="1">
                <a:solidFill>
                  <a:srgbClr val="0000FF"/>
                </a:solidFill>
                <a:latin typeface="Times New Roman" panose="02020603050405020304" pitchFamily="18" charset="0"/>
                <a:ea typeface="黑体" panose="02010609060101010101" pitchFamily="49" charset="-122"/>
              </a:rPr>
              <a:t>another</a:t>
            </a:r>
            <a:r>
              <a:rPr lang="zh-CN" altLang="en-US" sz="2600" b="1">
                <a:solidFill>
                  <a:srgbClr val="0000FF"/>
                </a:solidFill>
                <a:latin typeface="Times New Roman" panose="02020603050405020304" pitchFamily="18" charset="0"/>
                <a:ea typeface="黑体" panose="02010609060101010101" pitchFamily="49" charset="-122"/>
              </a:rPr>
              <a:t>，</a:t>
            </a:r>
            <a:r>
              <a:rPr lang="en-US" altLang="zh-CN" sz="2600" b="1">
                <a:solidFill>
                  <a:srgbClr val="0000FF"/>
                </a:solidFill>
                <a:latin typeface="Times New Roman" panose="02020603050405020304" pitchFamily="18" charset="0"/>
                <a:ea typeface="黑体" panose="02010609060101010101" pitchFamily="49" charset="-122"/>
              </a:rPr>
              <a:t>others</a:t>
            </a:r>
            <a:r>
              <a:rPr lang="zh-CN" altLang="en-US" sz="2600" b="1">
                <a:solidFill>
                  <a:srgbClr val="0000FF"/>
                </a:solidFill>
                <a:latin typeface="Times New Roman" panose="02020603050405020304" pitchFamily="18" charset="0"/>
                <a:ea typeface="黑体" panose="02010609060101010101" pitchFamily="49" charset="-122"/>
              </a:rPr>
              <a:t>，</a:t>
            </a:r>
            <a:r>
              <a:rPr lang="en-US" altLang="zh-CN" sz="2600" b="1">
                <a:solidFill>
                  <a:srgbClr val="0000FF"/>
                </a:solidFill>
                <a:latin typeface="Times New Roman" panose="02020603050405020304" pitchFamily="18" charset="0"/>
                <a:ea typeface="黑体" panose="02010609060101010101" pitchFamily="49" charset="-122"/>
              </a:rPr>
              <a:t>the other</a:t>
            </a:r>
            <a:r>
              <a:rPr lang="zh-CN" altLang="en-US" sz="2600" b="1">
                <a:solidFill>
                  <a:srgbClr val="0000FF"/>
                </a:solidFill>
                <a:latin typeface="Times New Roman" panose="02020603050405020304" pitchFamily="18" charset="0"/>
                <a:ea typeface="黑体" panose="02010609060101010101" pitchFamily="49" charset="-122"/>
              </a:rPr>
              <a:t>与</a:t>
            </a:r>
            <a:r>
              <a:rPr lang="en-US" altLang="zh-CN" sz="2600" b="1">
                <a:solidFill>
                  <a:srgbClr val="0000FF"/>
                </a:solidFill>
                <a:latin typeface="Times New Roman" panose="02020603050405020304" pitchFamily="18" charset="0"/>
                <a:ea typeface="黑体" panose="02010609060101010101" pitchFamily="49" charset="-122"/>
              </a:rPr>
              <a:t>the others</a:t>
            </a:r>
            <a:endParaRPr lang="zh-CN" altLang="en-US" sz="2600" b="1">
              <a:solidFill>
                <a:srgbClr val="0000FF"/>
              </a:solidFill>
              <a:latin typeface="Times New Roman" panose="02020603050405020304" pitchFamily="18" charset="0"/>
              <a:ea typeface="黑体" panose="02010609060101010101" pitchFamily="49" charset="-122"/>
            </a:endParaRPr>
          </a:p>
        </p:txBody>
      </p:sp>
      <p:graphicFrame>
        <p:nvGraphicFramePr>
          <p:cNvPr id="3" name="表格 2"/>
          <p:cNvGraphicFramePr>
            <a:graphicFrameLocks noGrp="1"/>
          </p:cNvGraphicFramePr>
          <p:nvPr/>
        </p:nvGraphicFramePr>
        <p:xfrm>
          <a:off x="676275" y="1473200"/>
          <a:ext cx="7905750" cy="3124200"/>
        </p:xfrm>
        <a:graphic>
          <a:graphicData uri="http://schemas.openxmlformats.org/drawingml/2006/table">
            <a:tbl>
              <a:tblPr/>
              <a:tblGrid>
                <a:gridCol w="2195513">
                  <a:extLst>
                    <a:ext uri="{9D8B030D-6E8A-4147-A177-3AD203B41FA5}">
                      <a16:colId xmlns:a16="http://schemas.microsoft.com/office/drawing/2014/main" val="20000"/>
                    </a:ext>
                  </a:extLst>
                </a:gridCol>
                <a:gridCol w="5710237">
                  <a:extLst>
                    <a:ext uri="{9D8B030D-6E8A-4147-A177-3AD203B41FA5}">
                      <a16:colId xmlns:a16="http://schemas.microsoft.com/office/drawing/2014/main" val="20001"/>
                    </a:ext>
                  </a:extLst>
                </a:gridCol>
              </a:tblGrid>
              <a:tr h="519113">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5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other</a:t>
                      </a:r>
                      <a:endParaRPr kumimoji="0" lang="zh-CN" altLang="en-US" sz="35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3500" b="0" i="0" u="none" strike="noStrike" cap="none" normalizeH="0" baseline="0" smtClean="0">
                        <a:ln>
                          <a:noFill/>
                        </a:ln>
                        <a:solidFill>
                          <a:srgbClr val="000000"/>
                        </a:solidFill>
                        <a:effectLst/>
                        <a:latin typeface="黑体" panose="02010609060101010101" pitchFamily="49" charset="-122"/>
                        <a:ea typeface="黑体" panose="02010609060101010101" pitchFamily="49" charset="-122"/>
                      </a:endParaRPr>
                    </a:p>
                  </a:txBody>
                  <a:tcP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extLst>
                  <a:ext uri="{0D108BD9-81ED-4DB2-BD59-A6C34878D82A}">
                    <a16:rowId xmlns:a16="http://schemas.microsoft.com/office/drawing/2014/main" val="10000"/>
                  </a:ext>
                </a:extLst>
              </a:tr>
              <a:tr h="519113">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5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another</a:t>
                      </a:r>
                      <a:endParaRPr kumimoji="0" lang="zh-CN" altLang="en-US" sz="35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3500" b="0" i="0" u="none" strike="noStrike" cap="none" normalizeH="0" baseline="0" smtClean="0">
                        <a:ln>
                          <a:noFill/>
                        </a:ln>
                        <a:solidFill>
                          <a:srgbClr val="000000"/>
                        </a:solidFill>
                        <a:effectLst/>
                        <a:latin typeface="黑体" panose="02010609060101010101" pitchFamily="49" charset="-122"/>
                        <a:ea typeface="黑体" panose="02010609060101010101" pitchFamily="49" charset="-122"/>
                      </a:endParaRPr>
                    </a:p>
                  </a:txBody>
                  <a:tcP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extLst>
                  <a:ext uri="{0D108BD9-81ED-4DB2-BD59-A6C34878D82A}">
                    <a16:rowId xmlns:a16="http://schemas.microsoft.com/office/drawing/2014/main" val="10001"/>
                  </a:ext>
                </a:extLst>
              </a:tr>
              <a:tr h="519113">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5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others</a:t>
                      </a:r>
                      <a:endParaRPr kumimoji="0" lang="zh-CN" altLang="en-US" sz="35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3500" b="0" i="0" u="none" strike="noStrike" cap="none" normalizeH="0" baseline="0" smtClean="0">
                        <a:ln>
                          <a:noFill/>
                        </a:ln>
                        <a:solidFill>
                          <a:srgbClr val="000000"/>
                        </a:solidFill>
                        <a:effectLst/>
                        <a:latin typeface="黑体" panose="02010609060101010101" pitchFamily="49" charset="-122"/>
                        <a:ea typeface="黑体" panose="02010609060101010101" pitchFamily="49" charset="-122"/>
                      </a:endParaRPr>
                    </a:p>
                  </a:txBody>
                  <a:tcP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extLst>
                  <a:ext uri="{0D108BD9-81ED-4DB2-BD59-A6C34878D82A}">
                    <a16:rowId xmlns:a16="http://schemas.microsoft.com/office/drawing/2014/main" val="10002"/>
                  </a:ext>
                </a:extLst>
              </a:tr>
              <a:tr h="519113">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5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the other</a:t>
                      </a:r>
                      <a:endParaRPr kumimoji="0" lang="zh-CN" altLang="en-US" sz="35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3500" b="0" i="0" u="none" strike="noStrike" cap="none" normalizeH="0" baseline="0" smtClean="0">
                        <a:ln>
                          <a:noFill/>
                        </a:ln>
                        <a:solidFill>
                          <a:srgbClr val="000000"/>
                        </a:solidFill>
                        <a:effectLst/>
                        <a:latin typeface="黑体" panose="02010609060101010101" pitchFamily="49" charset="-122"/>
                        <a:ea typeface="黑体" panose="02010609060101010101" pitchFamily="49" charset="-122"/>
                      </a:endParaRPr>
                    </a:p>
                  </a:txBody>
                  <a:tcP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extLst>
                  <a:ext uri="{0D108BD9-81ED-4DB2-BD59-A6C34878D82A}">
                    <a16:rowId xmlns:a16="http://schemas.microsoft.com/office/drawing/2014/main" val="10003"/>
                  </a:ext>
                </a:extLst>
              </a:tr>
              <a:tr h="519113">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5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the others</a:t>
                      </a:r>
                      <a:endParaRPr kumimoji="0" lang="zh-CN" altLang="en-US" sz="35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3500" b="0" i="0" u="none" strike="noStrike" cap="none" normalizeH="0" baseline="0" smtClean="0">
                        <a:ln>
                          <a:noFill/>
                        </a:ln>
                        <a:solidFill>
                          <a:srgbClr val="000000"/>
                        </a:solidFill>
                        <a:effectLst/>
                        <a:latin typeface="黑体" panose="02010609060101010101" pitchFamily="49" charset="-122"/>
                        <a:ea typeface="黑体" panose="02010609060101010101" pitchFamily="49" charset="-122"/>
                      </a:endParaRPr>
                    </a:p>
                  </a:txBody>
                  <a:tcP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extLst>
                  <a:ext uri="{0D108BD9-81ED-4DB2-BD59-A6C34878D82A}">
                    <a16:rowId xmlns:a16="http://schemas.microsoft.com/office/drawing/2014/main" val="10004"/>
                  </a:ext>
                </a:extLst>
              </a:tr>
            </a:tbl>
          </a:graphicData>
        </a:graphic>
      </p:graphicFrame>
      <p:sp>
        <p:nvSpPr>
          <p:cNvPr id="6" name="矩形 5"/>
          <p:cNvSpPr>
            <a:spLocks noChangeArrowheads="1"/>
          </p:cNvSpPr>
          <p:nvPr/>
        </p:nvSpPr>
        <p:spPr bwMode="auto">
          <a:xfrm>
            <a:off x="2943225" y="1516063"/>
            <a:ext cx="55054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600" b="1">
                <a:solidFill>
                  <a:srgbClr val="000000"/>
                </a:solidFill>
                <a:latin typeface="黑体" panose="02010609060101010101" pitchFamily="49" charset="-122"/>
                <a:ea typeface="黑体" panose="02010609060101010101" pitchFamily="49" charset="-122"/>
              </a:rPr>
              <a:t>其他的；另外的；别的（人或事物）</a:t>
            </a:r>
          </a:p>
        </p:txBody>
      </p:sp>
      <p:sp>
        <p:nvSpPr>
          <p:cNvPr id="8" name="矩形 7"/>
          <p:cNvSpPr>
            <a:spLocks noChangeArrowheads="1"/>
          </p:cNvSpPr>
          <p:nvPr/>
        </p:nvSpPr>
        <p:spPr bwMode="auto">
          <a:xfrm>
            <a:off x="2743200" y="2011363"/>
            <a:ext cx="51244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600" b="1">
                <a:solidFill>
                  <a:srgbClr val="000000"/>
                </a:solidFill>
                <a:latin typeface="黑体" panose="02010609060101010101" pitchFamily="49" charset="-122"/>
                <a:ea typeface="黑体" panose="02010609060101010101" pitchFamily="49" charset="-122"/>
              </a:rPr>
              <a:t>（三者或三者以上中的）另一个</a:t>
            </a:r>
          </a:p>
        </p:txBody>
      </p:sp>
      <p:sp>
        <p:nvSpPr>
          <p:cNvPr id="10" name="矩形 9"/>
          <p:cNvSpPr>
            <a:spLocks noChangeArrowheads="1"/>
          </p:cNvSpPr>
          <p:nvPr/>
        </p:nvSpPr>
        <p:spPr bwMode="auto">
          <a:xfrm>
            <a:off x="2981325" y="2511425"/>
            <a:ext cx="54292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600" b="1">
                <a:solidFill>
                  <a:srgbClr val="000000"/>
                </a:solidFill>
                <a:latin typeface="黑体" panose="02010609060101010101" pitchFamily="49" charset="-122"/>
                <a:ea typeface="黑体" panose="02010609060101010101" pitchFamily="49" charset="-122"/>
              </a:rPr>
              <a:t>另一些（并非全部），不表示特指</a:t>
            </a:r>
          </a:p>
        </p:txBody>
      </p:sp>
      <p:sp>
        <p:nvSpPr>
          <p:cNvPr id="12" name="矩形 11"/>
          <p:cNvSpPr>
            <a:spLocks noChangeArrowheads="1"/>
          </p:cNvSpPr>
          <p:nvPr/>
        </p:nvSpPr>
        <p:spPr bwMode="auto">
          <a:xfrm>
            <a:off x="2809875" y="3051175"/>
            <a:ext cx="3200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600" b="1">
                <a:solidFill>
                  <a:srgbClr val="000000"/>
                </a:solidFill>
                <a:latin typeface="黑体" panose="02010609060101010101" pitchFamily="49" charset="-122"/>
                <a:ea typeface="黑体" panose="02010609060101010101" pitchFamily="49" charset="-122"/>
              </a:rPr>
              <a:t>（两者中的）另一个</a:t>
            </a:r>
          </a:p>
        </p:txBody>
      </p:sp>
      <p:sp>
        <p:nvSpPr>
          <p:cNvPr id="14" name="矩形 13"/>
          <p:cNvSpPr>
            <a:spLocks noChangeArrowheads="1"/>
          </p:cNvSpPr>
          <p:nvPr/>
        </p:nvSpPr>
        <p:spPr bwMode="auto">
          <a:xfrm>
            <a:off x="2895600" y="3552825"/>
            <a:ext cx="57435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600" b="1">
                <a:solidFill>
                  <a:srgbClr val="000000"/>
                </a:solidFill>
                <a:latin typeface="黑体" panose="02010609060101010101" pitchFamily="49" charset="-122"/>
                <a:ea typeface="黑体" panose="02010609060101010101" pitchFamily="49" charset="-122"/>
              </a:rPr>
              <a:t>其余的；剩下的（全部），表示特指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12"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33450" y="1017588"/>
            <a:ext cx="7483475" cy="2693987"/>
          </a:xfrm>
          <a:prstGeom prst="rect">
            <a:avLst/>
          </a:prstGeom>
          <a:noFill/>
        </p:spPr>
        <p:txBody>
          <a:bodyPr wrap="none">
            <a:spAutoFit/>
          </a:bodyPr>
          <a:lstStyle/>
          <a:p>
            <a:pPr>
              <a:lnSpc>
                <a:spcPct val="130000"/>
              </a:lnSpc>
              <a:buFont typeface="Arial" panose="020B0604020202020204" pitchFamily="34" charset="0"/>
              <a:buNone/>
              <a:defRPr/>
            </a:pPr>
            <a:r>
              <a:rPr lang="en-US" altLang="zh-CN" sz="2600" b="1" dirty="0">
                <a:latin typeface="+mj-lt"/>
                <a:ea typeface="黑体" panose="02010609060101010101" pitchFamily="49" charset="-122"/>
              </a:rPr>
              <a:t>1. </a:t>
            </a:r>
            <a:r>
              <a:rPr lang="en-US" altLang="zh-CN" sz="2600" b="1" dirty="0">
                <a:latin typeface="+mj-lt"/>
              </a:rPr>
              <a:t>You can chat with ______ people who are online.</a:t>
            </a:r>
            <a:endParaRPr lang="zh-CN" altLang="en-US" sz="2600" b="1" dirty="0">
              <a:latin typeface="+mj-lt"/>
            </a:endParaRPr>
          </a:p>
          <a:p>
            <a:pPr>
              <a:lnSpc>
                <a:spcPct val="130000"/>
              </a:lnSpc>
              <a:buFont typeface="Arial" panose="020B0604020202020204" pitchFamily="34" charset="0"/>
              <a:buNone/>
              <a:defRPr/>
            </a:pPr>
            <a:r>
              <a:rPr lang="en-US" altLang="zh-CN" sz="2600" b="1" dirty="0">
                <a:latin typeface="+mj-lt"/>
                <a:ea typeface="黑体" panose="02010609060101010101" pitchFamily="49" charset="-122"/>
              </a:rPr>
              <a:t>2. She drinks ________ bottle of water.</a:t>
            </a:r>
          </a:p>
          <a:p>
            <a:pPr>
              <a:lnSpc>
                <a:spcPct val="130000"/>
              </a:lnSpc>
              <a:buFont typeface="Arial" panose="020B0604020202020204" pitchFamily="34" charset="0"/>
              <a:buNone/>
              <a:defRPr/>
            </a:pPr>
            <a:r>
              <a:rPr lang="en-US" altLang="zh-CN" sz="2600" b="1" dirty="0">
                <a:latin typeface="+mj-lt"/>
                <a:ea typeface="黑体" panose="02010609060101010101" pitchFamily="49" charset="-122"/>
              </a:rPr>
              <a:t>3. There are no _______.</a:t>
            </a:r>
          </a:p>
          <a:p>
            <a:pPr>
              <a:lnSpc>
                <a:spcPct val="130000"/>
              </a:lnSpc>
              <a:buFont typeface="Arial" panose="020B0604020202020204" pitchFamily="34" charset="0"/>
              <a:buNone/>
              <a:defRPr/>
            </a:pPr>
            <a:r>
              <a:rPr lang="en-US" altLang="zh-CN" sz="2600" b="1" dirty="0">
                <a:latin typeface="+mj-lt"/>
                <a:ea typeface="黑体" panose="02010609060101010101" pitchFamily="49" charset="-122"/>
              </a:rPr>
              <a:t>4. He lives on __________side of the river.</a:t>
            </a:r>
          </a:p>
          <a:p>
            <a:pPr>
              <a:lnSpc>
                <a:spcPct val="130000"/>
              </a:lnSpc>
              <a:buFont typeface="Arial" panose="020B0604020202020204" pitchFamily="34" charset="0"/>
              <a:buNone/>
              <a:defRPr/>
            </a:pPr>
            <a:r>
              <a:rPr lang="en-US" altLang="zh-CN" sz="2600" b="1" dirty="0">
                <a:latin typeface="+mj-lt"/>
                <a:ea typeface="黑体" panose="02010609060101010101" pitchFamily="49" charset="-122"/>
              </a:rPr>
              <a:t>5. This one is cheap</a:t>
            </a:r>
            <a:r>
              <a:rPr lang="zh-CN" altLang="en-US" sz="2600" b="1" dirty="0">
                <a:latin typeface="+mj-lt"/>
                <a:ea typeface="黑体" panose="02010609060101010101" pitchFamily="49" charset="-122"/>
              </a:rPr>
              <a:t>，</a:t>
            </a:r>
            <a:r>
              <a:rPr lang="en-US" altLang="zh-CN" sz="2600" b="1" dirty="0">
                <a:latin typeface="+mj-lt"/>
                <a:ea typeface="黑体" panose="02010609060101010101" pitchFamily="49" charset="-122"/>
              </a:rPr>
              <a:t>and _________ are expensive.</a:t>
            </a:r>
            <a:endParaRPr lang="zh-CN" altLang="en-US" sz="2600" b="1" dirty="0">
              <a:latin typeface="+mj-lt"/>
              <a:ea typeface="黑体" panose="02010609060101010101" pitchFamily="49" charset="-122"/>
            </a:endParaRPr>
          </a:p>
        </p:txBody>
      </p:sp>
      <p:sp>
        <p:nvSpPr>
          <p:cNvPr id="5" name="矩形 4"/>
          <p:cNvSpPr>
            <a:spLocks noChangeArrowheads="1"/>
          </p:cNvSpPr>
          <p:nvPr/>
        </p:nvSpPr>
        <p:spPr bwMode="auto">
          <a:xfrm>
            <a:off x="3957638" y="1106488"/>
            <a:ext cx="10191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600" b="1">
                <a:solidFill>
                  <a:srgbClr val="FF0000"/>
                </a:solidFill>
                <a:latin typeface="Times New Roman" panose="02020603050405020304" pitchFamily="18" charset="0"/>
              </a:rPr>
              <a:t>other </a:t>
            </a:r>
            <a:endParaRPr lang="zh-CN" altLang="en-US">
              <a:solidFill>
                <a:srgbClr val="FF0000"/>
              </a:solidFill>
            </a:endParaRPr>
          </a:p>
        </p:txBody>
      </p:sp>
      <p:sp>
        <p:nvSpPr>
          <p:cNvPr id="6" name="矩形 5"/>
          <p:cNvSpPr>
            <a:spLocks noChangeArrowheads="1"/>
          </p:cNvSpPr>
          <p:nvPr/>
        </p:nvSpPr>
        <p:spPr bwMode="auto">
          <a:xfrm>
            <a:off x="2976563" y="1598613"/>
            <a:ext cx="12954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600" b="1">
                <a:solidFill>
                  <a:srgbClr val="FF0000"/>
                </a:solidFill>
                <a:latin typeface="Times New Roman" panose="02020603050405020304" pitchFamily="18" charset="0"/>
              </a:rPr>
              <a:t>another</a:t>
            </a:r>
            <a:endParaRPr lang="zh-CN" altLang="en-US">
              <a:solidFill>
                <a:srgbClr val="FF0000"/>
              </a:solidFill>
            </a:endParaRPr>
          </a:p>
        </p:txBody>
      </p:sp>
      <p:sp>
        <p:nvSpPr>
          <p:cNvPr id="7" name="矩形 6"/>
          <p:cNvSpPr>
            <a:spLocks noChangeArrowheads="1"/>
          </p:cNvSpPr>
          <p:nvPr/>
        </p:nvSpPr>
        <p:spPr bwMode="auto">
          <a:xfrm>
            <a:off x="3246438" y="2146300"/>
            <a:ext cx="115728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600" b="1">
                <a:solidFill>
                  <a:srgbClr val="FF0000"/>
                </a:solidFill>
                <a:latin typeface="Times New Roman" panose="02020603050405020304" pitchFamily="18" charset="0"/>
              </a:rPr>
              <a:t>others </a:t>
            </a:r>
            <a:endParaRPr lang="zh-CN" altLang="en-US">
              <a:solidFill>
                <a:srgbClr val="FF0000"/>
              </a:solidFill>
            </a:endParaRPr>
          </a:p>
        </p:txBody>
      </p:sp>
      <p:sp>
        <p:nvSpPr>
          <p:cNvPr id="8" name="矩形 7"/>
          <p:cNvSpPr>
            <a:spLocks noChangeArrowheads="1"/>
          </p:cNvSpPr>
          <p:nvPr/>
        </p:nvSpPr>
        <p:spPr bwMode="auto">
          <a:xfrm>
            <a:off x="3078163" y="2657475"/>
            <a:ext cx="16303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600" b="1">
                <a:solidFill>
                  <a:srgbClr val="FF0000"/>
                </a:solidFill>
                <a:latin typeface="Times New Roman" panose="02020603050405020304" pitchFamily="18" charset="0"/>
              </a:rPr>
              <a:t>the other  </a:t>
            </a:r>
            <a:endParaRPr lang="zh-CN" altLang="en-US">
              <a:solidFill>
                <a:srgbClr val="FF0000"/>
              </a:solidFill>
            </a:endParaRPr>
          </a:p>
        </p:txBody>
      </p:sp>
      <p:sp>
        <p:nvSpPr>
          <p:cNvPr id="9" name="矩形 8"/>
          <p:cNvSpPr>
            <a:spLocks noChangeArrowheads="1"/>
          </p:cNvSpPr>
          <p:nvPr/>
        </p:nvSpPr>
        <p:spPr bwMode="auto">
          <a:xfrm>
            <a:off x="4665663" y="3160713"/>
            <a:ext cx="176688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600" b="1">
                <a:solidFill>
                  <a:srgbClr val="FF0000"/>
                </a:solidFill>
                <a:latin typeface="Times New Roman" panose="02020603050405020304" pitchFamily="18" charset="0"/>
              </a:rPr>
              <a:t>the others  </a:t>
            </a:r>
            <a:endParaRPr lang="zh-CN" alt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1455738" y="469900"/>
            <a:ext cx="7345362"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800" b="1">
                <a:latin typeface="Times New Roman" panose="02020603050405020304" pitchFamily="18" charset="0"/>
                <a:ea typeface="黑体" panose="02010609060101010101" pitchFamily="49" charset="-122"/>
              </a:rPr>
              <a:t>Read the passage again. Find words that have these meanings. </a:t>
            </a:r>
          </a:p>
        </p:txBody>
      </p:sp>
      <p:grpSp>
        <p:nvGrpSpPr>
          <p:cNvPr id="14339" name="组合 4"/>
          <p:cNvGrpSpPr/>
          <p:nvPr/>
        </p:nvGrpSpPr>
        <p:grpSpPr bwMode="auto">
          <a:xfrm>
            <a:off x="688975" y="701675"/>
            <a:ext cx="838200" cy="584200"/>
            <a:chOff x="449580" y="517058"/>
            <a:chExt cx="838200" cy="584775"/>
          </a:xfrm>
        </p:grpSpPr>
        <p:sp>
          <p:nvSpPr>
            <p:cNvPr id="4" name="椭圆 3"/>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200" b="1" dirty="0">
                <a:solidFill>
                  <a:srgbClr val="0000FF"/>
                </a:solidFill>
              </a:endParaRPr>
            </a:p>
          </p:txBody>
        </p:sp>
        <p:sp>
          <p:nvSpPr>
            <p:cNvPr id="14347"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3b</a:t>
              </a:r>
              <a:endParaRPr lang="zh-CN" altLang="en-US" sz="3200" b="1">
                <a:solidFill>
                  <a:srgbClr val="0000FF"/>
                </a:solidFill>
              </a:endParaRPr>
            </a:p>
          </p:txBody>
        </p:sp>
      </p:grpSp>
      <p:sp>
        <p:nvSpPr>
          <p:cNvPr id="14340" name="TextBox 5"/>
          <p:cNvSpPr txBox="1">
            <a:spLocks noChangeArrowheads="1"/>
          </p:cNvSpPr>
          <p:nvPr/>
        </p:nvSpPr>
        <p:spPr bwMode="auto">
          <a:xfrm>
            <a:off x="742950" y="1671638"/>
            <a:ext cx="7766050" cy="264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dirty="0">
                <a:latin typeface="Times New Roman" panose="02020603050405020304" pitchFamily="18" charset="0"/>
                <a:ea typeface="黑体" panose="02010609060101010101" pitchFamily="49" charset="-122"/>
              </a:rPr>
              <a:t>1. You can use these to shoot things: _____</a:t>
            </a:r>
          </a:p>
          <a:p>
            <a:pPr eaLnBrk="1" hangingPunct="1">
              <a:lnSpc>
                <a:spcPct val="130000"/>
              </a:lnSpc>
            </a:pPr>
            <a:r>
              <a:rPr lang="en-US" altLang="zh-CN" sz="2600" b="1" dirty="0">
                <a:latin typeface="Times New Roman" panose="02020603050405020304" pitchFamily="18" charset="0"/>
                <a:ea typeface="黑体" panose="02010609060101010101" pitchFamily="49" charset="-122"/>
              </a:rPr>
              <a:t>2. Something you use to travel in the sea: _____</a:t>
            </a:r>
          </a:p>
          <a:p>
            <a:pPr eaLnBrk="1" hangingPunct="1">
              <a:lnSpc>
                <a:spcPct val="130000"/>
              </a:lnSpc>
            </a:pPr>
            <a:r>
              <a:rPr lang="en-US" altLang="zh-CN" sz="2600" b="1" dirty="0">
                <a:latin typeface="Times New Roman" panose="02020603050405020304" pitchFamily="18" charset="0"/>
                <a:ea typeface="黑体" panose="02010609060101010101" pitchFamily="49" charset="-122"/>
              </a:rPr>
              <a:t>3. A piece of land in the middle of the sea: ______</a:t>
            </a:r>
          </a:p>
          <a:p>
            <a:pPr eaLnBrk="1" hangingPunct="1">
              <a:lnSpc>
                <a:spcPct val="130000"/>
              </a:lnSpc>
            </a:pPr>
            <a:r>
              <a:rPr lang="en-US" altLang="zh-CN" sz="2600" b="1" dirty="0">
                <a:latin typeface="Times New Roman" panose="02020603050405020304" pitchFamily="18" charset="0"/>
                <a:ea typeface="黑体" panose="02010609060101010101" pitchFamily="49" charset="-122"/>
              </a:rPr>
              <a:t>4. You can use these to cut things: ______</a:t>
            </a:r>
          </a:p>
          <a:p>
            <a:pPr eaLnBrk="1" hangingPunct="1">
              <a:lnSpc>
                <a:spcPct val="130000"/>
              </a:lnSpc>
            </a:pPr>
            <a:r>
              <a:rPr lang="en-US" altLang="zh-CN" sz="2600" b="1" dirty="0">
                <a:latin typeface="Times New Roman" panose="02020603050405020304" pitchFamily="18" charset="0"/>
                <a:ea typeface="黑体" panose="02010609060101010101" pitchFamily="49" charset="-122"/>
              </a:rPr>
              <a:t>5. Signs left behind by someone or something: ______</a:t>
            </a:r>
          </a:p>
        </p:txBody>
      </p:sp>
      <p:sp>
        <p:nvSpPr>
          <p:cNvPr id="7" name="Text Box 4"/>
          <p:cNvSpPr txBox="1">
            <a:spLocks noChangeArrowheads="1"/>
          </p:cNvSpPr>
          <p:nvPr/>
        </p:nvSpPr>
        <p:spPr bwMode="auto">
          <a:xfrm>
            <a:off x="5919788" y="1700213"/>
            <a:ext cx="1223962" cy="515937"/>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5000"/>
              </a:lnSpc>
            </a:pPr>
            <a:r>
              <a:rPr lang="en-US" altLang="zh-CN" sz="2600" b="1">
                <a:solidFill>
                  <a:srgbClr val="FF0000"/>
                </a:solidFill>
                <a:latin typeface="Times New Roman" panose="02020603050405020304" pitchFamily="18" charset="0"/>
              </a:rPr>
              <a:t>guns</a:t>
            </a:r>
          </a:p>
        </p:txBody>
      </p:sp>
      <p:sp>
        <p:nvSpPr>
          <p:cNvPr id="8" name="Text Box 5"/>
          <p:cNvSpPr txBox="1">
            <a:spLocks noChangeArrowheads="1"/>
          </p:cNvSpPr>
          <p:nvPr/>
        </p:nvSpPr>
        <p:spPr bwMode="auto">
          <a:xfrm>
            <a:off x="6659563" y="2220913"/>
            <a:ext cx="1225550" cy="515937"/>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5000"/>
              </a:lnSpc>
            </a:pPr>
            <a:r>
              <a:rPr lang="en-US" altLang="zh-CN" sz="2600" b="1">
                <a:solidFill>
                  <a:srgbClr val="FF0000"/>
                </a:solidFill>
                <a:latin typeface="Times New Roman" panose="02020603050405020304" pitchFamily="18" charset="0"/>
              </a:rPr>
              <a:t>ship</a:t>
            </a:r>
          </a:p>
        </p:txBody>
      </p:sp>
      <p:sp>
        <p:nvSpPr>
          <p:cNvPr id="9" name="Text Box 6"/>
          <p:cNvSpPr txBox="1">
            <a:spLocks noChangeArrowheads="1"/>
          </p:cNvSpPr>
          <p:nvPr/>
        </p:nvSpPr>
        <p:spPr bwMode="auto">
          <a:xfrm>
            <a:off x="6738938" y="2776538"/>
            <a:ext cx="1146175" cy="5524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5000"/>
              </a:lnSpc>
            </a:pPr>
            <a:r>
              <a:rPr lang="en-US" altLang="zh-CN" sz="2600" b="1">
                <a:solidFill>
                  <a:srgbClr val="FF0000"/>
                </a:solidFill>
                <a:latin typeface="Times New Roman" panose="02020603050405020304" pitchFamily="18" charset="0"/>
              </a:rPr>
              <a:t>island</a:t>
            </a:r>
          </a:p>
        </p:txBody>
      </p:sp>
      <p:sp>
        <p:nvSpPr>
          <p:cNvPr id="10" name="Text Box 7"/>
          <p:cNvSpPr txBox="1">
            <a:spLocks noChangeArrowheads="1"/>
          </p:cNvSpPr>
          <p:nvPr/>
        </p:nvSpPr>
        <p:spPr bwMode="auto">
          <a:xfrm>
            <a:off x="5592763" y="3281363"/>
            <a:ext cx="1146175" cy="5524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5000"/>
              </a:lnSpc>
            </a:pPr>
            <a:r>
              <a:rPr lang="en-US" altLang="zh-CN" sz="2600" b="1">
                <a:solidFill>
                  <a:srgbClr val="FF0000"/>
                </a:solidFill>
                <a:latin typeface="Times New Roman" panose="02020603050405020304" pitchFamily="18" charset="0"/>
              </a:rPr>
              <a:t>knives</a:t>
            </a:r>
          </a:p>
        </p:txBody>
      </p:sp>
      <p:sp>
        <p:nvSpPr>
          <p:cNvPr id="11" name="Text Box 8"/>
          <p:cNvSpPr txBox="1">
            <a:spLocks noChangeArrowheads="1"/>
          </p:cNvSpPr>
          <p:nvPr/>
        </p:nvSpPr>
        <p:spPr bwMode="auto">
          <a:xfrm>
            <a:off x="7331075" y="3797300"/>
            <a:ext cx="1120775" cy="5524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5000"/>
              </a:lnSpc>
            </a:pPr>
            <a:r>
              <a:rPr lang="en-US" altLang="zh-CN" sz="2600" b="1">
                <a:solidFill>
                  <a:srgbClr val="FF0000"/>
                </a:solidFill>
                <a:latin typeface="Times New Roman" panose="02020603050405020304" pitchFamily="18" charset="0"/>
              </a:rPr>
              <a:t>marks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8" grpId="0" autoUpdateAnimBg="0"/>
      <p:bldP spid="9" grpId="0" autoUpdateAnimBg="0"/>
      <p:bldP spid="10" grpId="0" autoUpdateAnimBg="0"/>
      <p:bldP spid="1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1455738" y="546100"/>
            <a:ext cx="3671887"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800" b="1" dirty="0">
                <a:latin typeface="Times New Roman" panose="02020603050405020304" pitchFamily="18" charset="0"/>
                <a:ea typeface="黑体" panose="02010609060101010101" pitchFamily="49" charset="-122"/>
              </a:rPr>
              <a:t>Correct the sentences. </a:t>
            </a:r>
          </a:p>
        </p:txBody>
      </p:sp>
      <p:grpSp>
        <p:nvGrpSpPr>
          <p:cNvPr id="15363" name="组合 4"/>
          <p:cNvGrpSpPr/>
          <p:nvPr/>
        </p:nvGrpSpPr>
        <p:grpSpPr bwMode="auto">
          <a:xfrm>
            <a:off x="688975" y="606425"/>
            <a:ext cx="838200" cy="584200"/>
            <a:chOff x="449580" y="517058"/>
            <a:chExt cx="838200" cy="584775"/>
          </a:xfrm>
        </p:grpSpPr>
        <p:sp>
          <p:nvSpPr>
            <p:cNvPr id="4" name="椭圆 3"/>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200" b="1" dirty="0">
                <a:solidFill>
                  <a:srgbClr val="0000FF"/>
                </a:solidFill>
              </a:endParaRPr>
            </a:p>
          </p:txBody>
        </p:sp>
        <p:sp>
          <p:nvSpPr>
            <p:cNvPr id="15368"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3c</a:t>
              </a:r>
              <a:endParaRPr lang="zh-CN" altLang="en-US" sz="3200" b="1">
                <a:solidFill>
                  <a:srgbClr val="0000FF"/>
                </a:solidFill>
              </a:endParaRPr>
            </a:p>
          </p:txBody>
        </p:sp>
      </p:grpSp>
      <p:sp>
        <p:nvSpPr>
          <p:cNvPr id="6" name="Rectangle 3"/>
          <p:cNvSpPr>
            <a:spLocks noChangeArrowheads="1"/>
          </p:cNvSpPr>
          <p:nvPr/>
        </p:nvSpPr>
        <p:spPr bwMode="auto">
          <a:xfrm>
            <a:off x="549275" y="1397000"/>
            <a:ext cx="8458200" cy="20129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tabLst>
                <a:tab pos="450850" algn="l"/>
              </a:tabLst>
            </a:pPr>
            <a:r>
              <a:rPr lang="en-US" altLang="zh-CN" sz="2600" b="1" dirty="0">
                <a:solidFill>
                  <a:srgbClr val="000000"/>
                </a:solidFill>
                <a:latin typeface="Times New Roman" panose="02020603050405020304" pitchFamily="18" charset="0"/>
              </a:rPr>
              <a:t>1. Robinson Crusoe arrived on the island with enough   </a:t>
            </a:r>
          </a:p>
          <a:p>
            <a:pPr>
              <a:lnSpc>
                <a:spcPct val="120000"/>
              </a:lnSpc>
              <a:tabLst>
                <a:tab pos="450850" algn="l"/>
              </a:tabLst>
            </a:pPr>
            <a:r>
              <a:rPr lang="en-US" altLang="zh-CN" sz="2600" b="1" dirty="0">
                <a:solidFill>
                  <a:srgbClr val="000000"/>
                </a:solidFill>
                <a:latin typeface="Times New Roman" panose="02020603050405020304" pitchFamily="18" charset="0"/>
              </a:rPr>
              <a:t>    food and drink.</a:t>
            </a:r>
          </a:p>
          <a:p>
            <a:pPr>
              <a:lnSpc>
                <a:spcPct val="120000"/>
              </a:lnSpc>
              <a:tabLst>
                <a:tab pos="450850" algn="l"/>
              </a:tabLst>
            </a:pPr>
            <a:endParaRPr lang="en-US" altLang="zh-CN" sz="2600" b="1" dirty="0">
              <a:solidFill>
                <a:srgbClr val="000000"/>
              </a:solidFill>
              <a:latin typeface="Times New Roman" panose="02020603050405020304" pitchFamily="18" charset="0"/>
            </a:endParaRPr>
          </a:p>
          <a:p>
            <a:pPr>
              <a:lnSpc>
                <a:spcPct val="120000"/>
              </a:lnSpc>
              <a:tabLst>
                <a:tab pos="450850" algn="l"/>
              </a:tabLst>
            </a:pPr>
            <a:r>
              <a:rPr lang="en-US" altLang="zh-CN" sz="2600" b="1" dirty="0">
                <a:solidFill>
                  <a:srgbClr val="000000"/>
                </a:solidFill>
                <a:latin typeface="Times New Roman" panose="02020603050405020304" pitchFamily="18" charset="0"/>
              </a:rPr>
              <a:t>2. Friday made a small boat.</a:t>
            </a:r>
          </a:p>
        </p:txBody>
      </p:sp>
      <p:sp>
        <p:nvSpPr>
          <p:cNvPr id="7" name="Text Box 4"/>
          <p:cNvSpPr txBox="1">
            <a:spLocks noChangeArrowheads="1"/>
          </p:cNvSpPr>
          <p:nvPr/>
        </p:nvSpPr>
        <p:spPr bwMode="auto">
          <a:xfrm>
            <a:off x="896938" y="2406650"/>
            <a:ext cx="7986712"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en-US" altLang="zh-CN" sz="2600" b="1" dirty="0">
                <a:solidFill>
                  <a:srgbClr val="FF0000"/>
                </a:solidFill>
                <a:latin typeface="Times New Roman" panose="02020603050405020304" pitchFamily="18" charset="0"/>
              </a:rPr>
              <a:t>Robinson Crusoe arrived on the island with nothing.</a:t>
            </a:r>
            <a:endParaRPr lang="zh-CN" altLang="en-US" sz="2600" b="1" dirty="0">
              <a:solidFill>
                <a:srgbClr val="FF0000"/>
              </a:solidFill>
              <a:latin typeface="Times New Roman" panose="02020603050405020304" pitchFamily="18" charset="0"/>
            </a:endParaRPr>
          </a:p>
        </p:txBody>
      </p:sp>
      <p:sp>
        <p:nvSpPr>
          <p:cNvPr id="8" name="Text Box 5"/>
          <p:cNvSpPr txBox="1">
            <a:spLocks noChangeArrowheads="1"/>
          </p:cNvSpPr>
          <p:nvPr/>
        </p:nvSpPr>
        <p:spPr bwMode="auto">
          <a:xfrm>
            <a:off x="896938" y="3398838"/>
            <a:ext cx="4722812" cy="531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en-US" altLang="zh-CN" sz="2600" b="1" dirty="0">
                <a:solidFill>
                  <a:srgbClr val="FF0000"/>
                </a:solidFill>
                <a:latin typeface="Times New Roman" panose="02020603050405020304" pitchFamily="18" charset="0"/>
              </a:rPr>
              <a:t>Robinson made a small boat.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5"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fltVal val="0"/>
                                          </p:val>
                                        </p:tav>
                                        <p:tav tm="100000">
                                          <p:val>
                                            <p:strVal val="#ppt_w"/>
                                          </p:val>
                                        </p:tav>
                                      </p:tavLst>
                                    </p:anim>
                                    <p:anim calcmode="lin" valueType="num">
                                      <p:cBhvr>
                                        <p:cTn id="18" dur="1000" fill="hold"/>
                                        <p:tgtEl>
                                          <p:spTgt spid="8"/>
                                        </p:tgtEl>
                                        <p:attrNameLst>
                                          <p:attrName>ppt_h</p:attrName>
                                        </p:attrNameLst>
                                      </p:cBhvr>
                                      <p:tavLst>
                                        <p:tav tm="0">
                                          <p:val>
                                            <p:fltVal val="0"/>
                                          </p:val>
                                        </p:tav>
                                        <p:tav tm="100000">
                                          <p:val>
                                            <p:strVal val="#ppt_h"/>
                                          </p:val>
                                        </p:tav>
                                      </p:tavLst>
                                    </p:anim>
                                    <p:anim calcmode="lin" valueType="num">
                                      <p:cBhvr>
                                        <p:cTn id="19"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7" grpId="0" bldLvl="0" autoUpdateAnimBg="0"/>
      <p:bldP spid="8" grpId="0" bldLvl="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647700" y="858838"/>
            <a:ext cx="7953375" cy="249237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tabLst>
                <a:tab pos="450850" algn="l"/>
              </a:tabLst>
            </a:pPr>
            <a:r>
              <a:rPr lang="en-US" altLang="zh-CN" sz="2600" b="1" dirty="0">
                <a:solidFill>
                  <a:srgbClr val="000000"/>
                </a:solidFill>
                <a:latin typeface="Times New Roman" panose="02020603050405020304" pitchFamily="18" charset="0"/>
              </a:rPr>
              <a:t>3. Robinson had some food and tools when he first  </a:t>
            </a:r>
          </a:p>
          <a:p>
            <a:pPr>
              <a:lnSpc>
                <a:spcPct val="120000"/>
              </a:lnSpc>
              <a:tabLst>
                <a:tab pos="450850" algn="l"/>
              </a:tabLst>
            </a:pPr>
            <a:r>
              <a:rPr lang="en-US" altLang="zh-CN" sz="2600" b="1" dirty="0">
                <a:solidFill>
                  <a:srgbClr val="000000"/>
                </a:solidFill>
                <a:latin typeface="Times New Roman" panose="02020603050405020304" pitchFamily="18" charset="0"/>
              </a:rPr>
              <a:t>    arrived on the island.</a:t>
            </a:r>
          </a:p>
          <a:p>
            <a:pPr>
              <a:lnSpc>
                <a:spcPct val="120000"/>
              </a:lnSpc>
              <a:tabLst>
                <a:tab pos="450850" algn="l"/>
              </a:tabLst>
            </a:pPr>
            <a:r>
              <a:rPr lang="en-US" altLang="zh-CN" sz="2600" b="1" dirty="0">
                <a:solidFill>
                  <a:srgbClr val="000000"/>
                </a:solidFill>
                <a:latin typeface="Times New Roman" panose="02020603050405020304" pitchFamily="18" charset="0"/>
              </a:rPr>
              <a:t> </a:t>
            </a:r>
          </a:p>
          <a:p>
            <a:pPr>
              <a:lnSpc>
                <a:spcPct val="120000"/>
              </a:lnSpc>
              <a:tabLst>
                <a:tab pos="450850" algn="l"/>
              </a:tabLst>
            </a:pPr>
            <a:endParaRPr lang="en-US" altLang="zh-CN" sz="2600" b="1" dirty="0">
              <a:solidFill>
                <a:srgbClr val="000000"/>
              </a:solidFill>
              <a:latin typeface="Times New Roman" panose="02020603050405020304" pitchFamily="18" charset="0"/>
            </a:endParaRPr>
          </a:p>
          <a:p>
            <a:pPr>
              <a:lnSpc>
                <a:spcPct val="120000"/>
              </a:lnSpc>
              <a:tabLst>
                <a:tab pos="450850" algn="l"/>
              </a:tabLst>
            </a:pPr>
            <a:r>
              <a:rPr lang="en-US" altLang="zh-CN" sz="2600" b="1" dirty="0">
                <a:solidFill>
                  <a:srgbClr val="000000"/>
                </a:solidFill>
                <a:latin typeface="Times New Roman" panose="02020603050405020304" pitchFamily="18" charset="0"/>
              </a:rPr>
              <a:t>4. Robinson used the ship to build his house.</a:t>
            </a:r>
          </a:p>
        </p:txBody>
      </p:sp>
      <p:sp>
        <p:nvSpPr>
          <p:cNvPr id="3" name="Text Box 4"/>
          <p:cNvSpPr txBox="1">
            <a:spLocks noChangeArrowheads="1"/>
          </p:cNvSpPr>
          <p:nvPr/>
        </p:nvSpPr>
        <p:spPr bwMode="auto">
          <a:xfrm>
            <a:off x="960438" y="1887538"/>
            <a:ext cx="7327900" cy="941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en-US" altLang="zh-CN" sz="2600" b="1" dirty="0">
                <a:solidFill>
                  <a:srgbClr val="FF0000"/>
                </a:solidFill>
                <a:latin typeface="Times New Roman" panose="02020603050405020304" pitchFamily="18" charset="0"/>
              </a:rPr>
              <a:t>Robinson had nothing when he first arrived on the island.</a:t>
            </a:r>
          </a:p>
        </p:txBody>
      </p:sp>
      <p:sp>
        <p:nvSpPr>
          <p:cNvPr id="4" name="Text Box 5"/>
          <p:cNvSpPr txBox="1">
            <a:spLocks noChangeArrowheads="1"/>
          </p:cNvSpPr>
          <p:nvPr/>
        </p:nvSpPr>
        <p:spPr bwMode="auto">
          <a:xfrm>
            <a:off x="976313" y="3343275"/>
            <a:ext cx="73279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en-US" altLang="zh-CN" sz="2600" b="1" dirty="0">
                <a:solidFill>
                  <a:srgbClr val="FF0000"/>
                </a:solidFill>
                <a:latin typeface="Times New Roman" panose="02020603050405020304" pitchFamily="18" charset="0"/>
              </a:rPr>
              <a:t>Robinson cut down trees to build his house.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9" presetClass="entr" presetSubtype="0" accel="10000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18"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19"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ldLvl="0" autoUpdateAnimBg="0"/>
      <p:bldP spid="4" grpId="0" bldLvl="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855663" y="887413"/>
            <a:ext cx="7640637" cy="2973387"/>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tabLst>
                <a:tab pos="450850" algn="l"/>
              </a:tabLst>
            </a:pPr>
            <a:r>
              <a:rPr lang="en-US" altLang="zh-CN" sz="2600" b="1">
                <a:solidFill>
                  <a:srgbClr val="000000"/>
                </a:solidFill>
                <a:latin typeface="Times New Roman" panose="02020603050405020304" pitchFamily="18" charset="0"/>
              </a:rPr>
              <a:t>5. Friday saw some marks of another man’s feet on </a:t>
            </a:r>
          </a:p>
          <a:p>
            <a:pPr>
              <a:lnSpc>
                <a:spcPct val="120000"/>
              </a:lnSpc>
              <a:tabLst>
                <a:tab pos="450850" algn="l"/>
              </a:tabLst>
            </a:pPr>
            <a:r>
              <a:rPr lang="en-US" altLang="zh-CN" sz="2600" b="1">
                <a:solidFill>
                  <a:srgbClr val="000000"/>
                </a:solidFill>
                <a:latin typeface="Times New Roman" panose="02020603050405020304" pitchFamily="18" charset="0"/>
              </a:rPr>
              <a:t>    the beach.</a:t>
            </a:r>
          </a:p>
          <a:p>
            <a:pPr>
              <a:lnSpc>
                <a:spcPct val="120000"/>
              </a:lnSpc>
              <a:tabLst>
                <a:tab pos="450850" algn="l"/>
              </a:tabLst>
            </a:pPr>
            <a:endParaRPr lang="en-US" altLang="zh-CN" sz="2600" b="1">
              <a:solidFill>
                <a:srgbClr val="000000"/>
              </a:solidFill>
              <a:latin typeface="Times New Roman" panose="02020603050405020304" pitchFamily="18" charset="0"/>
            </a:endParaRPr>
          </a:p>
          <a:p>
            <a:pPr>
              <a:lnSpc>
                <a:spcPct val="120000"/>
              </a:lnSpc>
              <a:tabLst>
                <a:tab pos="450850" algn="l"/>
              </a:tabLst>
            </a:pPr>
            <a:endParaRPr lang="en-US" altLang="zh-CN" sz="2600" b="1">
              <a:solidFill>
                <a:srgbClr val="000000"/>
              </a:solidFill>
              <a:latin typeface="Times New Roman" panose="02020603050405020304" pitchFamily="18" charset="0"/>
            </a:endParaRPr>
          </a:p>
          <a:p>
            <a:pPr>
              <a:lnSpc>
                <a:spcPct val="120000"/>
              </a:lnSpc>
              <a:tabLst>
                <a:tab pos="450850" algn="l"/>
              </a:tabLst>
            </a:pPr>
            <a:r>
              <a:rPr lang="en-US" altLang="zh-CN" sz="2600" b="1">
                <a:solidFill>
                  <a:srgbClr val="000000"/>
                </a:solidFill>
                <a:latin typeface="Times New Roman" panose="02020603050405020304" pitchFamily="18" charset="0"/>
              </a:rPr>
              <a:t>6. Robinson tried to kill the two men.</a:t>
            </a:r>
          </a:p>
          <a:p>
            <a:pPr>
              <a:lnSpc>
                <a:spcPct val="120000"/>
              </a:lnSpc>
              <a:tabLst>
                <a:tab pos="450850" algn="l"/>
              </a:tabLst>
            </a:pPr>
            <a:endParaRPr lang="en-US" altLang="zh-CN" sz="2600" b="1">
              <a:solidFill>
                <a:srgbClr val="000000"/>
              </a:solidFill>
              <a:latin typeface="Times New Roman" panose="02020603050405020304" pitchFamily="18" charset="0"/>
            </a:endParaRPr>
          </a:p>
        </p:txBody>
      </p:sp>
      <p:sp>
        <p:nvSpPr>
          <p:cNvPr id="3" name="Text Box 4"/>
          <p:cNvSpPr txBox="1">
            <a:spLocks noChangeArrowheads="1"/>
          </p:cNvSpPr>
          <p:nvPr/>
        </p:nvSpPr>
        <p:spPr bwMode="auto">
          <a:xfrm>
            <a:off x="1196975" y="1903413"/>
            <a:ext cx="7326313" cy="93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en-US" altLang="zh-CN" sz="2600" b="1">
                <a:solidFill>
                  <a:srgbClr val="FF0000"/>
                </a:solidFill>
                <a:latin typeface="Times New Roman" panose="02020603050405020304" pitchFamily="18" charset="0"/>
              </a:rPr>
              <a:t>Robinson saw some marks of another man's feet on the beach.</a:t>
            </a:r>
          </a:p>
        </p:txBody>
      </p:sp>
      <p:sp>
        <p:nvSpPr>
          <p:cNvPr id="4" name="Text Box 5"/>
          <p:cNvSpPr txBox="1">
            <a:spLocks noChangeArrowheads="1"/>
          </p:cNvSpPr>
          <p:nvPr/>
        </p:nvSpPr>
        <p:spPr bwMode="auto">
          <a:xfrm>
            <a:off x="1196975" y="3397250"/>
            <a:ext cx="6289675"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en-US" altLang="zh-CN" sz="2600" b="1">
                <a:solidFill>
                  <a:srgbClr val="FF0000"/>
                </a:solidFill>
                <a:latin typeface="Times New Roman" panose="02020603050405020304" pitchFamily="18" charset="0"/>
              </a:rPr>
              <a:t>Some cannibals tried to kill the two 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ldLvl="0" autoUpdateAnimBg="0"/>
      <p:bldP spid="4" grpId="0" bldLvl="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37"/>
          <p:cNvGraphicFramePr>
            <a:graphicFrameLocks noGrp="1"/>
          </p:cNvGraphicFramePr>
          <p:nvPr/>
        </p:nvGraphicFramePr>
        <p:xfrm>
          <a:off x="293688" y="1185863"/>
          <a:ext cx="8621712" cy="2914651"/>
        </p:xfrm>
        <a:graphic>
          <a:graphicData uri="http://schemas.openxmlformats.org/drawingml/2006/table">
            <a:tbl>
              <a:tblPr/>
              <a:tblGrid>
                <a:gridCol w="3678237">
                  <a:extLst>
                    <a:ext uri="{9D8B030D-6E8A-4147-A177-3AD203B41FA5}">
                      <a16:colId xmlns:a16="http://schemas.microsoft.com/office/drawing/2014/main" val="20000"/>
                    </a:ext>
                  </a:extLst>
                </a:gridCol>
                <a:gridCol w="4943475">
                  <a:extLst>
                    <a:ext uri="{9D8B030D-6E8A-4147-A177-3AD203B41FA5}">
                      <a16:colId xmlns:a16="http://schemas.microsoft.com/office/drawing/2014/main" val="20001"/>
                    </a:ext>
                  </a:extLst>
                </a:gridCol>
              </a:tblGrid>
              <a:tr h="987425">
                <a:tc>
                  <a:txBody>
                    <a:bodyPr/>
                    <a:lstStyle/>
                    <a:p>
                      <a:pPr marL="0" marR="0" lvl="0" indent="0" algn="l" defTabSz="914400" rtl="0" eaLnBrk="1" fontAlgn="base" latinLnBrk="0" hangingPunct="1">
                        <a:lnSpc>
                          <a:spcPct val="110000"/>
                        </a:lnSpc>
                        <a:spcBef>
                          <a:spcPct val="20000"/>
                        </a:spcBef>
                        <a:spcAft>
                          <a:spcPct val="0"/>
                        </a:spcAft>
                        <a:buClrTx/>
                        <a:buSzTx/>
                        <a:buFontTx/>
                        <a:buNone/>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rPr>
                        <a:t>Have you read </a:t>
                      </a:r>
                      <a:r>
                        <a:rPr kumimoji="0" lang="en-US" altLang="zh-CN" sz="2400" b="0" i="1"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rPr>
                        <a:t>Little Women </a:t>
                      </a: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rPr>
                        <a:t>yet?</a:t>
                      </a:r>
                      <a:endParaRPr kumimoji="0" lang="en-US" altLang="zh-CN"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marT="45693" marB="45693"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pPr>
                      <a:r>
                        <a:rPr kumimoji="0" lang="en-US" altLang="zh-CN" sz="24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Yes, I have. / No, I haven’t.</a:t>
                      </a:r>
                      <a:endParaRPr kumimoji="0" lang="en-US" altLang="zh-CN"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693" marB="45693"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extLst>
                  <a:ext uri="{0D108BD9-81ED-4DB2-BD59-A6C34878D82A}">
                    <a16:rowId xmlns:a16="http://schemas.microsoft.com/office/drawing/2014/main" val="10000"/>
                  </a:ext>
                </a:extLst>
              </a:tr>
              <a:tr h="963613">
                <a:tc>
                  <a:txBody>
                    <a:bodyPr/>
                    <a:lstStyle/>
                    <a:p>
                      <a:pPr marL="0" marR="0" lvl="0" indent="0" algn="l" defTabSz="914400" rtl="0" eaLnBrk="1" fontAlgn="base" latinLnBrk="0" hangingPunct="1">
                        <a:lnSpc>
                          <a:spcPct val="110000"/>
                        </a:lnSpc>
                        <a:spcBef>
                          <a:spcPct val="20000"/>
                        </a:spcBef>
                        <a:spcAft>
                          <a:spcPct val="0"/>
                        </a:spcAft>
                        <a:buClrTx/>
                        <a:buSzTx/>
                        <a:buFontTx/>
                        <a:buNone/>
                      </a:pPr>
                      <a:r>
                        <a:rPr kumimoji="0" lang="en-US" altLang="zh-CN" sz="24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Has Tina read </a:t>
                      </a:r>
                      <a:r>
                        <a:rPr kumimoji="0" lang="en-US" altLang="zh-CN" sz="2400" b="0" i="1"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Treasure Island</a:t>
                      </a:r>
                      <a:r>
                        <a:rPr kumimoji="0" lang="en-US" altLang="zh-CN" sz="24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 yet?</a:t>
                      </a:r>
                    </a:p>
                  </a:txBody>
                  <a:tcPr marT="45693" marB="45693"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pPr>
                      <a:r>
                        <a:rPr kumimoji="0" lang="en-US" altLang="zh-CN" sz="24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Yes, she has. She thinks it’s fantastic.</a:t>
                      </a:r>
                    </a:p>
                  </a:txBody>
                  <a:tcPr marT="45693" marB="45693"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extLst>
                  <a:ext uri="{0D108BD9-81ED-4DB2-BD59-A6C34878D82A}">
                    <a16:rowId xmlns:a16="http://schemas.microsoft.com/office/drawing/2014/main" val="10001"/>
                  </a:ext>
                </a:extLst>
              </a:tr>
              <a:tr h="963613">
                <a:tc>
                  <a:txBody>
                    <a:bodyPr/>
                    <a:lstStyle/>
                    <a:p>
                      <a:pPr marL="0" marR="0" lvl="0" indent="0" algn="l" defTabSz="914400" rtl="0" eaLnBrk="1" fontAlgn="base" latinLnBrk="0" hangingPunct="1">
                        <a:lnSpc>
                          <a:spcPct val="110000"/>
                        </a:lnSpc>
                        <a:spcBef>
                          <a:spcPct val="20000"/>
                        </a:spcBef>
                        <a:spcAft>
                          <a:spcPct val="0"/>
                        </a:spcAft>
                        <a:buClrTx/>
                        <a:buSzTx/>
                        <a:buFontTx/>
                        <a:buNone/>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rPr>
                        <a:t>Have you decided which book to write about yet?</a:t>
                      </a:r>
                    </a:p>
                  </a:txBody>
                  <a:tcPr marT="45693" marB="45693"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rPr>
                        <a:t>Yes, I have. I’ve already finished reading it. It was really good.</a:t>
                      </a:r>
                    </a:p>
                  </a:txBody>
                  <a:tcPr marT="45693" marB="45693"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extLst>
                  <a:ext uri="{0D108BD9-81ED-4DB2-BD59-A6C34878D82A}">
                    <a16:rowId xmlns:a16="http://schemas.microsoft.com/office/drawing/2014/main" val="10002"/>
                  </a:ext>
                </a:extLst>
              </a:tr>
            </a:tbl>
          </a:graphicData>
        </a:graphic>
      </p:graphicFrame>
      <p:sp>
        <p:nvSpPr>
          <p:cNvPr id="18448" name="矩形 4"/>
          <p:cNvSpPr>
            <a:spLocks noChangeArrowheads="1"/>
          </p:cNvSpPr>
          <p:nvPr/>
        </p:nvSpPr>
        <p:spPr bwMode="auto">
          <a:xfrm>
            <a:off x="363538" y="384175"/>
            <a:ext cx="3330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3200" b="1">
                <a:solidFill>
                  <a:srgbClr val="0000FF"/>
                </a:solidFill>
              </a:rPr>
              <a:t>Grammar Focus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60725" y="600075"/>
            <a:ext cx="3275013" cy="554038"/>
          </a:xfrm>
          <a:prstGeom prst="rect">
            <a:avLst/>
          </a:prstGeom>
        </p:spPr>
        <p:txBody>
          <a:bodyPr wrap="none">
            <a:spAutoFit/>
          </a:bodyPr>
          <a:lstStyle/>
          <a:p>
            <a:pPr>
              <a:buFont typeface="Arial" panose="020B0604020202020204" pitchFamily="34" charset="0"/>
              <a:buNone/>
              <a:defRPr/>
            </a:pPr>
            <a:r>
              <a:rPr lang="zh-CN" altLang="en-US" sz="3000" b="1" dirty="0">
                <a:solidFill>
                  <a:srgbClr val="FF0000"/>
                </a:solidFill>
                <a:latin typeface="+mj-ea"/>
                <a:ea typeface="+mj-ea"/>
              </a:rPr>
              <a:t>现在完成时（</a:t>
            </a:r>
            <a:r>
              <a:rPr lang="en-US" altLang="zh-CN" sz="3000" b="1" dirty="0">
                <a:solidFill>
                  <a:srgbClr val="FF0000"/>
                </a:solidFill>
                <a:latin typeface="+mj-ea"/>
                <a:ea typeface="+mj-ea"/>
              </a:rPr>
              <a:t>Ⅰ</a:t>
            </a:r>
            <a:r>
              <a:rPr lang="zh-CN" altLang="en-US" sz="3000" b="1" dirty="0">
                <a:solidFill>
                  <a:srgbClr val="FF0000"/>
                </a:solidFill>
                <a:latin typeface="+mj-ea"/>
                <a:ea typeface="+mj-ea"/>
              </a:rPr>
              <a:t>）</a:t>
            </a:r>
          </a:p>
        </p:txBody>
      </p:sp>
      <p:sp>
        <p:nvSpPr>
          <p:cNvPr id="3" name="矩形 2"/>
          <p:cNvSpPr/>
          <p:nvPr/>
        </p:nvSpPr>
        <p:spPr>
          <a:xfrm>
            <a:off x="660400" y="1354138"/>
            <a:ext cx="3200400" cy="493712"/>
          </a:xfrm>
          <a:prstGeom prst="rect">
            <a:avLst/>
          </a:prstGeom>
        </p:spPr>
        <p:txBody>
          <a:bodyPr wrap="none">
            <a:spAutoFit/>
          </a:bodyPr>
          <a:lstStyle/>
          <a:p>
            <a:pPr>
              <a:buFont typeface="Arial" panose="020B0604020202020204" pitchFamily="34" charset="0"/>
              <a:buNone/>
              <a:defRPr/>
            </a:pPr>
            <a:r>
              <a:rPr lang="zh-CN" altLang="en-US" sz="2600" b="1" dirty="0">
                <a:solidFill>
                  <a:srgbClr val="0000FF"/>
                </a:solidFill>
                <a:latin typeface="+mj-ea"/>
                <a:ea typeface="+mj-ea"/>
              </a:rPr>
              <a:t>现在完成时的含义：</a:t>
            </a:r>
          </a:p>
        </p:txBody>
      </p:sp>
      <p:sp>
        <p:nvSpPr>
          <p:cNvPr id="4" name="矩形 3"/>
          <p:cNvSpPr/>
          <p:nvPr/>
        </p:nvSpPr>
        <p:spPr>
          <a:xfrm>
            <a:off x="663575" y="1938338"/>
            <a:ext cx="7813675" cy="1577975"/>
          </a:xfrm>
          <a:prstGeom prst="rect">
            <a:avLst/>
          </a:prstGeom>
        </p:spPr>
        <p:txBody>
          <a:bodyPr>
            <a:spAutoFit/>
          </a:bodyPr>
          <a:lstStyle/>
          <a:p>
            <a:pPr>
              <a:lnSpc>
                <a:spcPct val="130000"/>
              </a:lnSpc>
              <a:buFont typeface="Arial" panose="020B0604020202020204" pitchFamily="34" charset="0"/>
              <a:buNone/>
              <a:defRPr/>
            </a:pPr>
            <a:r>
              <a:rPr lang="zh-CN" altLang="en-US" sz="2600" b="1" dirty="0">
                <a:latin typeface="+mj-ea"/>
                <a:ea typeface="+mj-ea"/>
              </a:rPr>
              <a:t>    表示过去某一时间发生的动作或存在的状态对现在造成的结果和影响，或从过去某一时间开始一直持续到现在并有可能还会持续下去的动作或状态。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randombar(horizont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一级栏目"/>
          <p:cNvPicPr>
            <a:picLocks noChangeAspect="1" noChangeArrowheads="1"/>
          </p:cNvPicPr>
          <p:nvPr/>
        </p:nvPicPr>
        <p:blipFill>
          <a:blip r:embed="rId2" cstate="email"/>
          <a:srcRect/>
          <a:stretch>
            <a:fillRect/>
          </a:stretch>
        </p:blipFill>
        <p:spPr bwMode="auto">
          <a:xfrm>
            <a:off x="190500" y="128588"/>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87"/>
          <p:cNvSpPr>
            <a:spLocks noChangeArrowheads="1"/>
          </p:cNvSpPr>
          <p:nvPr/>
        </p:nvSpPr>
        <p:spPr bwMode="auto">
          <a:xfrm>
            <a:off x="901700" y="331788"/>
            <a:ext cx="2384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Lead-in</a:t>
            </a:r>
          </a:p>
        </p:txBody>
      </p:sp>
      <p:pic>
        <p:nvPicPr>
          <p:cNvPr id="2055" name="Picture 7" descr="http://i2.w.yun.hjfile.cn/doc/201301/%E9%B2%81%E6%BB%A8%E5%AD%99%E6%BC%82%E6%B5%81%E8%AE%B0%20%E5%9B%BE%E7%89%87%E7%B4%A0%E6%9D%9003_4115.jpg"/>
          <p:cNvPicPr>
            <a:picLocks noChangeAspect="1" noChangeArrowheads="1"/>
          </p:cNvPicPr>
          <p:nvPr/>
        </p:nvPicPr>
        <p:blipFill>
          <a:blip r:embed="rId3" cstate="email"/>
          <a:srcRect/>
          <a:stretch>
            <a:fillRect/>
          </a:stretch>
        </p:blipFill>
        <p:spPr bwMode="auto">
          <a:xfrm>
            <a:off x="1192213" y="1192213"/>
            <a:ext cx="2254250" cy="317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a:spLocks noChangeArrowheads="1"/>
          </p:cNvSpPr>
          <p:nvPr/>
        </p:nvSpPr>
        <p:spPr bwMode="auto">
          <a:xfrm>
            <a:off x="3657600" y="1812925"/>
            <a:ext cx="4681538"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800" b="1" dirty="0">
                <a:latin typeface="Times New Roman" panose="02020603050405020304" pitchFamily="18" charset="0"/>
                <a:ea typeface="黑体" panose="02010609060101010101" pitchFamily="49" charset="-122"/>
              </a:rPr>
              <a:t>Have you ever read this book?</a:t>
            </a:r>
            <a:endParaRPr lang="zh-CN" altLang="en-US" sz="2800" b="1" dirty="0">
              <a:latin typeface="Times New Roman" panose="02020603050405020304" pitchFamily="18" charset="0"/>
              <a:ea typeface="黑体" panose="02010609060101010101" pitchFamily="49" charset="-122"/>
            </a:endParaRPr>
          </a:p>
        </p:txBody>
      </p:sp>
      <p:sp>
        <p:nvSpPr>
          <p:cNvPr id="8" name="TextBox 7"/>
          <p:cNvSpPr txBox="1">
            <a:spLocks noChangeArrowheads="1"/>
          </p:cNvSpPr>
          <p:nvPr/>
        </p:nvSpPr>
        <p:spPr bwMode="auto">
          <a:xfrm>
            <a:off x="3657600" y="2514600"/>
            <a:ext cx="5316538"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800" b="1" dirty="0">
                <a:latin typeface="Times New Roman" panose="02020603050405020304" pitchFamily="18" charset="0"/>
                <a:ea typeface="黑体" panose="02010609060101010101" pitchFamily="49" charset="-122"/>
              </a:rPr>
              <a:t>Who can tell something about it?</a:t>
            </a:r>
            <a:endParaRPr lang="zh-CN" altLang="en-US" sz="2800" b="1" dirty="0">
              <a:latin typeface="Times New Roman" panose="02020603050405020304" pitchFamily="18"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5"/>
                                        </p:tgtEl>
                                        <p:attrNameLst>
                                          <p:attrName>style.visibility</p:attrName>
                                        </p:attrNameLst>
                                      </p:cBhvr>
                                      <p:to>
                                        <p:strVal val="visible"/>
                                      </p:to>
                                    </p:set>
                                    <p:animEffect transition="in" filter="barn(inVertical)">
                                      <p:cBhvr>
                                        <p:cTn id="7" dur="500"/>
                                        <p:tgtEl>
                                          <p:spTgt spid="205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6575" y="820738"/>
            <a:ext cx="3870325" cy="492125"/>
          </a:xfrm>
          <a:prstGeom prst="rect">
            <a:avLst/>
          </a:prstGeom>
        </p:spPr>
        <p:txBody>
          <a:bodyPr wrap="none">
            <a:spAutoFit/>
          </a:bodyPr>
          <a:lstStyle/>
          <a:p>
            <a:pPr>
              <a:buFont typeface="Arial" panose="020B0604020202020204" pitchFamily="34" charset="0"/>
              <a:buNone/>
              <a:defRPr/>
            </a:pPr>
            <a:r>
              <a:rPr lang="zh-CN" altLang="en-US" sz="2600" b="1" dirty="0">
                <a:solidFill>
                  <a:srgbClr val="0000FF"/>
                </a:solidFill>
                <a:latin typeface="+mj-ea"/>
                <a:ea typeface="+mj-ea"/>
              </a:rPr>
              <a:t>现在完成时的句式结构：</a:t>
            </a:r>
          </a:p>
        </p:txBody>
      </p:sp>
      <p:sp>
        <p:nvSpPr>
          <p:cNvPr id="3" name="矩形 2"/>
          <p:cNvSpPr/>
          <p:nvPr/>
        </p:nvSpPr>
        <p:spPr>
          <a:xfrm>
            <a:off x="530225" y="1470025"/>
            <a:ext cx="8296275" cy="492125"/>
          </a:xfrm>
          <a:prstGeom prst="rect">
            <a:avLst/>
          </a:prstGeom>
        </p:spPr>
        <p:txBody>
          <a:bodyPr wrap="none">
            <a:spAutoFit/>
          </a:bodyPr>
          <a:lstStyle/>
          <a:p>
            <a:pPr>
              <a:buFont typeface="Arial" panose="020B0604020202020204" pitchFamily="34" charset="0"/>
              <a:buNone/>
              <a:defRPr/>
            </a:pPr>
            <a:r>
              <a:rPr lang="zh-CN" altLang="en-US" sz="2600" b="1" dirty="0">
                <a:solidFill>
                  <a:srgbClr val="FF0000"/>
                </a:solidFill>
                <a:latin typeface="+mj-ea"/>
                <a:ea typeface="+mj-ea"/>
              </a:rPr>
              <a:t>现在完成时是由“助动词</a:t>
            </a:r>
            <a:r>
              <a:rPr lang="en-US" altLang="zh-CN" sz="2600" b="1" dirty="0">
                <a:solidFill>
                  <a:srgbClr val="FF0000"/>
                </a:solidFill>
                <a:latin typeface="+mj-lt"/>
                <a:ea typeface="+mj-ea"/>
              </a:rPr>
              <a:t>have/has</a:t>
            </a:r>
            <a:r>
              <a:rPr lang="en-US" altLang="zh-CN" sz="2600" b="1" dirty="0">
                <a:solidFill>
                  <a:srgbClr val="FF0000"/>
                </a:solidFill>
                <a:latin typeface="+mj-ea"/>
                <a:ea typeface="+mj-ea"/>
              </a:rPr>
              <a:t>+</a:t>
            </a:r>
            <a:r>
              <a:rPr lang="zh-CN" altLang="en-US" sz="2600" b="1" dirty="0">
                <a:solidFill>
                  <a:srgbClr val="FF0000"/>
                </a:solidFill>
                <a:latin typeface="+mj-ea"/>
                <a:ea typeface="+mj-ea"/>
              </a:rPr>
              <a:t>过去分词”构成的。</a:t>
            </a:r>
          </a:p>
        </p:txBody>
      </p:sp>
      <p:sp>
        <p:nvSpPr>
          <p:cNvPr id="4" name="矩形 3"/>
          <p:cNvSpPr/>
          <p:nvPr/>
        </p:nvSpPr>
        <p:spPr>
          <a:xfrm>
            <a:off x="558800" y="2159000"/>
            <a:ext cx="1368425" cy="612775"/>
          </a:xfrm>
          <a:prstGeom prst="rect">
            <a:avLst/>
          </a:prstGeom>
        </p:spPr>
        <p:txBody>
          <a:bodyPr>
            <a:spAutoFit/>
          </a:bodyPr>
          <a:lstStyle/>
          <a:p>
            <a:pPr>
              <a:lnSpc>
                <a:spcPct val="130000"/>
              </a:lnSpc>
              <a:buFont typeface="Arial" panose="020B0604020202020204" pitchFamily="34" charset="0"/>
              <a:buNone/>
              <a:defRPr/>
            </a:pPr>
            <a:r>
              <a:rPr lang="zh-CN" altLang="en-US" sz="2600" b="1" dirty="0">
                <a:latin typeface="+mj-ea"/>
                <a:ea typeface="+mj-ea"/>
              </a:rPr>
              <a:t>肯定式：</a:t>
            </a:r>
          </a:p>
        </p:txBody>
      </p:sp>
      <p:sp>
        <p:nvSpPr>
          <p:cNvPr id="6" name="矩形 5"/>
          <p:cNvSpPr/>
          <p:nvPr/>
        </p:nvSpPr>
        <p:spPr>
          <a:xfrm>
            <a:off x="1927225" y="2244725"/>
            <a:ext cx="4883150" cy="492125"/>
          </a:xfrm>
          <a:prstGeom prst="rect">
            <a:avLst/>
          </a:prstGeom>
        </p:spPr>
        <p:txBody>
          <a:bodyPr wrap="none">
            <a:spAutoFit/>
          </a:bodyPr>
          <a:lstStyle/>
          <a:p>
            <a:pPr>
              <a:buFont typeface="Arial" panose="020B0604020202020204" pitchFamily="34" charset="0"/>
              <a:buNone/>
              <a:defRPr/>
            </a:pPr>
            <a:r>
              <a:rPr lang="zh-CN" altLang="en-US" sz="2600" b="1" dirty="0">
                <a:solidFill>
                  <a:srgbClr val="FF0000"/>
                </a:solidFill>
                <a:latin typeface="+mj-ea"/>
                <a:ea typeface="+mj-ea"/>
              </a:rPr>
              <a:t>主语</a:t>
            </a:r>
            <a:r>
              <a:rPr lang="en-US" altLang="zh-CN" sz="2600" b="1" dirty="0">
                <a:solidFill>
                  <a:srgbClr val="FF0000"/>
                </a:solidFill>
                <a:latin typeface="+mj-ea"/>
                <a:ea typeface="+mj-ea"/>
              </a:rPr>
              <a:t>+</a:t>
            </a:r>
            <a:r>
              <a:rPr lang="en-US" altLang="zh-CN" sz="2600" b="1" dirty="0">
                <a:solidFill>
                  <a:srgbClr val="FF0000"/>
                </a:solidFill>
                <a:latin typeface="+mj-lt"/>
                <a:ea typeface="+mj-ea"/>
              </a:rPr>
              <a:t>have/has</a:t>
            </a:r>
            <a:r>
              <a:rPr lang="en-US" altLang="zh-CN" sz="2600" b="1" dirty="0">
                <a:solidFill>
                  <a:srgbClr val="FF0000"/>
                </a:solidFill>
                <a:latin typeface="+mj-ea"/>
                <a:ea typeface="+mj-ea"/>
              </a:rPr>
              <a:t>+</a:t>
            </a:r>
            <a:r>
              <a:rPr lang="zh-CN" altLang="en-US" sz="2600" b="1" dirty="0">
                <a:solidFill>
                  <a:srgbClr val="FF0000"/>
                </a:solidFill>
                <a:latin typeface="+mj-ea"/>
                <a:ea typeface="+mj-ea"/>
              </a:rPr>
              <a:t>过去分词</a:t>
            </a:r>
            <a:r>
              <a:rPr lang="en-US" altLang="zh-CN" sz="2600" b="1" dirty="0">
                <a:solidFill>
                  <a:srgbClr val="FF0000"/>
                </a:solidFill>
                <a:latin typeface="+mj-ea"/>
                <a:ea typeface="+mj-ea"/>
              </a:rPr>
              <a:t>+</a:t>
            </a:r>
            <a:r>
              <a:rPr lang="zh-CN" altLang="en-US" sz="2600" b="1" dirty="0">
                <a:solidFill>
                  <a:srgbClr val="FF0000"/>
                </a:solidFill>
                <a:latin typeface="+mj-ea"/>
                <a:ea typeface="+mj-ea"/>
              </a:rPr>
              <a:t>其他</a:t>
            </a:r>
            <a:r>
              <a:rPr lang="en-US" altLang="zh-CN" sz="2600" b="1" dirty="0">
                <a:solidFill>
                  <a:srgbClr val="FF0000"/>
                </a:solidFill>
                <a:latin typeface="+mj-ea"/>
                <a:ea typeface="+mj-ea"/>
              </a:rPr>
              <a:t>.</a:t>
            </a:r>
          </a:p>
        </p:txBody>
      </p:sp>
      <p:sp>
        <p:nvSpPr>
          <p:cNvPr id="9" name="TextBox 8"/>
          <p:cNvSpPr txBox="1">
            <a:spLocks noChangeArrowheads="1"/>
          </p:cNvSpPr>
          <p:nvPr/>
        </p:nvSpPr>
        <p:spPr bwMode="auto">
          <a:xfrm>
            <a:off x="1225550" y="2797175"/>
            <a:ext cx="544195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600" b="1">
                <a:latin typeface="Times New Roman" panose="02020603050405020304" pitchFamily="18" charset="0"/>
                <a:ea typeface="黑体" panose="02010609060101010101" pitchFamily="49" charset="-122"/>
              </a:rPr>
              <a:t>例：他以前读过这本书。</a:t>
            </a:r>
            <a:endParaRPr lang="en-US" altLang="zh-CN" sz="2600" b="1">
              <a:latin typeface="Times New Roman" panose="02020603050405020304" pitchFamily="18" charset="0"/>
              <a:ea typeface="黑体" panose="02010609060101010101" pitchFamily="49" charset="-122"/>
            </a:endParaRPr>
          </a:p>
          <a:p>
            <a:pPr eaLnBrk="1" hangingPunct="1">
              <a:lnSpc>
                <a:spcPct val="130000"/>
              </a:lnSpc>
            </a:pPr>
            <a:r>
              <a:rPr lang="en-US" altLang="zh-CN" sz="2600" b="1">
                <a:latin typeface="Times New Roman" panose="02020603050405020304" pitchFamily="18" charset="0"/>
                <a:ea typeface="黑体" panose="02010609060101010101" pitchFamily="49" charset="-122"/>
              </a:rPr>
              <a:t>        He has read this book before.</a:t>
            </a:r>
            <a:endParaRPr lang="zh-CN" altLang="en-US" sz="2600" b="1">
              <a:latin typeface="Times New Roman" panose="02020603050405020304" pitchFamily="18"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randombar(horizont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Effect transition="in" filter="fade">
                                      <p:cBhvr>
                                        <p:cTn id="31" dur="1000"/>
                                        <p:tgtEl>
                                          <p:spTgt spid="9">
                                            <p:txEl>
                                              <p:pRg st="0" end="0"/>
                                            </p:txEl>
                                          </p:spTgt>
                                        </p:tgtEl>
                                      </p:cBhvr>
                                    </p:animEffect>
                                    <p:anim calcmode="lin" valueType="num">
                                      <p:cBhvr>
                                        <p:cTn id="32"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9">
                                            <p:txEl>
                                              <p:pRg st="1" end="1"/>
                                            </p:txEl>
                                          </p:spTgt>
                                        </p:tgtEl>
                                        <p:attrNameLst>
                                          <p:attrName>style.visibility</p:attrName>
                                        </p:attrNameLst>
                                      </p:cBhvr>
                                      <p:to>
                                        <p:strVal val="visible"/>
                                      </p:to>
                                    </p:set>
                                    <p:animEffect transition="in" filter="fade">
                                      <p:cBhvr>
                                        <p:cTn id="38" dur="1000"/>
                                        <p:tgtEl>
                                          <p:spTgt spid="9">
                                            <p:txEl>
                                              <p:pRg st="1" end="1"/>
                                            </p:txEl>
                                          </p:spTgt>
                                        </p:tgtEl>
                                      </p:cBhvr>
                                    </p:animEffect>
                                    <p:anim calcmode="lin" valueType="num">
                                      <p:cBhvr>
                                        <p:cTn id="3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4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35100" y="392113"/>
            <a:ext cx="1368425" cy="612775"/>
          </a:xfrm>
          <a:prstGeom prst="rect">
            <a:avLst/>
          </a:prstGeom>
        </p:spPr>
        <p:txBody>
          <a:bodyPr>
            <a:spAutoFit/>
          </a:bodyPr>
          <a:lstStyle/>
          <a:p>
            <a:pPr>
              <a:lnSpc>
                <a:spcPct val="130000"/>
              </a:lnSpc>
              <a:buFont typeface="Arial" panose="020B0604020202020204" pitchFamily="34" charset="0"/>
              <a:buNone/>
              <a:defRPr/>
            </a:pPr>
            <a:r>
              <a:rPr lang="zh-CN" altLang="en-US" sz="2600" b="1" dirty="0">
                <a:latin typeface="+mj-ea"/>
                <a:ea typeface="+mj-ea"/>
              </a:rPr>
              <a:t>否定式：</a:t>
            </a:r>
          </a:p>
        </p:txBody>
      </p:sp>
      <p:sp>
        <p:nvSpPr>
          <p:cNvPr id="3" name="矩形 2"/>
          <p:cNvSpPr/>
          <p:nvPr/>
        </p:nvSpPr>
        <p:spPr>
          <a:xfrm>
            <a:off x="2803525" y="457200"/>
            <a:ext cx="5659438" cy="492125"/>
          </a:xfrm>
          <a:prstGeom prst="rect">
            <a:avLst/>
          </a:prstGeom>
        </p:spPr>
        <p:txBody>
          <a:bodyPr wrap="none">
            <a:spAutoFit/>
          </a:bodyPr>
          <a:lstStyle/>
          <a:p>
            <a:pPr>
              <a:buFont typeface="Arial" panose="020B0604020202020204" pitchFamily="34" charset="0"/>
              <a:buNone/>
              <a:defRPr/>
            </a:pPr>
            <a:r>
              <a:rPr lang="zh-CN" altLang="en-US" sz="2600" b="1" dirty="0">
                <a:solidFill>
                  <a:srgbClr val="FF0000"/>
                </a:solidFill>
                <a:latin typeface="+mj-ea"/>
                <a:ea typeface="+mj-ea"/>
              </a:rPr>
              <a:t>主语</a:t>
            </a:r>
            <a:r>
              <a:rPr lang="en-US" altLang="zh-CN" sz="2600" b="1" dirty="0">
                <a:solidFill>
                  <a:srgbClr val="FF0000"/>
                </a:solidFill>
                <a:latin typeface="+mj-ea"/>
                <a:ea typeface="+mj-ea"/>
              </a:rPr>
              <a:t>+</a:t>
            </a:r>
            <a:r>
              <a:rPr lang="en-US" altLang="zh-CN" sz="2600" b="1" dirty="0">
                <a:solidFill>
                  <a:srgbClr val="FF0000"/>
                </a:solidFill>
                <a:latin typeface="+mj-lt"/>
                <a:ea typeface="+mj-ea"/>
              </a:rPr>
              <a:t>haven’t /hasn’t</a:t>
            </a:r>
            <a:r>
              <a:rPr lang="en-US" altLang="zh-CN" sz="2600" b="1" dirty="0">
                <a:solidFill>
                  <a:srgbClr val="FF0000"/>
                </a:solidFill>
                <a:latin typeface="+mj-ea"/>
                <a:ea typeface="+mj-ea"/>
              </a:rPr>
              <a:t>+</a:t>
            </a:r>
            <a:r>
              <a:rPr lang="zh-CN" altLang="en-US" sz="2600" b="1" dirty="0">
                <a:solidFill>
                  <a:srgbClr val="FF0000"/>
                </a:solidFill>
                <a:latin typeface="+mj-ea"/>
                <a:ea typeface="+mj-ea"/>
              </a:rPr>
              <a:t>过去分词</a:t>
            </a:r>
            <a:r>
              <a:rPr lang="en-US" altLang="zh-CN" sz="2600" b="1" dirty="0">
                <a:solidFill>
                  <a:srgbClr val="FF0000"/>
                </a:solidFill>
                <a:latin typeface="+mj-ea"/>
                <a:ea typeface="+mj-ea"/>
              </a:rPr>
              <a:t>+</a:t>
            </a:r>
            <a:r>
              <a:rPr lang="zh-CN" altLang="en-US" sz="2600" b="1" dirty="0">
                <a:solidFill>
                  <a:srgbClr val="FF0000"/>
                </a:solidFill>
                <a:latin typeface="+mj-ea"/>
                <a:ea typeface="+mj-ea"/>
              </a:rPr>
              <a:t>其他</a:t>
            </a:r>
            <a:r>
              <a:rPr lang="en-US" altLang="zh-CN" sz="2600" b="1" dirty="0">
                <a:solidFill>
                  <a:srgbClr val="FF0000"/>
                </a:solidFill>
                <a:latin typeface="+mj-ea"/>
                <a:ea typeface="+mj-ea"/>
              </a:rPr>
              <a:t>.</a:t>
            </a:r>
          </a:p>
        </p:txBody>
      </p:sp>
      <p:sp>
        <p:nvSpPr>
          <p:cNvPr id="4" name="TextBox 3"/>
          <p:cNvSpPr txBox="1">
            <a:spLocks noChangeArrowheads="1"/>
          </p:cNvSpPr>
          <p:nvPr/>
        </p:nvSpPr>
        <p:spPr bwMode="auto">
          <a:xfrm>
            <a:off x="2073275" y="925513"/>
            <a:ext cx="544195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600" b="1">
                <a:latin typeface="Times New Roman" panose="02020603050405020304" pitchFamily="18" charset="0"/>
                <a:ea typeface="黑体" panose="02010609060101010101" pitchFamily="49" charset="-122"/>
              </a:rPr>
              <a:t>例：我还没清理干净房间。</a:t>
            </a:r>
            <a:endParaRPr lang="en-US" altLang="zh-CN" sz="2600" b="1">
              <a:latin typeface="Times New Roman" panose="02020603050405020304" pitchFamily="18" charset="0"/>
              <a:ea typeface="黑体" panose="02010609060101010101" pitchFamily="49" charset="-122"/>
            </a:endParaRPr>
          </a:p>
          <a:p>
            <a:pPr eaLnBrk="1" hangingPunct="1">
              <a:lnSpc>
                <a:spcPct val="130000"/>
              </a:lnSpc>
            </a:pPr>
            <a:r>
              <a:rPr lang="en-US" altLang="zh-CN" sz="2600" b="1">
                <a:latin typeface="Times New Roman" panose="02020603050405020304" pitchFamily="18" charset="0"/>
                <a:ea typeface="黑体" panose="02010609060101010101" pitchFamily="49" charset="-122"/>
              </a:rPr>
              <a:t>        I haven’t cleaned out the room.</a:t>
            </a:r>
            <a:endParaRPr lang="zh-CN" altLang="en-US" sz="2600" b="1">
              <a:latin typeface="Times New Roman" panose="02020603050405020304" pitchFamily="18" charset="0"/>
              <a:ea typeface="黑体" panose="02010609060101010101" pitchFamily="49" charset="-122"/>
            </a:endParaRPr>
          </a:p>
        </p:txBody>
      </p:sp>
      <p:sp>
        <p:nvSpPr>
          <p:cNvPr id="5" name="矩形 4"/>
          <p:cNvSpPr/>
          <p:nvPr/>
        </p:nvSpPr>
        <p:spPr>
          <a:xfrm>
            <a:off x="1397000" y="1944688"/>
            <a:ext cx="1368425" cy="612775"/>
          </a:xfrm>
          <a:prstGeom prst="rect">
            <a:avLst/>
          </a:prstGeom>
        </p:spPr>
        <p:txBody>
          <a:bodyPr>
            <a:spAutoFit/>
          </a:bodyPr>
          <a:lstStyle/>
          <a:p>
            <a:pPr>
              <a:lnSpc>
                <a:spcPct val="130000"/>
              </a:lnSpc>
              <a:buFont typeface="Arial" panose="020B0604020202020204" pitchFamily="34" charset="0"/>
              <a:buNone/>
              <a:defRPr/>
            </a:pPr>
            <a:r>
              <a:rPr lang="zh-CN" altLang="en-US" sz="2600" b="1" dirty="0">
                <a:latin typeface="+mj-ea"/>
                <a:ea typeface="+mj-ea"/>
              </a:rPr>
              <a:t>疑问式：</a:t>
            </a:r>
          </a:p>
        </p:txBody>
      </p:sp>
      <p:sp>
        <p:nvSpPr>
          <p:cNvPr id="6" name="矩形 5"/>
          <p:cNvSpPr/>
          <p:nvPr/>
        </p:nvSpPr>
        <p:spPr>
          <a:xfrm>
            <a:off x="2765425" y="2011363"/>
            <a:ext cx="5049838" cy="492125"/>
          </a:xfrm>
          <a:prstGeom prst="rect">
            <a:avLst/>
          </a:prstGeom>
        </p:spPr>
        <p:txBody>
          <a:bodyPr wrap="none">
            <a:spAutoFit/>
          </a:bodyPr>
          <a:lstStyle/>
          <a:p>
            <a:pPr>
              <a:buFont typeface="Arial" panose="020B0604020202020204" pitchFamily="34" charset="0"/>
              <a:buNone/>
              <a:defRPr/>
            </a:pPr>
            <a:r>
              <a:rPr lang="en-US" altLang="zh-CN" sz="2600" b="1" dirty="0">
                <a:solidFill>
                  <a:srgbClr val="FF0000"/>
                </a:solidFill>
                <a:latin typeface="+mj-lt"/>
                <a:ea typeface="+mj-ea"/>
              </a:rPr>
              <a:t>Have/Has</a:t>
            </a:r>
            <a:r>
              <a:rPr lang="en-US" altLang="zh-CN" sz="2600" b="1" dirty="0">
                <a:solidFill>
                  <a:srgbClr val="FF0000"/>
                </a:solidFill>
                <a:latin typeface="+mj-ea"/>
                <a:ea typeface="+mj-ea"/>
              </a:rPr>
              <a:t>+</a:t>
            </a:r>
            <a:r>
              <a:rPr lang="zh-CN" altLang="en-US" sz="2600" b="1" dirty="0">
                <a:solidFill>
                  <a:srgbClr val="FF0000"/>
                </a:solidFill>
                <a:latin typeface="+mj-ea"/>
                <a:ea typeface="+mj-ea"/>
              </a:rPr>
              <a:t>主语</a:t>
            </a:r>
            <a:r>
              <a:rPr lang="en-US" altLang="zh-CN" sz="2600" b="1" dirty="0">
                <a:solidFill>
                  <a:srgbClr val="FF0000"/>
                </a:solidFill>
                <a:latin typeface="+mj-ea"/>
                <a:ea typeface="+mj-ea"/>
              </a:rPr>
              <a:t>+</a:t>
            </a:r>
            <a:r>
              <a:rPr lang="zh-CN" altLang="en-US" sz="2600" b="1" dirty="0">
                <a:solidFill>
                  <a:srgbClr val="FF0000"/>
                </a:solidFill>
                <a:latin typeface="+mj-ea"/>
                <a:ea typeface="+mj-ea"/>
              </a:rPr>
              <a:t>过去分词</a:t>
            </a:r>
            <a:r>
              <a:rPr lang="en-US" altLang="zh-CN" sz="2600" b="1" dirty="0">
                <a:solidFill>
                  <a:srgbClr val="FF0000"/>
                </a:solidFill>
                <a:latin typeface="+mj-ea"/>
                <a:ea typeface="+mj-ea"/>
              </a:rPr>
              <a:t>+</a:t>
            </a:r>
            <a:r>
              <a:rPr lang="zh-CN" altLang="en-US" sz="2600" b="1" dirty="0">
                <a:solidFill>
                  <a:srgbClr val="FF0000"/>
                </a:solidFill>
                <a:latin typeface="+mj-ea"/>
                <a:ea typeface="+mj-ea"/>
              </a:rPr>
              <a:t>其他？</a:t>
            </a:r>
            <a:endParaRPr lang="en-US" altLang="zh-CN" sz="2600" b="1" dirty="0">
              <a:solidFill>
                <a:srgbClr val="FF0000"/>
              </a:solidFill>
              <a:latin typeface="+mj-ea"/>
              <a:ea typeface="+mj-ea"/>
            </a:endParaRPr>
          </a:p>
        </p:txBody>
      </p:sp>
      <p:sp>
        <p:nvSpPr>
          <p:cNvPr id="7" name="TextBox 6"/>
          <p:cNvSpPr txBox="1">
            <a:spLocks noChangeArrowheads="1"/>
          </p:cNvSpPr>
          <p:nvPr/>
        </p:nvSpPr>
        <p:spPr bwMode="auto">
          <a:xfrm>
            <a:off x="2063750" y="2582863"/>
            <a:ext cx="544195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600" b="1">
                <a:latin typeface="Times New Roman" panose="02020603050405020304" pitchFamily="18" charset="0"/>
                <a:ea typeface="黑体" panose="02010609060101010101" pitchFamily="49" charset="-122"/>
              </a:rPr>
              <a:t>例：你洗衣服了吗？</a:t>
            </a:r>
            <a:r>
              <a:rPr lang="en-US" altLang="zh-CN" sz="2600" b="1">
                <a:latin typeface="Times New Roman" panose="02020603050405020304" pitchFamily="18" charset="0"/>
                <a:ea typeface="黑体" panose="02010609060101010101" pitchFamily="49" charset="-122"/>
              </a:rPr>
              <a:t>        </a:t>
            </a:r>
          </a:p>
          <a:p>
            <a:pPr eaLnBrk="1" hangingPunct="1">
              <a:lnSpc>
                <a:spcPct val="130000"/>
              </a:lnSpc>
            </a:pPr>
            <a:r>
              <a:rPr lang="en-US" altLang="zh-CN" sz="2600" b="1">
                <a:latin typeface="Times New Roman" panose="02020603050405020304" pitchFamily="18" charset="0"/>
                <a:ea typeface="黑体" panose="02010609060101010101" pitchFamily="49" charset="-122"/>
              </a:rPr>
              <a:t>        Have you washed the clothes</a:t>
            </a:r>
            <a:r>
              <a:rPr lang="zh-CN" altLang="en-US" sz="2600" b="1">
                <a:latin typeface="Times New Roman" panose="02020603050405020304" pitchFamily="18" charset="0"/>
                <a:ea typeface="黑体" panose="02010609060101010101" pitchFamily="49" charset="-122"/>
              </a:rPr>
              <a:t>？</a:t>
            </a:r>
          </a:p>
        </p:txBody>
      </p:sp>
      <p:sp>
        <p:nvSpPr>
          <p:cNvPr id="9" name="TextBox 8"/>
          <p:cNvSpPr txBox="1">
            <a:spLocks noChangeArrowheads="1"/>
          </p:cNvSpPr>
          <p:nvPr/>
        </p:nvSpPr>
        <p:spPr bwMode="auto">
          <a:xfrm>
            <a:off x="1073150" y="3656013"/>
            <a:ext cx="6289675"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600" b="1">
                <a:latin typeface="Times New Roman" panose="02020603050405020304" pitchFamily="18" charset="0"/>
                <a:ea typeface="黑体" panose="02010609060101010101" pitchFamily="49" charset="-122"/>
              </a:rPr>
              <a:t>肯定回答：</a:t>
            </a:r>
            <a:r>
              <a:rPr lang="en-US" altLang="zh-CN" sz="2600" b="1">
                <a:latin typeface="Times New Roman" panose="02020603050405020304" pitchFamily="18" charset="0"/>
                <a:ea typeface="黑体" panose="02010609060101010101" pitchFamily="49" charset="-122"/>
              </a:rPr>
              <a:t>Yes</a:t>
            </a:r>
            <a:r>
              <a:rPr lang="zh-CN" altLang="en-US" sz="2600" b="1">
                <a:latin typeface="Times New Roman" panose="02020603050405020304" pitchFamily="18" charset="0"/>
                <a:ea typeface="黑体" panose="02010609060101010101" pitchFamily="49" charset="-122"/>
              </a:rPr>
              <a:t>，主语</a:t>
            </a:r>
            <a:r>
              <a:rPr lang="en-US" altLang="zh-CN" sz="2600" b="1">
                <a:latin typeface="Times New Roman" panose="02020603050405020304" pitchFamily="18" charset="0"/>
                <a:ea typeface="黑体" panose="02010609060101010101" pitchFamily="49" charset="-122"/>
              </a:rPr>
              <a:t>+have/has.</a:t>
            </a:r>
          </a:p>
          <a:p>
            <a:pPr eaLnBrk="1" hangingPunct="1">
              <a:lnSpc>
                <a:spcPct val="130000"/>
              </a:lnSpc>
            </a:pPr>
            <a:r>
              <a:rPr lang="zh-CN" altLang="en-US" sz="2600" b="1">
                <a:latin typeface="Times New Roman" panose="02020603050405020304" pitchFamily="18" charset="0"/>
                <a:ea typeface="黑体" panose="02010609060101010101" pitchFamily="49" charset="-122"/>
              </a:rPr>
              <a:t>否定回答：</a:t>
            </a:r>
            <a:r>
              <a:rPr lang="en-US" altLang="zh-CN" sz="2600" b="1">
                <a:latin typeface="Times New Roman" panose="02020603050405020304" pitchFamily="18" charset="0"/>
                <a:ea typeface="黑体" panose="02010609060101010101" pitchFamily="49" charset="-122"/>
              </a:rPr>
              <a:t>No</a:t>
            </a:r>
            <a:r>
              <a:rPr lang="zh-CN" altLang="en-US" sz="2600" b="1">
                <a:latin typeface="Times New Roman" panose="02020603050405020304" pitchFamily="18" charset="0"/>
                <a:ea typeface="黑体" panose="02010609060101010101" pitchFamily="49" charset="-122"/>
              </a:rPr>
              <a:t>，主语</a:t>
            </a:r>
            <a:r>
              <a:rPr lang="en-US" altLang="zh-CN" sz="2600" b="1">
                <a:latin typeface="Times New Roman" panose="02020603050405020304" pitchFamily="18" charset="0"/>
                <a:ea typeface="黑体" panose="02010609060101010101" pitchFamily="49" charset="-122"/>
              </a:rPr>
              <a:t>+haven’t/hasn’t.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1000"/>
                                        <p:tgtEl>
                                          <p:spTgt spid="4">
                                            <p:txEl>
                                              <p:pRg st="0" end="0"/>
                                            </p:txEl>
                                          </p:spTgt>
                                        </p:tgtEl>
                                      </p:cBhvr>
                                    </p:animEffect>
                                    <p:anim calcmode="lin" valueType="num">
                                      <p:cBhvr>
                                        <p:cTn id="2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Effect transition="in" filter="fade">
                                      <p:cBhvr>
                                        <p:cTn id="26" dur="1000"/>
                                        <p:tgtEl>
                                          <p:spTgt spid="4">
                                            <p:txEl>
                                              <p:pRg st="1" end="1"/>
                                            </p:txEl>
                                          </p:spTgt>
                                        </p:tgtEl>
                                      </p:cBhvr>
                                    </p:animEffect>
                                    <p:anim calcmode="lin" valueType="num">
                                      <p:cBhvr>
                                        <p:cTn id="2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000"/>
                                        <p:tgtEl>
                                          <p:spTgt spid="5"/>
                                        </p:tgtEl>
                                      </p:cBhvr>
                                    </p:animEffect>
                                    <p:anim calcmode="lin" valueType="num">
                                      <p:cBhvr>
                                        <p:cTn id="34" dur="1000" fill="hold"/>
                                        <p:tgtEl>
                                          <p:spTgt spid="5"/>
                                        </p:tgtEl>
                                        <p:attrNameLst>
                                          <p:attrName>ppt_x</p:attrName>
                                        </p:attrNameLst>
                                      </p:cBhvr>
                                      <p:tavLst>
                                        <p:tav tm="0">
                                          <p:val>
                                            <p:strVal val="#ppt_x"/>
                                          </p:val>
                                        </p:tav>
                                        <p:tav tm="100000">
                                          <p:val>
                                            <p:strVal val="#ppt_x"/>
                                          </p:val>
                                        </p:tav>
                                      </p:tavLst>
                                    </p:anim>
                                    <p:anim calcmode="lin" valueType="num">
                                      <p:cBhvr>
                                        <p:cTn id="3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left)">
                                      <p:cBhvr>
                                        <p:cTn id="40" dur="5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7">
                                            <p:txEl>
                                              <p:pRg st="0" end="0"/>
                                            </p:txEl>
                                          </p:spTgt>
                                        </p:tgtEl>
                                        <p:attrNameLst>
                                          <p:attrName>style.visibility</p:attrName>
                                        </p:attrNameLst>
                                      </p:cBhvr>
                                      <p:to>
                                        <p:strVal val="visible"/>
                                      </p:to>
                                    </p:set>
                                    <p:animEffect transition="in" filter="fade">
                                      <p:cBhvr>
                                        <p:cTn id="45" dur="500"/>
                                        <p:tgtEl>
                                          <p:spTgt spid="7">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7">
                                            <p:txEl>
                                              <p:pRg st="1" end="1"/>
                                            </p:txEl>
                                          </p:spTgt>
                                        </p:tgtEl>
                                        <p:attrNameLst>
                                          <p:attrName>style.visibility</p:attrName>
                                        </p:attrNameLst>
                                      </p:cBhvr>
                                      <p:to>
                                        <p:strVal val="visible"/>
                                      </p:to>
                                    </p:set>
                                    <p:animEffect transition="in" filter="fade">
                                      <p:cBhvr>
                                        <p:cTn id="50" dur="500"/>
                                        <p:tgtEl>
                                          <p:spTgt spid="7">
                                            <p:txEl>
                                              <p:pRg st="1" end="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4" presetClass="entr" presetSubtype="10" fill="hold" nodeType="clickEffect">
                                  <p:stCondLst>
                                    <p:cond delay="0"/>
                                  </p:stCondLst>
                                  <p:childTnLst>
                                    <p:set>
                                      <p:cBhvr>
                                        <p:cTn id="54" dur="1" fill="hold">
                                          <p:stCondLst>
                                            <p:cond delay="0"/>
                                          </p:stCondLst>
                                        </p:cTn>
                                        <p:tgtEl>
                                          <p:spTgt spid="9">
                                            <p:txEl>
                                              <p:pRg st="0" end="0"/>
                                            </p:txEl>
                                          </p:spTgt>
                                        </p:tgtEl>
                                        <p:attrNameLst>
                                          <p:attrName>style.visibility</p:attrName>
                                        </p:attrNameLst>
                                      </p:cBhvr>
                                      <p:to>
                                        <p:strVal val="visible"/>
                                      </p:to>
                                    </p:set>
                                    <p:animEffect transition="in" filter="randombar(horizontal)">
                                      <p:cBhvr>
                                        <p:cTn id="55" dur="500"/>
                                        <p:tgtEl>
                                          <p:spTgt spid="9">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4" presetClass="entr" presetSubtype="10" fill="hold" nodeType="clickEffect">
                                  <p:stCondLst>
                                    <p:cond delay="0"/>
                                  </p:stCondLst>
                                  <p:childTnLst>
                                    <p:set>
                                      <p:cBhvr>
                                        <p:cTn id="59" dur="1" fill="hold">
                                          <p:stCondLst>
                                            <p:cond delay="0"/>
                                          </p:stCondLst>
                                        </p:cTn>
                                        <p:tgtEl>
                                          <p:spTgt spid="9">
                                            <p:txEl>
                                              <p:pRg st="1" end="1"/>
                                            </p:txEl>
                                          </p:spTgt>
                                        </p:tgtEl>
                                        <p:attrNameLst>
                                          <p:attrName>style.visibility</p:attrName>
                                        </p:attrNameLst>
                                      </p:cBhvr>
                                      <p:to>
                                        <p:strVal val="visible"/>
                                      </p:to>
                                    </p:set>
                                    <p:animEffect transition="in" filter="randombar(horizontal)">
                                      <p:cBhvr>
                                        <p:cTn id="60"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447675" y="614363"/>
          <a:ext cx="8210550" cy="4252913"/>
        </p:xfrm>
        <a:graphic>
          <a:graphicData uri="http://schemas.openxmlformats.org/drawingml/2006/table">
            <a:tbl>
              <a:tblPr/>
              <a:tblGrid>
                <a:gridCol w="1581150">
                  <a:extLst>
                    <a:ext uri="{9D8B030D-6E8A-4147-A177-3AD203B41FA5}">
                      <a16:colId xmlns:a16="http://schemas.microsoft.com/office/drawing/2014/main" val="20000"/>
                    </a:ext>
                  </a:extLst>
                </a:gridCol>
                <a:gridCol w="3028950">
                  <a:extLst>
                    <a:ext uri="{9D8B030D-6E8A-4147-A177-3AD203B41FA5}">
                      <a16:colId xmlns:a16="http://schemas.microsoft.com/office/drawing/2014/main" val="20001"/>
                    </a:ext>
                  </a:extLst>
                </a:gridCol>
                <a:gridCol w="3600450">
                  <a:extLst>
                    <a:ext uri="{9D8B030D-6E8A-4147-A177-3AD203B41FA5}">
                      <a16:colId xmlns:a16="http://schemas.microsoft.com/office/drawing/2014/main" val="20002"/>
                    </a:ext>
                  </a:extLst>
                </a:gridCol>
              </a:tblGrid>
              <a:tr h="517525">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marT="45717" marB="45717"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5400" cap="flat" cmpd="sng" algn="ctr">
                      <a:solidFill>
                        <a:srgbClr val="4BACC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现在完成时</a:t>
                      </a:r>
                    </a:p>
                  </a:txBody>
                  <a:tcPr marT="45717" marB="45717"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5400" cap="flat" cmpd="sng" algn="ctr">
                      <a:solidFill>
                        <a:srgbClr val="4BACC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一般过去时</a:t>
                      </a:r>
                    </a:p>
                  </a:txBody>
                  <a:tcPr marT="45717" marB="45717"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540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54113">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rPr>
                        <a:t>用法</a:t>
                      </a:r>
                    </a:p>
                  </a:txBody>
                  <a:tcPr marT="45717" marB="45717"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54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T="45717" marB="45717"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54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T="45717" marB="45717"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54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10001"/>
                  </a:ext>
                </a:extLst>
              </a:tr>
              <a:tr h="1419225">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时间状语</a:t>
                      </a:r>
                    </a:p>
                  </a:txBody>
                  <a:tcPr marT="45717" marB="45717"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T="45717" marB="45717"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T="45717" marB="45717"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6205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谓语动词</a:t>
                      </a:r>
                    </a:p>
                  </a:txBody>
                  <a:tcPr marT="45717" marB="45717"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T="45717" marB="45717"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T="45717" marB="45717"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10003"/>
                  </a:ext>
                </a:extLst>
              </a:tr>
            </a:tbl>
          </a:graphicData>
        </a:graphic>
      </p:graphicFrame>
      <p:sp>
        <p:nvSpPr>
          <p:cNvPr id="4" name="矩形 3"/>
          <p:cNvSpPr>
            <a:spLocks noChangeArrowheads="1"/>
          </p:cNvSpPr>
          <p:nvPr/>
        </p:nvSpPr>
        <p:spPr bwMode="auto">
          <a:xfrm>
            <a:off x="2076450" y="1177925"/>
            <a:ext cx="303847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200" b="1">
                <a:solidFill>
                  <a:srgbClr val="000000"/>
                </a:solidFill>
                <a:latin typeface="黑体" panose="02010609060101010101" pitchFamily="49" charset="-122"/>
                <a:ea typeface="黑体" panose="02010609060101010101" pitchFamily="49" charset="-122"/>
              </a:rPr>
              <a:t>表示过去发生的动作对现在造成的影响，侧重于现在的情况。</a:t>
            </a:r>
          </a:p>
        </p:txBody>
      </p:sp>
      <p:sp>
        <p:nvSpPr>
          <p:cNvPr id="6" name="矩形 5"/>
          <p:cNvSpPr>
            <a:spLocks noChangeArrowheads="1"/>
          </p:cNvSpPr>
          <p:nvPr/>
        </p:nvSpPr>
        <p:spPr bwMode="auto">
          <a:xfrm>
            <a:off x="5114925" y="1177925"/>
            <a:ext cx="357187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200" b="1">
                <a:solidFill>
                  <a:srgbClr val="000000"/>
                </a:solidFill>
                <a:latin typeface="黑体" panose="02010609060101010101" pitchFamily="49" charset="-122"/>
                <a:ea typeface="黑体" panose="02010609060101010101" pitchFamily="49" charset="-122"/>
              </a:rPr>
              <a:t>表示过去某个时候发生的动作或存在的状态，与现在无关。</a:t>
            </a:r>
          </a:p>
        </p:txBody>
      </p:sp>
      <p:sp>
        <p:nvSpPr>
          <p:cNvPr id="8" name="矩形 7"/>
          <p:cNvSpPr>
            <a:spLocks noChangeArrowheads="1"/>
          </p:cNvSpPr>
          <p:nvPr/>
        </p:nvSpPr>
        <p:spPr bwMode="auto">
          <a:xfrm>
            <a:off x="2000250" y="2451100"/>
            <a:ext cx="303847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200" b="1">
                <a:solidFill>
                  <a:srgbClr val="000000"/>
                </a:solidFill>
                <a:latin typeface="黑体" panose="02010609060101010101" pitchFamily="49" charset="-122"/>
                <a:ea typeface="黑体" panose="02010609060101010101" pitchFamily="49" charset="-122"/>
              </a:rPr>
              <a:t>常和</a:t>
            </a:r>
            <a:r>
              <a:rPr lang="en-US" altLang="zh-CN" sz="2200" b="1">
                <a:solidFill>
                  <a:srgbClr val="000000"/>
                </a:solidFill>
                <a:latin typeface="Times New Roman" panose="02020603050405020304" pitchFamily="18" charset="0"/>
                <a:ea typeface="黑体" panose="02010609060101010101" pitchFamily="49" charset="-122"/>
              </a:rPr>
              <a:t>already</a:t>
            </a:r>
            <a:r>
              <a:rPr lang="zh-CN" altLang="en-US" sz="2200" b="1">
                <a:solidFill>
                  <a:srgbClr val="000000"/>
                </a:solidFill>
                <a:latin typeface="Times New Roman" panose="02020603050405020304" pitchFamily="18" charset="0"/>
                <a:ea typeface="黑体" panose="02010609060101010101" pitchFamily="49" charset="-122"/>
              </a:rPr>
              <a:t>，</a:t>
            </a:r>
            <a:r>
              <a:rPr lang="en-US" altLang="zh-CN" sz="2200" b="1">
                <a:solidFill>
                  <a:srgbClr val="000000"/>
                </a:solidFill>
                <a:latin typeface="Times New Roman" panose="02020603050405020304" pitchFamily="18" charset="0"/>
                <a:ea typeface="黑体" panose="02010609060101010101" pitchFamily="49" charset="-122"/>
              </a:rPr>
              <a:t>yet</a:t>
            </a:r>
            <a:r>
              <a:rPr lang="zh-CN" altLang="en-US" sz="2200" b="1">
                <a:solidFill>
                  <a:srgbClr val="000000"/>
                </a:solidFill>
                <a:latin typeface="Times New Roman" panose="02020603050405020304" pitchFamily="18" charset="0"/>
                <a:ea typeface="黑体" panose="02010609060101010101" pitchFamily="49" charset="-122"/>
              </a:rPr>
              <a:t>，</a:t>
            </a:r>
            <a:r>
              <a:rPr lang="en-US" altLang="zh-CN" sz="2200" b="1">
                <a:solidFill>
                  <a:srgbClr val="000000"/>
                </a:solidFill>
                <a:latin typeface="Times New Roman" panose="02020603050405020304" pitchFamily="18" charset="0"/>
                <a:ea typeface="黑体" panose="02010609060101010101" pitchFamily="49" charset="-122"/>
              </a:rPr>
              <a:t>just</a:t>
            </a:r>
            <a:r>
              <a:rPr lang="zh-CN" altLang="en-US" sz="2200" b="1">
                <a:solidFill>
                  <a:srgbClr val="000000"/>
                </a:solidFill>
                <a:latin typeface="Times New Roman" panose="02020603050405020304" pitchFamily="18" charset="0"/>
                <a:ea typeface="黑体" panose="02010609060101010101" pitchFamily="49" charset="-122"/>
              </a:rPr>
              <a:t>，</a:t>
            </a:r>
            <a:r>
              <a:rPr lang="en-US" altLang="zh-CN" sz="2200" b="1">
                <a:solidFill>
                  <a:srgbClr val="000000"/>
                </a:solidFill>
                <a:latin typeface="Times New Roman" panose="02020603050405020304" pitchFamily="18" charset="0"/>
                <a:ea typeface="黑体" panose="02010609060101010101" pitchFamily="49" charset="-122"/>
              </a:rPr>
              <a:t>ever</a:t>
            </a:r>
            <a:r>
              <a:rPr lang="zh-CN" altLang="en-US" sz="2200" b="1">
                <a:solidFill>
                  <a:srgbClr val="000000"/>
                </a:solidFill>
                <a:latin typeface="Times New Roman" panose="02020603050405020304" pitchFamily="18" charset="0"/>
                <a:ea typeface="黑体" panose="02010609060101010101" pitchFamily="49" charset="-122"/>
              </a:rPr>
              <a:t>，</a:t>
            </a:r>
            <a:r>
              <a:rPr lang="en-US" altLang="zh-CN" sz="2200" b="1">
                <a:solidFill>
                  <a:srgbClr val="000000"/>
                </a:solidFill>
                <a:latin typeface="Times New Roman" panose="02020603050405020304" pitchFamily="18" charset="0"/>
                <a:ea typeface="黑体" panose="02010609060101010101" pitchFamily="49" charset="-122"/>
              </a:rPr>
              <a:t>never</a:t>
            </a:r>
            <a:r>
              <a:rPr lang="zh-CN" altLang="en-US" sz="2200" b="1">
                <a:solidFill>
                  <a:srgbClr val="000000"/>
                </a:solidFill>
                <a:latin typeface="Times New Roman" panose="02020603050405020304" pitchFamily="18" charset="0"/>
                <a:ea typeface="黑体" panose="02010609060101010101" pitchFamily="49" charset="-122"/>
              </a:rPr>
              <a:t>，</a:t>
            </a:r>
            <a:r>
              <a:rPr lang="en-US" altLang="zh-CN" sz="2200" b="1">
                <a:solidFill>
                  <a:srgbClr val="000000"/>
                </a:solidFill>
                <a:latin typeface="Times New Roman" panose="02020603050405020304" pitchFamily="18" charset="0"/>
                <a:ea typeface="黑体" panose="02010609060101010101" pitchFamily="49" charset="-122"/>
              </a:rPr>
              <a:t>before</a:t>
            </a:r>
            <a:r>
              <a:rPr lang="zh-CN" altLang="en-US" sz="2200" b="1">
                <a:solidFill>
                  <a:srgbClr val="000000"/>
                </a:solidFill>
                <a:latin typeface="Times New Roman" panose="02020603050405020304" pitchFamily="18" charset="0"/>
                <a:ea typeface="黑体" panose="02010609060101010101" pitchFamily="49" charset="-122"/>
              </a:rPr>
              <a:t>，</a:t>
            </a:r>
            <a:r>
              <a:rPr lang="en-US" altLang="zh-CN" sz="2200" b="1">
                <a:solidFill>
                  <a:srgbClr val="000000"/>
                </a:solidFill>
                <a:latin typeface="Times New Roman" panose="02020603050405020304" pitchFamily="18" charset="0"/>
                <a:ea typeface="黑体" panose="02010609060101010101" pitchFamily="49" charset="-122"/>
              </a:rPr>
              <a:t>since</a:t>
            </a:r>
            <a:r>
              <a:rPr lang="zh-CN" altLang="en-US" sz="2200" b="1">
                <a:solidFill>
                  <a:srgbClr val="000000"/>
                </a:solidFill>
                <a:latin typeface="Times New Roman" panose="02020603050405020304" pitchFamily="18" charset="0"/>
                <a:ea typeface="黑体" panose="02010609060101010101" pitchFamily="49" charset="-122"/>
              </a:rPr>
              <a:t>， </a:t>
            </a:r>
            <a:r>
              <a:rPr lang="en-US" altLang="zh-CN" sz="2200" b="1">
                <a:solidFill>
                  <a:srgbClr val="000000"/>
                </a:solidFill>
                <a:latin typeface="Times New Roman" panose="02020603050405020304" pitchFamily="18" charset="0"/>
                <a:ea typeface="黑体" panose="02010609060101010101" pitchFamily="49" charset="-122"/>
              </a:rPr>
              <a:t>for</a:t>
            </a:r>
            <a:r>
              <a:rPr lang="zh-CN" altLang="en-US" sz="2200" b="1">
                <a:solidFill>
                  <a:srgbClr val="000000"/>
                </a:solidFill>
                <a:latin typeface="黑体" panose="02010609060101010101" pitchFamily="49" charset="-122"/>
                <a:ea typeface="黑体" panose="02010609060101010101" pitchFamily="49" charset="-122"/>
              </a:rPr>
              <a:t>等连用。</a:t>
            </a:r>
          </a:p>
        </p:txBody>
      </p:sp>
      <p:sp>
        <p:nvSpPr>
          <p:cNvPr id="10" name="矩形 9"/>
          <p:cNvSpPr>
            <a:spLocks noChangeArrowheads="1"/>
          </p:cNvSpPr>
          <p:nvPr/>
        </p:nvSpPr>
        <p:spPr bwMode="auto">
          <a:xfrm>
            <a:off x="5086350" y="2255838"/>
            <a:ext cx="3648075"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200" b="1">
                <a:solidFill>
                  <a:srgbClr val="000000"/>
                </a:solidFill>
                <a:latin typeface="黑体" panose="02010609060101010101" pitchFamily="49" charset="-122"/>
                <a:ea typeface="黑体" panose="02010609060101010101" pitchFamily="49" charset="-122"/>
              </a:rPr>
              <a:t>常和</a:t>
            </a:r>
            <a:r>
              <a:rPr lang="en-US" altLang="zh-CN" sz="2200" b="1">
                <a:solidFill>
                  <a:srgbClr val="000000"/>
                </a:solidFill>
                <a:latin typeface="Times New Roman" panose="02020603050405020304" pitchFamily="18" charset="0"/>
                <a:ea typeface="黑体" panose="02010609060101010101" pitchFamily="49" charset="-122"/>
              </a:rPr>
              <a:t>yesterday</a:t>
            </a:r>
            <a:r>
              <a:rPr lang="zh-CN" altLang="en-US" sz="2200" b="1">
                <a:solidFill>
                  <a:srgbClr val="000000"/>
                </a:solidFill>
                <a:latin typeface="Times New Roman" panose="02020603050405020304" pitchFamily="18" charset="0"/>
                <a:ea typeface="黑体" panose="02010609060101010101" pitchFamily="49" charset="-122"/>
              </a:rPr>
              <a:t>，</a:t>
            </a:r>
            <a:r>
              <a:rPr lang="en-US" altLang="zh-CN" sz="2200" b="1">
                <a:solidFill>
                  <a:srgbClr val="000000"/>
                </a:solidFill>
                <a:latin typeface="Times New Roman" panose="02020603050405020304" pitchFamily="18" charset="0"/>
                <a:ea typeface="黑体" panose="02010609060101010101" pitchFamily="49" charset="-122"/>
              </a:rPr>
              <a:t>last week</a:t>
            </a:r>
            <a:r>
              <a:rPr lang="zh-CN" altLang="en-US" sz="2200" b="1">
                <a:solidFill>
                  <a:srgbClr val="000000"/>
                </a:solidFill>
                <a:latin typeface="Times New Roman" panose="02020603050405020304" pitchFamily="18" charset="0"/>
                <a:ea typeface="黑体" panose="02010609060101010101" pitchFamily="49" charset="-122"/>
              </a:rPr>
              <a:t>，</a:t>
            </a:r>
            <a:r>
              <a:rPr lang="en-US" altLang="zh-CN" sz="2200" b="1">
                <a:solidFill>
                  <a:srgbClr val="000000"/>
                </a:solidFill>
                <a:latin typeface="Times New Roman" panose="02020603050405020304" pitchFamily="18" charset="0"/>
                <a:ea typeface="黑体" panose="02010609060101010101" pitchFamily="49" charset="-122"/>
              </a:rPr>
              <a:t>just now</a:t>
            </a:r>
            <a:r>
              <a:rPr lang="zh-CN" altLang="en-US" sz="2200" b="1">
                <a:solidFill>
                  <a:srgbClr val="000000"/>
                </a:solidFill>
                <a:latin typeface="Times New Roman" panose="02020603050405020304" pitchFamily="18" charset="0"/>
                <a:ea typeface="黑体" panose="02010609060101010101" pitchFamily="49" charset="-122"/>
              </a:rPr>
              <a:t>，</a:t>
            </a:r>
            <a:r>
              <a:rPr lang="en-US" altLang="zh-CN" sz="2200" b="1">
                <a:solidFill>
                  <a:srgbClr val="000000"/>
                </a:solidFill>
                <a:latin typeface="Times New Roman" panose="02020603050405020304" pitchFamily="18" charset="0"/>
                <a:ea typeface="黑体" panose="02010609060101010101" pitchFamily="49" charset="-122"/>
              </a:rPr>
              <a:t>in 2012</a:t>
            </a:r>
            <a:r>
              <a:rPr lang="zh-CN" altLang="en-US" sz="2200" b="1">
                <a:solidFill>
                  <a:srgbClr val="000000"/>
                </a:solidFill>
                <a:latin typeface="Times New Roman" panose="02020603050405020304" pitchFamily="18" charset="0"/>
                <a:ea typeface="黑体" panose="02010609060101010101" pitchFamily="49" charset="-122"/>
              </a:rPr>
              <a:t>，</a:t>
            </a:r>
            <a:r>
              <a:rPr lang="en-US" altLang="zh-CN" sz="2200" b="1">
                <a:solidFill>
                  <a:srgbClr val="000000"/>
                </a:solidFill>
                <a:latin typeface="Times New Roman" panose="02020603050405020304" pitchFamily="18" charset="0"/>
                <a:ea typeface="黑体" panose="02010609060101010101" pitchFamily="49" charset="-122"/>
              </a:rPr>
              <a:t>two days ago</a:t>
            </a:r>
            <a:r>
              <a:rPr lang="zh-CN" altLang="en-US" sz="2200" b="1">
                <a:solidFill>
                  <a:srgbClr val="000000"/>
                </a:solidFill>
                <a:latin typeface="黑体" panose="02010609060101010101" pitchFamily="49" charset="-122"/>
                <a:ea typeface="黑体" panose="02010609060101010101" pitchFamily="49" charset="-122"/>
              </a:rPr>
              <a:t>等具体的表示过去的时间状语连用。</a:t>
            </a:r>
          </a:p>
        </p:txBody>
      </p:sp>
      <p:sp>
        <p:nvSpPr>
          <p:cNvPr id="12" name="矩形 11"/>
          <p:cNvSpPr>
            <a:spLocks noChangeArrowheads="1"/>
          </p:cNvSpPr>
          <p:nvPr/>
        </p:nvSpPr>
        <p:spPr bwMode="auto">
          <a:xfrm>
            <a:off x="2000250" y="3749675"/>
            <a:ext cx="311467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200" b="1">
                <a:solidFill>
                  <a:srgbClr val="000000"/>
                </a:solidFill>
                <a:latin typeface="黑体" panose="02010609060101010101" pitchFamily="49" charset="-122"/>
                <a:ea typeface="黑体" panose="02010609060101010101" pitchFamily="49" charset="-122"/>
              </a:rPr>
              <a:t>与一段时间连用时，谓语动词要用延续性动词而不用非延续性动词。</a:t>
            </a:r>
          </a:p>
        </p:txBody>
      </p:sp>
      <p:sp>
        <p:nvSpPr>
          <p:cNvPr id="14" name="矩形 13"/>
          <p:cNvSpPr>
            <a:spLocks noChangeArrowheads="1"/>
          </p:cNvSpPr>
          <p:nvPr/>
        </p:nvSpPr>
        <p:spPr bwMode="auto">
          <a:xfrm>
            <a:off x="5038725" y="3917950"/>
            <a:ext cx="360997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200" b="1">
                <a:solidFill>
                  <a:srgbClr val="000000"/>
                </a:solidFill>
                <a:latin typeface="黑体" panose="02010609060101010101" pitchFamily="49" charset="-122"/>
                <a:ea typeface="黑体" panose="02010609060101010101" pitchFamily="49" charset="-122"/>
              </a:rPr>
              <a:t>谓语动词没有延续性或非延续性动词的限制。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randombar(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randombar(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randombar(horizontal)">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0" grpId="0"/>
      <p:bldP spid="12" grpId="0"/>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1"/>
          <p:cNvSpPr txBox="1">
            <a:spLocks noChangeArrowheads="1"/>
          </p:cNvSpPr>
          <p:nvPr/>
        </p:nvSpPr>
        <p:spPr bwMode="auto">
          <a:xfrm>
            <a:off x="1236663" y="565150"/>
            <a:ext cx="6792912"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800" b="1">
                <a:latin typeface="Times New Roman" panose="02020603050405020304" pitchFamily="18" charset="0"/>
                <a:ea typeface="黑体" panose="02010609060101010101" pitchFamily="49" charset="-122"/>
              </a:rPr>
              <a:t>Use the words in brackets to complete the conversations.</a:t>
            </a:r>
          </a:p>
        </p:txBody>
      </p:sp>
      <p:grpSp>
        <p:nvGrpSpPr>
          <p:cNvPr id="23555" name="组合 4"/>
          <p:cNvGrpSpPr/>
          <p:nvPr/>
        </p:nvGrpSpPr>
        <p:grpSpPr bwMode="auto">
          <a:xfrm>
            <a:off x="479425" y="825500"/>
            <a:ext cx="838200" cy="584200"/>
            <a:chOff x="449580" y="517058"/>
            <a:chExt cx="838200" cy="584775"/>
          </a:xfrm>
        </p:grpSpPr>
        <p:sp>
          <p:nvSpPr>
            <p:cNvPr id="4" name="椭圆 3"/>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200" b="1" dirty="0">
                <a:solidFill>
                  <a:srgbClr val="0000FF"/>
                </a:solidFill>
              </a:endParaRPr>
            </a:p>
          </p:txBody>
        </p:sp>
        <p:sp>
          <p:nvSpPr>
            <p:cNvPr id="23560"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4a</a:t>
              </a:r>
              <a:endParaRPr lang="zh-CN" altLang="en-US" sz="3200" b="1">
                <a:solidFill>
                  <a:srgbClr val="0000FF"/>
                </a:solidFill>
              </a:endParaRPr>
            </a:p>
          </p:txBody>
        </p:sp>
      </p:grpSp>
      <p:sp>
        <p:nvSpPr>
          <p:cNvPr id="6" name="Rectangle 3"/>
          <p:cNvSpPr>
            <a:spLocks noChangeArrowheads="1"/>
          </p:cNvSpPr>
          <p:nvPr/>
        </p:nvSpPr>
        <p:spPr bwMode="auto">
          <a:xfrm>
            <a:off x="479425" y="1820863"/>
            <a:ext cx="8458200" cy="249237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en-US" altLang="zh-CN" sz="2600" b="1">
                <a:latin typeface="Times New Roman" panose="02020603050405020304" pitchFamily="18" charset="0"/>
              </a:rPr>
              <a:t>1. A: Would you like something to drink?</a:t>
            </a:r>
          </a:p>
          <a:p>
            <a:pPr>
              <a:lnSpc>
                <a:spcPct val="120000"/>
              </a:lnSpc>
            </a:pPr>
            <a:r>
              <a:rPr lang="en-US" altLang="zh-CN" sz="2600" b="1">
                <a:latin typeface="Times New Roman" panose="02020603050405020304" pitchFamily="18" charset="0"/>
              </a:rPr>
              <a:t>    B: No, thanks. _________________________. </a:t>
            </a:r>
          </a:p>
          <a:p>
            <a:pPr>
              <a:lnSpc>
                <a:spcPct val="120000"/>
              </a:lnSpc>
            </a:pPr>
            <a:r>
              <a:rPr lang="en-US" altLang="zh-CN" sz="2600" b="1">
                <a:latin typeface="Times New Roman" panose="02020603050405020304" pitchFamily="18" charset="0"/>
              </a:rPr>
              <a:t>         (just/ drink some tea)</a:t>
            </a:r>
          </a:p>
          <a:p>
            <a:pPr>
              <a:lnSpc>
                <a:spcPct val="120000"/>
              </a:lnSpc>
            </a:pPr>
            <a:r>
              <a:rPr lang="en-US" altLang="zh-CN" sz="2600" b="1">
                <a:latin typeface="Times New Roman" panose="02020603050405020304" pitchFamily="18" charset="0"/>
              </a:rPr>
              <a:t>2. A: I heard you lost your key. ________________? (find)</a:t>
            </a:r>
            <a:endParaRPr lang="zh-CN" altLang="en-US" sz="2600" b="1">
              <a:latin typeface="Times New Roman" panose="02020603050405020304" pitchFamily="18" charset="0"/>
            </a:endParaRPr>
          </a:p>
          <a:p>
            <a:pPr>
              <a:lnSpc>
                <a:spcPct val="120000"/>
              </a:lnSpc>
            </a:pPr>
            <a:r>
              <a:rPr lang="en-US" altLang="zh-CN" sz="2600" b="1">
                <a:latin typeface="Times New Roman" panose="02020603050405020304" pitchFamily="18" charset="0"/>
              </a:rPr>
              <a:t>    B: No, not yet.</a:t>
            </a:r>
          </a:p>
        </p:txBody>
      </p:sp>
      <p:sp>
        <p:nvSpPr>
          <p:cNvPr id="7" name="Text Box 4"/>
          <p:cNvSpPr txBox="1">
            <a:spLocks noChangeArrowheads="1"/>
          </p:cNvSpPr>
          <p:nvPr/>
        </p:nvSpPr>
        <p:spPr bwMode="auto">
          <a:xfrm>
            <a:off x="2995613" y="2386013"/>
            <a:ext cx="4062412" cy="4127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80000"/>
              </a:lnSpc>
              <a:spcBef>
                <a:spcPct val="50000"/>
              </a:spcBef>
            </a:pPr>
            <a:r>
              <a:rPr lang="en-US" altLang="zh-CN" sz="2600" b="1">
                <a:solidFill>
                  <a:srgbClr val="FF0000"/>
                </a:solidFill>
                <a:latin typeface="Times New Roman" panose="02020603050405020304" pitchFamily="18" charset="0"/>
              </a:rPr>
              <a:t>I have just drunk some tea</a:t>
            </a:r>
          </a:p>
        </p:txBody>
      </p:sp>
      <p:sp>
        <p:nvSpPr>
          <p:cNvPr id="8" name="Text Box 5"/>
          <p:cNvSpPr txBox="1">
            <a:spLocks noChangeArrowheads="1"/>
          </p:cNvSpPr>
          <p:nvPr/>
        </p:nvSpPr>
        <p:spPr bwMode="auto">
          <a:xfrm>
            <a:off x="4965700" y="3265488"/>
            <a:ext cx="3063875" cy="49212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600" b="1">
                <a:solidFill>
                  <a:srgbClr val="FF0000"/>
                </a:solidFill>
                <a:latin typeface="Times New Roman" panose="02020603050405020304" pitchFamily="18" charset="0"/>
              </a:rPr>
              <a:t>Have you found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fltVal val="0"/>
                                          </p:val>
                                        </p:tav>
                                        <p:tav tm="100000">
                                          <p:val>
                                            <p:strVal val="#ppt_w"/>
                                          </p:val>
                                        </p:tav>
                                      </p:tavLst>
                                    </p:anim>
                                    <p:anim calcmode="lin" valueType="num">
                                      <p:cBhvr>
                                        <p:cTn id="19"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7" grpId="0" autoUpdateAnimBg="0"/>
      <p:bldP spid="8"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1177925" y="595313"/>
            <a:ext cx="6842125" cy="3932237"/>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en-US" altLang="zh-CN" sz="2600" b="1">
                <a:latin typeface="Times New Roman" panose="02020603050405020304" pitchFamily="18" charset="0"/>
              </a:rPr>
              <a:t>3. A: Do you know when Tom is leaving?</a:t>
            </a:r>
          </a:p>
          <a:p>
            <a:pPr>
              <a:lnSpc>
                <a:spcPct val="120000"/>
              </a:lnSpc>
            </a:pPr>
            <a:r>
              <a:rPr lang="en-US" altLang="zh-CN" sz="2600" b="1">
                <a:latin typeface="Times New Roman" panose="02020603050405020304" pitchFamily="18" charset="0"/>
              </a:rPr>
              <a:t>    B: ___________________. (already/ leave)</a:t>
            </a:r>
          </a:p>
          <a:p>
            <a:pPr>
              <a:lnSpc>
                <a:spcPct val="120000"/>
              </a:lnSpc>
            </a:pPr>
            <a:r>
              <a:rPr lang="en-US" altLang="zh-CN" sz="2600" b="1">
                <a:latin typeface="Times New Roman" panose="02020603050405020304" pitchFamily="18" charset="0"/>
              </a:rPr>
              <a:t>    A: When ___________________? (leave)</a:t>
            </a:r>
          </a:p>
          <a:p>
            <a:pPr>
              <a:lnSpc>
                <a:spcPct val="120000"/>
              </a:lnSpc>
            </a:pPr>
            <a:r>
              <a:rPr lang="en-US" altLang="zh-CN" sz="2600" b="1">
                <a:latin typeface="Times New Roman" panose="02020603050405020304" pitchFamily="18" charset="0"/>
              </a:rPr>
              <a:t>    B: This morning.</a:t>
            </a:r>
          </a:p>
          <a:p>
            <a:pPr>
              <a:lnSpc>
                <a:spcPct val="120000"/>
              </a:lnSpc>
            </a:pPr>
            <a:r>
              <a:rPr lang="en-US" altLang="zh-CN" sz="2600" b="1">
                <a:latin typeface="Times New Roman" panose="02020603050405020304" pitchFamily="18" charset="0"/>
              </a:rPr>
              <a:t>4. A: Is your sister going to the movies </a:t>
            </a:r>
          </a:p>
          <a:p>
            <a:pPr>
              <a:lnSpc>
                <a:spcPct val="120000"/>
              </a:lnSpc>
            </a:pPr>
            <a:r>
              <a:rPr lang="en-US" altLang="zh-CN" sz="2600" b="1">
                <a:latin typeface="Times New Roman" panose="02020603050405020304" pitchFamily="18" charset="0"/>
              </a:rPr>
              <a:t>         with us tonight?</a:t>
            </a:r>
          </a:p>
          <a:p>
            <a:pPr>
              <a:lnSpc>
                <a:spcPct val="120000"/>
              </a:lnSpc>
            </a:pPr>
            <a:r>
              <a:rPr lang="en-US" altLang="zh-CN" sz="2600" b="1">
                <a:latin typeface="Times New Roman" panose="02020603050405020304" pitchFamily="18" charset="0"/>
              </a:rPr>
              <a:t>    B: No. ____________________________.     </a:t>
            </a:r>
          </a:p>
          <a:p>
            <a:pPr>
              <a:lnSpc>
                <a:spcPct val="120000"/>
              </a:lnSpc>
            </a:pPr>
            <a:r>
              <a:rPr lang="en-US" altLang="zh-CN" sz="2600" b="1">
                <a:latin typeface="Times New Roman" panose="02020603050405020304" pitchFamily="18" charset="0"/>
              </a:rPr>
              <a:t>         (already/ see the film)</a:t>
            </a:r>
          </a:p>
        </p:txBody>
      </p:sp>
      <p:sp>
        <p:nvSpPr>
          <p:cNvPr id="3" name="Text Box 4"/>
          <p:cNvSpPr txBox="1">
            <a:spLocks noChangeArrowheads="1"/>
          </p:cNvSpPr>
          <p:nvPr/>
        </p:nvSpPr>
        <p:spPr bwMode="auto">
          <a:xfrm>
            <a:off x="2036763" y="1065213"/>
            <a:ext cx="2992437" cy="49212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600" b="1">
                <a:solidFill>
                  <a:srgbClr val="FF0000"/>
                </a:solidFill>
                <a:latin typeface="Times New Roman" panose="02020603050405020304" pitchFamily="18" charset="0"/>
              </a:rPr>
              <a:t>He has already left</a:t>
            </a:r>
          </a:p>
        </p:txBody>
      </p:sp>
      <p:sp>
        <p:nvSpPr>
          <p:cNvPr id="4" name="Text Box 5"/>
          <p:cNvSpPr txBox="1">
            <a:spLocks noChangeArrowheads="1"/>
          </p:cNvSpPr>
          <p:nvPr/>
        </p:nvSpPr>
        <p:spPr bwMode="auto">
          <a:xfrm>
            <a:off x="2930525" y="1649413"/>
            <a:ext cx="2060575" cy="452437"/>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spcBef>
                <a:spcPct val="50000"/>
              </a:spcBef>
            </a:pPr>
            <a:r>
              <a:rPr lang="en-US" altLang="zh-CN" sz="2600" b="1">
                <a:solidFill>
                  <a:srgbClr val="FF0000"/>
                </a:solidFill>
                <a:latin typeface="Times New Roman" panose="02020603050405020304" pitchFamily="18" charset="0"/>
              </a:rPr>
              <a:t>did he leave</a:t>
            </a:r>
          </a:p>
        </p:txBody>
      </p:sp>
      <p:sp>
        <p:nvSpPr>
          <p:cNvPr id="5" name="Text Box 6"/>
          <p:cNvSpPr txBox="1">
            <a:spLocks noChangeArrowheads="1"/>
          </p:cNvSpPr>
          <p:nvPr/>
        </p:nvSpPr>
        <p:spPr bwMode="auto">
          <a:xfrm>
            <a:off x="2513013" y="3471863"/>
            <a:ext cx="4411662" cy="49212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600" b="1">
                <a:solidFill>
                  <a:srgbClr val="FF0000"/>
                </a:solidFill>
                <a:latin typeface="Times New Roman" panose="02020603050405020304" pitchFamily="18" charset="0"/>
              </a:rPr>
              <a:t>She has already seen the film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autoUpdateAnimBg="0"/>
      <p:bldP spid="4" grpId="0" autoUpdateAnimBg="0"/>
      <p:bldP spid="5"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892175" y="1474788"/>
            <a:ext cx="7442200" cy="152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60000"/>
              </a:lnSpc>
            </a:pPr>
            <a:r>
              <a:rPr lang="en-US" altLang="zh-CN" sz="2600" b="1">
                <a:solidFill>
                  <a:srgbClr val="000000"/>
                </a:solidFill>
                <a:latin typeface="Times New Roman" panose="02020603050405020304" pitchFamily="18" charset="0"/>
              </a:rPr>
              <a:t>5. A: What do your parents think about our plan?</a:t>
            </a:r>
          </a:p>
          <a:p>
            <a:pPr eaLnBrk="1" hangingPunct="1">
              <a:lnSpc>
                <a:spcPct val="160000"/>
              </a:lnSpc>
            </a:pPr>
            <a:r>
              <a:rPr lang="en-US" altLang="zh-CN" sz="2600" b="1">
                <a:solidFill>
                  <a:srgbClr val="000000"/>
                </a:solidFill>
                <a:latin typeface="Times New Roman" panose="02020603050405020304" pitchFamily="18" charset="0"/>
              </a:rPr>
              <a:t>    B: I ___________________. (not/ tell them/yet)</a:t>
            </a:r>
            <a:endParaRPr lang="zh-CN" altLang="en-US" sz="2600" b="1">
              <a:solidFill>
                <a:srgbClr val="000000"/>
              </a:solidFill>
              <a:latin typeface="Times New Roman" panose="02020603050405020304" pitchFamily="18" charset="0"/>
            </a:endParaRPr>
          </a:p>
        </p:txBody>
      </p:sp>
      <p:sp>
        <p:nvSpPr>
          <p:cNvPr id="3" name="Text Box 4"/>
          <p:cNvSpPr txBox="1">
            <a:spLocks noChangeArrowheads="1"/>
          </p:cNvSpPr>
          <p:nvPr/>
        </p:nvSpPr>
        <p:spPr bwMode="auto">
          <a:xfrm>
            <a:off x="1882775" y="2247900"/>
            <a:ext cx="3546475" cy="49212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600" b="1">
                <a:solidFill>
                  <a:srgbClr val="FF0000"/>
                </a:solidFill>
                <a:latin typeface="Times New Roman" panose="02020603050405020304" pitchFamily="18" charset="0"/>
              </a:rPr>
              <a:t>haven’t told them yet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Horizontal)">
                                      <p:cBhvr>
                                        <p:cTn id="7" dur="500"/>
                                        <p:tgtEl>
                                          <p:spTgt spid="2">
                                            <p:txEl>
                                              <p:pRg st="0" end="0"/>
                                            </p:txEl>
                                          </p:spTgt>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Horizontal)">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P spid="3"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
          <p:cNvSpPr txBox="1">
            <a:spLocks noChangeArrowheads="1"/>
          </p:cNvSpPr>
          <p:nvPr/>
        </p:nvSpPr>
        <p:spPr bwMode="auto">
          <a:xfrm>
            <a:off x="1531938" y="436563"/>
            <a:ext cx="6792912"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b="1">
                <a:latin typeface="Times New Roman" panose="02020603050405020304" pitchFamily="18" charset="0"/>
                <a:ea typeface="黑体" panose="02010609060101010101" pitchFamily="49" charset="-122"/>
              </a:rPr>
              <a:t>Fill in the blanks with the correct forms of the words in brackets. </a:t>
            </a:r>
          </a:p>
        </p:txBody>
      </p:sp>
      <p:grpSp>
        <p:nvGrpSpPr>
          <p:cNvPr id="26627" name="组合 4"/>
          <p:cNvGrpSpPr/>
          <p:nvPr/>
        </p:nvGrpSpPr>
        <p:grpSpPr bwMode="auto">
          <a:xfrm>
            <a:off x="774700" y="673100"/>
            <a:ext cx="838200" cy="584200"/>
            <a:chOff x="449580" y="517058"/>
            <a:chExt cx="838200" cy="584775"/>
          </a:xfrm>
        </p:grpSpPr>
        <p:sp>
          <p:nvSpPr>
            <p:cNvPr id="4" name="椭圆 3"/>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200" b="1" dirty="0">
                <a:solidFill>
                  <a:srgbClr val="0000FF"/>
                </a:solidFill>
              </a:endParaRPr>
            </a:p>
          </p:txBody>
        </p:sp>
        <p:sp>
          <p:nvSpPr>
            <p:cNvPr id="26634"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4b</a:t>
              </a:r>
              <a:endParaRPr lang="zh-CN" altLang="en-US" sz="3200" b="1">
                <a:solidFill>
                  <a:srgbClr val="0000FF"/>
                </a:solidFill>
              </a:endParaRPr>
            </a:p>
          </p:txBody>
        </p:sp>
      </p:grpSp>
      <p:sp>
        <p:nvSpPr>
          <p:cNvPr id="6" name="Text Box 3"/>
          <p:cNvSpPr txBox="1">
            <a:spLocks noChangeArrowheads="1"/>
          </p:cNvSpPr>
          <p:nvPr/>
        </p:nvSpPr>
        <p:spPr bwMode="auto">
          <a:xfrm>
            <a:off x="695325" y="1571625"/>
            <a:ext cx="8058150" cy="293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600" b="1">
                <a:solidFill>
                  <a:srgbClr val="000000"/>
                </a:solidFill>
                <a:latin typeface="Times New Roman" panose="02020603050405020304" pitchFamily="18" charset="0"/>
              </a:rPr>
              <a:t>Sally _____ (love) reading. In the morning, she reads the newspaper and in the evening she reads books. She ______ already _____ (read) more than 100 different books! Her favorite kind of books is science fiction. She is interested in science and technology and loves to imagine what the world ______ (be) like in 50 years.</a:t>
            </a:r>
          </a:p>
        </p:txBody>
      </p:sp>
      <p:sp>
        <p:nvSpPr>
          <p:cNvPr id="7" name="Text Box 4"/>
          <p:cNvSpPr txBox="1">
            <a:spLocks noChangeArrowheads="1"/>
          </p:cNvSpPr>
          <p:nvPr/>
        </p:nvSpPr>
        <p:spPr bwMode="auto">
          <a:xfrm>
            <a:off x="1531938" y="1639888"/>
            <a:ext cx="925512" cy="49212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600" b="1">
                <a:solidFill>
                  <a:srgbClr val="FF0000"/>
                </a:solidFill>
                <a:latin typeface="Times New Roman" panose="02020603050405020304" pitchFamily="18" charset="0"/>
              </a:rPr>
              <a:t>loves</a:t>
            </a:r>
          </a:p>
        </p:txBody>
      </p:sp>
      <p:sp>
        <p:nvSpPr>
          <p:cNvPr id="8" name="Text Box 5"/>
          <p:cNvSpPr txBox="1">
            <a:spLocks noChangeArrowheads="1"/>
          </p:cNvSpPr>
          <p:nvPr/>
        </p:nvSpPr>
        <p:spPr bwMode="auto">
          <a:xfrm>
            <a:off x="954088" y="2582863"/>
            <a:ext cx="936625" cy="49212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600" b="1">
                <a:solidFill>
                  <a:srgbClr val="FF0000"/>
                </a:solidFill>
                <a:latin typeface="Times New Roman" panose="02020603050405020304" pitchFamily="18" charset="0"/>
              </a:rPr>
              <a:t>has</a:t>
            </a:r>
          </a:p>
        </p:txBody>
      </p:sp>
      <p:sp>
        <p:nvSpPr>
          <p:cNvPr id="9" name="Text Box 6"/>
          <p:cNvSpPr txBox="1">
            <a:spLocks noChangeArrowheads="1"/>
          </p:cNvSpPr>
          <p:nvPr/>
        </p:nvSpPr>
        <p:spPr bwMode="auto">
          <a:xfrm>
            <a:off x="2982913" y="2582863"/>
            <a:ext cx="1079500" cy="49212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600" b="1">
                <a:solidFill>
                  <a:srgbClr val="FF0000"/>
                </a:solidFill>
                <a:latin typeface="Times New Roman" panose="02020603050405020304" pitchFamily="18" charset="0"/>
              </a:rPr>
              <a:t>read</a:t>
            </a:r>
          </a:p>
        </p:txBody>
      </p:sp>
      <p:sp>
        <p:nvSpPr>
          <p:cNvPr id="10" name="Text Box 7"/>
          <p:cNvSpPr txBox="1">
            <a:spLocks noChangeArrowheads="1"/>
          </p:cNvSpPr>
          <p:nvPr/>
        </p:nvSpPr>
        <p:spPr bwMode="auto">
          <a:xfrm>
            <a:off x="4138613" y="4010025"/>
            <a:ext cx="1730375" cy="49212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600" b="1">
                <a:solidFill>
                  <a:srgbClr val="FF0000"/>
                </a:solidFill>
                <a:latin typeface="Times New Roman" panose="02020603050405020304" pitchFamily="18" charset="0"/>
              </a:rPr>
              <a:t>will be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ppt_x"/>
                                          </p:val>
                                        </p:tav>
                                        <p:tav tm="100000">
                                          <p:val>
                                            <p:strVal val="#ppt_x"/>
                                          </p:val>
                                        </p:tav>
                                      </p:tavLst>
                                    </p:anim>
                                    <p:anim calcmode="lin" valueType="num">
                                      <p:cBhvr additive="base">
                                        <p:cTn id="3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utoUpdateAnimBg="0"/>
      <p:bldP spid="7" grpId="0" autoUpdateAnimBg="0"/>
      <p:bldP spid="8" grpId="0" autoUpdateAnimBg="0"/>
      <p:bldP spid="9" grpId="0" autoUpdateAnimBg="0"/>
      <p:bldP spid="10"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571500" y="857250"/>
            <a:ext cx="8262938" cy="2618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40000"/>
              </a:lnSpc>
              <a:buFont typeface="Arial" panose="020B0604020202020204" pitchFamily="34" charset="0"/>
              <a:buNone/>
              <a:defRPr/>
            </a:pPr>
            <a:r>
              <a:rPr lang="en-US" altLang="zh-CN" sz="2400" b="1" dirty="0" smtClean="0">
                <a:solidFill>
                  <a:srgbClr val="000000"/>
                </a:solidFill>
                <a:latin typeface="+mj-lt"/>
                <a:cs typeface="Arial" panose="020B0604020202020204" pitchFamily="34" charset="0"/>
              </a:rPr>
              <a:t>She _______ (finish) reading a book about robots last week and _________ (write) a book report about it next week for her French class. Every time she is in the library, Sally looks at the many books she __________ (not read) yet and she can’t wait to read them!</a:t>
            </a:r>
          </a:p>
        </p:txBody>
      </p:sp>
      <p:sp>
        <p:nvSpPr>
          <p:cNvPr id="3" name="Text Box 4"/>
          <p:cNvSpPr txBox="1">
            <a:spLocks noChangeArrowheads="1"/>
          </p:cNvSpPr>
          <p:nvPr/>
        </p:nvSpPr>
        <p:spPr bwMode="auto">
          <a:xfrm>
            <a:off x="1271633" y="856842"/>
            <a:ext cx="1341438" cy="49212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600" b="1" dirty="0">
                <a:solidFill>
                  <a:srgbClr val="FF0000"/>
                </a:solidFill>
                <a:latin typeface="Times New Roman" panose="02020603050405020304" pitchFamily="18" charset="0"/>
              </a:rPr>
              <a:t>finished</a:t>
            </a:r>
          </a:p>
        </p:txBody>
      </p:sp>
      <p:sp>
        <p:nvSpPr>
          <p:cNvPr id="4" name="Text Box 5"/>
          <p:cNvSpPr txBox="1">
            <a:spLocks noChangeArrowheads="1"/>
          </p:cNvSpPr>
          <p:nvPr/>
        </p:nvSpPr>
        <p:spPr bwMode="auto">
          <a:xfrm>
            <a:off x="2109788" y="1298801"/>
            <a:ext cx="1612900" cy="49212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600" b="1" dirty="0">
                <a:solidFill>
                  <a:srgbClr val="FF0000"/>
                </a:solidFill>
                <a:latin typeface="Times New Roman" panose="02020603050405020304" pitchFamily="18" charset="0"/>
              </a:rPr>
              <a:t>will write</a:t>
            </a:r>
          </a:p>
        </p:txBody>
      </p:sp>
      <p:sp>
        <p:nvSpPr>
          <p:cNvPr id="5" name="Text Box 6"/>
          <p:cNvSpPr txBox="1">
            <a:spLocks noChangeArrowheads="1"/>
          </p:cNvSpPr>
          <p:nvPr/>
        </p:nvSpPr>
        <p:spPr bwMode="auto">
          <a:xfrm>
            <a:off x="6836365" y="2395537"/>
            <a:ext cx="1871662" cy="49212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600" b="1" dirty="0">
                <a:solidFill>
                  <a:srgbClr val="FF0000"/>
                </a:solidFill>
                <a:latin typeface="Times New Roman" panose="02020603050405020304" pitchFamily="18" charset="0"/>
              </a:rPr>
              <a:t>hasn’t read</a:t>
            </a:r>
          </a:p>
        </p:txBody>
      </p:sp>
      <p:cxnSp>
        <p:nvCxnSpPr>
          <p:cNvPr id="6" name="直接连接符 5"/>
          <p:cNvCxnSpPr/>
          <p:nvPr/>
        </p:nvCxnSpPr>
        <p:spPr>
          <a:xfrm>
            <a:off x="3762375" y="3636963"/>
            <a:ext cx="1781175" cy="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
        <p:nvSpPr>
          <p:cNvPr id="7" name="圆角矩形 6"/>
          <p:cNvSpPr/>
          <p:nvPr/>
        </p:nvSpPr>
        <p:spPr>
          <a:xfrm>
            <a:off x="2957513" y="3729038"/>
            <a:ext cx="3600450" cy="915987"/>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buFont typeface="Arial" panose="020B0604020202020204" pitchFamily="34" charset="0"/>
              <a:buNone/>
              <a:defRPr/>
            </a:pPr>
            <a:r>
              <a:rPr lang="en-US" altLang="zh-CN" sz="2600" b="1" dirty="0">
                <a:solidFill>
                  <a:srgbClr val="0000FF"/>
                </a:solidFill>
                <a:latin typeface="+mj-lt"/>
                <a:ea typeface="+mj-ea"/>
              </a:rPr>
              <a:t>can’t wait to do </a:t>
            </a:r>
            <a:r>
              <a:rPr lang="en-US" altLang="zh-CN" sz="2600" b="1" dirty="0" err="1">
                <a:solidFill>
                  <a:srgbClr val="0000FF"/>
                </a:solidFill>
                <a:latin typeface="+mj-lt"/>
                <a:ea typeface="+mj-ea"/>
              </a:rPr>
              <a:t>sth</a:t>
            </a:r>
            <a:r>
              <a:rPr lang="en-US" altLang="zh-CN" sz="2600" b="1" dirty="0">
                <a:solidFill>
                  <a:srgbClr val="0000FF"/>
                </a:solidFill>
                <a:latin typeface="+mj-lt"/>
                <a:ea typeface="+mj-ea"/>
              </a:rPr>
              <a:t>. </a:t>
            </a:r>
          </a:p>
          <a:p>
            <a:pPr algn="ctr">
              <a:buFont typeface="Arial" panose="020B0604020202020204" pitchFamily="34" charset="0"/>
              <a:buNone/>
              <a:defRPr/>
            </a:pPr>
            <a:r>
              <a:rPr lang="zh-CN" altLang="en-US" sz="2600" b="1" dirty="0">
                <a:solidFill>
                  <a:srgbClr val="0000FF"/>
                </a:solidFill>
                <a:latin typeface="+mj-lt"/>
                <a:ea typeface="+mj-ea"/>
              </a:rPr>
              <a:t>“迫不及待地做某事”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utoUpdateAnimBg="0"/>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1"/>
          <p:cNvSpPr txBox="1">
            <a:spLocks noChangeArrowheads="1"/>
          </p:cNvSpPr>
          <p:nvPr/>
        </p:nvSpPr>
        <p:spPr bwMode="auto">
          <a:xfrm>
            <a:off x="1531938" y="436563"/>
            <a:ext cx="6792912"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b="1">
                <a:latin typeface="Times New Roman" panose="02020603050405020304" pitchFamily="18" charset="0"/>
                <a:ea typeface="黑体" panose="02010609060101010101" pitchFamily="49" charset="-122"/>
              </a:rPr>
              <a:t>Complete the chart with information </a:t>
            </a:r>
          </a:p>
          <a:p>
            <a:pPr eaLnBrk="1" hangingPunct="1">
              <a:lnSpc>
                <a:spcPct val="120000"/>
              </a:lnSpc>
            </a:pPr>
            <a:r>
              <a:rPr lang="en-US" altLang="zh-CN" sz="2800" b="1">
                <a:latin typeface="Times New Roman" panose="02020603050405020304" pitchFamily="18" charset="0"/>
                <a:ea typeface="黑体" panose="02010609060101010101" pitchFamily="49" charset="-122"/>
              </a:rPr>
              <a:t>about you and a friend. </a:t>
            </a:r>
          </a:p>
        </p:txBody>
      </p:sp>
      <p:grpSp>
        <p:nvGrpSpPr>
          <p:cNvPr id="28675" name="组合 4"/>
          <p:cNvGrpSpPr/>
          <p:nvPr/>
        </p:nvGrpSpPr>
        <p:grpSpPr bwMode="auto">
          <a:xfrm>
            <a:off x="774700" y="673100"/>
            <a:ext cx="838200" cy="584200"/>
            <a:chOff x="449580" y="517058"/>
            <a:chExt cx="838200" cy="584775"/>
          </a:xfrm>
        </p:grpSpPr>
        <p:sp>
          <p:nvSpPr>
            <p:cNvPr id="4" name="椭圆 3"/>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200" b="1" dirty="0">
                <a:solidFill>
                  <a:srgbClr val="0000FF"/>
                </a:solidFill>
              </a:endParaRPr>
            </a:p>
          </p:txBody>
        </p:sp>
        <p:sp>
          <p:nvSpPr>
            <p:cNvPr id="28691"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4c</a:t>
              </a:r>
              <a:endParaRPr lang="zh-CN" altLang="en-US" sz="3200" b="1">
                <a:solidFill>
                  <a:srgbClr val="0000FF"/>
                </a:solidFill>
              </a:endParaRPr>
            </a:p>
          </p:txBody>
        </p:sp>
      </p:grpSp>
      <p:pic>
        <p:nvPicPr>
          <p:cNvPr id="6" name="Picture 2"/>
          <p:cNvPicPr>
            <a:picLocks noChangeAspect="1" noChangeArrowheads="1"/>
          </p:cNvPicPr>
          <p:nvPr/>
        </p:nvPicPr>
        <p:blipFill>
          <a:blip r:embed="rId2" cstate="email"/>
          <a:srcRect/>
          <a:stretch>
            <a:fillRect/>
          </a:stretch>
        </p:blipFill>
        <p:spPr bwMode="auto">
          <a:xfrm>
            <a:off x="4303713" y="1633538"/>
            <a:ext cx="1435100" cy="2900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3" cstate="email"/>
          <a:srcRect/>
          <a:stretch>
            <a:fillRect/>
          </a:stretch>
        </p:blipFill>
        <p:spPr bwMode="auto">
          <a:xfrm>
            <a:off x="2987675" y="1893888"/>
            <a:ext cx="1385888" cy="2636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8" name="组合 7"/>
          <p:cNvGrpSpPr/>
          <p:nvPr/>
        </p:nvGrpSpPr>
        <p:grpSpPr bwMode="auto">
          <a:xfrm>
            <a:off x="400050" y="1612900"/>
            <a:ext cx="2589213" cy="979488"/>
            <a:chOff x="388189" y="1822623"/>
            <a:chExt cx="2915728" cy="831509"/>
          </a:xfrm>
        </p:grpSpPr>
        <p:sp>
          <p:nvSpPr>
            <p:cNvPr id="9" name="TextBox 8"/>
            <p:cNvSpPr txBox="1"/>
            <p:nvPr/>
          </p:nvSpPr>
          <p:spPr>
            <a:xfrm>
              <a:off x="456121" y="1845534"/>
              <a:ext cx="2847796" cy="660355"/>
            </a:xfrm>
            <a:prstGeom prst="rect">
              <a:avLst/>
            </a:prstGeom>
            <a:noFill/>
          </p:spPr>
          <p:txBody>
            <a:bodyPr>
              <a:spAutoFit/>
            </a:bodyPr>
            <a:lstStyle/>
            <a:p>
              <a:pPr>
                <a:buFont typeface="Arial" panose="020B0604020202020204" pitchFamily="34" charset="0"/>
                <a:buNone/>
                <a:defRPr/>
              </a:pPr>
              <a:r>
                <a:rPr lang="en-US" altLang="zh-CN" sz="2400" b="1" dirty="0">
                  <a:latin typeface="+mj-lt"/>
                </a:rPr>
                <a:t>What books have you already read?</a:t>
              </a:r>
              <a:endParaRPr lang="zh-CN" altLang="en-US" sz="2400" b="1" dirty="0">
                <a:latin typeface="+mj-lt"/>
              </a:endParaRPr>
            </a:p>
          </p:txBody>
        </p:sp>
        <p:sp>
          <p:nvSpPr>
            <p:cNvPr id="10" name="圆角矩形标注 9"/>
            <p:cNvSpPr/>
            <p:nvPr/>
          </p:nvSpPr>
          <p:spPr>
            <a:xfrm>
              <a:off x="388189" y="1822623"/>
              <a:ext cx="2915728" cy="831509"/>
            </a:xfrm>
            <a:prstGeom prst="wedgeRoundRectCallout">
              <a:avLst>
                <a:gd name="adj1" fmla="val 61640"/>
                <a:gd name="adj2" fmla="val -4275"/>
                <a:gd name="adj3" fmla="val 16667"/>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grpSp>
      <p:grpSp>
        <p:nvGrpSpPr>
          <p:cNvPr id="11" name="组合 10"/>
          <p:cNvGrpSpPr/>
          <p:nvPr/>
        </p:nvGrpSpPr>
        <p:grpSpPr bwMode="auto">
          <a:xfrm>
            <a:off x="6145213" y="1195388"/>
            <a:ext cx="2706687" cy="1397000"/>
            <a:chOff x="319806" y="1745457"/>
            <a:chExt cx="2211594" cy="1397081"/>
          </a:xfrm>
        </p:grpSpPr>
        <p:sp>
          <p:nvSpPr>
            <p:cNvPr id="28686" name="TextBox 11"/>
            <p:cNvSpPr txBox="1">
              <a:spLocks noChangeArrowheads="1"/>
            </p:cNvSpPr>
            <p:nvPr/>
          </p:nvSpPr>
          <p:spPr bwMode="auto">
            <a:xfrm>
              <a:off x="345251" y="1842246"/>
              <a:ext cx="2100538" cy="1199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400" b="1">
                  <a:latin typeface="Times New Roman" panose="02020603050405020304" pitchFamily="18" charset="0"/>
                </a:rPr>
                <a:t>I’ve already read </a:t>
              </a:r>
            </a:p>
            <a:p>
              <a:pPr algn="ctr" eaLnBrk="1" hangingPunct="1"/>
              <a:r>
                <a:rPr lang="en-US" altLang="zh-CN" sz="2400" b="1" i="1">
                  <a:latin typeface="Times New Roman" panose="02020603050405020304" pitchFamily="18" charset="0"/>
                </a:rPr>
                <a:t>Tom Sawyer</a:t>
              </a:r>
              <a:r>
                <a:rPr lang="en-US" altLang="zh-CN" sz="2400" b="1">
                  <a:latin typeface="Times New Roman" panose="02020603050405020304" pitchFamily="18" charset="0"/>
                </a:rPr>
                <a:t> and      </a:t>
              </a:r>
            </a:p>
            <a:p>
              <a:pPr algn="ctr" eaLnBrk="1" hangingPunct="1"/>
              <a:r>
                <a:rPr lang="en-US" altLang="zh-CN" sz="2400" b="1">
                  <a:latin typeface="Times New Roman" panose="02020603050405020304" pitchFamily="18" charset="0"/>
                </a:rPr>
                <a:t>     </a:t>
              </a:r>
              <a:r>
                <a:rPr lang="en-US" altLang="zh-CN" sz="2400" b="1" i="1">
                  <a:latin typeface="Times New Roman" panose="02020603050405020304" pitchFamily="18" charset="0"/>
                </a:rPr>
                <a:t>Harry Potter</a:t>
              </a:r>
              <a:r>
                <a:rPr lang="en-US" altLang="zh-CN" sz="2400" b="1">
                  <a:latin typeface="Times New Roman" panose="02020603050405020304" pitchFamily="18" charset="0"/>
                </a:rPr>
                <a:t>.               </a:t>
              </a:r>
            </a:p>
          </p:txBody>
        </p:sp>
        <p:sp>
          <p:nvSpPr>
            <p:cNvPr id="13" name="圆角矩形标注 12"/>
            <p:cNvSpPr/>
            <p:nvPr/>
          </p:nvSpPr>
          <p:spPr>
            <a:xfrm>
              <a:off x="319806" y="1745457"/>
              <a:ext cx="2211594" cy="1397081"/>
            </a:xfrm>
            <a:prstGeom prst="wedgeRoundRectCallout">
              <a:avLst>
                <a:gd name="adj1" fmla="val -63874"/>
                <a:gd name="adj2" fmla="val -5246"/>
                <a:gd name="adj3" fmla="val 16667"/>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grpSp>
      <p:grpSp>
        <p:nvGrpSpPr>
          <p:cNvPr id="14" name="组合 13"/>
          <p:cNvGrpSpPr/>
          <p:nvPr/>
        </p:nvGrpSpPr>
        <p:grpSpPr bwMode="auto">
          <a:xfrm>
            <a:off x="369888" y="3211513"/>
            <a:ext cx="2589212" cy="860425"/>
            <a:chOff x="388189" y="1822623"/>
            <a:chExt cx="2915728" cy="684340"/>
          </a:xfrm>
        </p:grpSpPr>
        <p:sp>
          <p:nvSpPr>
            <p:cNvPr id="15" name="TextBox 14"/>
            <p:cNvSpPr txBox="1"/>
            <p:nvPr/>
          </p:nvSpPr>
          <p:spPr>
            <a:xfrm>
              <a:off x="456121" y="1845350"/>
              <a:ext cx="2847796" cy="661613"/>
            </a:xfrm>
            <a:prstGeom prst="rect">
              <a:avLst/>
            </a:prstGeom>
            <a:noFill/>
          </p:spPr>
          <p:txBody>
            <a:bodyPr>
              <a:spAutoFit/>
            </a:bodyPr>
            <a:lstStyle/>
            <a:p>
              <a:pPr algn="ctr">
                <a:buFont typeface="Arial" panose="020B0604020202020204" pitchFamily="34" charset="0"/>
                <a:buNone/>
                <a:defRPr/>
              </a:pPr>
              <a:r>
                <a:rPr lang="en-US" altLang="zh-CN" sz="2400" b="1" dirty="0">
                  <a:latin typeface="+mj-lt"/>
                </a:rPr>
                <a:t> What do you </a:t>
              </a:r>
            </a:p>
            <a:p>
              <a:pPr algn="ctr">
                <a:buFont typeface="Arial" panose="020B0604020202020204" pitchFamily="34" charset="0"/>
                <a:buNone/>
                <a:defRPr/>
              </a:pPr>
              <a:r>
                <a:rPr lang="en-US" altLang="zh-CN" sz="2400" b="1" dirty="0">
                  <a:latin typeface="+mj-lt"/>
                </a:rPr>
                <a:t>think of them?</a:t>
              </a:r>
            </a:p>
          </p:txBody>
        </p:sp>
        <p:sp>
          <p:nvSpPr>
            <p:cNvPr id="16" name="圆角矩形标注 15"/>
            <p:cNvSpPr/>
            <p:nvPr/>
          </p:nvSpPr>
          <p:spPr>
            <a:xfrm>
              <a:off x="388189" y="1822623"/>
              <a:ext cx="2915728" cy="684340"/>
            </a:xfrm>
            <a:prstGeom prst="wedgeRoundRectCallout">
              <a:avLst>
                <a:gd name="adj1" fmla="val 63847"/>
                <a:gd name="adj2" fmla="val -83980"/>
                <a:gd name="adj3" fmla="val 16667"/>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grpSp>
      <p:grpSp>
        <p:nvGrpSpPr>
          <p:cNvPr id="17" name="组合 16"/>
          <p:cNvGrpSpPr/>
          <p:nvPr/>
        </p:nvGrpSpPr>
        <p:grpSpPr bwMode="auto">
          <a:xfrm>
            <a:off x="5978525" y="2903538"/>
            <a:ext cx="2767013" cy="1893887"/>
            <a:chOff x="388190" y="1822624"/>
            <a:chExt cx="3117857" cy="1507558"/>
          </a:xfrm>
        </p:grpSpPr>
        <p:sp>
          <p:nvSpPr>
            <p:cNvPr id="28682" name="TextBox 17"/>
            <p:cNvSpPr txBox="1">
              <a:spLocks noChangeArrowheads="1"/>
            </p:cNvSpPr>
            <p:nvPr/>
          </p:nvSpPr>
          <p:spPr bwMode="auto">
            <a:xfrm>
              <a:off x="456163" y="1845372"/>
              <a:ext cx="3049883" cy="1484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pPr>
              <a:r>
                <a:rPr lang="en-US" altLang="zh-CN" sz="2400" b="1">
                  <a:latin typeface="Times New Roman" panose="02020603050405020304" pitchFamily="18" charset="0"/>
                </a:rPr>
                <a:t>Well, I think </a:t>
              </a:r>
              <a:r>
                <a:rPr lang="en-US" altLang="zh-CN" sz="2400" b="1" i="1">
                  <a:latin typeface="Times New Roman" panose="02020603050405020304" pitchFamily="18" charset="0"/>
                </a:rPr>
                <a:t>Harry </a:t>
              </a:r>
            </a:p>
            <a:p>
              <a:pPr algn="ctr" eaLnBrk="1" hangingPunct="1">
                <a:lnSpc>
                  <a:spcPct val="120000"/>
                </a:lnSpc>
              </a:pPr>
              <a:r>
                <a:rPr lang="en-US" altLang="zh-CN" sz="2400" b="1" i="1">
                  <a:latin typeface="Times New Roman" panose="02020603050405020304" pitchFamily="18" charset="0"/>
                </a:rPr>
                <a:t>Potter</a:t>
              </a:r>
              <a:r>
                <a:rPr lang="en-US" altLang="zh-CN" sz="2400" b="1">
                  <a:latin typeface="Times New Roman" panose="02020603050405020304" pitchFamily="18" charset="0"/>
                </a:rPr>
                <a:t> was exciting, </a:t>
              </a:r>
            </a:p>
            <a:p>
              <a:pPr algn="ctr" eaLnBrk="1" hangingPunct="1">
                <a:lnSpc>
                  <a:spcPct val="120000"/>
                </a:lnSpc>
              </a:pPr>
              <a:r>
                <a:rPr lang="en-US" altLang="zh-CN" sz="2400" b="1">
                  <a:latin typeface="Times New Roman" panose="02020603050405020304" pitchFamily="18" charset="0"/>
                </a:rPr>
                <a:t>     but </a:t>
              </a:r>
              <a:r>
                <a:rPr lang="en-US" altLang="zh-CN" sz="2400" b="1" i="1">
                  <a:latin typeface="Times New Roman" panose="02020603050405020304" pitchFamily="18" charset="0"/>
                </a:rPr>
                <a:t>Tom Sawyer</a:t>
              </a:r>
              <a:r>
                <a:rPr lang="en-US" altLang="zh-CN" sz="2400" b="1">
                  <a:latin typeface="Times New Roman" panose="02020603050405020304" pitchFamily="18" charset="0"/>
                </a:rPr>
                <a:t> </a:t>
              </a:r>
            </a:p>
            <a:p>
              <a:pPr algn="ctr" eaLnBrk="1" hangingPunct="1">
                <a:lnSpc>
                  <a:spcPct val="120000"/>
                </a:lnSpc>
              </a:pPr>
              <a:r>
                <a:rPr lang="en-US" altLang="zh-CN" sz="2400" b="1">
                  <a:latin typeface="Times New Roman" panose="02020603050405020304" pitchFamily="18" charset="0"/>
                </a:rPr>
                <a:t>was a bit boring.</a:t>
              </a:r>
            </a:p>
          </p:txBody>
        </p:sp>
        <p:sp>
          <p:nvSpPr>
            <p:cNvPr id="19" name="圆角矩形标注 18"/>
            <p:cNvSpPr/>
            <p:nvPr/>
          </p:nvSpPr>
          <p:spPr>
            <a:xfrm>
              <a:off x="388190" y="1822624"/>
              <a:ext cx="3117857" cy="1507558"/>
            </a:xfrm>
            <a:prstGeom prst="wedgeRoundRectCallout">
              <a:avLst>
                <a:gd name="adj1" fmla="val -60922"/>
                <a:gd name="adj2" fmla="val -40235"/>
                <a:gd name="adj3" fmla="val 16667"/>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fltVal val="0"/>
                                          </p:val>
                                        </p:tav>
                                        <p:tav tm="100000">
                                          <p:val>
                                            <p:strVal val="#ppt_h"/>
                                          </p:val>
                                        </p:tav>
                                      </p:tavLst>
                                    </p:anim>
                                    <p:animEffect transition="in" filter="fade">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fltVal val="0"/>
                                          </p:val>
                                        </p:tav>
                                        <p:tav tm="100000">
                                          <p:val>
                                            <p:strVal val="#ppt_h"/>
                                          </p:val>
                                        </p:tav>
                                      </p:tavLst>
                                    </p:anim>
                                    <p:animEffect transition="in" filter="fade">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p:cTn id="36" dur="500" fill="hold"/>
                                        <p:tgtEl>
                                          <p:spTgt spid="17"/>
                                        </p:tgtEl>
                                        <p:attrNameLst>
                                          <p:attrName>ppt_w</p:attrName>
                                        </p:attrNameLst>
                                      </p:cBhvr>
                                      <p:tavLst>
                                        <p:tav tm="0">
                                          <p:val>
                                            <p:fltVal val="0"/>
                                          </p:val>
                                        </p:tav>
                                        <p:tav tm="100000">
                                          <p:val>
                                            <p:strVal val="#ppt_w"/>
                                          </p:val>
                                        </p:tav>
                                      </p:tavLst>
                                    </p:anim>
                                    <p:anim calcmode="lin" valueType="num">
                                      <p:cBhvr>
                                        <p:cTn id="37" dur="500" fill="hold"/>
                                        <p:tgtEl>
                                          <p:spTgt spid="17"/>
                                        </p:tgtEl>
                                        <p:attrNameLst>
                                          <p:attrName>ppt_h</p:attrName>
                                        </p:attrNameLst>
                                      </p:cBhvr>
                                      <p:tavLst>
                                        <p:tav tm="0">
                                          <p:val>
                                            <p:fltVal val="0"/>
                                          </p:val>
                                        </p:tav>
                                        <p:tav tm="100000">
                                          <p:val>
                                            <p:strVal val="#ppt_h"/>
                                          </p:val>
                                        </p:tav>
                                      </p:tavLst>
                                    </p:anim>
                                    <p:animEffect transition="in" filter="fade">
                                      <p:cBhvr>
                                        <p:cTn id="3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571500" y="787400"/>
          <a:ext cx="7839075" cy="3413126"/>
        </p:xfrm>
        <a:graphic>
          <a:graphicData uri="http://schemas.openxmlformats.org/drawingml/2006/table">
            <a:tbl>
              <a:tblPr/>
              <a:tblGrid>
                <a:gridCol w="2343150">
                  <a:extLst>
                    <a:ext uri="{9D8B030D-6E8A-4147-A177-3AD203B41FA5}">
                      <a16:colId xmlns:a16="http://schemas.microsoft.com/office/drawing/2014/main" val="20000"/>
                    </a:ext>
                  </a:extLst>
                </a:gridCol>
                <a:gridCol w="146685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1971675">
                  <a:extLst>
                    <a:ext uri="{9D8B030D-6E8A-4147-A177-3AD203B41FA5}">
                      <a16:colId xmlns:a16="http://schemas.microsoft.com/office/drawing/2014/main" val="20003"/>
                    </a:ext>
                  </a:extLst>
                </a:gridCol>
              </a:tblGrid>
              <a:tr h="593725">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600" b="0" i="0" u="none" strike="noStrike" cap="none" normalizeH="0" baseline="0" dirty="0" smtClean="0">
                        <a:ln>
                          <a:noFill/>
                        </a:ln>
                        <a:solidFill>
                          <a:srgbClr val="000000"/>
                        </a:solidFill>
                        <a:effectLst/>
                        <a:latin typeface="Arial" panose="020B0604020202020204" pitchFamily="34" charset="0"/>
                        <a:ea typeface="宋体" panose="02010600030101010101" pitchFamily="2" charset="-122"/>
                      </a:endParaRPr>
                    </a:p>
                  </a:txBody>
                  <a:tcPr marT="45730" marB="4573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You</a:t>
                      </a:r>
                    </a:p>
                  </a:txBody>
                  <a:tcPr marT="45730" marB="4573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Your friend</a:t>
                      </a:r>
                      <a:endParaRPr kumimoji="0" lang="zh-CN" altLang="en-US" sz="24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endParaRPr>
                    </a:p>
                  </a:txBody>
                  <a:tcPr marT="45730" marB="4573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Comments</a:t>
                      </a:r>
                      <a:endParaRPr kumimoji="0" lang="zh-CN" altLang="en-US" sz="24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endParaRPr>
                    </a:p>
                  </a:txBody>
                  <a:tcPr marT="45730" marB="4573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extLst>
                  <a:ext uri="{0D108BD9-81ED-4DB2-BD59-A6C34878D82A}">
                    <a16:rowId xmlns:a16="http://schemas.microsoft.com/office/drawing/2014/main" val="10000"/>
                  </a:ext>
                </a:extLst>
              </a:tr>
              <a:tr h="971550">
                <a:tc>
                  <a:txBody>
                    <a:bodyPr/>
                    <a:lstStyle/>
                    <a:p>
                      <a:pPr marL="0" marR="0" lvl="0" indent="0" algn="l" defTabSz="914400" rtl="0" eaLnBrk="1" fontAlgn="base" latinLnBrk="0" hangingPunct="1">
                        <a:lnSpc>
                          <a:spcPct val="110000"/>
                        </a:lnSpc>
                        <a:spcBef>
                          <a:spcPct val="0"/>
                        </a:spcBef>
                        <a:spcAft>
                          <a:spcPct val="0"/>
                        </a:spcAft>
                        <a:buClrTx/>
                        <a:buSzTx/>
                        <a:buFontTx/>
                        <a:buNone/>
                      </a:pPr>
                      <a:r>
                        <a:rPr kumimoji="0" lang="en-US" altLang="zh-CN"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Books I have already read</a:t>
                      </a:r>
                    </a:p>
                  </a:txBody>
                  <a:tcPr marT="45730" marB="4573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6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marT="45730" marB="4573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6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marT="45730" marB="4573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6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marT="45730" marB="4573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extLst>
                  <a:ext uri="{0D108BD9-81ED-4DB2-BD59-A6C34878D82A}">
                    <a16:rowId xmlns:a16="http://schemas.microsoft.com/office/drawing/2014/main" val="10001"/>
                  </a:ext>
                </a:extLst>
              </a:tr>
              <a:tr h="884238">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4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Movies I have already seen</a:t>
                      </a:r>
                    </a:p>
                  </a:txBody>
                  <a:tcPr marT="45730" marB="4573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6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marT="45730" marB="4573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6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marT="45730" marB="4573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6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marT="45730" marB="4573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extLst>
                  <a:ext uri="{0D108BD9-81ED-4DB2-BD59-A6C34878D82A}">
                    <a16:rowId xmlns:a16="http://schemas.microsoft.com/office/drawing/2014/main" val="10002"/>
                  </a:ext>
                </a:extLst>
              </a:tr>
              <a:tr h="963613">
                <a:tc>
                  <a:txBody>
                    <a:bodyPr/>
                    <a:lstStyle/>
                    <a:p>
                      <a:pPr marL="0" marR="0" lvl="0" indent="0" algn="l" defTabSz="914400" rtl="0" eaLnBrk="1" fontAlgn="base" latinLnBrk="0" hangingPunct="1">
                        <a:lnSpc>
                          <a:spcPct val="110000"/>
                        </a:lnSpc>
                        <a:spcBef>
                          <a:spcPct val="0"/>
                        </a:spcBef>
                        <a:spcAft>
                          <a:spcPct val="0"/>
                        </a:spcAft>
                        <a:buClrTx/>
                        <a:buSzTx/>
                        <a:buFontTx/>
                        <a:buNone/>
                      </a:pPr>
                      <a:r>
                        <a:rPr kumimoji="0" lang="en-US" altLang="zh-CN"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Songs I have already heard</a:t>
                      </a:r>
                    </a:p>
                  </a:txBody>
                  <a:tcPr marT="45730" marB="4573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6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marT="45730" marB="4573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6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marT="45730" marB="4573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600" b="1" i="0" u="none" strike="noStrike" cap="none" normalizeH="0" baseline="0" dirty="0" smtClean="0">
                        <a:ln>
                          <a:noFill/>
                        </a:ln>
                        <a:solidFill>
                          <a:srgbClr val="000000"/>
                        </a:solidFill>
                        <a:effectLst/>
                        <a:latin typeface="Arial" panose="020B0604020202020204" pitchFamily="34" charset="0"/>
                        <a:ea typeface="宋体" panose="02010600030101010101" pitchFamily="2" charset="-122"/>
                      </a:endParaRPr>
                    </a:p>
                  </a:txBody>
                  <a:tcPr marT="45730" marB="4573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90600" y="1036638"/>
            <a:ext cx="7246938" cy="3509962"/>
          </a:xfrm>
          <a:prstGeom prst="rect">
            <a:avLst/>
          </a:prstGeom>
        </p:spPr>
        <p:txBody>
          <a:bodyPr>
            <a:spAutoFit/>
          </a:bodyPr>
          <a:lstStyle/>
          <a:p>
            <a:pPr>
              <a:lnSpc>
                <a:spcPct val="135000"/>
              </a:lnSpc>
              <a:buFont typeface="Arial" panose="020B0604020202020204" pitchFamily="34" charset="0"/>
              <a:buNone/>
              <a:defRPr/>
            </a:pPr>
            <a:r>
              <a:rPr lang="zh-CN" altLang="en-US" sz="2400" b="1" dirty="0">
                <a:latin typeface="+mj-ea"/>
                <a:ea typeface="+mj-ea"/>
              </a:rPr>
              <a:t>  鲁滨逊漂流记，由丹尼尔</a:t>
            </a:r>
            <a:r>
              <a:rPr lang="en-US" altLang="zh-CN" sz="2400" b="1" dirty="0">
                <a:latin typeface="+mj-ea"/>
                <a:ea typeface="+mj-ea"/>
              </a:rPr>
              <a:t>·</a:t>
            </a:r>
            <a:r>
              <a:rPr lang="zh-CN" altLang="en-US" sz="2400" b="1" dirty="0">
                <a:latin typeface="+mj-ea"/>
                <a:ea typeface="+mj-ea"/>
              </a:rPr>
              <a:t>笛福</a:t>
            </a:r>
            <a:r>
              <a:rPr lang="en-US" altLang="zh-CN" sz="2400" b="1" dirty="0">
                <a:latin typeface="+mj-ea"/>
                <a:ea typeface="+mj-ea"/>
              </a:rPr>
              <a:t>59</a:t>
            </a:r>
            <a:r>
              <a:rPr lang="zh-CN" altLang="en-US" sz="2400" b="1" dirty="0">
                <a:latin typeface="+mj-ea"/>
                <a:ea typeface="+mj-ea"/>
              </a:rPr>
              <a:t>岁时所著，是一部现实主义回忆录式冒险小说。</a:t>
            </a:r>
            <a:endParaRPr lang="en-US" altLang="zh-CN" sz="2400" b="1" dirty="0">
              <a:latin typeface="+mj-ea"/>
              <a:ea typeface="+mj-ea"/>
            </a:endParaRPr>
          </a:p>
          <a:p>
            <a:pPr>
              <a:lnSpc>
                <a:spcPct val="135000"/>
              </a:lnSpc>
              <a:buFont typeface="Arial" panose="020B0604020202020204" pitchFamily="34" charset="0"/>
              <a:buNone/>
              <a:defRPr/>
            </a:pPr>
            <a:r>
              <a:rPr lang="zh-CN" altLang="en-US" sz="2400" b="1" dirty="0">
                <a:latin typeface="+mj-ea"/>
                <a:ea typeface="+mj-ea"/>
              </a:rPr>
              <a:t>小说分三部分：第一部分写鲁滨逊初出茅庐，最初三次航海的经过及其在巴西经营种植园的情况；第二部分详细描述了主人公流落荒岛，独居</a:t>
            </a:r>
            <a:r>
              <a:rPr lang="en-US" altLang="zh-CN" sz="2400" b="1" dirty="0">
                <a:latin typeface="+mj-ea"/>
                <a:ea typeface="+mj-ea"/>
              </a:rPr>
              <a:t>28</a:t>
            </a:r>
            <a:r>
              <a:rPr lang="zh-CN" altLang="en-US" sz="2400" b="1" dirty="0">
                <a:latin typeface="+mj-ea"/>
                <a:ea typeface="+mj-ea"/>
              </a:rPr>
              <a:t>年的种种情景；第三部分简要交代了鲁滨逊回国后的命运及这个海岛未来的发展趋向。</a:t>
            </a:r>
          </a:p>
        </p:txBody>
      </p:sp>
      <p:sp>
        <p:nvSpPr>
          <p:cNvPr id="3" name="TextBox 2"/>
          <p:cNvSpPr txBox="1">
            <a:spLocks noChangeArrowheads="1"/>
          </p:cNvSpPr>
          <p:nvPr/>
        </p:nvSpPr>
        <p:spPr bwMode="auto">
          <a:xfrm>
            <a:off x="566738" y="566738"/>
            <a:ext cx="1109662"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600" b="1">
                <a:latin typeface="Times New Roman" panose="02020603050405020304" pitchFamily="18" charset="0"/>
                <a:ea typeface="黑体" panose="02010609060101010101" pitchFamily="49" charset="-122"/>
              </a:rPr>
              <a:t>简介：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randombar(horizontal)">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3" descr="一级栏目"/>
          <p:cNvPicPr>
            <a:picLocks noChangeAspect="1" noChangeArrowheads="1"/>
          </p:cNvPicPr>
          <p:nvPr/>
        </p:nvPicPr>
        <p:blipFill>
          <a:blip r:embed="rId2" cstate="email"/>
          <a:srcRect/>
          <a:stretch>
            <a:fillRect/>
          </a:stretch>
        </p:blipFill>
        <p:spPr bwMode="auto">
          <a:xfrm>
            <a:off x="204788" y="79375"/>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387"/>
          <p:cNvSpPr>
            <a:spLocks noChangeArrowheads="1"/>
          </p:cNvSpPr>
          <p:nvPr/>
        </p:nvSpPr>
        <p:spPr bwMode="auto">
          <a:xfrm>
            <a:off x="915988" y="282575"/>
            <a:ext cx="1919287" cy="53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Exercise </a:t>
            </a:r>
          </a:p>
        </p:txBody>
      </p:sp>
      <p:sp>
        <p:nvSpPr>
          <p:cNvPr id="30724" name="Text Box 3"/>
          <p:cNvSpPr txBox="1">
            <a:spLocks noChangeArrowheads="1"/>
          </p:cNvSpPr>
          <p:nvPr/>
        </p:nvSpPr>
        <p:spPr bwMode="auto">
          <a:xfrm>
            <a:off x="1230313" y="754063"/>
            <a:ext cx="6808787" cy="402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zh-CN" altLang="en-US" sz="2600" b="1" dirty="0">
                <a:latin typeface="Times New Roman" panose="02020603050405020304" pitchFamily="18" charset="0"/>
              </a:rPr>
              <a:t>1. </a:t>
            </a:r>
            <a:r>
              <a:rPr lang="en-US" altLang="zh-CN" sz="2600" b="1" dirty="0">
                <a:latin typeface="Times New Roman" panose="02020603050405020304" pitchFamily="18" charset="0"/>
              </a:rPr>
              <a:t>Where _____ can you find this kind of tree?</a:t>
            </a:r>
          </a:p>
          <a:p>
            <a:pPr eaLnBrk="1" hangingPunct="1">
              <a:lnSpc>
                <a:spcPct val="110000"/>
              </a:lnSpc>
            </a:pPr>
            <a:r>
              <a:rPr lang="en-US" altLang="zh-CN" sz="2600" b="1" dirty="0">
                <a:latin typeface="Times New Roman" panose="02020603050405020304" pitchFamily="18" charset="0"/>
              </a:rPr>
              <a:t>    A. other                   B. another     </a:t>
            </a:r>
          </a:p>
          <a:p>
            <a:pPr eaLnBrk="1" hangingPunct="1">
              <a:lnSpc>
                <a:spcPct val="110000"/>
              </a:lnSpc>
            </a:pPr>
            <a:r>
              <a:rPr lang="en-US" altLang="zh-CN" sz="2600" b="1" dirty="0">
                <a:latin typeface="Times New Roman" panose="02020603050405020304" pitchFamily="18" charset="0"/>
              </a:rPr>
              <a:t>    C. else                      D. others</a:t>
            </a:r>
          </a:p>
          <a:p>
            <a:pPr eaLnBrk="1" hangingPunct="1">
              <a:lnSpc>
                <a:spcPct val="110000"/>
              </a:lnSpc>
            </a:pPr>
            <a:r>
              <a:rPr lang="en-US" altLang="zh-CN" sz="2600" b="1" dirty="0">
                <a:latin typeface="Times New Roman" panose="02020603050405020304" pitchFamily="18" charset="0"/>
              </a:rPr>
              <a:t>2. </a:t>
            </a:r>
            <a:r>
              <a:rPr lang="en-US" altLang="zh-CN" sz="2600" b="1" dirty="0"/>
              <a:t>—</a:t>
            </a:r>
            <a:r>
              <a:rPr lang="en-US" altLang="zh-CN" sz="2600" b="1" dirty="0">
                <a:latin typeface="Times New Roman" panose="02020603050405020304" pitchFamily="18" charset="0"/>
              </a:rPr>
              <a:t>Have you _____ traveled on the beach?</a:t>
            </a:r>
          </a:p>
          <a:p>
            <a:pPr eaLnBrk="1" hangingPunct="1">
              <a:lnSpc>
                <a:spcPct val="110000"/>
              </a:lnSpc>
            </a:pPr>
            <a:r>
              <a:rPr lang="en-US" altLang="zh-CN" sz="2600" b="1" dirty="0">
                <a:latin typeface="Times New Roman" panose="02020603050405020304" pitchFamily="18" charset="0"/>
              </a:rPr>
              <a:t>    </a:t>
            </a:r>
            <a:r>
              <a:rPr lang="en-US" altLang="zh-CN" sz="2600" b="1" dirty="0"/>
              <a:t>—</a:t>
            </a:r>
            <a:r>
              <a:rPr lang="en-US" altLang="zh-CN" sz="2600" b="1" dirty="0">
                <a:latin typeface="Times New Roman" panose="02020603050405020304" pitchFamily="18" charset="0"/>
              </a:rPr>
              <a:t>Yes, I have.</a:t>
            </a:r>
          </a:p>
          <a:p>
            <a:pPr eaLnBrk="1" hangingPunct="1">
              <a:lnSpc>
                <a:spcPct val="110000"/>
              </a:lnSpc>
            </a:pPr>
            <a:r>
              <a:rPr lang="en-US" altLang="zh-CN" sz="2600" b="1" dirty="0">
                <a:latin typeface="Times New Roman" panose="02020603050405020304" pitchFamily="18" charset="0"/>
              </a:rPr>
              <a:t>     A. just       B. yet        C. never       D. ever</a:t>
            </a:r>
          </a:p>
          <a:p>
            <a:pPr eaLnBrk="1" hangingPunct="1">
              <a:lnSpc>
                <a:spcPct val="110000"/>
              </a:lnSpc>
            </a:pPr>
            <a:r>
              <a:rPr lang="en-US" altLang="zh-CN" sz="2600" b="1" dirty="0">
                <a:latin typeface="Times New Roman" panose="02020603050405020304" pitchFamily="18" charset="0"/>
              </a:rPr>
              <a:t>3. </a:t>
            </a:r>
            <a:r>
              <a:rPr lang="en-US" altLang="zh-CN" sz="2600" b="1" dirty="0"/>
              <a:t>—</a:t>
            </a:r>
            <a:r>
              <a:rPr lang="en-US" altLang="zh-CN" sz="2600" b="1" dirty="0">
                <a:latin typeface="Times New Roman" panose="02020603050405020304" pitchFamily="18" charset="0"/>
              </a:rPr>
              <a:t> Have you found your books?</a:t>
            </a:r>
          </a:p>
          <a:p>
            <a:pPr eaLnBrk="1" hangingPunct="1">
              <a:lnSpc>
                <a:spcPct val="110000"/>
              </a:lnSpc>
            </a:pPr>
            <a:r>
              <a:rPr lang="en-US" altLang="zh-CN" sz="2600" b="1" dirty="0">
                <a:latin typeface="Times New Roman" panose="02020603050405020304" pitchFamily="18" charset="0"/>
              </a:rPr>
              <a:t> </a:t>
            </a:r>
            <a:r>
              <a:rPr lang="en-US" altLang="zh-CN" sz="2600" b="1" dirty="0"/>
              <a:t>     —</a:t>
            </a:r>
            <a:r>
              <a:rPr lang="en-US" altLang="zh-CN" sz="2600" b="1" dirty="0">
                <a:latin typeface="Times New Roman" panose="02020603050405020304" pitchFamily="18" charset="0"/>
              </a:rPr>
              <a:t> Not _____.</a:t>
            </a:r>
          </a:p>
          <a:p>
            <a:pPr eaLnBrk="1" hangingPunct="1">
              <a:lnSpc>
                <a:spcPct val="110000"/>
              </a:lnSpc>
            </a:pPr>
            <a:r>
              <a:rPr lang="en-US" altLang="zh-CN" sz="2600" b="1" dirty="0">
                <a:latin typeface="Times New Roman" panose="02020603050405020304" pitchFamily="18" charset="0"/>
              </a:rPr>
              <a:t>    A. ever        B. already      C. yet       D. just</a:t>
            </a:r>
            <a:endParaRPr lang="zh-CN" altLang="en-US" sz="2600" b="1" dirty="0">
              <a:latin typeface="Times New Roman" panose="02020603050405020304" pitchFamily="18" charset="0"/>
            </a:endParaRPr>
          </a:p>
        </p:txBody>
      </p:sp>
      <p:sp>
        <p:nvSpPr>
          <p:cNvPr id="5" name="Text Box 4"/>
          <p:cNvSpPr txBox="1">
            <a:spLocks noChangeArrowheads="1"/>
          </p:cNvSpPr>
          <p:nvPr/>
        </p:nvSpPr>
        <p:spPr bwMode="auto">
          <a:xfrm>
            <a:off x="2833688" y="754063"/>
            <a:ext cx="4953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defRPr/>
            </a:pPr>
            <a:r>
              <a:rPr lang="en-US" altLang="zh-CN" sz="2600" b="1" dirty="0" smtClean="0">
                <a:solidFill>
                  <a:srgbClr val="FF0000"/>
                </a:solidFill>
                <a:latin typeface="+mj-lt"/>
              </a:rPr>
              <a:t>C</a:t>
            </a:r>
            <a:endParaRPr lang="zh-CN" altLang="en-US" sz="2600" b="1" dirty="0" smtClean="0">
              <a:solidFill>
                <a:srgbClr val="FF0000"/>
              </a:solidFill>
              <a:latin typeface="+mj-lt"/>
            </a:endParaRPr>
          </a:p>
        </p:txBody>
      </p:sp>
      <p:sp>
        <p:nvSpPr>
          <p:cNvPr id="6" name="Text Box 5"/>
          <p:cNvSpPr txBox="1">
            <a:spLocks noChangeArrowheads="1"/>
          </p:cNvSpPr>
          <p:nvPr/>
        </p:nvSpPr>
        <p:spPr bwMode="auto">
          <a:xfrm>
            <a:off x="3608388" y="2074863"/>
            <a:ext cx="492125"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defRPr/>
            </a:pPr>
            <a:r>
              <a:rPr lang="en-US" altLang="zh-CN" sz="2600" b="1" dirty="0" smtClean="0">
                <a:solidFill>
                  <a:srgbClr val="FF0000"/>
                </a:solidFill>
                <a:latin typeface="+mj-lt"/>
              </a:rPr>
              <a:t>D</a:t>
            </a:r>
            <a:endParaRPr lang="zh-CN" altLang="en-US" sz="2600" b="1" dirty="0" smtClean="0">
              <a:solidFill>
                <a:srgbClr val="FF0000"/>
              </a:solidFill>
              <a:latin typeface="+mj-lt"/>
            </a:endParaRPr>
          </a:p>
        </p:txBody>
      </p:sp>
      <p:sp>
        <p:nvSpPr>
          <p:cNvPr id="7" name="Text Box 6"/>
          <p:cNvSpPr txBox="1">
            <a:spLocks noChangeArrowheads="1"/>
          </p:cNvSpPr>
          <p:nvPr/>
        </p:nvSpPr>
        <p:spPr bwMode="auto">
          <a:xfrm>
            <a:off x="3081338" y="3814763"/>
            <a:ext cx="49530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defRPr/>
            </a:pPr>
            <a:r>
              <a:rPr lang="en-US" altLang="zh-CN" sz="2600" b="1" dirty="0" smtClean="0">
                <a:solidFill>
                  <a:srgbClr val="FF0000"/>
                </a:solidFill>
                <a:latin typeface="+mj-lt"/>
              </a:rPr>
              <a:t>C</a:t>
            </a:r>
            <a:endParaRPr lang="zh-CN" altLang="en-US" sz="2600" b="1" dirty="0" smtClean="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grpId="1"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6"/>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6"/>
                                        </p:tgtEl>
                                        <p:attrNameLst>
                                          <p:attrName>ppt_y</p:attrName>
                                        </p:attrNameLst>
                                      </p:cBhvr>
                                      <p:tavLst>
                                        <p:tav tm="0">
                                          <p:val>
                                            <p:strVal val="#ppt_y"/>
                                          </p:val>
                                        </p:tav>
                                        <p:tav tm="100000">
                                          <p:val>
                                            <p:strVal val="#ppt_y"/>
                                          </p:val>
                                        </p:tav>
                                      </p:tavLst>
                                    </p:anim>
                                    <p:animEffect transition="in" filter="fade">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slide(fromBottom)">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utoUpdateAnimBg="0"/>
      <p:bldP spid="6" grpId="0" bldLvl="0" autoUpdateAnimBg="0"/>
      <p:bldP spid="6" grpId="1" bldLvl="0" autoUpdateAnimBg="0"/>
      <p:bldP spid="7" grpId="0" bldLvl="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
          <p:cNvSpPr txBox="1">
            <a:spLocks noChangeArrowheads="1"/>
          </p:cNvSpPr>
          <p:nvPr/>
        </p:nvSpPr>
        <p:spPr bwMode="auto">
          <a:xfrm>
            <a:off x="1322388" y="679450"/>
            <a:ext cx="6981825"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800" b="1" dirty="0">
                <a:latin typeface="Times New Roman" panose="02020603050405020304" pitchFamily="18" charset="0"/>
                <a:ea typeface="黑体" panose="02010609060101010101" pitchFamily="49" charset="-122"/>
              </a:rPr>
              <a:t>Read the passage based on </a:t>
            </a:r>
            <a:r>
              <a:rPr lang="en-US" altLang="zh-CN" sz="2800" b="1" i="1" dirty="0">
                <a:latin typeface="Times New Roman" panose="02020603050405020304" pitchFamily="18" charset="0"/>
                <a:ea typeface="黑体" panose="02010609060101010101" pitchFamily="49" charset="-122"/>
              </a:rPr>
              <a:t>Robinson Crusoe</a:t>
            </a:r>
            <a:r>
              <a:rPr lang="en-US" altLang="zh-CN" sz="2800" b="1" dirty="0">
                <a:latin typeface="Times New Roman" panose="02020603050405020304" pitchFamily="18" charset="0"/>
                <a:ea typeface="黑体" panose="02010609060101010101" pitchFamily="49" charset="-122"/>
              </a:rPr>
              <a:t>. Then answer the questions.</a:t>
            </a:r>
          </a:p>
        </p:txBody>
      </p:sp>
      <p:sp>
        <p:nvSpPr>
          <p:cNvPr id="3" name="Rectangle 3"/>
          <p:cNvSpPr txBox="1">
            <a:spLocks noChangeArrowheads="1"/>
          </p:cNvSpPr>
          <p:nvPr/>
        </p:nvSpPr>
        <p:spPr bwMode="auto">
          <a:xfrm>
            <a:off x="1279525" y="1909763"/>
            <a:ext cx="7462838" cy="160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42900" algn="l" rtl="0" eaLnBrk="0" fontAlgn="base" hangingPunct="0">
              <a:spcBef>
                <a:spcPct val="20000"/>
              </a:spcBef>
              <a:spcAft>
                <a:spcPct val="0"/>
              </a:spcAft>
              <a:defRPr sz="24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eaLnBrk="1" hangingPunct="1">
              <a:lnSpc>
                <a:spcPct val="120000"/>
              </a:lnSpc>
              <a:spcBef>
                <a:spcPct val="0"/>
              </a:spcBef>
              <a:buFont typeface="Arial" panose="020B0604020202020204" pitchFamily="34" charset="0"/>
              <a:buNone/>
              <a:defRPr/>
            </a:pPr>
            <a:r>
              <a:rPr lang="en-US" altLang="zh-CN" sz="2600" dirty="0" smtClean="0">
                <a:solidFill>
                  <a:srgbClr val="000000"/>
                </a:solidFill>
                <a:latin typeface="Times New Roman" panose="02020603050405020304" pitchFamily="18" charset="0"/>
              </a:rPr>
              <a:t>1. What does Robinson Crusoe wait for?</a:t>
            </a:r>
          </a:p>
          <a:p>
            <a:pPr marL="0" indent="0" eaLnBrk="1" hangingPunct="1">
              <a:lnSpc>
                <a:spcPct val="120000"/>
              </a:lnSpc>
              <a:spcBef>
                <a:spcPct val="0"/>
              </a:spcBef>
              <a:buFont typeface="Arial" panose="020B0604020202020204" pitchFamily="34" charset="0"/>
              <a:buNone/>
              <a:defRPr/>
            </a:pPr>
            <a:endParaRPr lang="en-US" altLang="zh-CN" sz="2600" dirty="0" smtClean="0">
              <a:solidFill>
                <a:srgbClr val="000000"/>
              </a:solidFill>
              <a:latin typeface="Times New Roman" panose="02020603050405020304" pitchFamily="18" charset="0"/>
            </a:endParaRPr>
          </a:p>
          <a:p>
            <a:pPr eaLnBrk="1" hangingPunct="1">
              <a:lnSpc>
                <a:spcPct val="120000"/>
              </a:lnSpc>
              <a:spcBef>
                <a:spcPct val="0"/>
              </a:spcBef>
              <a:buFont typeface="Arial" panose="020B0604020202020204" pitchFamily="34" charset="0"/>
              <a:buNone/>
              <a:defRPr/>
            </a:pPr>
            <a:r>
              <a:rPr lang="en-US" altLang="zh-CN" sz="2600" dirty="0" smtClean="0">
                <a:solidFill>
                  <a:srgbClr val="000000"/>
                </a:solidFill>
                <a:latin typeface="Times New Roman" panose="02020603050405020304" pitchFamily="18" charset="0"/>
              </a:rPr>
              <a:t>2. Why does Robinson Crusoe call the man Friday?</a:t>
            </a:r>
            <a:endParaRPr lang="zh-CN" altLang="en-US" sz="2600" dirty="0" smtClean="0">
              <a:solidFill>
                <a:srgbClr val="000000"/>
              </a:solidFill>
              <a:latin typeface="Times New Roman" panose="02020603050405020304" pitchFamily="18" charset="0"/>
            </a:endParaRPr>
          </a:p>
        </p:txBody>
      </p:sp>
      <p:grpSp>
        <p:nvGrpSpPr>
          <p:cNvPr id="4100" name="组合 4"/>
          <p:cNvGrpSpPr/>
          <p:nvPr/>
        </p:nvGrpSpPr>
        <p:grpSpPr bwMode="auto">
          <a:xfrm>
            <a:off x="555625" y="911225"/>
            <a:ext cx="838200" cy="584200"/>
            <a:chOff x="449580" y="517058"/>
            <a:chExt cx="838200" cy="584775"/>
          </a:xfrm>
        </p:grpSpPr>
        <p:sp>
          <p:nvSpPr>
            <p:cNvPr id="5" name="椭圆 4"/>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200" b="1" dirty="0">
                <a:solidFill>
                  <a:srgbClr val="0000FF"/>
                </a:solidFill>
              </a:endParaRPr>
            </a:p>
          </p:txBody>
        </p:sp>
        <p:sp>
          <p:nvSpPr>
            <p:cNvPr id="4105"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3a</a:t>
              </a:r>
              <a:endParaRPr lang="zh-CN" altLang="en-US" sz="3200" b="1">
                <a:solidFill>
                  <a:srgbClr val="0000FF"/>
                </a:solidFill>
              </a:endParaRPr>
            </a:p>
          </p:txBody>
        </p:sp>
      </p:grpSp>
      <p:sp>
        <p:nvSpPr>
          <p:cNvPr id="7" name="Text Box 4"/>
          <p:cNvSpPr txBox="1">
            <a:spLocks noChangeArrowheads="1"/>
          </p:cNvSpPr>
          <p:nvPr/>
        </p:nvSpPr>
        <p:spPr bwMode="auto">
          <a:xfrm>
            <a:off x="1611313" y="2368550"/>
            <a:ext cx="3241675" cy="531813"/>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600" b="1" dirty="0">
                <a:solidFill>
                  <a:srgbClr val="FF0000"/>
                </a:solidFill>
                <a:latin typeface="Times New Roman" panose="02020603050405020304" pitchFamily="18" charset="0"/>
              </a:rPr>
              <a:t>Another ship.</a:t>
            </a:r>
          </a:p>
        </p:txBody>
      </p:sp>
      <p:sp>
        <p:nvSpPr>
          <p:cNvPr id="8" name="Text Box 5"/>
          <p:cNvSpPr txBox="1">
            <a:spLocks noChangeArrowheads="1"/>
          </p:cNvSpPr>
          <p:nvPr/>
        </p:nvSpPr>
        <p:spPr bwMode="auto">
          <a:xfrm>
            <a:off x="1573213" y="3390900"/>
            <a:ext cx="7367587" cy="573088"/>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600" b="1" dirty="0">
                <a:solidFill>
                  <a:srgbClr val="FF0000"/>
                </a:solidFill>
                <a:latin typeface="Times New Roman" panose="02020603050405020304" pitchFamily="18" charset="0"/>
              </a:rPr>
              <a:t>Because Robinson Crusoe meets him on a Friday.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utoUpdateAnimBg="0"/>
      <p:bldP spid="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447675" y="682625"/>
            <a:ext cx="82677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dirty="0">
                <a:latin typeface="Times New Roman" panose="02020603050405020304" pitchFamily="18" charset="0"/>
                <a:ea typeface="黑体" panose="02010609060101010101" pitchFamily="49" charset="-122"/>
              </a:rPr>
              <a:t>    When I first arrived on this island</a:t>
            </a:r>
            <a:r>
              <a:rPr lang="zh-CN" altLang="en-US" sz="2600" b="1" dirty="0">
                <a:latin typeface="Times New Roman" panose="02020603050405020304" pitchFamily="18" charset="0"/>
                <a:ea typeface="黑体" panose="02010609060101010101" pitchFamily="49" charset="-122"/>
              </a:rPr>
              <a:t>，</a:t>
            </a:r>
            <a:r>
              <a:rPr lang="en-US" altLang="zh-CN" sz="2600" b="1" dirty="0">
                <a:latin typeface="Times New Roman" panose="02020603050405020304" pitchFamily="18" charset="0"/>
                <a:ea typeface="黑体" panose="02010609060101010101" pitchFamily="49" charset="-122"/>
              </a:rPr>
              <a:t>I had nothing. But I’ve found the ship and made a small boat. I’ve brought back many things I can use—food and drink</a:t>
            </a:r>
            <a:r>
              <a:rPr lang="zh-CN" altLang="en-US" sz="2600" b="1" dirty="0">
                <a:latin typeface="Times New Roman" panose="02020603050405020304" pitchFamily="18" charset="0"/>
                <a:ea typeface="黑体" panose="02010609060101010101" pitchFamily="49" charset="-122"/>
              </a:rPr>
              <a:t>，</a:t>
            </a:r>
            <a:r>
              <a:rPr lang="en-US" altLang="zh-CN" sz="2600" b="1" dirty="0">
                <a:latin typeface="Times New Roman" panose="02020603050405020304" pitchFamily="18" charset="0"/>
                <a:ea typeface="黑体" panose="02010609060101010101" pitchFamily="49" charset="-122"/>
              </a:rPr>
              <a:t>tools</a:t>
            </a:r>
            <a:r>
              <a:rPr lang="zh-CN" altLang="en-US" sz="2600" b="1" dirty="0">
                <a:latin typeface="Times New Roman" panose="02020603050405020304" pitchFamily="18" charset="0"/>
                <a:ea typeface="黑体" panose="02010609060101010101" pitchFamily="49" charset="-122"/>
              </a:rPr>
              <a:t>，</a:t>
            </a:r>
            <a:r>
              <a:rPr lang="en-US" altLang="zh-CN" sz="2600" b="1" dirty="0">
                <a:latin typeface="Times New Roman" panose="02020603050405020304" pitchFamily="18" charset="0"/>
                <a:ea typeface="黑体" panose="02010609060101010101" pitchFamily="49" charset="-122"/>
              </a:rPr>
              <a:t>knives and guns. Although I have lost everything</a:t>
            </a:r>
            <a:r>
              <a:rPr lang="zh-CN" altLang="en-US" sz="2600" b="1" dirty="0">
                <a:latin typeface="Times New Roman" panose="02020603050405020304" pitchFamily="18" charset="0"/>
                <a:ea typeface="黑体" panose="02010609060101010101" pitchFamily="49" charset="-122"/>
              </a:rPr>
              <a:t>，</a:t>
            </a:r>
            <a:r>
              <a:rPr lang="en-US" altLang="zh-CN" sz="2600" b="1" dirty="0">
                <a:latin typeface="Times New Roman" panose="02020603050405020304" pitchFamily="18" charset="0"/>
                <a:ea typeface="黑体" panose="02010609060101010101" pitchFamily="49" charset="-122"/>
              </a:rPr>
              <a:t>I have not lost my life. So I will not give up and I will wait for another ship. I have already cut down trees and built a house. I go out with my gun almost every day to kill</a:t>
            </a:r>
            <a:endParaRPr lang="zh-CN" altLang="en-US" sz="2600" b="1" dirty="0">
              <a:latin typeface="Times New Roman" panose="02020603050405020304" pitchFamily="18" charset="0"/>
              <a:ea typeface="黑体" panose="02010609060101010101" pitchFamily="49" charset="-122"/>
            </a:endParaRPr>
          </a:p>
        </p:txBody>
      </p:sp>
      <p:cxnSp>
        <p:nvCxnSpPr>
          <p:cNvPr id="4" name="直接连接符 3"/>
          <p:cNvCxnSpPr/>
          <p:nvPr/>
        </p:nvCxnSpPr>
        <p:spPr>
          <a:xfrm>
            <a:off x="6629400" y="1752600"/>
            <a:ext cx="181927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571500" y="2305050"/>
            <a:ext cx="241935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3152775" y="2305050"/>
            <a:ext cx="1228725" cy="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
        <p:nvSpPr>
          <p:cNvPr id="12" name="圆角矩形 11"/>
          <p:cNvSpPr/>
          <p:nvPr/>
        </p:nvSpPr>
        <p:spPr>
          <a:xfrm>
            <a:off x="5281613" y="1352550"/>
            <a:ext cx="1147762" cy="438150"/>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buFont typeface="Arial" panose="020B0604020202020204" pitchFamily="34" charset="0"/>
              <a:buNone/>
              <a:defRPr/>
            </a:pPr>
            <a:r>
              <a:rPr lang="zh-CN" altLang="en-US" sz="2600" b="1" dirty="0">
                <a:solidFill>
                  <a:srgbClr val="FF0000"/>
                </a:solidFill>
                <a:latin typeface="+mj-ea"/>
                <a:ea typeface="+mj-ea"/>
              </a:rPr>
              <a:t>主句</a:t>
            </a:r>
          </a:p>
        </p:txBody>
      </p:sp>
      <p:sp>
        <p:nvSpPr>
          <p:cNvPr id="16" name="圆角矩形 15"/>
          <p:cNvSpPr/>
          <p:nvPr/>
        </p:nvSpPr>
        <p:spPr>
          <a:xfrm>
            <a:off x="4581525" y="1857375"/>
            <a:ext cx="3209925" cy="1057275"/>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buFont typeface="Arial" panose="020B0604020202020204" pitchFamily="34" charset="0"/>
              <a:buNone/>
              <a:defRPr/>
            </a:pPr>
            <a:r>
              <a:rPr lang="zh-CN" altLang="en-US" sz="2600" b="1" dirty="0">
                <a:solidFill>
                  <a:srgbClr val="0000FF"/>
                </a:solidFill>
                <a:latin typeface="+mj-ea"/>
                <a:ea typeface="+mj-ea"/>
              </a:rPr>
              <a:t>限制性定语从句，修饰</a:t>
            </a:r>
            <a:r>
              <a:rPr lang="en-US" altLang="zh-CN" sz="2600" b="1" dirty="0">
                <a:solidFill>
                  <a:srgbClr val="0000FF"/>
                </a:solidFill>
                <a:latin typeface="+mj-lt"/>
                <a:ea typeface="+mj-ea"/>
              </a:rPr>
              <a:t>things</a:t>
            </a:r>
            <a:endParaRPr lang="zh-CN" altLang="en-US" sz="2600" b="1" dirty="0">
              <a:solidFill>
                <a:srgbClr val="0000FF"/>
              </a:solidFill>
              <a:latin typeface="+mj-lt"/>
              <a:ea typeface="+mj-ea"/>
            </a:endParaRPr>
          </a:p>
        </p:txBody>
      </p:sp>
      <p:cxnSp>
        <p:nvCxnSpPr>
          <p:cNvPr id="18" name="直接箭头连接符 17"/>
          <p:cNvCxnSpPr/>
          <p:nvPr/>
        </p:nvCxnSpPr>
        <p:spPr>
          <a:xfrm>
            <a:off x="3095625" y="2281238"/>
            <a:ext cx="0" cy="60007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圆角矩形 18"/>
          <p:cNvSpPr/>
          <p:nvPr/>
        </p:nvSpPr>
        <p:spPr>
          <a:xfrm>
            <a:off x="1371600" y="2905125"/>
            <a:ext cx="3448050" cy="1695450"/>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buFont typeface="Arial" panose="020B0604020202020204" pitchFamily="34" charset="0"/>
              <a:buNone/>
              <a:defRPr/>
            </a:pPr>
            <a:r>
              <a:rPr lang="zh-CN" altLang="en-US" sz="2600" b="1" dirty="0">
                <a:solidFill>
                  <a:srgbClr val="FF0000"/>
                </a:solidFill>
                <a:latin typeface="+mj-ea"/>
                <a:ea typeface="+mj-ea"/>
              </a:rPr>
              <a:t>（</a:t>
            </a:r>
            <a:r>
              <a:rPr lang="en-US" altLang="zh-CN" sz="2600" b="1" dirty="0">
                <a:solidFill>
                  <a:srgbClr val="FF0000"/>
                </a:solidFill>
                <a:latin typeface="+mj-lt"/>
                <a:ea typeface="+mj-ea"/>
              </a:rPr>
              <a:t>that</a:t>
            </a:r>
            <a:r>
              <a:rPr lang="zh-CN" altLang="en-US" sz="2600" b="1" dirty="0">
                <a:solidFill>
                  <a:srgbClr val="FF0000"/>
                </a:solidFill>
                <a:latin typeface="+mj-ea"/>
                <a:ea typeface="+mj-ea"/>
              </a:rPr>
              <a:t>）</a:t>
            </a:r>
            <a:endParaRPr lang="en-US" altLang="zh-CN" sz="2600" b="1" dirty="0">
              <a:solidFill>
                <a:srgbClr val="FF0000"/>
              </a:solidFill>
              <a:latin typeface="+mj-ea"/>
              <a:ea typeface="+mj-ea"/>
            </a:endParaRPr>
          </a:p>
          <a:p>
            <a:pPr algn="ctr">
              <a:buFont typeface="Arial" panose="020B0604020202020204" pitchFamily="34" charset="0"/>
              <a:buNone/>
              <a:defRPr/>
            </a:pPr>
            <a:r>
              <a:rPr lang="zh-CN" altLang="en-US" sz="2600" b="1" dirty="0">
                <a:solidFill>
                  <a:srgbClr val="FF0000"/>
                </a:solidFill>
                <a:latin typeface="+mj-ea"/>
                <a:ea typeface="+mj-ea"/>
              </a:rPr>
              <a:t>关系代词</a:t>
            </a:r>
            <a:r>
              <a:rPr lang="en-US" altLang="zh-CN" sz="2600" b="1" dirty="0">
                <a:solidFill>
                  <a:srgbClr val="FF0000"/>
                </a:solidFill>
                <a:latin typeface="+mj-lt"/>
                <a:ea typeface="+mj-ea"/>
              </a:rPr>
              <a:t>that</a:t>
            </a:r>
            <a:r>
              <a:rPr lang="zh-CN" altLang="en-US" sz="2600" b="1" dirty="0">
                <a:solidFill>
                  <a:srgbClr val="FF0000"/>
                </a:solidFill>
                <a:latin typeface="+mj-ea"/>
                <a:ea typeface="+mj-ea"/>
              </a:rPr>
              <a:t>在从句中作宾语，故可省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randombar(horizontal)">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500"/>
                                        <p:tgtEl>
                                          <p:spTgt spid="1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2"/>
          <p:cNvSpPr>
            <a:spLocks noChangeArrowheads="1"/>
          </p:cNvSpPr>
          <p:nvPr/>
        </p:nvSpPr>
        <p:spPr bwMode="auto">
          <a:xfrm>
            <a:off x="600075" y="700088"/>
            <a:ext cx="7934325" cy="373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600" b="1">
                <a:solidFill>
                  <a:srgbClr val="000000"/>
                </a:solidFill>
                <a:latin typeface="Times New Roman" panose="02020603050405020304" pitchFamily="18" charset="0"/>
                <a:ea typeface="黑体" panose="02010609060101010101" pitchFamily="49" charset="-122"/>
              </a:rPr>
              <a:t>animals and birds for food. I’m even learning to grow fruit and vegetables.</a:t>
            </a:r>
          </a:p>
          <a:p>
            <a:pPr>
              <a:lnSpc>
                <a:spcPct val="130000"/>
              </a:lnSpc>
            </a:pPr>
            <a:r>
              <a:rPr lang="en-US" altLang="zh-CN" sz="2600" b="1">
                <a:solidFill>
                  <a:srgbClr val="000000"/>
                </a:solidFill>
                <a:latin typeface="Times New Roman" panose="02020603050405020304" pitchFamily="18" charset="0"/>
                <a:ea typeface="黑体" panose="02010609060101010101" pitchFamily="49" charset="-122"/>
              </a:rPr>
              <a:t>A few weeks ago</a:t>
            </a:r>
            <a:r>
              <a:rPr lang="zh-CN" altLang="en-US" sz="2600" b="1">
                <a:solidFill>
                  <a:srgbClr val="000000"/>
                </a:solidFill>
                <a:latin typeface="Times New Roman" panose="02020603050405020304" pitchFamily="18" charset="0"/>
                <a:ea typeface="黑体" panose="02010609060101010101" pitchFamily="49" charset="-122"/>
              </a:rPr>
              <a:t>，</a:t>
            </a:r>
            <a:r>
              <a:rPr lang="en-US" altLang="zh-CN" sz="2600" b="1">
                <a:solidFill>
                  <a:srgbClr val="000000"/>
                </a:solidFill>
                <a:latin typeface="Times New Roman" panose="02020603050405020304" pitchFamily="18" charset="0"/>
                <a:ea typeface="黑体" panose="02010609060101010101" pitchFamily="49" charset="-122"/>
              </a:rPr>
              <a:t>I found the marks of another man’s feet on the sand. Who else is on my island</a:t>
            </a:r>
            <a:r>
              <a:rPr lang="zh-CN" altLang="en-US" sz="2600" b="1">
                <a:solidFill>
                  <a:srgbClr val="000000"/>
                </a:solidFill>
                <a:latin typeface="Times New Roman" panose="02020603050405020304" pitchFamily="18" charset="0"/>
                <a:ea typeface="黑体" panose="02010609060101010101" pitchFamily="49" charset="-122"/>
              </a:rPr>
              <a:t>？</a:t>
            </a:r>
            <a:r>
              <a:rPr lang="en-US" altLang="zh-CN" sz="2600" b="1">
                <a:solidFill>
                  <a:srgbClr val="000000"/>
                </a:solidFill>
                <a:latin typeface="Times New Roman" panose="02020603050405020304" pitchFamily="18" charset="0"/>
                <a:ea typeface="黑体" panose="02010609060101010101" pitchFamily="49" charset="-122"/>
              </a:rPr>
              <a:t>How long have they been here</a:t>
            </a:r>
            <a:r>
              <a:rPr lang="zh-CN" altLang="en-US" sz="2600" b="1">
                <a:solidFill>
                  <a:srgbClr val="000000"/>
                </a:solidFill>
                <a:latin typeface="Times New Roman" panose="02020603050405020304" pitchFamily="18" charset="0"/>
                <a:ea typeface="黑体" panose="02010609060101010101" pitchFamily="49" charset="-122"/>
              </a:rPr>
              <a:t>？</a:t>
            </a:r>
            <a:r>
              <a:rPr lang="en-US" altLang="zh-CN" sz="2600" b="1">
                <a:solidFill>
                  <a:srgbClr val="000000"/>
                </a:solidFill>
                <a:latin typeface="Times New Roman" panose="02020603050405020304" pitchFamily="18" charset="0"/>
                <a:ea typeface="黑体" panose="02010609060101010101" pitchFamily="49" charset="-122"/>
              </a:rPr>
              <a:t> Not long after that</a:t>
            </a:r>
            <a:r>
              <a:rPr lang="zh-CN" altLang="en-US" sz="2600" b="1">
                <a:solidFill>
                  <a:srgbClr val="000000"/>
                </a:solidFill>
                <a:latin typeface="Times New Roman" panose="02020603050405020304" pitchFamily="18" charset="0"/>
                <a:ea typeface="黑体" panose="02010609060101010101" pitchFamily="49" charset="-122"/>
              </a:rPr>
              <a:t>，</a:t>
            </a:r>
            <a:r>
              <a:rPr lang="en-US" altLang="zh-CN" sz="2600" b="1">
                <a:solidFill>
                  <a:srgbClr val="000000"/>
                </a:solidFill>
                <a:latin typeface="Times New Roman" panose="02020603050405020304" pitchFamily="18" charset="0"/>
                <a:ea typeface="黑体" panose="02010609060101010101" pitchFamily="49" charset="-122"/>
              </a:rPr>
              <a:t>I saw some cannibals trying to kill two men from a broken ship. One of them died but the other ran</a:t>
            </a:r>
            <a:r>
              <a:rPr lang="zh-CN" altLang="en-US" sz="2600" b="1">
                <a:solidFill>
                  <a:srgbClr val="000000"/>
                </a:solidFill>
                <a:latin typeface="Times New Roman" panose="02020603050405020304" pitchFamily="18" charset="0"/>
                <a:ea typeface="黑体" panose="02010609060101010101" pitchFamily="49" charset="-122"/>
              </a:rPr>
              <a:t> </a:t>
            </a:r>
            <a:r>
              <a:rPr lang="en-US" altLang="zh-CN" sz="2600" b="1">
                <a:solidFill>
                  <a:srgbClr val="000000"/>
                </a:solidFill>
                <a:latin typeface="Times New Roman" panose="02020603050405020304" pitchFamily="18" charset="0"/>
                <a:ea typeface="黑体" panose="02010609060101010101" pitchFamily="49" charset="-122"/>
              </a:rPr>
              <a:t>towards my house.</a:t>
            </a:r>
            <a:endParaRPr lang="zh-CN" altLang="en-US" sz="2600" b="1">
              <a:solidFill>
                <a:srgbClr val="000000"/>
              </a:solidFill>
              <a:latin typeface="Times New Roman" panose="02020603050405020304" pitchFamily="18" charset="0"/>
              <a:ea typeface="黑体" panose="02010609060101010101" pitchFamily="49" charset="-122"/>
            </a:endParaRPr>
          </a:p>
        </p:txBody>
      </p:sp>
      <p:cxnSp>
        <p:nvCxnSpPr>
          <p:cNvPr id="6" name="直接连接符 5"/>
          <p:cNvCxnSpPr/>
          <p:nvPr/>
        </p:nvCxnSpPr>
        <p:spPr>
          <a:xfrm>
            <a:off x="7496175" y="1285875"/>
            <a:ext cx="800100" cy="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
        <p:nvSpPr>
          <p:cNvPr id="7" name="圆角矩形 6"/>
          <p:cNvSpPr/>
          <p:nvPr/>
        </p:nvSpPr>
        <p:spPr>
          <a:xfrm>
            <a:off x="6924675" y="1362075"/>
            <a:ext cx="1371600" cy="528638"/>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buFont typeface="Arial" panose="020B0604020202020204" pitchFamily="34" charset="0"/>
              <a:buNone/>
              <a:defRPr/>
            </a:pPr>
            <a:r>
              <a:rPr lang="zh-CN" altLang="en-US" sz="2600" b="1" dirty="0">
                <a:solidFill>
                  <a:srgbClr val="0000FF"/>
                </a:solidFill>
                <a:latin typeface="+mj-lt"/>
                <a:ea typeface="+mj-ea"/>
              </a:rPr>
              <a:t>种植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randombar(horizont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矩形 1"/>
          <p:cNvSpPr>
            <a:spLocks noChangeArrowheads="1"/>
          </p:cNvSpPr>
          <p:nvPr/>
        </p:nvSpPr>
        <p:spPr bwMode="auto">
          <a:xfrm>
            <a:off x="847725" y="1052513"/>
            <a:ext cx="756285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600" b="1">
                <a:solidFill>
                  <a:srgbClr val="000000"/>
                </a:solidFill>
                <a:latin typeface="Times New Roman" panose="02020603050405020304" pitchFamily="18" charset="0"/>
                <a:ea typeface="黑体" panose="02010609060101010101" pitchFamily="49" charset="-122"/>
              </a:rPr>
              <a:t>I helped him kill the cannibals. This man now lives with me and helps me. I named him Friday because that was the day I met him. He is smart and I have already taught him some English.</a:t>
            </a:r>
            <a:endParaRPr lang="zh-CN" altLang="en-US" sz="2600" b="1">
              <a:solidFill>
                <a:srgbClr val="000000"/>
              </a:solidFill>
              <a:latin typeface="Times New Roman" panose="02020603050405020304" pitchFamily="18" charset="0"/>
              <a:ea typeface="黑体" panose="02010609060101010101" pitchFamily="49" charset="-122"/>
            </a:endParaRPr>
          </a:p>
        </p:txBody>
      </p:sp>
      <p:cxnSp>
        <p:nvCxnSpPr>
          <p:cNvPr id="3" name="直接连接符 2"/>
          <p:cNvCxnSpPr/>
          <p:nvPr/>
        </p:nvCxnSpPr>
        <p:spPr>
          <a:xfrm>
            <a:off x="4362450" y="2062163"/>
            <a:ext cx="952500" cy="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
        <p:nvSpPr>
          <p:cNvPr id="4" name="圆角矩形 3"/>
          <p:cNvSpPr/>
          <p:nvPr/>
        </p:nvSpPr>
        <p:spPr>
          <a:xfrm>
            <a:off x="3790950" y="2138363"/>
            <a:ext cx="3390900" cy="957262"/>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buFont typeface="Arial" panose="020B0604020202020204" pitchFamily="34" charset="0"/>
              <a:buNone/>
              <a:defRPr/>
            </a:pPr>
            <a:r>
              <a:rPr lang="en-US" altLang="zh-CN" sz="2600" b="1" dirty="0">
                <a:solidFill>
                  <a:srgbClr val="0000FF"/>
                </a:solidFill>
                <a:latin typeface="+mj-lt"/>
                <a:ea typeface="+mj-ea"/>
              </a:rPr>
              <a:t>name </a:t>
            </a:r>
            <a:r>
              <a:rPr lang="zh-CN" altLang="en-US" sz="2600" b="1" dirty="0">
                <a:solidFill>
                  <a:srgbClr val="0000FF"/>
                </a:solidFill>
                <a:latin typeface="+mj-lt"/>
                <a:ea typeface="+mj-ea"/>
              </a:rPr>
              <a:t>此处为动词，</a:t>
            </a:r>
            <a:endParaRPr lang="en-US" altLang="zh-CN" sz="2600" b="1" dirty="0">
              <a:solidFill>
                <a:srgbClr val="0000FF"/>
              </a:solidFill>
              <a:latin typeface="+mj-lt"/>
              <a:ea typeface="+mj-ea"/>
            </a:endParaRPr>
          </a:p>
          <a:p>
            <a:pPr algn="ctr">
              <a:buFont typeface="Arial" panose="020B0604020202020204" pitchFamily="34" charset="0"/>
              <a:buNone/>
              <a:defRPr/>
            </a:pPr>
            <a:r>
              <a:rPr lang="zh-CN" altLang="en-US" sz="2600" b="1" dirty="0">
                <a:solidFill>
                  <a:srgbClr val="0000FF"/>
                </a:solidFill>
                <a:latin typeface="+mj-lt"/>
                <a:ea typeface="+mj-ea"/>
              </a:rPr>
              <a:t>意为“给</a:t>
            </a:r>
            <a:r>
              <a:rPr lang="en-US" altLang="zh-CN" sz="2600" b="1" dirty="0">
                <a:solidFill>
                  <a:srgbClr val="0000FF"/>
                </a:solidFill>
                <a:latin typeface="+mj-ea"/>
                <a:ea typeface="+mj-ea"/>
              </a:rPr>
              <a:t>……</a:t>
            </a:r>
            <a:r>
              <a:rPr lang="zh-CN" altLang="en-US" sz="2600" b="1" dirty="0">
                <a:solidFill>
                  <a:srgbClr val="0000FF"/>
                </a:solidFill>
                <a:latin typeface="+mj-lt"/>
                <a:ea typeface="+mj-ea"/>
              </a:rPr>
              <a:t>取名”</a:t>
            </a:r>
            <a:r>
              <a:rPr lang="en-US" altLang="zh-CN" sz="2600" b="1" dirty="0">
                <a:solidFill>
                  <a:srgbClr val="0000FF"/>
                </a:solidFill>
                <a:latin typeface="+mj-lt"/>
                <a:ea typeface="+mj-ea"/>
              </a:rPr>
              <a:t> </a:t>
            </a:r>
            <a:endParaRPr lang="zh-CN" altLang="en-US" sz="2600" b="1" dirty="0">
              <a:solidFill>
                <a:srgbClr val="0000FF"/>
              </a:solidFill>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randombar(horizont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一级栏目"/>
          <p:cNvPicPr>
            <a:picLocks noChangeAspect="1" noChangeArrowheads="1"/>
          </p:cNvPicPr>
          <p:nvPr/>
        </p:nvPicPr>
        <p:blipFill>
          <a:blip r:embed="rId2" cstate="email"/>
          <a:srcRect/>
          <a:stretch>
            <a:fillRect/>
          </a:stretch>
        </p:blipFill>
        <p:spPr bwMode="auto">
          <a:xfrm>
            <a:off x="311150" y="201613"/>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87"/>
          <p:cNvSpPr>
            <a:spLocks noChangeArrowheads="1"/>
          </p:cNvSpPr>
          <p:nvPr/>
        </p:nvSpPr>
        <p:spPr bwMode="auto">
          <a:xfrm>
            <a:off x="1022350" y="404813"/>
            <a:ext cx="3182938"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Language points</a:t>
            </a:r>
          </a:p>
        </p:txBody>
      </p:sp>
      <p:sp>
        <p:nvSpPr>
          <p:cNvPr id="4" name="矩形 3"/>
          <p:cNvSpPr>
            <a:spLocks noChangeArrowheads="1"/>
          </p:cNvSpPr>
          <p:nvPr/>
        </p:nvSpPr>
        <p:spPr bwMode="auto">
          <a:xfrm>
            <a:off x="623888" y="914400"/>
            <a:ext cx="7967662" cy="165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600" b="1" dirty="0">
                <a:latin typeface="Times New Roman" panose="02020603050405020304" pitchFamily="18" charset="0"/>
                <a:ea typeface="黑体" panose="02010609060101010101" pitchFamily="49" charset="-122"/>
              </a:rPr>
              <a:t>    1. I’ve brought back many things I can use—food and drink</a:t>
            </a:r>
            <a:r>
              <a:rPr lang="zh-CN" altLang="en-US" sz="2600" b="1" dirty="0">
                <a:latin typeface="Times New Roman" panose="02020603050405020304" pitchFamily="18" charset="0"/>
                <a:ea typeface="黑体" panose="02010609060101010101" pitchFamily="49" charset="-122"/>
              </a:rPr>
              <a:t>，</a:t>
            </a:r>
            <a:r>
              <a:rPr lang="en-US" altLang="zh-CN" sz="2600" b="1" dirty="0">
                <a:latin typeface="Times New Roman" panose="02020603050405020304" pitchFamily="18" charset="0"/>
                <a:ea typeface="黑体" panose="02010609060101010101" pitchFamily="49" charset="-122"/>
              </a:rPr>
              <a:t>tools</a:t>
            </a:r>
            <a:r>
              <a:rPr lang="zh-CN" altLang="en-US" sz="2600" b="1" dirty="0">
                <a:latin typeface="Times New Roman" panose="02020603050405020304" pitchFamily="18" charset="0"/>
                <a:ea typeface="黑体" panose="02010609060101010101" pitchFamily="49" charset="-122"/>
              </a:rPr>
              <a:t>，</a:t>
            </a:r>
            <a:r>
              <a:rPr lang="en-US" altLang="zh-CN" sz="2600" b="1" dirty="0">
                <a:latin typeface="Times New Roman" panose="02020603050405020304" pitchFamily="18" charset="0"/>
                <a:ea typeface="黑体" panose="02010609060101010101" pitchFamily="49" charset="-122"/>
              </a:rPr>
              <a:t>knives and guns.  </a:t>
            </a:r>
            <a:r>
              <a:rPr lang="zh-CN" altLang="en-US" sz="2600" b="1" dirty="0">
                <a:latin typeface="Times New Roman" panose="02020603050405020304" pitchFamily="18" charset="0"/>
                <a:ea typeface="黑体" panose="02010609060101010101" pitchFamily="49" charset="-122"/>
              </a:rPr>
              <a:t>我带回来了许多我能用的东西</a:t>
            </a:r>
            <a:r>
              <a:rPr lang="en-US" altLang="zh-CN" sz="2600" b="1" dirty="0">
                <a:latin typeface="Times New Roman" panose="02020603050405020304" pitchFamily="18" charset="0"/>
                <a:ea typeface="黑体" panose="02010609060101010101" pitchFamily="49" charset="-122"/>
              </a:rPr>
              <a:t>——</a:t>
            </a:r>
            <a:r>
              <a:rPr lang="zh-CN" altLang="en-US" sz="2600" b="1" dirty="0">
                <a:latin typeface="Times New Roman" panose="02020603050405020304" pitchFamily="18" charset="0"/>
                <a:ea typeface="黑体" panose="02010609060101010101" pitchFamily="49" charset="-122"/>
              </a:rPr>
              <a:t>食物和饮品、工具、刀和枪。</a:t>
            </a:r>
          </a:p>
        </p:txBody>
      </p:sp>
      <p:sp>
        <p:nvSpPr>
          <p:cNvPr id="6" name="矩形 5"/>
          <p:cNvSpPr>
            <a:spLocks noChangeArrowheads="1"/>
          </p:cNvSpPr>
          <p:nvPr/>
        </p:nvSpPr>
        <p:spPr bwMode="auto">
          <a:xfrm>
            <a:off x="623888" y="2538413"/>
            <a:ext cx="7467600" cy="217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600" b="1" dirty="0">
                <a:solidFill>
                  <a:srgbClr val="0000FF"/>
                </a:solidFill>
                <a:latin typeface="Times New Roman" panose="02020603050405020304" pitchFamily="18" charset="0"/>
                <a:ea typeface="黑体" panose="02010609060101010101" pitchFamily="49" charset="-122"/>
              </a:rPr>
              <a:t>    bring back  </a:t>
            </a:r>
            <a:r>
              <a:rPr lang="zh-CN" altLang="en-US" sz="2600" b="1" dirty="0">
                <a:solidFill>
                  <a:srgbClr val="0000FF"/>
                </a:solidFill>
                <a:latin typeface="Times New Roman" panose="02020603050405020304" pitchFamily="18" charset="0"/>
                <a:ea typeface="黑体" panose="02010609060101010101" pitchFamily="49" charset="-122"/>
              </a:rPr>
              <a:t>此处意为“带回”</a:t>
            </a:r>
            <a:endParaRPr lang="en-US" altLang="zh-CN" sz="2600" b="1" dirty="0">
              <a:solidFill>
                <a:srgbClr val="0000FF"/>
              </a:solidFill>
              <a:latin typeface="Times New Roman" panose="02020603050405020304" pitchFamily="18" charset="0"/>
              <a:ea typeface="黑体" panose="02010609060101010101" pitchFamily="49" charset="-122"/>
            </a:endParaRPr>
          </a:p>
          <a:p>
            <a:pPr>
              <a:lnSpc>
                <a:spcPct val="130000"/>
              </a:lnSpc>
            </a:pPr>
            <a:r>
              <a:rPr lang="en-US" altLang="zh-CN" sz="2600" b="1" dirty="0">
                <a:latin typeface="Times New Roman" panose="02020603050405020304" pitchFamily="18" charset="0"/>
                <a:ea typeface="黑体" panose="02010609060101010101" pitchFamily="49" charset="-122"/>
              </a:rPr>
              <a:t>    (1)</a:t>
            </a:r>
            <a:r>
              <a:rPr lang="zh-CN" altLang="en-US" sz="2600" b="1" dirty="0">
                <a:latin typeface="Times New Roman" panose="02020603050405020304" pitchFamily="18" charset="0"/>
                <a:ea typeface="黑体" panose="02010609060101010101" pitchFamily="49" charset="-122"/>
              </a:rPr>
              <a:t>接</a:t>
            </a:r>
            <a:r>
              <a:rPr lang="zh-CN" altLang="en-US" sz="2600" b="1" dirty="0">
                <a:solidFill>
                  <a:srgbClr val="FF0000"/>
                </a:solidFill>
                <a:latin typeface="Times New Roman" panose="02020603050405020304" pitchFamily="18" charset="0"/>
                <a:ea typeface="黑体" panose="02010609060101010101" pitchFamily="49" charset="-122"/>
              </a:rPr>
              <a:t>名词</a:t>
            </a:r>
            <a:r>
              <a:rPr lang="zh-CN" altLang="en-US" sz="2600" b="1" dirty="0">
                <a:latin typeface="Times New Roman" panose="02020603050405020304" pitchFamily="18" charset="0"/>
                <a:ea typeface="黑体" panose="02010609060101010101" pitchFamily="49" charset="-122"/>
              </a:rPr>
              <a:t>作宾语时，放在</a:t>
            </a:r>
            <a:r>
              <a:rPr lang="en-US" altLang="zh-CN" sz="2600" b="1" dirty="0">
                <a:latin typeface="Times New Roman" panose="02020603050405020304" pitchFamily="18" charset="0"/>
                <a:ea typeface="黑体" panose="02010609060101010101" pitchFamily="49" charset="-122"/>
              </a:rPr>
              <a:t>back</a:t>
            </a:r>
            <a:r>
              <a:rPr lang="zh-CN" altLang="en-US" sz="2600" b="1" dirty="0">
                <a:latin typeface="Times New Roman" panose="02020603050405020304" pitchFamily="18" charset="0"/>
                <a:ea typeface="黑体" panose="02010609060101010101" pitchFamily="49" charset="-122"/>
              </a:rPr>
              <a:t>后或</a:t>
            </a:r>
            <a:r>
              <a:rPr lang="en-US" altLang="zh-CN" sz="2600" b="1" dirty="0">
                <a:latin typeface="Times New Roman" panose="02020603050405020304" pitchFamily="18" charset="0"/>
                <a:ea typeface="黑体" panose="02010609060101010101" pitchFamily="49" charset="-122"/>
              </a:rPr>
              <a:t>bring</a:t>
            </a:r>
            <a:r>
              <a:rPr lang="zh-CN" altLang="en-US" sz="2600" b="1" dirty="0">
                <a:latin typeface="Times New Roman" panose="02020603050405020304" pitchFamily="18" charset="0"/>
                <a:ea typeface="黑体" panose="02010609060101010101" pitchFamily="49" charset="-122"/>
              </a:rPr>
              <a:t>和</a:t>
            </a:r>
            <a:r>
              <a:rPr lang="en-US" altLang="zh-CN" sz="2600" b="1" dirty="0">
                <a:latin typeface="Times New Roman" panose="02020603050405020304" pitchFamily="18" charset="0"/>
                <a:ea typeface="黑体" panose="02010609060101010101" pitchFamily="49" charset="-122"/>
              </a:rPr>
              <a:t>back </a:t>
            </a:r>
            <a:r>
              <a:rPr lang="zh-CN" altLang="en-US" sz="2600" b="1" dirty="0">
                <a:latin typeface="Times New Roman" panose="02020603050405020304" pitchFamily="18" charset="0"/>
                <a:ea typeface="黑体" panose="02010609060101010101" pitchFamily="49" charset="-122"/>
              </a:rPr>
              <a:t>之间均可</a:t>
            </a:r>
            <a:r>
              <a:rPr lang="en-US" altLang="zh-CN" sz="2600" b="1" dirty="0">
                <a:latin typeface="Times New Roman" panose="02020603050405020304" pitchFamily="18" charset="0"/>
                <a:ea typeface="黑体" panose="02010609060101010101" pitchFamily="49" charset="-122"/>
              </a:rPr>
              <a:t>;</a:t>
            </a:r>
          </a:p>
          <a:p>
            <a:pPr>
              <a:lnSpc>
                <a:spcPct val="130000"/>
              </a:lnSpc>
            </a:pPr>
            <a:r>
              <a:rPr lang="en-US" altLang="zh-CN" sz="2600" b="1" dirty="0">
                <a:latin typeface="Times New Roman" panose="02020603050405020304" pitchFamily="18" charset="0"/>
                <a:ea typeface="黑体" panose="02010609060101010101" pitchFamily="49" charset="-122"/>
              </a:rPr>
              <a:t>    (2)</a:t>
            </a:r>
            <a:r>
              <a:rPr lang="zh-CN" altLang="en-US" sz="2600" b="1" dirty="0">
                <a:latin typeface="Times New Roman" panose="02020603050405020304" pitchFamily="18" charset="0"/>
                <a:ea typeface="黑体" panose="02010609060101010101" pitchFamily="49" charset="-122"/>
              </a:rPr>
              <a:t>接</a:t>
            </a:r>
            <a:r>
              <a:rPr lang="zh-CN" altLang="en-US" sz="2600" b="1" dirty="0">
                <a:solidFill>
                  <a:srgbClr val="FF0000"/>
                </a:solidFill>
                <a:latin typeface="Times New Roman" panose="02020603050405020304" pitchFamily="18" charset="0"/>
                <a:ea typeface="黑体" panose="02010609060101010101" pitchFamily="49" charset="-122"/>
              </a:rPr>
              <a:t>代词</a:t>
            </a:r>
            <a:r>
              <a:rPr lang="zh-CN" altLang="en-US" sz="2600" b="1" dirty="0">
                <a:latin typeface="Times New Roman" panose="02020603050405020304" pitchFamily="18" charset="0"/>
                <a:ea typeface="黑体" panose="02010609060101010101" pitchFamily="49" charset="-122"/>
              </a:rPr>
              <a:t>作宾语时，只能放在</a:t>
            </a:r>
            <a:r>
              <a:rPr lang="en-US" altLang="zh-CN" sz="2600" b="1" dirty="0">
                <a:latin typeface="Times New Roman" panose="02020603050405020304" pitchFamily="18" charset="0"/>
                <a:ea typeface="黑体" panose="02010609060101010101" pitchFamily="49" charset="-122"/>
              </a:rPr>
              <a:t>bring</a:t>
            </a:r>
            <a:r>
              <a:rPr lang="zh-CN" altLang="en-US" sz="2600" b="1" dirty="0">
                <a:latin typeface="Times New Roman" panose="02020603050405020304" pitchFamily="18" charset="0"/>
                <a:ea typeface="黑体" panose="02010609060101010101" pitchFamily="49" charset="-122"/>
              </a:rPr>
              <a:t>和</a:t>
            </a:r>
            <a:r>
              <a:rPr lang="en-US" altLang="zh-CN" sz="2600" b="1" dirty="0">
                <a:latin typeface="Times New Roman" panose="02020603050405020304" pitchFamily="18" charset="0"/>
                <a:ea typeface="黑体" panose="02010609060101010101" pitchFamily="49" charset="-122"/>
              </a:rPr>
              <a:t>back</a:t>
            </a:r>
            <a:r>
              <a:rPr lang="zh-CN" altLang="en-US" sz="2600" b="1" dirty="0">
                <a:latin typeface="Times New Roman" panose="02020603050405020304" pitchFamily="18" charset="0"/>
                <a:ea typeface="黑体" panose="02010609060101010101" pitchFamily="49" charset="-122"/>
              </a:rPr>
              <a:t>之间。</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arn(inVertic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randombar(horizontal)">
                                      <p:cBhvr>
                                        <p:cTn id="2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682625" y="430213"/>
            <a:ext cx="7986713" cy="425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buFont typeface="Arial" panose="020B0604020202020204" pitchFamily="34" charset="0"/>
              <a:buNone/>
              <a:defRPr/>
            </a:pPr>
            <a:r>
              <a:rPr lang="en-US" altLang="zh-CN" sz="2600" b="1" dirty="0">
                <a:solidFill>
                  <a:srgbClr val="0000FF"/>
                </a:solidFill>
                <a:latin typeface="Times New Roman" panose="02020603050405020304" pitchFamily="18" charset="0"/>
                <a:ea typeface="黑体" panose="02010609060101010101" pitchFamily="49" charset="-122"/>
              </a:rPr>
              <a:t>    </a:t>
            </a:r>
            <a:r>
              <a:rPr lang="zh-CN" altLang="en-US" sz="2600" b="1" dirty="0">
                <a:solidFill>
                  <a:srgbClr val="0000FF"/>
                </a:solidFill>
                <a:latin typeface="Times New Roman" panose="02020603050405020304" pitchFamily="18" charset="0"/>
                <a:ea typeface="黑体" panose="02010609060101010101" pitchFamily="49" charset="-122"/>
              </a:rPr>
              <a:t>拓展：</a:t>
            </a:r>
            <a:r>
              <a:rPr lang="en-US" altLang="zh-CN" sz="2600" b="1" dirty="0">
                <a:solidFill>
                  <a:srgbClr val="0000FF"/>
                </a:solidFill>
                <a:latin typeface="Times New Roman" panose="02020603050405020304" pitchFamily="18" charset="0"/>
                <a:ea typeface="黑体" panose="02010609060101010101" pitchFamily="49" charset="-122"/>
              </a:rPr>
              <a:t>bring back  </a:t>
            </a:r>
          </a:p>
          <a:p>
            <a:pPr>
              <a:lnSpc>
                <a:spcPct val="130000"/>
              </a:lnSpc>
              <a:buFont typeface="Arial" panose="020B0604020202020204" pitchFamily="34" charset="0"/>
              <a:buNone/>
              <a:defRPr/>
            </a:pPr>
            <a:r>
              <a:rPr lang="en-US" altLang="zh-CN" sz="2600" b="1" dirty="0">
                <a:solidFill>
                  <a:srgbClr val="0000FF"/>
                </a:solidFill>
                <a:latin typeface="Times New Roman" panose="02020603050405020304" pitchFamily="18" charset="0"/>
                <a:ea typeface="黑体" panose="02010609060101010101" pitchFamily="49" charset="-122"/>
              </a:rPr>
              <a:t>   </a:t>
            </a:r>
            <a:r>
              <a:rPr lang="zh-CN" altLang="en-US" sz="2600" b="1" dirty="0">
                <a:solidFill>
                  <a:srgbClr val="0000FF"/>
                </a:solidFill>
                <a:latin typeface="Times New Roman" panose="02020603050405020304" pitchFamily="18" charset="0"/>
                <a:ea typeface="黑体" panose="02010609060101010101" pitchFamily="49" charset="-122"/>
              </a:rPr>
              <a:t>（</a:t>
            </a:r>
            <a:r>
              <a:rPr lang="en-US" altLang="zh-CN" sz="2600" b="1" dirty="0">
                <a:solidFill>
                  <a:srgbClr val="0000FF"/>
                </a:solidFill>
                <a:latin typeface="Times New Roman" panose="02020603050405020304" pitchFamily="18" charset="0"/>
                <a:ea typeface="黑体" panose="02010609060101010101" pitchFamily="49" charset="-122"/>
              </a:rPr>
              <a:t>1</a:t>
            </a:r>
            <a:r>
              <a:rPr lang="zh-CN" altLang="en-US" sz="2600" b="1" dirty="0">
                <a:solidFill>
                  <a:srgbClr val="0000FF"/>
                </a:solidFill>
                <a:latin typeface="Times New Roman" panose="02020603050405020304" pitchFamily="18" charset="0"/>
                <a:ea typeface="黑体" panose="02010609060101010101" pitchFamily="49" charset="-122"/>
              </a:rPr>
              <a:t>）</a:t>
            </a:r>
            <a:r>
              <a:rPr lang="en-US" altLang="zh-CN" sz="2600" b="1" dirty="0">
                <a:solidFill>
                  <a:srgbClr val="0000FF"/>
                </a:solidFill>
                <a:latin typeface="Times New Roman" panose="02020603050405020304" pitchFamily="18" charset="0"/>
                <a:ea typeface="黑体" panose="02010609060101010101" pitchFamily="49" charset="-122"/>
              </a:rPr>
              <a:t>bring back </a:t>
            </a:r>
            <a:r>
              <a:rPr lang="zh-CN" altLang="en-US" sz="2600" b="1" dirty="0">
                <a:solidFill>
                  <a:srgbClr val="0000FF"/>
                </a:solidFill>
                <a:latin typeface="Times New Roman" panose="02020603050405020304" pitchFamily="18" charset="0"/>
                <a:ea typeface="黑体" panose="02010609060101010101" pitchFamily="49" charset="-122"/>
              </a:rPr>
              <a:t>表示“使想起；使回忆起”。</a:t>
            </a:r>
            <a:r>
              <a:rPr lang="en-US" altLang="zh-CN" sz="2600" b="1" dirty="0">
                <a:latin typeface="Times New Roman" panose="02020603050405020304" pitchFamily="18" charset="0"/>
                <a:ea typeface="黑体" panose="02010609060101010101" pitchFamily="49" charset="-122"/>
              </a:rPr>
              <a:t>     </a:t>
            </a:r>
          </a:p>
          <a:p>
            <a:pPr>
              <a:lnSpc>
                <a:spcPct val="130000"/>
              </a:lnSpc>
              <a:buFont typeface="Arial" panose="020B0604020202020204" pitchFamily="34" charset="0"/>
              <a:buNone/>
              <a:defRPr/>
            </a:pPr>
            <a:r>
              <a:rPr lang="en-US" altLang="zh-CN" sz="2600" b="1" dirty="0">
                <a:latin typeface="Times New Roman" panose="02020603050405020304" pitchFamily="18" charset="0"/>
                <a:ea typeface="黑体" panose="02010609060101010101" pitchFamily="49" charset="-122"/>
              </a:rPr>
              <a:t>     </a:t>
            </a:r>
            <a:r>
              <a:rPr lang="zh-CN" altLang="en-US" sz="2600" b="1" dirty="0">
                <a:latin typeface="Times New Roman" panose="02020603050405020304" pitchFamily="18" charset="0"/>
                <a:ea typeface="黑体" panose="02010609060101010101" pitchFamily="49" charset="-122"/>
              </a:rPr>
              <a:t>例：</a:t>
            </a:r>
            <a:r>
              <a:rPr lang="en-US" altLang="zh-CN" sz="2600" b="1" dirty="0">
                <a:latin typeface="Times New Roman" panose="02020603050405020304" pitchFamily="18" charset="0"/>
                <a:ea typeface="黑体" panose="02010609060101010101" pitchFamily="49" charset="-122"/>
              </a:rPr>
              <a:t>The trip brought back a lot of happy memories.            </a:t>
            </a:r>
            <a:r>
              <a:rPr lang="zh-CN" altLang="en-US" sz="2600" b="1" dirty="0">
                <a:latin typeface="Times New Roman" panose="02020603050405020304" pitchFamily="18" charset="0"/>
                <a:ea typeface="黑体" panose="02010609060101010101" pitchFamily="49" charset="-122"/>
              </a:rPr>
              <a:t>这次旅行唤起了许多美好的回忆。</a:t>
            </a:r>
            <a:endParaRPr lang="en-US" altLang="zh-CN" sz="2600" b="1" dirty="0">
              <a:latin typeface="Times New Roman" panose="02020603050405020304" pitchFamily="18" charset="0"/>
              <a:ea typeface="黑体" panose="02010609060101010101" pitchFamily="49" charset="-122"/>
            </a:endParaRPr>
          </a:p>
          <a:p>
            <a:pPr>
              <a:lnSpc>
                <a:spcPct val="130000"/>
              </a:lnSpc>
              <a:buFont typeface="Arial" panose="020B0604020202020204" pitchFamily="34" charset="0"/>
              <a:buNone/>
              <a:defRPr/>
            </a:pPr>
            <a:r>
              <a:rPr lang="en-US" altLang="zh-CN" sz="2600" b="1" dirty="0">
                <a:latin typeface="Times New Roman" panose="02020603050405020304" pitchFamily="18" charset="0"/>
                <a:ea typeface="黑体" panose="02010609060101010101" pitchFamily="49" charset="-122"/>
              </a:rPr>
              <a:t>   </a:t>
            </a:r>
            <a:r>
              <a:rPr lang="zh-CN" altLang="en-US" sz="2600" b="1" dirty="0">
                <a:solidFill>
                  <a:srgbClr val="0000FF"/>
                </a:solidFill>
                <a:latin typeface="Times New Roman" panose="02020603050405020304" pitchFamily="18" charset="0"/>
                <a:ea typeface="黑体" panose="02010609060101010101" pitchFamily="49" charset="-122"/>
              </a:rPr>
              <a:t>（</a:t>
            </a:r>
            <a:r>
              <a:rPr lang="en-US" altLang="zh-CN" sz="2600" b="1" dirty="0">
                <a:solidFill>
                  <a:srgbClr val="0000FF"/>
                </a:solidFill>
                <a:latin typeface="Times New Roman" panose="02020603050405020304" pitchFamily="18" charset="0"/>
                <a:ea typeface="黑体" panose="02010609060101010101" pitchFamily="49" charset="-122"/>
              </a:rPr>
              <a:t>2</a:t>
            </a:r>
            <a:r>
              <a:rPr lang="zh-CN" altLang="en-US" sz="2600" b="1" dirty="0">
                <a:solidFill>
                  <a:srgbClr val="0000FF"/>
                </a:solidFill>
                <a:latin typeface="Times New Roman" panose="02020603050405020304" pitchFamily="18" charset="0"/>
                <a:ea typeface="黑体" panose="02010609060101010101" pitchFamily="49" charset="-122"/>
              </a:rPr>
              <a:t>）</a:t>
            </a:r>
            <a:r>
              <a:rPr lang="en-US" altLang="zh-CN" sz="2600" b="1" dirty="0">
                <a:solidFill>
                  <a:srgbClr val="0000FF"/>
                </a:solidFill>
                <a:latin typeface="Times New Roman" panose="02020603050405020304" pitchFamily="18" charset="0"/>
                <a:ea typeface="黑体" panose="02010609060101010101" pitchFamily="49" charset="-122"/>
              </a:rPr>
              <a:t>bring …back to…</a:t>
            </a:r>
            <a:r>
              <a:rPr lang="zh-CN" altLang="en-US" sz="2600" b="1" dirty="0">
                <a:solidFill>
                  <a:srgbClr val="0000FF"/>
                </a:solidFill>
                <a:latin typeface="Times New Roman" panose="02020603050405020304" pitchFamily="18" charset="0"/>
                <a:ea typeface="黑体" panose="02010609060101010101" pitchFamily="49" charset="-122"/>
              </a:rPr>
              <a:t>表示“</a:t>
            </a:r>
            <a:r>
              <a:rPr lang="zh-CN" altLang="en-US" sz="2600" b="1" dirty="0">
                <a:solidFill>
                  <a:srgbClr val="0000FF"/>
                </a:solidFill>
                <a:latin typeface="+mj-ea"/>
                <a:ea typeface="+mj-ea"/>
              </a:rPr>
              <a:t>把</a:t>
            </a:r>
            <a:r>
              <a:rPr lang="en-US" altLang="zh-CN" sz="2600" b="1" dirty="0">
                <a:solidFill>
                  <a:srgbClr val="0000FF"/>
                </a:solidFill>
                <a:latin typeface="+mj-ea"/>
                <a:ea typeface="+mj-ea"/>
              </a:rPr>
              <a:t>……</a:t>
            </a:r>
            <a:r>
              <a:rPr lang="zh-CN" altLang="en-US" sz="2600" b="1" dirty="0">
                <a:solidFill>
                  <a:srgbClr val="0000FF"/>
                </a:solidFill>
                <a:latin typeface="Times New Roman" panose="02020603050405020304" pitchFamily="18" charset="0"/>
                <a:ea typeface="黑体" panose="02010609060101010101" pitchFamily="49" charset="-122"/>
              </a:rPr>
              <a:t>带回到</a:t>
            </a:r>
            <a:r>
              <a:rPr lang="en-US" altLang="zh-CN" sz="2600" b="1" dirty="0">
                <a:solidFill>
                  <a:srgbClr val="0000FF"/>
                </a:solidFill>
                <a:latin typeface="黑体" panose="02010609060101010101" pitchFamily="49" charset="-122"/>
                <a:ea typeface="黑体" panose="02010609060101010101" pitchFamily="49" charset="-122"/>
              </a:rPr>
              <a:t>……</a:t>
            </a:r>
            <a:r>
              <a:rPr lang="en-US" altLang="zh-CN" sz="2600" b="1" dirty="0">
                <a:solidFill>
                  <a:srgbClr val="0000FF"/>
                </a:solidFill>
                <a:latin typeface="Times New Roman" panose="02020603050405020304" pitchFamily="18" charset="0"/>
                <a:ea typeface="黑体" panose="02010609060101010101" pitchFamily="49" charset="-122"/>
              </a:rPr>
              <a:t>”</a:t>
            </a:r>
            <a:r>
              <a:rPr lang="zh-CN" altLang="en-US" sz="2600" b="1" dirty="0">
                <a:solidFill>
                  <a:srgbClr val="0000FF"/>
                </a:solidFill>
                <a:latin typeface="Times New Roman" panose="02020603050405020304" pitchFamily="18" charset="0"/>
                <a:ea typeface="黑体" panose="02010609060101010101" pitchFamily="49" charset="-122"/>
              </a:rPr>
              <a:t>。</a:t>
            </a:r>
            <a:endParaRPr lang="en-US" altLang="zh-CN" sz="2600" b="1" dirty="0">
              <a:solidFill>
                <a:srgbClr val="0000FF"/>
              </a:solidFill>
              <a:latin typeface="Times New Roman" panose="02020603050405020304" pitchFamily="18" charset="0"/>
              <a:ea typeface="黑体" panose="02010609060101010101" pitchFamily="49" charset="-122"/>
            </a:endParaRPr>
          </a:p>
          <a:p>
            <a:pPr>
              <a:lnSpc>
                <a:spcPct val="130000"/>
              </a:lnSpc>
              <a:buFont typeface="Arial" panose="020B0604020202020204" pitchFamily="34" charset="0"/>
              <a:buNone/>
              <a:defRPr/>
            </a:pPr>
            <a:r>
              <a:rPr lang="en-US" altLang="zh-CN" sz="2600" b="1" dirty="0">
                <a:solidFill>
                  <a:srgbClr val="0000FF"/>
                </a:solidFill>
                <a:latin typeface="Times New Roman" panose="02020603050405020304" pitchFamily="18" charset="0"/>
                <a:ea typeface="黑体" panose="02010609060101010101" pitchFamily="49" charset="-122"/>
              </a:rPr>
              <a:t>    </a:t>
            </a:r>
            <a:r>
              <a:rPr lang="en-US" altLang="zh-CN" sz="2600" b="1" dirty="0">
                <a:latin typeface="Times New Roman" panose="02020603050405020304" pitchFamily="18" charset="0"/>
                <a:ea typeface="黑体" panose="02010609060101010101" pitchFamily="49" charset="-122"/>
              </a:rPr>
              <a:t> </a:t>
            </a:r>
            <a:r>
              <a:rPr lang="zh-CN" altLang="en-US" sz="2600" b="1" dirty="0">
                <a:latin typeface="Times New Roman" panose="02020603050405020304" pitchFamily="18" charset="0"/>
                <a:ea typeface="黑体" panose="02010609060101010101" pitchFamily="49" charset="-122"/>
              </a:rPr>
              <a:t>例：</a:t>
            </a:r>
            <a:r>
              <a:rPr lang="en-US" altLang="zh-CN" sz="2600" b="1" dirty="0">
                <a:latin typeface="Times New Roman" panose="02020603050405020304" pitchFamily="18" charset="0"/>
                <a:ea typeface="黑体" panose="02010609060101010101" pitchFamily="49" charset="-122"/>
              </a:rPr>
              <a:t>The old buildings brought us back to the long past ages.</a:t>
            </a:r>
          </a:p>
          <a:p>
            <a:pPr>
              <a:lnSpc>
                <a:spcPct val="130000"/>
              </a:lnSpc>
              <a:buFont typeface="Arial" panose="020B0604020202020204" pitchFamily="34" charset="0"/>
              <a:buNone/>
              <a:defRPr/>
            </a:pPr>
            <a:r>
              <a:rPr lang="en-US" altLang="zh-CN" sz="2600" b="1" dirty="0">
                <a:latin typeface="Times New Roman" panose="02020603050405020304" pitchFamily="18" charset="0"/>
                <a:ea typeface="黑体" panose="02010609060101010101" pitchFamily="49" charset="-122"/>
              </a:rPr>
              <a:t>             </a:t>
            </a:r>
            <a:r>
              <a:rPr lang="zh-CN" altLang="en-US" sz="2600" b="1" dirty="0">
                <a:latin typeface="Times New Roman" panose="02020603050405020304" pitchFamily="18" charset="0"/>
                <a:ea typeface="黑体" panose="02010609060101010101" pitchFamily="49" charset="-122"/>
              </a:rPr>
              <a:t>那些古老的建筑把我们带回到久远的年代。</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10;">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3" dist="53882" dir="13500000">
            <a:schemeClr val="bg2">
              <a:alpha val="50000"/>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3" dist="53882" dir="13500000">
            <a:schemeClr val="bg2">
              <a:alpha val="50000"/>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1893</Words>
  <Application>Microsoft Office PowerPoint</Application>
  <PresentationFormat>全屏显示(16:9)</PresentationFormat>
  <Paragraphs>213</Paragraphs>
  <Slides>30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30</vt:i4>
      </vt:variant>
    </vt:vector>
  </HeadingPairs>
  <TitlesOfParts>
    <vt:vector size="37" baseType="lpstr">
      <vt:lpstr>黑体</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2016-01-14T07:05:00Z</dcterms:created>
  <dcterms:modified xsi:type="dcterms:W3CDTF">2023-01-16T23:47:16Z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E16EEF03A261474B9513F555ED31950D</vt:lpwstr>
  </property>
  <property fmtid="{A09F084E-AD41-489F-8076-AA5BE3082BCA}" pid="100">
    <vt:ui4>5</vt:ui4>
  </property>
  <property fmtid="{64440492-4C8B-11D1-8B70-080036B11A03}" pid="11">
    <vt:lpwstr>www.2ppt.com-爱PPT提供资源下载</vt:lpwstr>
  </property>
</Properties>
</file>