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9" r:id="rId3"/>
    <p:sldId id="419" r:id="rId4"/>
    <p:sldId id="420" r:id="rId5"/>
    <p:sldId id="421" r:id="rId6"/>
    <p:sldId id="423" r:id="rId7"/>
    <p:sldId id="422" r:id="rId8"/>
    <p:sldId id="424" r:id="rId9"/>
    <p:sldId id="425" r:id="rId10"/>
    <p:sldId id="426" r:id="rId11"/>
    <p:sldId id="430" r:id="rId12"/>
    <p:sldId id="431" r:id="rId13"/>
    <p:sldId id="429" r:id="rId14"/>
    <p:sldId id="258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8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ECB1D5A-A4C8-45C4-8081-01AF90262716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DBC0DE66-F6B4-4125-ACE3-63C3965DC3D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314826" y="679070"/>
            <a:ext cx="4702103" cy="3785362"/>
          </a:xfrm>
          <a:custGeom>
            <a:avLst/>
            <a:gdLst>
              <a:gd name="connsiteX0" fmla="*/ 4479243 w 6269470"/>
              <a:gd name="connsiteY0" fmla="*/ 732874 h 5047149"/>
              <a:gd name="connsiteX1" fmla="*/ 6269470 w 6269470"/>
              <a:gd name="connsiteY1" fmla="*/ 2523573 h 5047149"/>
              <a:gd name="connsiteX2" fmla="*/ 4479243 w 6269470"/>
              <a:gd name="connsiteY2" fmla="*/ 4314272 h 5047149"/>
              <a:gd name="connsiteX3" fmla="*/ 2689016 w 6269470"/>
              <a:gd name="connsiteY3" fmla="*/ 2523573 h 5047149"/>
              <a:gd name="connsiteX4" fmla="*/ 4479243 w 6269470"/>
              <a:gd name="connsiteY4" fmla="*/ 732874 h 5047149"/>
              <a:gd name="connsiteX5" fmla="*/ 2522398 w 6269470"/>
              <a:gd name="connsiteY5" fmla="*/ 0 h 5047149"/>
              <a:gd name="connsiteX6" fmla="*/ 4114696 w 6269470"/>
              <a:gd name="connsiteY6" fmla="*/ 565929 h 5047149"/>
              <a:gd name="connsiteX7" fmla="*/ 4148778 w 6269470"/>
              <a:gd name="connsiteY7" fmla="*/ 596737 h 5047149"/>
              <a:gd name="connsiteX8" fmla="*/ 4084973 w 6269470"/>
              <a:gd name="connsiteY8" fmla="*/ 606477 h 5047149"/>
              <a:gd name="connsiteX9" fmla="*/ 2522906 w 6269470"/>
              <a:gd name="connsiteY9" fmla="*/ 2523573 h 5047149"/>
              <a:gd name="connsiteX10" fmla="*/ 4084973 w 6269470"/>
              <a:gd name="connsiteY10" fmla="*/ 4440669 h 5047149"/>
              <a:gd name="connsiteX11" fmla="*/ 4152117 w 6269470"/>
              <a:gd name="connsiteY11" fmla="*/ 4450919 h 5047149"/>
              <a:gd name="connsiteX12" fmla="*/ 4147893 w 6269470"/>
              <a:gd name="connsiteY12" fmla="*/ 4454798 h 5047149"/>
              <a:gd name="connsiteX13" fmla="*/ 1245423 w 6269470"/>
              <a:gd name="connsiteY13" fmla="*/ 4700368 h 5047149"/>
              <a:gd name="connsiteX14" fmla="*/ 1240685 w 6269470"/>
              <a:gd name="connsiteY14" fmla="*/ 4695629 h 5047149"/>
              <a:gd name="connsiteX15" fmla="*/ 167468 w 6269470"/>
              <a:gd name="connsiteY15" fmla="*/ 4989405 h 5047149"/>
              <a:gd name="connsiteX16" fmla="*/ 139038 w 6269470"/>
              <a:gd name="connsiteY16" fmla="*/ 4804616 h 5047149"/>
              <a:gd name="connsiteX17" fmla="*/ 657871 w 6269470"/>
              <a:gd name="connsiteY17" fmla="*/ 4217064 h 5047149"/>
              <a:gd name="connsiteX18" fmla="*/ 631818 w 6269470"/>
              <a:gd name="connsiteY18" fmla="*/ 4195750 h 5047149"/>
              <a:gd name="connsiteX19" fmla="*/ 738428 w 6269470"/>
              <a:gd name="connsiteY19" fmla="*/ 739172 h 5047149"/>
              <a:gd name="connsiteX20" fmla="*/ 2522398 w 6269470"/>
              <a:gd name="connsiteY20" fmla="*/ 0 h 504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69470" h="5047149">
                <a:moveTo>
                  <a:pt x="4479243" y="732874"/>
                </a:moveTo>
                <a:cubicBezTo>
                  <a:pt x="5467958" y="732874"/>
                  <a:pt x="6269470" y="1534597"/>
                  <a:pt x="6269470" y="2523573"/>
                </a:cubicBezTo>
                <a:cubicBezTo>
                  <a:pt x="6269470" y="3512549"/>
                  <a:pt x="5467958" y="4314272"/>
                  <a:pt x="4479243" y="4314272"/>
                </a:cubicBezTo>
                <a:cubicBezTo>
                  <a:pt x="3490528" y="4314272"/>
                  <a:pt x="2689016" y="3512549"/>
                  <a:pt x="2689016" y="2523573"/>
                </a:cubicBezTo>
                <a:cubicBezTo>
                  <a:pt x="2689016" y="1534597"/>
                  <a:pt x="3490528" y="732874"/>
                  <a:pt x="4479243" y="732874"/>
                </a:cubicBezTo>
                <a:close/>
                <a:moveTo>
                  <a:pt x="2522398" y="0"/>
                </a:moveTo>
                <a:cubicBezTo>
                  <a:pt x="3087288" y="0"/>
                  <a:pt x="3652176" y="188644"/>
                  <a:pt x="4114696" y="565929"/>
                </a:cubicBezTo>
                <a:lnTo>
                  <a:pt x="4148778" y="596737"/>
                </a:lnTo>
                <a:lnTo>
                  <a:pt x="4084973" y="606477"/>
                </a:lnTo>
                <a:cubicBezTo>
                  <a:pt x="3193503" y="788946"/>
                  <a:pt x="2522906" y="1577926"/>
                  <a:pt x="2522906" y="2523573"/>
                </a:cubicBezTo>
                <a:cubicBezTo>
                  <a:pt x="2522906" y="3469221"/>
                  <a:pt x="3193503" y="4258200"/>
                  <a:pt x="4084973" y="4440669"/>
                </a:cubicBezTo>
                <a:lnTo>
                  <a:pt x="4152117" y="4450919"/>
                </a:lnTo>
                <a:lnTo>
                  <a:pt x="4147893" y="4454798"/>
                </a:lnTo>
                <a:cubicBezTo>
                  <a:pt x="3320175" y="5152218"/>
                  <a:pt x="2151632" y="5233429"/>
                  <a:pt x="1245423" y="4700368"/>
                </a:cubicBezTo>
                <a:lnTo>
                  <a:pt x="1240685" y="4695629"/>
                </a:lnTo>
                <a:cubicBezTo>
                  <a:pt x="859252" y="4984667"/>
                  <a:pt x="451767" y="5034412"/>
                  <a:pt x="167468" y="4989405"/>
                </a:cubicBezTo>
                <a:cubicBezTo>
                  <a:pt x="72696" y="4975190"/>
                  <a:pt x="53743" y="4847266"/>
                  <a:pt x="139038" y="4804616"/>
                </a:cubicBezTo>
                <a:cubicBezTo>
                  <a:pt x="399641" y="4676676"/>
                  <a:pt x="563115" y="4423184"/>
                  <a:pt x="657871" y="4217064"/>
                </a:cubicBezTo>
                <a:lnTo>
                  <a:pt x="631818" y="4195750"/>
                </a:lnTo>
                <a:cubicBezTo>
                  <a:pt x="-244756" y="3203073"/>
                  <a:pt x="-209226" y="1686822"/>
                  <a:pt x="738428" y="739172"/>
                </a:cubicBezTo>
                <a:cubicBezTo>
                  <a:pt x="1231208" y="246392"/>
                  <a:pt x="1876793" y="0"/>
                  <a:pt x="252239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87968" y="723899"/>
            <a:ext cx="3695699" cy="3695702"/>
          </a:xfrm>
          <a:custGeom>
            <a:avLst/>
            <a:gdLst>
              <a:gd name="connsiteX0" fmla="*/ 2463812 w 4927598"/>
              <a:gd name="connsiteY0" fmla="*/ 0 h 4927602"/>
              <a:gd name="connsiteX1" fmla="*/ 4927598 w 4927598"/>
              <a:gd name="connsiteY1" fmla="*/ 2463811 h 4927602"/>
              <a:gd name="connsiteX2" fmla="*/ 2463812 w 4927598"/>
              <a:gd name="connsiteY2" fmla="*/ 4927602 h 4927602"/>
              <a:gd name="connsiteX3" fmla="*/ 0 w 4927598"/>
              <a:gd name="connsiteY3" fmla="*/ 2463811 h 4927602"/>
              <a:gd name="connsiteX4" fmla="*/ 2463812 w 4927598"/>
              <a:gd name="connsiteY4" fmla="*/ 0 h 492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7598" h="4927602">
                <a:moveTo>
                  <a:pt x="2463812" y="0"/>
                </a:moveTo>
                <a:cubicBezTo>
                  <a:pt x="3825847" y="0"/>
                  <a:pt x="4927598" y="1104773"/>
                  <a:pt x="4927598" y="2463811"/>
                </a:cubicBezTo>
                <a:cubicBezTo>
                  <a:pt x="4927598" y="3825845"/>
                  <a:pt x="3825847" y="4927602"/>
                  <a:pt x="2463812" y="4927602"/>
                </a:cubicBezTo>
                <a:cubicBezTo>
                  <a:pt x="1101736" y="4927602"/>
                  <a:pt x="0" y="3822828"/>
                  <a:pt x="0" y="2463811"/>
                </a:cubicBezTo>
                <a:cubicBezTo>
                  <a:pt x="0" y="1101735"/>
                  <a:pt x="1104774" y="0"/>
                  <a:pt x="2463812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307355" y="2088433"/>
            <a:ext cx="4614710" cy="4614710"/>
          </a:xfrm>
          <a:custGeom>
            <a:avLst/>
            <a:gdLst>
              <a:gd name="connsiteX0" fmla="*/ 3076473 w 6152946"/>
              <a:gd name="connsiteY0" fmla="*/ 0 h 6152946"/>
              <a:gd name="connsiteX1" fmla="*/ 6152946 w 6152946"/>
              <a:gd name="connsiteY1" fmla="*/ 3076473 h 6152946"/>
              <a:gd name="connsiteX2" fmla="*/ 3076473 w 6152946"/>
              <a:gd name="connsiteY2" fmla="*/ 6152946 h 6152946"/>
              <a:gd name="connsiteX3" fmla="*/ 0 w 6152946"/>
              <a:gd name="connsiteY3" fmla="*/ 3076473 h 6152946"/>
              <a:gd name="connsiteX4" fmla="*/ 3076473 w 6152946"/>
              <a:gd name="connsiteY4" fmla="*/ 0 h 61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2946" h="6152946">
                <a:moveTo>
                  <a:pt x="3076473" y="0"/>
                </a:moveTo>
                <a:cubicBezTo>
                  <a:pt x="4775562" y="0"/>
                  <a:pt x="6152946" y="1377384"/>
                  <a:pt x="6152946" y="3076473"/>
                </a:cubicBezTo>
                <a:cubicBezTo>
                  <a:pt x="6152946" y="4775562"/>
                  <a:pt x="4775562" y="6152946"/>
                  <a:pt x="3076473" y="6152946"/>
                </a:cubicBezTo>
                <a:cubicBezTo>
                  <a:pt x="1377384" y="6152946"/>
                  <a:pt x="0" y="4775562"/>
                  <a:pt x="0" y="3076473"/>
                </a:cubicBezTo>
                <a:cubicBezTo>
                  <a:pt x="0" y="1377384"/>
                  <a:pt x="1377384" y="0"/>
                  <a:pt x="3076473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879305" y="-1185863"/>
            <a:ext cx="4464846" cy="4464845"/>
          </a:xfrm>
          <a:custGeom>
            <a:avLst/>
            <a:gdLst>
              <a:gd name="connsiteX0" fmla="*/ 2976564 w 5953128"/>
              <a:gd name="connsiteY0" fmla="*/ 0 h 5953126"/>
              <a:gd name="connsiteX1" fmla="*/ 5953128 w 5953128"/>
              <a:gd name="connsiteY1" fmla="*/ 2976563 h 5953126"/>
              <a:gd name="connsiteX2" fmla="*/ 2976564 w 5953128"/>
              <a:gd name="connsiteY2" fmla="*/ 5953126 h 5953126"/>
              <a:gd name="connsiteX3" fmla="*/ 0 w 5953128"/>
              <a:gd name="connsiteY3" fmla="*/ 2976563 h 5953126"/>
              <a:gd name="connsiteX4" fmla="*/ 2976564 w 5953128"/>
              <a:gd name="connsiteY4" fmla="*/ 0 h 595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128" h="5953126">
                <a:moveTo>
                  <a:pt x="2976564" y="0"/>
                </a:moveTo>
                <a:cubicBezTo>
                  <a:pt x="4620475" y="0"/>
                  <a:pt x="5953128" y="1332653"/>
                  <a:pt x="5953128" y="2976563"/>
                </a:cubicBezTo>
                <a:cubicBezTo>
                  <a:pt x="5953128" y="4620473"/>
                  <a:pt x="4620475" y="5953126"/>
                  <a:pt x="2976564" y="5953126"/>
                </a:cubicBezTo>
                <a:cubicBezTo>
                  <a:pt x="1332653" y="5953126"/>
                  <a:pt x="0" y="4620473"/>
                  <a:pt x="0" y="2976563"/>
                </a:cubicBezTo>
                <a:cubicBezTo>
                  <a:pt x="0" y="1332653"/>
                  <a:pt x="1332653" y="0"/>
                  <a:pt x="2976564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200275" y="1957387"/>
            <a:ext cx="5986463" cy="5986463"/>
          </a:xfrm>
          <a:custGeom>
            <a:avLst/>
            <a:gdLst>
              <a:gd name="connsiteX0" fmla="*/ 3990975 w 7981950"/>
              <a:gd name="connsiteY0" fmla="*/ 0 h 7981950"/>
              <a:gd name="connsiteX1" fmla="*/ 7981950 w 7981950"/>
              <a:gd name="connsiteY1" fmla="*/ 3990975 h 7981950"/>
              <a:gd name="connsiteX2" fmla="*/ 3990975 w 7981950"/>
              <a:gd name="connsiteY2" fmla="*/ 7981950 h 7981950"/>
              <a:gd name="connsiteX3" fmla="*/ 0 w 7981950"/>
              <a:gd name="connsiteY3" fmla="*/ 3990975 h 7981950"/>
              <a:gd name="connsiteX4" fmla="*/ 3990975 w 7981950"/>
              <a:gd name="connsiteY4" fmla="*/ 0 h 798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81950" h="7981950">
                <a:moveTo>
                  <a:pt x="3990975" y="0"/>
                </a:moveTo>
                <a:cubicBezTo>
                  <a:pt x="6195130" y="0"/>
                  <a:pt x="7981950" y="1786820"/>
                  <a:pt x="7981950" y="3990975"/>
                </a:cubicBezTo>
                <a:cubicBezTo>
                  <a:pt x="7981950" y="6195130"/>
                  <a:pt x="6195130" y="7981950"/>
                  <a:pt x="3990975" y="7981950"/>
                </a:cubicBezTo>
                <a:cubicBezTo>
                  <a:pt x="1786820" y="7981950"/>
                  <a:pt x="0" y="6195130"/>
                  <a:pt x="0" y="3990975"/>
                </a:cubicBezTo>
                <a:cubicBezTo>
                  <a:pt x="0" y="1786820"/>
                  <a:pt x="1786820" y="0"/>
                  <a:pt x="3990975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92072" y="357188"/>
            <a:ext cx="8077200" cy="80772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042591" y="1122365"/>
            <a:ext cx="2898038" cy="2898039"/>
          </a:xfrm>
          <a:custGeom>
            <a:avLst/>
            <a:gdLst>
              <a:gd name="connsiteX0" fmla="*/ 1932035 w 3864050"/>
              <a:gd name="connsiteY0" fmla="*/ 0 h 3864052"/>
              <a:gd name="connsiteX1" fmla="*/ 3864050 w 3864050"/>
              <a:gd name="connsiteY1" fmla="*/ 1932034 h 3864052"/>
              <a:gd name="connsiteX2" fmla="*/ 1932035 w 3864050"/>
              <a:gd name="connsiteY2" fmla="*/ 3864052 h 3864052"/>
              <a:gd name="connsiteX3" fmla="*/ 0 w 3864050"/>
              <a:gd name="connsiteY3" fmla="*/ 1932034 h 3864052"/>
              <a:gd name="connsiteX4" fmla="*/ 1932035 w 3864050"/>
              <a:gd name="connsiteY4" fmla="*/ 0 h 38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4050" h="3864052">
                <a:moveTo>
                  <a:pt x="1932035" y="0"/>
                </a:moveTo>
                <a:cubicBezTo>
                  <a:pt x="3000095" y="0"/>
                  <a:pt x="3864050" y="866324"/>
                  <a:pt x="3864050" y="1932034"/>
                </a:cubicBezTo>
                <a:cubicBezTo>
                  <a:pt x="3864050" y="3000093"/>
                  <a:pt x="3000095" y="3864052"/>
                  <a:pt x="1932035" y="3864052"/>
                </a:cubicBezTo>
                <a:cubicBezTo>
                  <a:pt x="863943" y="3864052"/>
                  <a:pt x="0" y="2997727"/>
                  <a:pt x="0" y="1932034"/>
                </a:cubicBezTo>
                <a:cubicBezTo>
                  <a:pt x="0" y="863942"/>
                  <a:pt x="866325" y="0"/>
                  <a:pt x="1932035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31"/>
          <p:cNvSpPr/>
          <p:nvPr userDrawn="1"/>
        </p:nvSpPr>
        <p:spPr>
          <a:xfrm>
            <a:off x="253604" y="208932"/>
            <a:ext cx="400020" cy="486394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065950" y="571071"/>
            <a:ext cx="5581837" cy="3489236"/>
          </a:xfrm>
          <a:custGeom>
            <a:avLst/>
            <a:gdLst>
              <a:gd name="connsiteX0" fmla="*/ 0 w 7442449"/>
              <a:gd name="connsiteY0" fmla="*/ 0 h 4652314"/>
              <a:gd name="connsiteX1" fmla="*/ 7442449 w 7442449"/>
              <a:gd name="connsiteY1" fmla="*/ 0 h 4652314"/>
              <a:gd name="connsiteX2" fmla="*/ 7442449 w 7442449"/>
              <a:gd name="connsiteY2" fmla="*/ 4652314 h 4652314"/>
              <a:gd name="connsiteX3" fmla="*/ 0 w 7442449"/>
              <a:gd name="connsiteY3" fmla="*/ 4652314 h 46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449" h="4652314">
                <a:moveTo>
                  <a:pt x="0" y="0"/>
                </a:moveTo>
                <a:lnTo>
                  <a:pt x="7442449" y="0"/>
                </a:lnTo>
                <a:lnTo>
                  <a:pt x="7442449" y="4652314"/>
                </a:lnTo>
                <a:lnTo>
                  <a:pt x="0" y="4652314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915683" y="1346485"/>
            <a:ext cx="1241993" cy="2529742"/>
          </a:xfrm>
          <a:custGeom>
            <a:avLst/>
            <a:gdLst>
              <a:gd name="connsiteX0" fmla="*/ 265342 w 1655990"/>
              <a:gd name="connsiteY0" fmla="*/ 618 h 3372989"/>
              <a:gd name="connsiteX1" fmla="*/ 501912 w 1655990"/>
              <a:gd name="connsiteY1" fmla="*/ 19760 h 3372989"/>
              <a:gd name="connsiteX2" fmla="*/ 741679 w 1655990"/>
              <a:gd name="connsiteY2" fmla="*/ 51664 h 3372989"/>
              <a:gd name="connsiteX3" fmla="*/ 991037 w 1655990"/>
              <a:gd name="connsiteY3" fmla="*/ 83567 h 3372989"/>
              <a:gd name="connsiteX4" fmla="*/ 1230804 w 1655990"/>
              <a:gd name="connsiteY4" fmla="*/ 118662 h 3372989"/>
              <a:gd name="connsiteX5" fmla="*/ 1406633 w 1655990"/>
              <a:gd name="connsiteY5" fmla="*/ 144185 h 3372989"/>
              <a:gd name="connsiteX6" fmla="*/ 1579265 w 1655990"/>
              <a:gd name="connsiteY6" fmla="*/ 278180 h 3372989"/>
              <a:gd name="connsiteX7" fmla="*/ 1640006 w 1655990"/>
              <a:gd name="connsiteY7" fmla="*/ 498317 h 3372989"/>
              <a:gd name="connsiteX8" fmla="*/ 1649596 w 1655990"/>
              <a:gd name="connsiteY8" fmla="*/ 775880 h 3372989"/>
              <a:gd name="connsiteX9" fmla="*/ 1655990 w 1655990"/>
              <a:gd name="connsiteY9" fmla="*/ 1257627 h 3372989"/>
              <a:gd name="connsiteX10" fmla="*/ 1655990 w 1655990"/>
              <a:gd name="connsiteY10" fmla="*/ 1732993 h 3372989"/>
              <a:gd name="connsiteX11" fmla="*/ 1652793 w 1655990"/>
              <a:gd name="connsiteY11" fmla="*/ 1732993 h 3372989"/>
              <a:gd name="connsiteX12" fmla="*/ 1649596 w 1655990"/>
              <a:gd name="connsiteY12" fmla="*/ 2546540 h 3372989"/>
              <a:gd name="connsiteX13" fmla="*/ 1633612 w 1655990"/>
              <a:gd name="connsiteY13" fmla="*/ 2811341 h 3372989"/>
              <a:gd name="connsiteX14" fmla="*/ 1569674 w 1655990"/>
              <a:gd name="connsiteY14" fmla="*/ 3009145 h 3372989"/>
              <a:gd name="connsiteX15" fmla="*/ 1403436 w 1655990"/>
              <a:gd name="connsiteY15" fmla="*/ 3136760 h 3372989"/>
              <a:gd name="connsiteX16" fmla="*/ 1160472 w 1655990"/>
              <a:gd name="connsiteY16" fmla="*/ 3190996 h 3372989"/>
              <a:gd name="connsiteX17" fmla="*/ 866358 w 1655990"/>
              <a:gd name="connsiteY17" fmla="*/ 3254804 h 3372989"/>
              <a:gd name="connsiteX18" fmla="*/ 492322 w 1655990"/>
              <a:gd name="connsiteY18" fmla="*/ 3334563 h 3372989"/>
              <a:gd name="connsiteX19" fmla="*/ 322886 w 1655990"/>
              <a:gd name="connsiteY19" fmla="*/ 3366467 h 3372989"/>
              <a:gd name="connsiteX20" fmla="*/ 281327 w 1655990"/>
              <a:gd name="connsiteY20" fmla="*/ 3372848 h 3372989"/>
              <a:gd name="connsiteX21" fmla="*/ 63938 w 1655990"/>
              <a:gd name="connsiteY21" fmla="*/ 3235661 h 3372989"/>
              <a:gd name="connsiteX22" fmla="*/ 15985 w 1655990"/>
              <a:gd name="connsiteY22" fmla="*/ 3066571 h 3372989"/>
              <a:gd name="connsiteX23" fmla="*/ 0 w 1655990"/>
              <a:gd name="connsiteY23" fmla="*/ 2702868 h 3372989"/>
              <a:gd name="connsiteX24" fmla="*/ 0 w 1655990"/>
              <a:gd name="connsiteY24" fmla="*/ 638693 h 3372989"/>
              <a:gd name="connsiteX25" fmla="*/ 9591 w 1655990"/>
              <a:gd name="connsiteY25" fmla="*/ 370701 h 3372989"/>
              <a:gd name="connsiteX26" fmla="*/ 70332 w 1655990"/>
              <a:gd name="connsiteY26" fmla="*/ 134613 h 3372989"/>
              <a:gd name="connsiteX27" fmla="*/ 201404 w 1655990"/>
              <a:gd name="connsiteY27" fmla="*/ 13379 h 3372989"/>
              <a:gd name="connsiteX28" fmla="*/ 265342 w 1655990"/>
              <a:gd name="connsiteY28" fmla="*/ 618 h 337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55990" h="3372989">
                <a:moveTo>
                  <a:pt x="265342" y="618"/>
                </a:moveTo>
                <a:cubicBezTo>
                  <a:pt x="345265" y="-2573"/>
                  <a:pt x="421990" y="6998"/>
                  <a:pt x="501912" y="19760"/>
                </a:cubicBezTo>
                <a:cubicBezTo>
                  <a:pt x="581835" y="32521"/>
                  <a:pt x="661757" y="38902"/>
                  <a:pt x="741679" y="51664"/>
                </a:cubicBezTo>
                <a:cubicBezTo>
                  <a:pt x="824798" y="61235"/>
                  <a:pt x="907918" y="73996"/>
                  <a:pt x="991037" y="83567"/>
                </a:cubicBezTo>
                <a:cubicBezTo>
                  <a:pt x="1070959" y="96329"/>
                  <a:pt x="1150881" y="105900"/>
                  <a:pt x="1230804" y="118662"/>
                </a:cubicBezTo>
                <a:cubicBezTo>
                  <a:pt x="1288348" y="125042"/>
                  <a:pt x="1349089" y="134613"/>
                  <a:pt x="1406633" y="144185"/>
                </a:cubicBezTo>
                <a:cubicBezTo>
                  <a:pt x="1486555" y="160136"/>
                  <a:pt x="1544099" y="204802"/>
                  <a:pt x="1579265" y="278180"/>
                </a:cubicBezTo>
                <a:cubicBezTo>
                  <a:pt x="1611234" y="348369"/>
                  <a:pt x="1633612" y="421748"/>
                  <a:pt x="1640006" y="498317"/>
                </a:cubicBezTo>
                <a:cubicBezTo>
                  <a:pt x="1646400" y="590838"/>
                  <a:pt x="1649596" y="683359"/>
                  <a:pt x="1649596" y="775880"/>
                </a:cubicBezTo>
                <a:cubicBezTo>
                  <a:pt x="1652793" y="938589"/>
                  <a:pt x="1652793" y="1098108"/>
                  <a:pt x="1655990" y="1257627"/>
                </a:cubicBezTo>
                <a:cubicBezTo>
                  <a:pt x="1655990" y="1417146"/>
                  <a:pt x="1655990" y="1576665"/>
                  <a:pt x="1655990" y="1732993"/>
                </a:cubicBezTo>
                <a:cubicBezTo>
                  <a:pt x="1652793" y="1732993"/>
                  <a:pt x="1652793" y="1732993"/>
                  <a:pt x="1652793" y="1732993"/>
                </a:cubicBezTo>
                <a:cubicBezTo>
                  <a:pt x="1652793" y="2004175"/>
                  <a:pt x="1652793" y="2275357"/>
                  <a:pt x="1649596" y="2546540"/>
                </a:cubicBezTo>
                <a:cubicBezTo>
                  <a:pt x="1649596" y="2635870"/>
                  <a:pt x="1649596" y="2725201"/>
                  <a:pt x="1633612" y="2811341"/>
                </a:cubicBezTo>
                <a:cubicBezTo>
                  <a:pt x="1620824" y="2881529"/>
                  <a:pt x="1601643" y="2945337"/>
                  <a:pt x="1569674" y="3009145"/>
                </a:cubicBezTo>
                <a:cubicBezTo>
                  <a:pt x="1531311" y="3076143"/>
                  <a:pt x="1476964" y="3117617"/>
                  <a:pt x="1403436" y="3136760"/>
                </a:cubicBezTo>
                <a:cubicBezTo>
                  <a:pt x="1323513" y="3155902"/>
                  <a:pt x="1240394" y="3175044"/>
                  <a:pt x="1160472" y="3190996"/>
                </a:cubicBezTo>
                <a:cubicBezTo>
                  <a:pt x="1061368" y="3213329"/>
                  <a:pt x="965462" y="3235661"/>
                  <a:pt x="866358" y="3254804"/>
                </a:cubicBezTo>
                <a:cubicBezTo>
                  <a:pt x="741679" y="3280327"/>
                  <a:pt x="617000" y="3309040"/>
                  <a:pt x="492322" y="3334563"/>
                </a:cubicBezTo>
                <a:cubicBezTo>
                  <a:pt x="437974" y="3344134"/>
                  <a:pt x="380430" y="3356896"/>
                  <a:pt x="322886" y="3366467"/>
                </a:cubicBezTo>
                <a:cubicBezTo>
                  <a:pt x="310099" y="3369657"/>
                  <a:pt x="294114" y="3372848"/>
                  <a:pt x="281327" y="3372848"/>
                </a:cubicBezTo>
                <a:cubicBezTo>
                  <a:pt x="175829" y="3376038"/>
                  <a:pt x="108695" y="3324992"/>
                  <a:pt x="63938" y="3235661"/>
                </a:cubicBezTo>
                <a:cubicBezTo>
                  <a:pt x="35166" y="3181425"/>
                  <a:pt x="22378" y="3127189"/>
                  <a:pt x="15985" y="3066571"/>
                </a:cubicBezTo>
                <a:cubicBezTo>
                  <a:pt x="0" y="2945337"/>
                  <a:pt x="0" y="2824103"/>
                  <a:pt x="0" y="2702868"/>
                </a:cubicBezTo>
                <a:cubicBezTo>
                  <a:pt x="0" y="2013747"/>
                  <a:pt x="0" y="1324625"/>
                  <a:pt x="0" y="638693"/>
                </a:cubicBezTo>
                <a:cubicBezTo>
                  <a:pt x="0" y="549363"/>
                  <a:pt x="3197" y="460032"/>
                  <a:pt x="9591" y="370701"/>
                </a:cubicBezTo>
                <a:cubicBezTo>
                  <a:pt x="15985" y="287752"/>
                  <a:pt x="28772" y="207992"/>
                  <a:pt x="70332" y="134613"/>
                </a:cubicBezTo>
                <a:cubicBezTo>
                  <a:pt x="102301" y="80377"/>
                  <a:pt x="140663" y="32521"/>
                  <a:pt x="201404" y="13379"/>
                </a:cubicBezTo>
                <a:cubicBezTo>
                  <a:pt x="220586" y="6998"/>
                  <a:pt x="242964" y="3808"/>
                  <a:pt x="265342" y="618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695070" y="681432"/>
            <a:ext cx="1946526" cy="3677994"/>
          </a:xfrm>
          <a:custGeom>
            <a:avLst/>
            <a:gdLst>
              <a:gd name="connsiteX0" fmla="*/ 0 w 2595368"/>
              <a:gd name="connsiteY0" fmla="*/ 0 h 4903992"/>
              <a:gd name="connsiteX1" fmla="*/ 194046 w 2595368"/>
              <a:gd name="connsiteY1" fmla="*/ 58151 h 4903992"/>
              <a:gd name="connsiteX2" fmla="*/ 2110253 w 2595368"/>
              <a:gd name="connsiteY2" fmla="*/ 615422 h 4903992"/>
              <a:gd name="connsiteX3" fmla="*/ 2134508 w 2595368"/>
              <a:gd name="connsiteY3" fmla="*/ 644497 h 4903992"/>
              <a:gd name="connsiteX4" fmla="*/ 2163616 w 2595368"/>
              <a:gd name="connsiteY4" fmla="*/ 920710 h 4903992"/>
              <a:gd name="connsiteX5" fmla="*/ 2192722 w 2595368"/>
              <a:gd name="connsiteY5" fmla="*/ 1187231 h 4903992"/>
              <a:gd name="connsiteX6" fmla="*/ 2226680 w 2595368"/>
              <a:gd name="connsiteY6" fmla="*/ 1482828 h 4903992"/>
              <a:gd name="connsiteX7" fmla="*/ 2255788 w 2595368"/>
              <a:gd name="connsiteY7" fmla="*/ 1749349 h 4903992"/>
              <a:gd name="connsiteX8" fmla="*/ 2284894 w 2595368"/>
              <a:gd name="connsiteY8" fmla="*/ 2015871 h 4903992"/>
              <a:gd name="connsiteX9" fmla="*/ 2309150 w 2595368"/>
              <a:gd name="connsiteY9" fmla="*/ 2267854 h 4903992"/>
              <a:gd name="connsiteX10" fmla="*/ 2333406 w 2595368"/>
              <a:gd name="connsiteY10" fmla="*/ 2495609 h 4903992"/>
              <a:gd name="connsiteX11" fmla="*/ 2362513 w 2595368"/>
              <a:gd name="connsiteY11" fmla="*/ 2757284 h 4903992"/>
              <a:gd name="connsiteX12" fmla="*/ 2391620 w 2595368"/>
              <a:gd name="connsiteY12" fmla="*/ 3014114 h 4903992"/>
              <a:gd name="connsiteX13" fmla="*/ 2415875 w 2595368"/>
              <a:gd name="connsiteY13" fmla="*/ 3241869 h 4903992"/>
              <a:gd name="connsiteX14" fmla="*/ 2449834 w 2595368"/>
              <a:gd name="connsiteY14" fmla="*/ 3527773 h 4903992"/>
              <a:gd name="connsiteX15" fmla="*/ 2478941 w 2595368"/>
              <a:gd name="connsiteY15" fmla="*/ 3799140 h 4903992"/>
              <a:gd name="connsiteX16" fmla="*/ 2508047 w 2595368"/>
              <a:gd name="connsiteY16" fmla="*/ 4089891 h 4903992"/>
              <a:gd name="connsiteX17" fmla="*/ 2542006 w 2595368"/>
              <a:gd name="connsiteY17" fmla="*/ 4400025 h 4903992"/>
              <a:gd name="connsiteX18" fmla="*/ 2575964 w 2595368"/>
              <a:gd name="connsiteY18" fmla="*/ 4685930 h 4903992"/>
              <a:gd name="connsiteX19" fmla="*/ 2595368 w 2595368"/>
              <a:gd name="connsiteY19" fmla="*/ 4870071 h 4903992"/>
              <a:gd name="connsiteX20" fmla="*/ 2595368 w 2595368"/>
              <a:gd name="connsiteY20" fmla="*/ 4903992 h 4903992"/>
              <a:gd name="connsiteX21" fmla="*/ 2386769 w 2595368"/>
              <a:gd name="connsiteY21" fmla="*/ 4870071 h 4903992"/>
              <a:gd name="connsiteX22" fmla="*/ 1916207 w 2595368"/>
              <a:gd name="connsiteY22" fmla="*/ 4792538 h 4903992"/>
              <a:gd name="connsiteX23" fmla="*/ 1411686 w 2595368"/>
              <a:gd name="connsiteY23" fmla="*/ 4710159 h 4903992"/>
              <a:gd name="connsiteX24" fmla="*/ 912017 w 2595368"/>
              <a:gd name="connsiteY24" fmla="*/ 4627779 h 4903992"/>
              <a:gd name="connsiteX25" fmla="*/ 354134 w 2595368"/>
              <a:gd name="connsiteY25" fmla="*/ 4540555 h 4903992"/>
              <a:gd name="connsiteX26" fmla="*/ 320176 w 2595368"/>
              <a:gd name="connsiteY26" fmla="*/ 4535709 h 4903992"/>
              <a:gd name="connsiteX27" fmla="*/ 286218 w 2595368"/>
              <a:gd name="connsiteY27" fmla="*/ 4496942 h 4903992"/>
              <a:gd name="connsiteX28" fmla="*/ 266813 w 2595368"/>
              <a:gd name="connsiteY28" fmla="*/ 4220728 h 4903992"/>
              <a:gd name="connsiteX29" fmla="*/ 252260 w 2595368"/>
              <a:gd name="connsiteY29" fmla="*/ 3959053 h 4903992"/>
              <a:gd name="connsiteX30" fmla="*/ 232855 w 2595368"/>
              <a:gd name="connsiteY30" fmla="*/ 3673148 h 4903992"/>
              <a:gd name="connsiteX31" fmla="*/ 218302 w 2595368"/>
              <a:gd name="connsiteY31" fmla="*/ 3392090 h 4903992"/>
              <a:gd name="connsiteX32" fmla="*/ 198898 w 2595368"/>
              <a:gd name="connsiteY32" fmla="*/ 3125569 h 4903992"/>
              <a:gd name="connsiteX33" fmla="*/ 184344 w 2595368"/>
              <a:gd name="connsiteY33" fmla="*/ 2859047 h 4903992"/>
              <a:gd name="connsiteX34" fmla="*/ 164940 w 2595368"/>
              <a:gd name="connsiteY34" fmla="*/ 2582834 h 4903992"/>
              <a:gd name="connsiteX35" fmla="*/ 145535 w 2595368"/>
              <a:gd name="connsiteY35" fmla="*/ 2296929 h 4903992"/>
              <a:gd name="connsiteX36" fmla="*/ 130981 w 2595368"/>
              <a:gd name="connsiteY36" fmla="*/ 2030408 h 4903992"/>
              <a:gd name="connsiteX37" fmla="*/ 111577 w 2595368"/>
              <a:gd name="connsiteY37" fmla="*/ 1763887 h 4903992"/>
              <a:gd name="connsiteX38" fmla="*/ 97023 w 2595368"/>
              <a:gd name="connsiteY38" fmla="*/ 1492520 h 4903992"/>
              <a:gd name="connsiteX39" fmla="*/ 77618 w 2595368"/>
              <a:gd name="connsiteY39" fmla="*/ 1201769 h 4903992"/>
              <a:gd name="connsiteX40" fmla="*/ 58214 w 2595368"/>
              <a:gd name="connsiteY40" fmla="*/ 930402 h 4903992"/>
              <a:gd name="connsiteX41" fmla="*/ 48511 w 2595368"/>
              <a:gd name="connsiteY41" fmla="*/ 755952 h 4903992"/>
              <a:gd name="connsiteX42" fmla="*/ 29107 w 2595368"/>
              <a:gd name="connsiteY42" fmla="*/ 470047 h 4903992"/>
              <a:gd name="connsiteX43" fmla="*/ 9702 w 2595368"/>
              <a:gd name="connsiteY43" fmla="*/ 179297 h 4903992"/>
              <a:gd name="connsiteX44" fmla="*/ 0 w 2595368"/>
              <a:gd name="connsiteY44" fmla="*/ 0 h 490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595368" h="4903992">
                <a:moveTo>
                  <a:pt x="0" y="0"/>
                </a:moveTo>
                <a:cubicBezTo>
                  <a:pt x="67917" y="19384"/>
                  <a:pt x="130981" y="38767"/>
                  <a:pt x="194046" y="58151"/>
                </a:cubicBezTo>
                <a:cubicBezTo>
                  <a:pt x="829548" y="242292"/>
                  <a:pt x="1469900" y="426434"/>
                  <a:pt x="2110253" y="615422"/>
                </a:cubicBezTo>
                <a:cubicBezTo>
                  <a:pt x="2124807" y="620268"/>
                  <a:pt x="2129658" y="625113"/>
                  <a:pt x="2134508" y="644497"/>
                </a:cubicBezTo>
                <a:cubicBezTo>
                  <a:pt x="2144211" y="736568"/>
                  <a:pt x="2153913" y="828639"/>
                  <a:pt x="2163616" y="920710"/>
                </a:cubicBezTo>
                <a:cubicBezTo>
                  <a:pt x="2173317" y="1012781"/>
                  <a:pt x="2183020" y="1100007"/>
                  <a:pt x="2192722" y="1187231"/>
                </a:cubicBezTo>
                <a:cubicBezTo>
                  <a:pt x="2202425" y="1288993"/>
                  <a:pt x="2212127" y="1385911"/>
                  <a:pt x="2226680" y="1482828"/>
                </a:cubicBezTo>
                <a:cubicBezTo>
                  <a:pt x="2236383" y="1574899"/>
                  <a:pt x="2246085" y="1662124"/>
                  <a:pt x="2255788" y="1749349"/>
                </a:cubicBezTo>
                <a:cubicBezTo>
                  <a:pt x="2265490" y="1841420"/>
                  <a:pt x="2275192" y="1928646"/>
                  <a:pt x="2284894" y="2015871"/>
                </a:cubicBezTo>
                <a:cubicBezTo>
                  <a:pt x="2294597" y="2103096"/>
                  <a:pt x="2304299" y="2185475"/>
                  <a:pt x="2309150" y="2267854"/>
                </a:cubicBezTo>
                <a:cubicBezTo>
                  <a:pt x="2318852" y="2345388"/>
                  <a:pt x="2328555" y="2422921"/>
                  <a:pt x="2333406" y="2495609"/>
                </a:cubicBezTo>
                <a:cubicBezTo>
                  <a:pt x="2343109" y="2582834"/>
                  <a:pt x="2352811" y="2670059"/>
                  <a:pt x="2362513" y="2757284"/>
                </a:cubicBezTo>
                <a:cubicBezTo>
                  <a:pt x="2372215" y="2844509"/>
                  <a:pt x="2381918" y="2926889"/>
                  <a:pt x="2391620" y="3014114"/>
                </a:cubicBezTo>
                <a:cubicBezTo>
                  <a:pt x="2401323" y="3091648"/>
                  <a:pt x="2411024" y="3169181"/>
                  <a:pt x="2415875" y="3241869"/>
                </a:cubicBezTo>
                <a:cubicBezTo>
                  <a:pt x="2430429" y="3338785"/>
                  <a:pt x="2440132" y="3435702"/>
                  <a:pt x="2449834" y="3527773"/>
                </a:cubicBezTo>
                <a:cubicBezTo>
                  <a:pt x="2459536" y="3619845"/>
                  <a:pt x="2469238" y="3711915"/>
                  <a:pt x="2478941" y="3799140"/>
                </a:cubicBezTo>
                <a:cubicBezTo>
                  <a:pt x="2488643" y="3896057"/>
                  <a:pt x="2498346" y="3992974"/>
                  <a:pt x="2508047" y="4089891"/>
                </a:cubicBezTo>
                <a:cubicBezTo>
                  <a:pt x="2522601" y="4191654"/>
                  <a:pt x="2532304" y="4298262"/>
                  <a:pt x="2542006" y="4400025"/>
                </a:cubicBezTo>
                <a:cubicBezTo>
                  <a:pt x="2551708" y="4492095"/>
                  <a:pt x="2561410" y="4589013"/>
                  <a:pt x="2575964" y="4685930"/>
                </a:cubicBezTo>
                <a:cubicBezTo>
                  <a:pt x="2580814" y="4744080"/>
                  <a:pt x="2590517" y="4807076"/>
                  <a:pt x="2595368" y="4870071"/>
                </a:cubicBezTo>
                <a:cubicBezTo>
                  <a:pt x="2595368" y="4879764"/>
                  <a:pt x="2595368" y="4889455"/>
                  <a:pt x="2595368" y="4903992"/>
                </a:cubicBezTo>
                <a:cubicBezTo>
                  <a:pt x="2527452" y="4889455"/>
                  <a:pt x="2454685" y="4879764"/>
                  <a:pt x="2386769" y="4870071"/>
                </a:cubicBezTo>
                <a:cubicBezTo>
                  <a:pt x="2231531" y="4845843"/>
                  <a:pt x="2071444" y="4816767"/>
                  <a:pt x="1916207" y="4792538"/>
                </a:cubicBezTo>
                <a:cubicBezTo>
                  <a:pt x="1746416" y="4763464"/>
                  <a:pt x="1581476" y="4739234"/>
                  <a:pt x="1411686" y="4710159"/>
                </a:cubicBezTo>
                <a:cubicBezTo>
                  <a:pt x="1246747" y="4685930"/>
                  <a:pt x="1076957" y="4656855"/>
                  <a:pt x="912017" y="4627779"/>
                </a:cubicBezTo>
                <a:cubicBezTo>
                  <a:pt x="727673" y="4598704"/>
                  <a:pt x="538478" y="4569630"/>
                  <a:pt x="354134" y="4540555"/>
                </a:cubicBezTo>
                <a:cubicBezTo>
                  <a:pt x="344432" y="4535709"/>
                  <a:pt x="329879" y="4535709"/>
                  <a:pt x="320176" y="4535709"/>
                </a:cubicBezTo>
                <a:cubicBezTo>
                  <a:pt x="286218" y="4530863"/>
                  <a:pt x="286218" y="4530863"/>
                  <a:pt x="286218" y="4496942"/>
                </a:cubicBezTo>
                <a:cubicBezTo>
                  <a:pt x="281367" y="4404871"/>
                  <a:pt x="276516" y="4312800"/>
                  <a:pt x="266813" y="4220728"/>
                </a:cubicBezTo>
                <a:cubicBezTo>
                  <a:pt x="261962" y="4133503"/>
                  <a:pt x="257112" y="4046278"/>
                  <a:pt x="252260" y="3959053"/>
                </a:cubicBezTo>
                <a:cubicBezTo>
                  <a:pt x="247409" y="3862136"/>
                  <a:pt x="237707" y="3770066"/>
                  <a:pt x="232855" y="3673148"/>
                </a:cubicBezTo>
                <a:cubicBezTo>
                  <a:pt x="228004" y="3581078"/>
                  <a:pt x="223153" y="3484161"/>
                  <a:pt x="218302" y="3392090"/>
                </a:cubicBezTo>
                <a:cubicBezTo>
                  <a:pt x="213450" y="3304864"/>
                  <a:pt x="203749" y="3212793"/>
                  <a:pt x="198898" y="3125569"/>
                </a:cubicBezTo>
                <a:cubicBezTo>
                  <a:pt x="194046" y="3033497"/>
                  <a:pt x="189195" y="2946272"/>
                  <a:pt x="184344" y="2859047"/>
                </a:cubicBezTo>
                <a:cubicBezTo>
                  <a:pt x="174641" y="2766976"/>
                  <a:pt x="169791" y="2674905"/>
                  <a:pt x="164940" y="2582834"/>
                </a:cubicBezTo>
                <a:cubicBezTo>
                  <a:pt x="160089" y="2490763"/>
                  <a:pt x="155237" y="2393847"/>
                  <a:pt x="145535" y="2296929"/>
                </a:cubicBezTo>
                <a:cubicBezTo>
                  <a:pt x="140683" y="2209705"/>
                  <a:pt x="135832" y="2122480"/>
                  <a:pt x="130981" y="2030408"/>
                </a:cubicBezTo>
                <a:cubicBezTo>
                  <a:pt x="121279" y="1943183"/>
                  <a:pt x="116428" y="1851111"/>
                  <a:pt x="111577" y="1763887"/>
                </a:cubicBezTo>
                <a:cubicBezTo>
                  <a:pt x="106726" y="1671815"/>
                  <a:pt x="101874" y="1579744"/>
                  <a:pt x="97023" y="1492520"/>
                </a:cubicBezTo>
                <a:cubicBezTo>
                  <a:pt x="87321" y="1395602"/>
                  <a:pt x="82469" y="1298686"/>
                  <a:pt x="77618" y="1201769"/>
                </a:cubicBezTo>
                <a:cubicBezTo>
                  <a:pt x="72768" y="1114544"/>
                  <a:pt x="63065" y="1022473"/>
                  <a:pt x="58214" y="930402"/>
                </a:cubicBezTo>
                <a:cubicBezTo>
                  <a:pt x="53363" y="872252"/>
                  <a:pt x="53363" y="814101"/>
                  <a:pt x="48511" y="755952"/>
                </a:cubicBezTo>
                <a:cubicBezTo>
                  <a:pt x="43660" y="659034"/>
                  <a:pt x="33959" y="562118"/>
                  <a:pt x="29107" y="470047"/>
                </a:cubicBezTo>
                <a:cubicBezTo>
                  <a:pt x="24256" y="373130"/>
                  <a:pt x="19405" y="276213"/>
                  <a:pt x="9702" y="179297"/>
                </a:cubicBezTo>
                <a:cubicBezTo>
                  <a:pt x="9702" y="121146"/>
                  <a:pt x="4851" y="62996"/>
                  <a:pt x="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461931" y="1382605"/>
            <a:ext cx="2486025" cy="2486025"/>
          </a:xfrm>
          <a:custGeom>
            <a:avLst/>
            <a:gdLst>
              <a:gd name="connsiteX0" fmla="*/ 1657350 w 3314700"/>
              <a:gd name="connsiteY0" fmla="*/ 0 h 3314700"/>
              <a:gd name="connsiteX1" fmla="*/ 3314700 w 3314700"/>
              <a:gd name="connsiteY1" fmla="*/ 1657350 h 3314700"/>
              <a:gd name="connsiteX2" fmla="*/ 1657350 w 3314700"/>
              <a:gd name="connsiteY2" fmla="*/ 3314700 h 3314700"/>
              <a:gd name="connsiteX3" fmla="*/ 0 w 3314700"/>
              <a:gd name="connsiteY3" fmla="*/ 1657350 h 3314700"/>
              <a:gd name="connsiteX4" fmla="*/ 1657350 w 3314700"/>
              <a:gd name="connsiteY4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4700" h="3314700">
                <a:moveTo>
                  <a:pt x="1657350" y="0"/>
                </a:moveTo>
                <a:cubicBezTo>
                  <a:pt x="2572679" y="0"/>
                  <a:pt x="3314700" y="742021"/>
                  <a:pt x="3314700" y="1657350"/>
                </a:cubicBezTo>
                <a:cubicBezTo>
                  <a:pt x="3314700" y="2572679"/>
                  <a:pt x="2572679" y="3314700"/>
                  <a:pt x="1657350" y="3314700"/>
                </a:cubicBezTo>
                <a:cubicBezTo>
                  <a:pt x="742021" y="3314700"/>
                  <a:pt x="0" y="2572679"/>
                  <a:pt x="0" y="1657350"/>
                </a:cubicBezTo>
                <a:cubicBezTo>
                  <a:pt x="0" y="742021"/>
                  <a:pt x="742021" y="0"/>
                  <a:pt x="165735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979444" y="-693239"/>
            <a:ext cx="4329113" cy="4329113"/>
          </a:xfrm>
          <a:custGeom>
            <a:avLst/>
            <a:gdLst>
              <a:gd name="connsiteX0" fmla="*/ 2886076 w 5772151"/>
              <a:gd name="connsiteY0" fmla="*/ 1072654 h 5772151"/>
              <a:gd name="connsiteX1" fmla="*/ 4699498 w 5772151"/>
              <a:gd name="connsiteY1" fmla="*/ 2886076 h 5772151"/>
              <a:gd name="connsiteX2" fmla="*/ 2886076 w 5772151"/>
              <a:gd name="connsiteY2" fmla="*/ 4699499 h 5772151"/>
              <a:gd name="connsiteX3" fmla="*/ 1072654 w 5772151"/>
              <a:gd name="connsiteY3" fmla="*/ 2886076 h 5772151"/>
              <a:gd name="connsiteX4" fmla="*/ 2886076 w 5772151"/>
              <a:gd name="connsiteY4" fmla="*/ 1072654 h 5772151"/>
              <a:gd name="connsiteX5" fmla="*/ 2886076 w 5772151"/>
              <a:gd name="connsiteY5" fmla="*/ 575608 h 5772151"/>
              <a:gd name="connsiteX6" fmla="*/ 575608 w 5772151"/>
              <a:gd name="connsiteY6" fmla="*/ 2886076 h 5772151"/>
              <a:gd name="connsiteX7" fmla="*/ 2886076 w 5772151"/>
              <a:gd name="connsiteY7" fmla="*/ 5196544 h 5772151"/>
              <a:gd name="connsiteX8" fmla="*/ 5196544 w 5772151"/>
              <a:gd name="connsiteY8" fmla="*/ 2886076 h 5772151"/>
              <a:gd name="connsiteX9" fmla="*/ 2886076 w 5772151"/>
              <a:gd name="connsiteY9" fmla="*/ 575608 h 5772151"/>
              <a:gd name="connsiteX10" fmla="*/ 2886076 w 5772151"/>
              <a:gd name="connsiteY10" fmla="*/ 0 h 5772151"/>
              <a:gd name="connsiteX11" fmla="*/ 5772151 w 5772151"/>
              <a:gd name="connsiteY11" fmla="*/ 2886076 h 5772151"/>
              <a:gd name="connsiteX12" fmla="*/ 2886076 w 5772151"/>
              <a:gd name="connsiteY12" fmla="*/ 5772151 h 5772151"/>
              <a:gd name="connsiteX13" fmla="*/ 0 w 5772151"/>
              <a:gd name="connsiteY13" fmla="*/ 2886076 h 5772151"/>
              <a:gd name="connsiteX14" fmla="*/ 2886076 w 5772151"/>
              <a:gd name="connsiteY14" fmla="*/ 0 h 577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72151" h="5772151">
                <a:moveTo>
                  <a:pt x="2886076" y="1072654"/>
                </a:moveTo>
                <a:cubicBezTo>
                  <a:pt x="3887601" y="1072654"/>
                  <a:pt x="4699498" y="1884551"/>
                  <a:pt x="4699498" y="2886076"/>
                </a:cubicBezTo>
                <a:cubicBezTo>
                  <a:pt x="4699498" y="3887601"/>
                  <a:pt x="3887601" y="4699499"/>
                  <a:pt x="2886076" y="4699499"/>
                </a:cubicBezTo>
                <a:cubicBezTo>
                  <a:pt x="1884551" y="4699499"/>
                  <a:pt x="1072654" y="3887601"/>
                  <a:pt x="1072654" y="2886076"/>
                </a:cubicBezTo>
                <a:cubicBezTo>
                  <a:pt x="1072654" y="1884551"/>
                  <a:pt x="1884551" y="1072654"/>
                  <a:pt x="2886076" y="1072654"/>
                </a:cubicBezTo>
                <a:close/>
                <a:moveTo>
                  <a:pt x="2886076" y="575608"/>
                </a:moveTo>
                <a:cubicBezTo>
                  <a:pt x="1610040" y="575608"/>
                  <a:pt x="575608" y="1610040"/>
                  <a:pt x="575608" y="2886076"/>
                </a:cubicBezTo>
                <a:cubicBezTo>
                  <a:pt x="575608" y="4162112"/>
                  <a:pt x="1610040" y="5196544"/>
                  <a:pt x="2886076" y="5196544"/>
                </a:cubicBezTo>
                <a:cubicBezTo>
                  <a:pt x="4162112" y="5196544"/>
                  <a:pt x="5196544" y="4162112"/>
                  <a:pt x="5196544" y="2886076"/>
                </a:cubicBezTo>
                <a:cubicBezTo>
                  <a:pt x="5196544" y="1610040"/>
                  <a:pt x="4162112" y="575608"/>
                  <a:pt x="2886076" y="575608"/>
                </a:cubicBezTo>
                <a:close/>
                <a:moveTo>
                  <a:pt x="2886076" y="0"/>
                </a:moveTo>
                <a:cubicBezTo>
                  <a:pt x="4480010" y="0"/>
                  <a:pt x="5772151" y="1292140"/>
                  <a:pt x="5772151" y="2886076"/>
                </a:cubicBezTo>
                <a:cubicBezTo>
                  <a:pt x="5772151" y="4480012"/>
                  <a:pt x="4480010" y="5772151"/>
                  <a:pt x="2886076" y="5772151"/>
                </a:cubicBezTo>
                <a:cubicBezTo>
                  <a:pt x="1292140" y="5772151"/>
                  <a:pt x="0" y="4480012"/>
                  <a:pt x="0" y="2886076"/>
                </a:cubicBezTo>
                <a:cubicBezTo>
                  <a:pt x="0" y="1292140"/>
                  <a:pt x="1292140" y="0"/>
                  <a:pt x="2886076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843587" y="3722188"/>
            <a:ext cx="2842624" cy="2842624"/>
          </a:xfrm>
          <a:custGeom>
            <a:avLst/>
            <a:gdLst>
              <a:gd name="connsiteX0" fmla="*/ 1895083 w 3790165"/>
              <a:gd name="connsiteY0" fmla="*/ 704336 h 3790165"/>
              <a:gd name="connsiteX1" fmla="*/ 3085829 w 3790165"/>
              <a:gd name="connsiteY1" fmla="*/ 1895083 h 3790165"/>
              <a:gd name="connsiteX2" fmla="*/ 1895083 w 3790165"/>
              <a:gd name="connsiteY2" fmla="*/ 3085830 h 3790165"/>
              <a:gd name="connsiteX3" fmla="*/ 704336 w 3790165"/>
              <a:gd name="connsiteY3" fmla="*/ 1895083 h 3790165"/>
              <a:gd name="connsiteX4" fmla="*/ 1895083 w 3790165"/>
              <a:gd name="connsiteY4" fmla="*/ 704336 h 3790165"/>
              <a:gd name="connsiteX5" fmla="*/ 1895083 w 3790165"/>
              <a:gd name="connsiteY5" fmla="*/ 377961 h 3790165"/>
              <a:gd name="connsiteX6" fmla="*/ 377961 w 3790165"/>
              <a:gd name="connsiteY6" fmla="*/ 1895083 h 3790165"/>
              <a:gd name="connsiteX7" fmla="*/ 1895083 w 3790165"/>
              <a:gd name="connsiteY7" fmla="*/ 3412204 h 3790165"/>
              <a:gd name="connsiteX8" fmla="*/ 3412204 w 3790165"/>
              <a:gd name="connsiteY8" fmla="*/ 1895083 h 3790165"/>
              <a:gd name="connsiteX9" fmla="*/ 1895083 w 3790165"/>
              <a:gd name="connsiteY9" fmla="*/ 377961 h 3790165"/>
              <a:gd name="connsiteX10" fmla="*/ 1895083 w 3790165"/>
              <a:gd name="connsiteY10" fmla="*/ 0 h 3790165"/>
              <a:gd name="connsiteX11" fmla="*/ 3790165 w 3790165"/>
              <a:gd name="connsiteY11" fmla="*/ 1895083 h 3790165"/>
              <a:gd name="connsiteX12" fmla="*/ 1895083 w 3790165"/>
              <a:gd name="connsiteY12" fmla="*/ 3790165 h 3790165"/>
              <a:gd name="connsiteX13" fmla="*/ 0 w 3790165"/>
              <a:gd name="connsiteY13" fmla="*/ 1895083 h 3790165"/>
              <a:gd name="connsiteX14" fmla="*/ 1895083 w 3790165"/>
              <a:gd name="connsiteY14" fmla="*/ 0 h 379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90165" h="3790165">
                <a:moveTo>
                  <a:pt x="1895083" y="704336"/>
                </a:moveTo>
                <a:cubicBezTo>
                  <a:pt x="2552714" y="704336"/>
                  <a:pt x="3085829" y="1237452"/>
                  <a:pt x="3085829" y="1895083"/>
                </a:cubicBezTo>
                <a:cubicBezTo>
                  <a:pt x="3085829" y="2552714"/>
                  <a:pt x="2552714" y="3085830"/>
                  <a:pt x="1895083" y="3085830"/>
                </a:cubicBezTo>
                <a:cubicBezTo>
                  <a:pt x="1237452" y="3085830"/>
                  <a:pt x="704336" y="2552714"/>
                  <a:pt x="704336" y="1895083"/>
                </a:cubicBezTo>
                <a:cubicBezTo>
                  <a:pt x="704336" y="1237452"/>
                  <a:pt x="1237452" y="704336"/>
                  <a:pt x="1895083" y="704336"/>
                </a:cubicBezTo>
                <a:close/>
                <a:moveTo>
                  <a:pt x="1895083" y="377961"/>
                </a:moveTo>
                <a:cubicBezTo>
                  <a:pt x="1057200" y="377961"/>
                  <a:pt x="377961" y="1057200"/>
                  <a:pt x="377961" y="1895083"/>
                </a:cubicBezTo>
                <a:cubicBezTo>
                  <a:pt x="377961" y="2732966"/>
                  <a:pt x="1057200" y="3412204"/>
                  <a:pt x="1895083" y="3412204"/>
                </a:cubicBezTo>
                <a:cubicBezTo>
                  <a:pt x="2732966" y="3412204"/>
                  <a:pt x="3412204" y="2732966"/>
                  <a:pt x="3412204" y="1895083"/>
                </a:cubicBezTo>
                <a:cubicBezTo>
                  <a:pt x="3412204" y="1057200"/>
                  <a:pt x="2732966" y="377961"/>
                  <a:pt x="1895083" y="377961"/>
                </a:cubicBezTo>
                <a:close/>
                <a:moveTo>
                  <a:pt x="1895083" y="0"/>
                </a:moveTo>
                <a:cubicBezTo>
                  <a:pt x="2941707" y="0"/>
                  <a:pt x="3790165" y="848457"/>
                  <a:pt x="3790165" y="1895083"/>
                </a:cubicBezTo>
                <a:cubicBezTo>
                  <a:pt x="3790165" y="2941708"/>
                  <a:pt x="2941707" y="3790165"/>
                  <a:pt x="1895083" y="3790165"/>
                </a:cubicBezTo>
                <a:cubicBezTo>
                  <a:pt x="848457" y="3790165"/>
                  <a:pt x="0" y="2941708"/>
                  <a:pt x="0" y="1895083"/>
                </a:cubicBezTo>
                <a:cubicBezTo>
                  <a:pt x="0" y="848457"/>
                  <a:pt x="848457" y="0"/>
                  <a:pt x="1895083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804131" y="-2283690"/>
            <a:ext cx="4567380" cy="4567380"/>
          </a:xfrm>
          <a:custGeom>
            <a:avLst/>
            <a:gdLst>
              <a:gd name="connsiteX0" fmla="*/ 3044921 w 6089840"/>
              <a:gd name="connsiteY0" fmla="*/ 1131691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0 w 6089840"/>
              <a:gd name="connsiteY3" fmla="*/ 3044921 h 6089840"/>
              <a:gd name="connsiteX4" fmla="*/ 3044921 w 6089840"/>
              <a:gd name="connsiteY4" fmla="*/ 1131691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1"/>
                </a:moveTo>
                <a:cubicBezTo>
                  <a:pt x="4101568" y="1131691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0" y="4101568"/>
                  <a:pt x="1131690" y="3044921"/>
                </a:cubicBezTo>
                <a:cubicBezTo>
                  <a:pt x="1131690" y="1988273"/>
                  <a:pt x="1988273" y="1131691"/>
                  <a:pt x="3044921" y="1131691"/>
                </a:cubicBezTo>
                <a:close/>
                <a:moveTo>
                  <a:pt x="3044921" y="607288"/>
                </a:moveTo>
                <a:cubicBezTo>
                  <a:pt x="1698653" y="607288"/>
                  <a:pt x="607288" y="1698654"/>
                  <a:pt x="607288" y="3044921"/>
                </a:cubicBezTo>
                <a:cubicBezTo>
                  <a:pt x="607288" y="4391188"/>
                  <a:pt x="1698653" y="5482552"/>
                  <a:pt x="3044921" y="5482552"/>
                </a:cubicBezTo>
                <a:cubicBezTo>
                  <a:pt x="4391188" y="5482552"/>
                  <a:pt x="5482552" y="4391188"/>
                  <a:pt x="5482552" y="3044921"/>
                </a:cubicBezTo>
                <a:cubicBezTo>
                  <a:pt x="5482552" y="1698654"/>
                  <a:pt x="4391188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7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6" y="6089840"/>
                  <a:pt x="0" y="4726584"/>
                  <a:pt x="0" y="3044921"/>
                </a:cubicBezTo>
                <a:cubicBezTo>
                  <a:pt x="0" y="1363257"/>
                  <a:pt x="1363256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-300807" y="3050429"/>
            <a:ext cx="2940878" cy="2940878"/>
          </a:xfrm>
          <a:custGeom>
            <a:avLst/>
            <a:gdLst>
              <a:gd name="connsiteX0" fmla="*/ 1960586 w 3921171"/>
              <a:gd name="connsiteY0" fmla="*/ 0 h 3921171"/>
              <a:gd name="connsiteX1" fmla="*/ 3921171 w 3921171"/>
              <a:gd name="connsiteY1" fmla="*/ 1960586 h 3921171"/>
              <a:gd name="connsiteX2" fmla="*/ 1960586 w 3921171"/>
              <a:gd name="connsiteY2" fmla="*/ 3921171 h 3921171"/>
              <a:gd name="connsiteX3" fmla="*/ 0 w 3921171"/>
              <a:gd name="connsiteY3" fmla="*/ 1960586 h 3921171"/>
              <a:gd name="connsiteX4" fmla="*/ 1960586 w 3921171"/>
              <a:gd name="connsiteY4" fmla="*/ 0 h 392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1171" h="3921171">
                <a:moveTo>
                  <a:pt x="1960586" y="0"/>
                </a:moveTo>
                <a:cubicBezTo>
                  <a:pt x="3043387" y="0"/>
                  <a:pt x="3921171" y="877784"/>
                  <a:pt x="3921171" y="1960586"/>
                </a:cubicBezTo>
                <a:cubicBezTo>
                  <a:pt x="3921171" y="3043387"/>
                  <a:pt x="3043387" y="3921171"/>
                  <a:pt x="1960586" y="3921171"/>
                </a:cubicBezTo>
                <a:cubicBezTo>
                  <a:pt x="877784" y="3921171"/>
                  <a:pt x="0" y="3043387"/>
                  <a:pt x="0" y="1960586"/>
                </a:cubicBezTo>
                <a:cubicBezTo>
                  <a:pt x="0" y="877784"/>
                  <a:pt x="877784" y="0"/>
                  <a:pt x="1960586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174457" y="764381"/>
            <a:ext cx="6107906" cy="6107906"/>
          </a:xfrm>
          <a:custGeom>
            <a:avLst/>
            <a:gdLst>
              <a:gd name="connsiteX0" fmla="*/ 4071937 w 8143875"/>
              <a:gd name="connsiteY0" fmla="*/ 1745536 h 8143875"/>
              <a:gd name="connsiteX1" fmla="*/ 6398339 w 8143875"/>
              <a:gd name="connsiteY1" fmla="*/ 4071938 h 8143875"/>
              <a:gd name="connsiteX2" fmla="*/ 4071937 w 8143875"/>
              <a:gd name="connsiteY2" fmla="*/ 6398339 h 8143875"/>
              <a:gd name="connsiteX3" fmla="*/ 1745536 w 8143875"/>
              <a:gd name="connsiteY3" fmla="*/ 4071938 h 8143875"/>
              <a:gd name="connsiteX4" fmla="*/ 4071937 w 8143875"/>
              <a:gd name="connsiteY4" fmla="*/ 1745536 h 8143875"/>
              <a:gd name="connsiteX5" fmla="*/ 4071937 w 8143875"/>
              <a:gd name="connsiteY5" fmla="*/ 1165959 h 8143875"/>
              <a:gd name="connsiteX6" fmla="*/ 1165959 w 8143875"/>
              <a:gd name="connsiteY6" fmla="*/ 4071938 h 8143875"/>
              <a:gd name="connsiteX7" fmla="*/ 4071937 w 8143875"/>
              <a:gd name="connsiteY7" fmla="*/ 6977916 h 8143875"/>
              <a:gd name="connsiteX8" fmla="*/ 6977916 w 8143875"/>
              <a:gd name="connsiteY8" fmla="*/ 4071938 h 8143875"/>
              <a:gd name="connsiteX9" fmla="*/ 4071937 w 8143875"/>
              <a:gd name="connsiteY9" fmla="*/ 1165959 h 8143875"/>
              <a:gd name="connsiteX10" fmla="*/ 4071937 w 8143875"/>
              <a:gd name="connsiteY10" fmla="*/ 0 h 8143875"/>
              <a:gd name="connsiteX11" fmla="*/ 8143875 w 8143875"/>
              <a:gd name="connsiteY11" fmla="*/ 4071938 h 8143875"/>
              <a:gd name="connsiteX12" fmla="*/ 4071937 w 8143875"/>
              <a:gd name="connsiteY12" fmla="*/ 8143875 h 8143875"/>
              <a:gd name="connsiteX13" fmla="*/ 0 w 8143875"/>
              <a:gd name="connsiteY13" fmla="*/ 4071938 h 8143875"/>
              <a:gd name="connsiteX14" fmla="*/ 4071937 w 8143875"/>
              <a:gd name="connsiteY14" fmla="*/ 0 h 814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43875" h="8143875">
                <a:moveTo>
                  <a:pt x="4071937" y="1745536"/>
                </a:moveTo>
                <a:cubicBezTo>
                  <a:pt x="5356773" y="1745536"/>
                  <a:pt x="6398339" y="2787102"/>
                  <a:pt x="6398339" y="4071938"/>
                </a:cubicBezTo>
                <a:cubicBezTo>
                  <a:pt x="6398339" y="5356774"/>
                  <a:pt x="5356773" y="6398339"/>
                  <a:pt x="4071937" y="6398339"/>
                </a:cubicBezTo>
                <a:cubicBezTo>
                  <a:pt x="2787102" y="6398339"/>
                  <a:pt x="1745536" y="5356774"/>
                  <a:pt x="1745536" y="4071938"/>
                </a:cubicBezTo>
                <a:cubicBezTo>
                  <a:pt x="1745536" y="2787102"/>
                  <a:pt x="2787102" y="1745536"/>
                  <a:pt x="4071937" y="1745536"/>
                </a:cubicBezTo>
                <a:close/>
                <a:moveTo>
                  <a:pt x="4071937" y="1165959"/>
                </a:moveTo>
                <a:cubicBezTo>
                  <a:pt x="2467010" y="1165959"/>
                  <a:pt x="1165959" y="2467010"/>
                  <a:pt x="1165959" y="4071938"/>
                </a:cubicBezTo>
                <a:cubicBezTo>
                  <a:pt x="1165959" y="5676866"/>
                  <a:pt x="2467010" y="6977916"/>
                  <a:pt x="4071937" y="6977916"/>
                </a:cubicBezTo>
                <a:cubicBezTo>
                  <a:pt x="5676865" y="6977916"/>
                  <a:pt x="6977916" y="5676866"/>
                  <a:pt x="6977916" y="4071938"/>
                </a:cubicBezTo>
                <a:cubicBezTo>
                  <a:pt x="6977916" y="2467010"/>
                  <a:pt x="5676865" y="1165959"/>
                  <a:pt x="4071937" y="1165959"/>
                </a:cubicBezTo>
                <a:close/>
                <a:moveTo>
                  <a:pt x="4071937" y="0"/>
                </a:moveTo>
                <a:cubicBezTo>
                  <a:pt x="6320807" y="0"/>
                  <a:pt x="8143875" y="1823069"/>
                  <a:pt x="8143875" y="4071938"/>
                </a:cubicBezTo>
                <a:cubicBezTo>
                  <a:pt x="8143875" y="6320807"/>
                  <a:pt x="6320807" y="8143875"/>
                  <a:pt x="4071937" y="8143875"/>
                </a:cubicBezTo>
                <a:cubicBezTo>
                  <a:pt x="1823069" y="8143875"/>
                  <a:pt x="0" y="6320807"/>
                  <a:pt x="0" y="4071938"/>
                </a:cubicBezTo>
                <a:cubicBezTo>
                  <a:pt x="0" y="1823069"/>
                  <a:pt x="1823069" y="0"/>
                  <a:pt x="407193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92830" y="97971"/>
            <a:ext cx="2883311" cy="2883311"/>
          </a:xfrm>
          <a:custGeom>
            <a:avLst/>
            <a:gdLst>
              <a:gd name="connsiteX0" fmla="*/ 1922207 w 3844414"/>
              <a:gd name="connsiteY0" fmla="*/ 0 h 3844414"/>
              <a:gd name="connsiteX1" fmla="*/ 3844414 w 3844414"/>
              <a:gd name="connsiteY1" fmla="*/ 1922207 h 3844414"/>
              <a:gd name="connsiteX2" fmla="*/ 1922207 w 3844414"/>
              <a:gd name="connsiteY2" fmla="*/ 3844414 h 3844414"/>
              <a:gd name="connsiteX3" fmla="*/ 0 w 3844414"/>
              <a:gd name="connsiteY3" fmla="*/ 1922207 h 3844414"/>
              <a:gd name="connsiteX4" fmla="*/ 1922207 w 3844414"/>
              <a:gd name="connsiteY4" fmla="*/ 0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414" h="3844414">
                <a:moveTo>
                  <a:pt x="1922207" y="0"/>
                </a:moveTo>
                <a:cubicBezTo>
                  <a:pt x="2983813" y="0"/>
                  <a:pt x="3844414" y="860601"/>
                  <a:pt x="3844414" y="1922207"/>
                </a:cubicBezTo>
                <a:cubicBezTo>
                  <a:pt x="3844414" y="2983813"/>
                  <a:pt x="2983813" y="3844414"/>
                  <a:pt x="1922207" y="3844414"/>
                </a:cubicBezTo>
                <a:cubicBezTo>
                  <a:pt x="860601" y="3844414"/>
                  <a:pt x="0" y="2983813"/>
                  <a:pt x="0" y="1922207"/>
                </a:cubicBezTo>
                <a:cubicBezTo>
                  <a:pt x="0" y="860601"/>
                  <a:pt x="860601" y="0"/>
                  <a:pt x="192220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72176" y="2171701"/>
            <a:ext cx="4567380" cy="4567380"/>
          </a:xfrm>
          <a:custGeom>
            <a:avLst/>
            <a:gdLst>
              <a:gd name="connsiteX0" fmla="*/ 3044921 w 6089840"/>
              <a:gd name="connsiteY0" fmla="*/ 1131690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1 w 6089840"/>
              <a:gd name="connsiteY3" fmla="*/ 3044921 h 6089840"/>
              <a:gd name="connsiteX4" fmla="*/ 3044921 w 6089840"/>
              <a:gd name="connsiteY4" fmla="*/ 1131690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0"/>
                </a:moveTo>
                <a:cubicBezTo>
                  <a:pt x="4101568" y="1131690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1" y="4101568"/>
                  <a:pt x="1131691" y="3044921"/>
                </a:cubicBezTo>
                <a:cubicBezTo>
                  <a:pt x="1131691" y="1988273"/>
                  <a:pt x="1988273" y="1131690"/>
                  <a:pt x="3044921" y="1131690"/>
                </a:cubicBezTo>
                <a:close/>
                <a:moveTo>
                  <a:pt x="3044921" y="607288"/>
                </a:moveTo>
                <a:cubicBezTo>
                  <a:pt x="1698654" y="607288"/>
                  <a:pt x="607288" y="1698653"/>
                  <a:pt x="607288" y="3044921"/>
                </a:cubicBezTo>
                <a:cubicBezTo>
                  <a:pt x="607288" y="4391188"/>
                  <a:pt x="1698654" y="5482552"/>
                  <a:pt x="3044921" y="5482552"/>
                </a:cubicBezTo>
                <a:cubicBezTo>
                  <a:pt x="4391187" y="5482552"/>
                  <a:pt x="5482552" y="4391188"/>
                  <a:pt x="5482552" y="3044921"/>
                </a:cubicBezTo>
                <a:cubicBezTo>
                  <a:pt x="5482552" y="1698653"/>
                  <a:pt x="4391187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6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7" y="6089840"/>
                  <a:pt x="0" y="4726584"/>
                  <a:pt x="0" y="3044921"/>
                </a:cubicBezTo>
                <a:cubicBezTo>
                  <a:pt x="0" y="1363256"/>
                  <a:pt x="1363257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3242012" y="-3823980"/>
            <a:ext cx="8077200" cy="80772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/>
          <p:cNvSpPr/>
          <p:nvPr/>
        </p:nvSpPr>
        <p:spPr>
          <a:xfrm>
            <a:off x="386954" y="466107"/>
            <a:ext cx="3463452" cy="4211290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lIns="68580" tIns="34290" rIns="68580" bIns="34290" rtlCol="0" anchor="ctr">
            <a:noAutofit/>
          </a:bodyPr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042591" y="1122365"/>
            <a:ext cx="2898038" cy="2898039"/>
          </a:xfrm>
        </p:spPr>
      </p:pic>
      <p:grpSp>
        <p:nvGrpSpPr>
          <p:cNvPr id="13" name="组合 12"/>
          <p:cNvGrpSpPr/>
          <p:nvPr/>
        </p:nvGrpSpPr>
        <p:grpSpPr>
          <a:xfrm>
            <a:off x="4680943" y="1930388"/>
            <a:ext cx="4463057" cy="1092240"/>
            <a:chOff x="1571361" y="2735515"/>
            <a:chExt cx="5950742" cy="1456320"/>
          </a:xfrm>
        </p:grpSpPr>
        <p:sp>
          <p:nvSpPr>
            <p:cNvPr id="14" name="矩形 13"/>
            <p:cNvSpPr/>
            <p:nvPr/>
          </p:nvSpPr>
          <p:spPr bwMode="auto">
            <a:xfrm>
              <a:off x="1602936" y="2735515"/>
              <a:ext cx="5919167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000" b="1" kern="100" dirty="0">
                  <a:cs typeface="+mn-ea"/>
                  <a:sym typeface="+mn-lt"/>
                </a:rPr>
                <a:t>3.2.1 </a:t>
              </a:r>
              <a:r>
                <a:rPr lang="zh-CN" altLang="en-US" sz="3000" b="1" kern="100" dirty="0">
                  <a:cs typeface="+mn-ea"/>
                  <a:sym typeface="+mn-lt"/>
                </a:rPr>
                <a:t>解一元一次方程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7" name="矩形 16"/>
          <p:cNvSpPr/>
          <p:nvPr/>
        </p:nvSpPr>
        <p:spPr bwMode="auto">
          <a:xfrm>
            <a:off x="4680943" y="1393039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680944" y="295228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80944" y="2628978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解一元一次方程 </a:t>
            </a:r>
            <a:r>
              <a:rPr lang="en-US" altLang="zh-CN" dirty="0">
                <a:cs typeface="+mn-ea"/>
                <a:sym typeface="+mn-lt"/>
              </a:rPr>
              <a:t>——</a:t>
            </a:r>
            <a:r>
              <a:rPr lang="zh-CN" altLang="en-US" dirty="0">
                <a:cs typeface="+mn-ea"/>
                <a:sym typeface="+mn-lt"/>
              </a:rPr>
              <a:t>（合并同类项）</a:t>
            </a:r>
          </a:p>
        </p:txBody>
      </p:sp>
      <p:sp>
        <p:nvSpPr>
          <p:cNvPr id="20" name="矩形 19"/>
          <p:cNvSpPr/>
          <p:nvPr/>
        </p:nvSpPr>
        <p:spPr>
          <a:xfrm>
            <a:off x="4806077" y="4188270"/>
            <a:ext cx="3722609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/>
          <p:nvPr/>
        </p:nvSpPr>
        <p:spPr>
          <a:xfrm>
            <a:off x="909526" y="1010611"/>
            <a:ext cx="6624637" cy="3924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2100" b="1" dirty="0">
                <a:cs typeface="+mn-ea"/>
                <a:sym typeface="+mn-lt"/>
              </a:rPr>
              <a:t>列方程解应用题分哪些步骤？</a:t>
            </a:r>
          </a:p>
        </p:txBody>
      </p:sp>
      <p:sp>
        <p:nvSpPr>
          <p:cNvPr id="6" name="Text Box 24"/>
          <p:cNvSpPr txBox="1"/>
          <p:nvPr/>
        </p:nvSpPr>
        <p:spPr>
          <a:xfrm>
            <a:off x="940867" y="1530439"/>
            <a:ext cx="1796405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①</a:t>
            </a:r>
            <a:r>
              <a:rPr lang="zh-CN" altLang="en-US" sz="1800" b="1" dirty="0">
                <a:cs typeface="+mn-ea"/>
                <a:sym typeface="+mn-lt"/>
              </a:rPr>
              <a:t>审：审清题意</a:t>
            </a:r>
          </a:p>
        </p:txBody>
      </p:sp>
      <p:sp>
        <p:nvSpPr>
          <p:cNvPr id="7" name="Text Box 25"/>
          <p:cNvSpPr txBox="1"/>
          <p:nvPr/>
        </p:nvSpPr>
        <p:spPr>
          <a:xfrm>
            <a:off x="940867" y="2004101"/>
            <a:ext cx="5753100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②</a:t>
            </a:r>
            <a:r>
              <a:rPr lang="zh-CN" altLang="en-US" sz="1800" b="1" dirty="0">
                <a:cs typeface="+mn-ea"/>
                <a:sym typeface="+mn-lt"/>
              </a:rPr>
              <a:t>设：设出合理的未知数</a:t>
            </a:r>
          </a:p>
        </p:txBody>
      </p:sp>
      <p:sp>
        <p:nvSpPr>
          <p:cNvPr id="8" name="Text Box 26"/>
          <p:cNvSpPr txBox="1"/>
          <p:nvPr/>
        </p:nvSpPr>
        <p:spPr>
          <a:xfrm>
            <a:off x="940867" y="2477763"/>
            <a:ext cx="2270093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③</a:t>
            </a:r>
            <a:r>
              <a:rPr lang="zh-CN" altLang="en-US" sz="1800" b="1" dirty="0">
                <a:cs typeface="+mn-ea"/>
                <a:sym typeface="+mn-lt"/>
              </a:rPr>
              <a:t>找：找出相等关系</a:t>
            </a:r>
          </a:p>
        </p:txBody>
      </p:sp>
      <p:sp>
        <p:nvSpPr>
          <p:cNvPr id="9" name="Text Box 27"/>
          <p:cNvSpPr txBox="1"/>
          <p:nvPr/>
        </p:nvSpPr>
        <p:spPr>
          <a:xfrm>
            <a:off x="940867" y="2951424"/>
            <a:ext cx="5759450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④</a:t>
            </a:r>
            <a:r>
              <a:rPr lang="zh-CN" altLang="en-US" sz="1800" b="1" dirty="0">
                <a:cs typeface="+mn-ea"/>
                <a:sym typeface="+mn-lt"/>
              </a:rPr>
              <a:t>列：列出方程</a:t>
            </a:r>
          </a:p>
        </p:txBody>
      </p:sp>
      <p:sp>
        <p:nvSpPr>
          <p:cNvPr id="10" name="Text Box 28"/>
          <p:cNvSpPr txBox="1"/>
          <p:nvPr/>
        </p:nvSpPr>
        <p:spPr>
          <a:xfrm>
            <a:off x="934517" y="3425086"/>
            <a:ext cx="5759450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⑤</a:t>
            </a:r>
            <a:r>
              <a:rPr lang="zh-CN" altLang="en-US" sz="1800" b="1" dirty="0">
                <a:cs typeface="+mn-ea"/>
                <a:sym typeface="+mn-lt"/>
              </a:rPr>
              <a:t>解：求出方程的解</a:t>
            </a:r>
          </a:p>
        </p:txBody>
      </p:sp>
      <p:sp>
        <p:nvSpPr>
          <p:cNvPr id="11" name="Text Box 29"/>
          <p:cNvSpPr txBox="1"/>
          <p:nvPr/>
        </p:nvSpPr>
        <p:spPr>
          <a:xfrm>
            <a:off x="934517" y="4372412"/>
            <a:ext cx="2951162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⑦</a:t>
            </a:r>
            <a:r>
              <a:rPr lang="zh-CN" altLang="en-US" sz="1800" b="1" dirty="0">
                <a:cs typeface="+mn-ea"/>
                <a:sym typeface="+mn-lt"/>
              </a:rPr>
              <a:t>答：作答</a:t>
            </a:r>
          </a:p>
        </p:txBody>
      </p:sp>
      <p:sp>
        <p:nvSpPr>
          <p:cNvPr id="12" name="Text Box 30"/>
          <p:cNvSpPr txBox="1"/>
          <p:nvPr/>
        </p:nvSpPr>
        <p:spPr>
          <a:xfrm>
            <a:off x="928167" y="3898748"/>
            <a:ext cx="4824412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⑥</a:t>
            </a:r>
            <a:r>
              <a:rPr lang="zh-CN" altLang="en-US" sz="1800" b="1" dirty="0">
                <a:cs typeface="+mn-ea"/>
                <a:sym typeface="+mn-lt"/>
              </a:rPr>
              <a:t>验：检验答案是否正确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25"/>
              <p:cNvSpPr txBox="1"/>
              <p:nvPr/>
            </p:nvSpPr>
            <p:spPr>
              <a:xfrm>
                <a:off x="4298158" y="2791860"/>
                <a:ext cx="4364037" cy="587375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(6)7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−4.5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=2.5×3−5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Object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158" y="2791860"/>
                <a:ext cx="4364037" cy="587375"/>
              </a:xfrm>
              <a:prstGeom prst="rect">
                <a:avLst/>
              </a:prstGeom>
              <a:blipFill rotWithShape="1">
                <a:blip r:embed="rId2"/>
                <a:stretch>
                  <a:fillRect l="-11" t="-68" r="4" b="68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"/>
          <p:cNvSpPr txBox="1"/>
          <p:nvPr/>
        </p:nvSpPr>
        <p:spPr>
          <a:xfrm>
            <a:off x="757239" y="876606"/>
            <a:ext cx="2232025" cy="3770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解下列方程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8"/>
              <p:cNvSpPr txBox="1"/>
              <p:nvPr/>
            </p:nvSpPr>
            <p:spPr>
              <a:xfrm>
                <a:off x="755651" y="1883631"/>
                <a:ext cx="3744912" cy="1004888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</m:e>
                          </m:d>
                        </m:e>
                        <m:sup/>
                      </m:sSup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=7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51" y="1883631"/>
                <a:ext cx="3744912" cy="1004888"/>
              </a:xfrm>
              <a:prstGeom prst="rect">
                <a:avLst/>
              </a:prstGeom>
              <a:blipFill rotWithShape="1">
                <a:blip r:embed="rId3"/>
                <a:stretch>
                  <a:fillRect t="-22" r="8" b="54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9"/>
              <p:cNvSpPr txBox="1"/>
              <p:nvPr/>
            </p:nvSpPr>
            <p:spPr>
              <a:xfrm>
                <a:off x="757238" y="1308029"/>
                <a:ext cx="2447925" cy="928687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/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=9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38" y="1308029"/>
                <a:ext cx="2447925" cy="928687"/>
              </a:xfrm>
              <a:prstGeom prst="rect">
                <a:avLst/>
              </a:prstGeom>
              <a:blipFill rotWithShape="1">
                <a:blip r:embed="rId4"/>
                <a:stretch>
                  <a:fillRect l="-13" t="-61" r="13" b="26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"/>
              <p:cNvSpPr txBox="1"/>
              <p:nvPr/>
            </p:nvSpPr>
            <p:spPr>
              <a:xfrm>
                <a:off x="755652" y="2791859"/>
                <a:ext cx="3529013" cy="952500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3</m:t>
                              </m:r>
                            </m:e>
                          </m:d>
                        </m:e>
                        <m:sup/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+0.5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=10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52" y="2791859"/>
                <a:ext cx="3529013" cy="952500"/>
              </a:xfrm>
              <a:prstGeom prst="rect">
                <a:avLst/>
              </a:prstGeom>
              <a:blipFill rotWithShape="1">
                <a:blip r:embed="rId5"/>
                <a:stretch>
                  <a:fillRect t="-42" r="9" b="42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3"/>
              <p:cNvSpPr txBox="1"/>
              <p:nvPr/>
            </p:nvSpPr>
            <p:spPr>
              <a:xfrm>
                <a:off x="4284664" y="1276716"/>
                <a:ext cx="4175125" cy="704850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(4)6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−1.5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−2.5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=3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64" y="1276716"/>
                <a:ext cx="4175125" cy="704850"/>
              </a:xfrm>
              <a:prstGeom prst="rect">
                <a:avLst/>
              </a:prstGeom>
              <a:blipFill rotWithShape="1">
                <a:blip r:embed="rId6"/>
                <a:stretch>
                  <a:fillRect l="-8" t="-52" r="8" b="52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4"/>
              <p:cNvSpPr txBox="1"/>
              <p:nvPr/>
            </p:nvSpPr>
            <p:spPr>
              <a:xfrm>
                <a:off x="4284664" y="2042489"/>
                <a:ext cx="3671888" cy="554037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(5)3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−4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=−25−20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64" y="2042489"/>
                <a:ext cx="3671888" cy="554037"/>
              </a:xfrm>
              <a:prstGeom prst="rect">
                <a:avLst/>
              </a:prstGeom>
              <a:blipFill rotWithShape="1">
                <a:blip r:embed="rId7"/>
                <a:stretch>
                  <a:fillRect l="-9" t="-59" b="2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990" y="964849"/>
            <a:ext cx="7632700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   一个足球的表面一共有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个皮块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黑色与白色皮块的数目比为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你能求出黑色皮块和白色皮块各有多少吗？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45647" y="2074907"/>
            <a:ext cx="2324194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解：设黑色皮块有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3x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个，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806654" y="2067321"/>
            <a:ext cx="1929855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则白色皮块有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5x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个，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49972" y="2496021"/>
            <a:ext cx="1036181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依题意，得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45646" y="1644664"/>
            <a:ext cx="4420922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AD84C6"/>
                </a:solidFill>
                <a:cs typeface="+mn-ea"/>
                <a:sym typeface="+mn-lt"/>
              </a:rPr>
              <a:t>分析：黑色皮块</a:t>
            </a:r>
            <a:r>
              <a:rPr lang="en-US" altLang="zh-CN" sz="2000" b="1" dirty="0">
                <a:solidFill>
                  <a:srgbClr val="AD84C6"/>
                </a:solidFill>
                <a:cs typeface="+mn-ea"/>
                <a:sym typeface="+mn-lt"/>
              </a:rPr>
              <a:t>+</a:t>
            </a:r>
            <a:r>
              <a:rPr lang="zh-CN" altLang="en-US" sz="2000" b="1" dirty="0">
                <a:solidFill>
                  <a:srgbClr val="AD84C6"/>
                </a:solidFill>
                <a:cs typeface="+mn-ea"/>
                <a:sym typeface="+mn-lt"/>
              </a:rPr>
              <a:t>白色皮块</a:t>
            </a:r>
            <a:r>
              <a:rPr lang="en-US" altLang="zh-CN" sz="2000" b="1" dirty="0">
                <a:solidFill>
                  <a:srgbClr val="AD84C6"/>
                </a:solidFill>
                <a:cs typeface="+mn-ea"/>
                <a:sym typeface="+mn-lt"/>
              </a:rPr>
              <a:t>=32</a:t>
            </a:r>
            <a:r>
              <a:rPr lang="zh-CN" altLang="en-US" sz="2000" b="1" dirty="0">
                <a:solidFill>
                  <a:srgbClr val="AD84C6"/>
                </a:solidFill>
                <a:cs typeface="+mn-ea"/>
                <a:sym typeface="+mn-lt"/>
              </a:rPr>
              <a:t>个皮块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659180" y="2484479"/>
            <a:ext cx="100412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3x+5x=32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94105" y="2943144"/>
            <a:ext cx="1395254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合并同类项，得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984990" y="2907929"/>
            <a:ext cx="67831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8x=32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198991" y="3308039"/>
            <a:ext cx="46431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x=4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75858" y="3390267"/>
            <a:ext cx="1315104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，得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41525" y="4310678"/>
            <a:ext cx="4947509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答：黑色皮块有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个，白色皮块有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20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个。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984990" y="3797841"/>
            <a:ext cx="67831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3x=12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320024" y="3797841"/>
            <a:ext cx="67831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5x=20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583772" y="3837391"/>
            <a:ext cx="497572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所以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701" y="1708519"/>
            <a:ext cx="2898224" cy="2898224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/>
          <p:nvPr/>
        </p:nvSpPr>
        <p:spPr>
          <a:xfrm>
            <a:off x="594793" y="1035796"/>
            <a:ext cx="7749107" cy="99257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1500" b="1" dirty="0">
                <a:cs typeface="+mn-ea"/>
                <a:sym typeface="+mn-lt"/>
              </a:rPr>
              <a:t>   太阳下山晚霞红，我把鸭子赶回笼；一半在外闹哄哄，一半的一半进笼中；剩下十五围着我，请算多少帮我忙。你能列出方程来解决这个问题吗</a:t>
            </a:r>
            <a:r>
              <a:rPr lang="zh-CN" altLang="en-US" sz="1500" b="1" dirty="0" smtClean="0">
                <a:cs typeface="+mn-ea"/>
                <a:sym typeface="+mn-lt"/>
              </a:rPr>
              <a:t>？ </a:t>
            </a:r>
            <a:endParaRPr lang="zh-CN" altLang="en-US" sz="1500" b="1" dirty="0">
              <a:cs typeface="+mn-ea"/>
              <a:sym typeface="+mn-lt"/>
            </a:endParaRPr>
          </a:p>
        </p:txBody>
      </p:sp>
      <p:graphicFrame>
        <p:nvGraphicFramePr>
          <p:cNvPr id="7" name="Object 5"/>
          <p:cNvGraphicFramePr/>
          <p:nvPr/>
        </p:nvGraphicFramePr>
        <p:xfrm>
          <a:off x="1816894" y="2690813"/>
          <a:ext cx="3096816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5" imgW="1078865" imgH="393700" progId="Equation.DSMT4">
                  <p:embed/>
                </p:oleObj>
              </mc:Choice>
              <mc:Fallback>
                <p:oleObj r:id="rId5" imgW="1078865" imgH="393700" progId="Equation.DSMT4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6894" y="2690813"/>
                        <a:ext cx="3096816" cy="923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594793" y="2128996"/>
            <a:ext cx="3213860" cy="56174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3200" dirty="0">
                <a:cs typeface="+mn-ea"/>
                <a:sym typeface="+mn-lt"/>
              </a:rPr>
              <a:t>解：设有鸭子</a:t>
            </a:r>
            <a:r>
              <a:rPr lang="en-US" altLang="zh-CN" sz="3200" dirty="0">
                <a:cs typeface="+mn-ea"/>
                <a:sym typeface="+mn-lt"/>
              </a:rPr>
              <a:t>x</a:t>
            </a:r>
            <a:r>
              <a:rPr lang="zh-CN" altLang="en-US" sz="3200" dirty="0">
                <a:cs typeface="+mn-ea"/>
                <a:sym typeface="+mn-lt"/>
              </a:rPr>
              <a:t>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10"/>
              <p:cNvSpPr txBox="1"/>
              <p:nvPr/>
            </p:nvSpPr>
            <p:spPr>
              <a:xfrm>
                <a:off x="1816894" y="3860054"/>
                <a:ext cx="1601379" cy="596307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 lIns="68580" tIns="34290" rIns="68580" bIns="34290">
                <a:no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=60</m:t>
                      </m:r>
                    </m:oMath>
                  </m:oMathPara>
                </a14:m>
                <a:endParaRPr lang="zh-CN" altLang="en-US" sz="36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894" y="3860054"/>
                <a:ext cx="1601379" cy="596307"/>
              </a:xfrm>
              <a:prstGeom prst="rect">
                <a:avLst/>
              </a:prstGeom>
              <a:blipFill rotWithShape="1">
                <a:blip r:embed="rId7"/>
                <a:stretch>
                  <a:fillRect l="-10" t="-88" r="4" b="95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/>
          <p:cNvSpPr/>
          <p:nvPr/>
        </p:nvSpPr>
        <p:spPr>
          <a:xfrm>
            <a:off x="386954" y="466107"/>
            <a:ext cx="3463452" cy="4211290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lIns="68580" tIns="34290" rIns="68580" bIns="34290" rtlCol="0" anchor="ctr">
            <a:noAutofit/>
          </a:bodyPr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042591" y="1122365"/>
            <a:ext cx="2898038" cy="2898039"/>
          </a:xfrm>
        </p:spPr>
      </p:pic>
      <p:grpSp>
        <p:nvGrpSpPr>
          <p:cNvPr id="13" name="组合 12"/>
          <p:cNvGrpSpPr/>
          <p:nvPr/>
        </p:nvGrpSpPr>
        <p:grpSpPr>
          <a:xfrm>
            <a:off x="4680944" y="1930388"/>
            <a:ext cx="3847742" cy="1092240"/>
            <a:chOff x="1571361" y="2735515"/>
            <a:chExt cx="5130323" cy="1456320"/>
          </a:xfrm>
        </p:grpSpPr>
        <p:sp>
          <p:nvSpPr>
            <p:cNvPr id="14" name="矩形 13"/>
            <p:cNvSpPr/>
            <p:nvPr/>
          </p:nvSpPr>
          <p:spPr bwMode="auto">
            <a:xfrm>
              <a:off x="1602934" y="2735515"/>
              <a:ext cx="509875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感谢各位的仔细聆听</a:t>
              </a:r>
              <a:endParaRPr lang="en-US" altLang="zh-CN" sz="3000" b="1" kern="100" dirty="0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8" name="文本框 17"/>
          <p:cNvSpPr txBox="1"/>
          <p:nvPr/>
        </p:nvSpPr>
        <p:spPr>
          <a:xfrm>
            <a:off x="4680944" y="295228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969182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进一步熟悉利用等式的性质解一元一次方程的基本技能。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在解方程的过程中分析、归纳出合并同类项法则，并能运用这一法则解方程。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022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28278"/>
            <a:ext cx="7533962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掌握用合并同类项解一元一次方程。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难点：灵活用合并同类项解一元一次方程。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"/>
              <p:cNvSpPr txBox="1"/>
              <p:nvPr/>
            </p:nvSpPr>
            <p:spPr>
              <a:xfrm>
                <a:off x="4500715" y="484934"/>
                <a:ext cx="5677719" cy="2600645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500" b="1" dirty="0">
                    <a:solidFill>
                      <a:srgbClr val="000000"/>
                    </a:solidFill>
                    <a:cs typeface="+mn-ea"/>
                    <a:sym typeface="+mn-lt"/>
                  </a:rPr>
                  <a:t>例：将下列各式合并同类项</a:t>
                </a:r>
                <a:r>
                  <a:rPr lang="zh-CN" altLang="en-US" sz="2100" b="1" i="1" dirty="0">
                    <a:solidFill>
                      <a:srgbClr val="000000"/>
                    </a:solidFill>
                    <a:cs typeface="+mn-ea"/>
                    <a:sym typeface="+mn-lt"/>
                  </a:rPr>
                  <a:t/>
                </a:r>
                <a:br>
                  <a:rPr lang="zh-CN" altLang="en-US" sz="2100" b="1" i="1" dirty="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𝟏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𝟒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</m:oMath>
                  </m:oMathPara>
                </a14:m>
                <a:endParaRPr lang="en-US" altLang="zh-CN" sz="21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CN" altLang="en-US" sz="21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zh-CN" altLang="en-US" sz="21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e>
                      </m:d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𝟔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</m:oMath>
                  </m:oMathPara>
                </a14:m>
                <a:endParaRPr lang="en-US" altLang="zh-CN" sz="2100" b="1" dirty="0">
                  <a:solidFill>
                    <a:srgbClr val="000000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𝟓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  <m:r>
                        <a:rPr lang="zh-CN" altLang="en-US" sz="21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</m:oMath>
                  </m:oMathPara>
                </a14:m>
                <a:endParaRPr lang="en-US" altLang="zh-CN" sz="21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15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 sz="15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𝟒</m:t>
                      </m:r>
                      <m:r>
                        <a:rPr lang="zh-CN" altLang="en-US" sz="15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</m:t>
                      </m:r>
                      <m:f>
                        <m:fPr>
                          <m:ctrlP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</m:t>
                          </m:r>
                        </m:num>
                        <m:den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  <m:r>
                        <a:rPr lang="zh-CN" altLang="en-US" sz="15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15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f>
                        <m:fPr>
                          <m:ctrlP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</m:t>
                          </m:r>
                        </m:num>
                        <m:den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  <m:r>
                        <a:rPr lang="zh-CN" altLang="en-US" sz="15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15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</m:t>
                          </m:r>
                        </m:num>
                        <m:den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15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  <m:r>
                        <a:rPr lang="zh-CN" altLang="en-US" sz="15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</m:oMath>
                  </m:oMathPara>
                </a14:m>
                <a:endParaRPr lang="zh-CN" altLang="en-US" sz="15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endParaRPr lang="zh-CN" altLang="en-US" sz="12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endParaRPr lang="zh-CN" altLang="en-US" sz="12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endParaRPr lang="zh-CN" altLang="en-US" sz="12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715" y="484934"/>
                <a:ext cx="5677719" cy="2600645"/>
              </a:xfrm>
              <a:prstGeom prst="rect">
                <a:avLst/>
              </a:prstGeom>
              <a:blipFill rotWithShape="1">
                <a:blip r:embed="rId2"/>
                <a:stretch>
                  <a:fillRect l="-8" t="-16" b="-25975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6"/>
          <p:cNvGrpSpPr/>
          <p:nvPr/>
        </p:nvGrpSpPr>
        <p:grpSpPr>
          <a:xfrm>
            <a:off x="618596" y="3041518"/>
            <a:ext cx="4988630" cy="649288"/>
            <a:chOff x="91" y="2205"/>
            <a:chExt cx="3063" cy="409"/>
          </a:xfrm>
        </p:grpSpPr>
        <p:sp>
          <p:nvSpPr>
            <p:cNvPr id="21" name="Text Box 7"/>
            <p:cNvSpPr txBox="1"/>
            <p:nvPr/>
          </p:nvSpPr>
          <p:spPr>
            <a:xfrm>
              <a:off x="91" y="2205"/>
              <a:ext cx="1111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sz="1800" b="1" dirty="0">
                  <a:cs typeface="+mn-ea"/>
                  <a:sym typeface="+mn-lt"/>
                </a:rPr>
                <a:t>解：（</a:t>
              </a:r>
              <a:r>
                <a:rPr lang="en-US" altLang="zh-CN" sz="1800" b="1" dirty="0">
                  <a:cs typeface="+mn-ea"/>
                  <a:sym typeface="+mn-lt"/>
                </a:rPr>
                <a:t>1</a:t>
              </a:r>
              <a:r>
                <a:rPr lang="zh-CN" altLang="en-US" sz="1800" b="1" dirty="0">
                  <a:cs typeface="+mn-ea"/>
                  <a:sym typeface="+mn-lt"/>
                </a:rPr>
                <a:t>）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Object 8"/>
                <p:cNvSpPr txBox="1"/>
                <p:nvPr/>
              </p:nvSpPr>
              <p:spPr>
                <a:xfrm>
                  <a:off x="795" y="2205"/>
                  <a:ext cx="2359" cy="409"/>
                </a:xfrm>
                <a:prstGeom prst="rect">
                  <a:avLst/>
                </a:prstGeom>
                <a:noFill/>
                <a:ln w="38100">
                  <a:noFill/>
                  <a:miter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−4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=(3−4)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=−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18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2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" y="2205"/>
                  <a:ext cx="2359" cy="409"/>
                </a:xfrm>
                <a:prstGeom prst="rect">
                  <a:avLst/>
                </a:prstGeom>
                <a:blipFill rotWithShape="1">
                  <a:blip r:embed="rId3"/>
                </a:blipFill>
                <a:ln w="38100">
                  <a:noFill/>
                  <a:miter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9"/>
          <p:cNvGrpSpPr/>
          <p:nvPr/>
        </p:nvGrpSpPr>
        <p:grpSpPr>
          <a:xfrm>
            <a:off x="1072353" y="3455597"/>
            <a:ext cx="4868862" cy="576262"/>
            <a:chOff x="521" y="2699"/>
            <a:chExt cx="3067" cy="363"/>
          </a:xfrm>
        </p:grpSpPr>
        <p:sp>
          <p:nvSpPr>
            <p:cNvPr id="24" name="Text Box 10"/>
            <p:cNvSpPr txBox="1"/>
            <p:nvPr/>
          </p:nvSpPr>
          <p:spPr>
            <a:xfrm>
              <a:off x="521" y="2704"/>
              <a:ext cx="810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sz="1800" b="1" dirty="0">
                  <a:cs typeface="+mn-ea"/>
                  <a:sym typeface="+mn-lt"/>
                </a:rPr>
                <a:t>（</a:t>
              </a:r>
              <a:r>
                <a:rPr lang="en-US" altLang="zh-CN" sz="1800" b="1" dirty="0">
                  <a:cs typeface="+mn-ea"/>
                  <a:sym typeface="+mn-lt"/>
                </a:rPr>
                <a:t>2</a:t>
              </a:r>
              <a:r>
                <a:rPr lang="zh-CN" altLang="en-US" sz="1800" b="1" dirty="0">
                  <a:cs typeface="+mn-ea"/>
                  <a:sym typeface="+mn-lt"/>
                </a:rPr>
                <a:t>）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bject 11"/>
                <p:cNvSpPr txBox="1"/>
                <p:nvPr/>
              </p:nvSpPr>
              <p:spPr>
                <a:xfrm>
                  <a:off x="957" y="2699"/>
                  <a:ext cx="2631" cy="363"/>
                </a:xfrm>
                <a:prstGeom prst="rect">
                  <a:avLst/>
                </a:prstGeom>
                <a:noFill/>
                <a:ln w="38100">
                  <a:noFill/>
                  <a:miter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+6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=(−3+6)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=3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18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5" name="Object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" y="2699"/>
                  <a:ext cx="2631" cy="363"/>
                </a:xfrm>
                <a:prstGeom prst="rect">
                  <a:avLst/>
                </a:prstGeom>
                <a:blipFill rotWithShape="1">
                  <a:blip r:embed="rId4"/>
                </a:blipFill>
                <a:ln w="38100">
                  <a:noFill/>
                  <a:miter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12"/>
          <p:cNvGrpSpPr/>
          <p:nvPr/>
        </p:nvGrpSpPr>
        <p:grpSpPr>
          <a:xfrm>
            <a:off x="1072353" y="3816604"/>
            <a:ext cx="6381750" cy="576263"/>
            <a:chOff x="521" y="3054"/>
            <a:chExt cx="4020" cy="363"/>
          </a:xfrm>
        </p:grpSpPr>
        <p:sp>
          <p:nvSpPr>
            <p:cNvPr id="27" name="Text Box 13"/>
            <p:cNvSpPr txBox="1"/>
            <p:nvPr/>
          </p:nvSpPr>
          <p:spPr>
            <a:xfrm>
              <a:off x="521" y="3067"/>
              <a:ext cx="771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sz="1800" b="1" dirty="0">
                  <a:cs typeface="+mn-ea"/>
                  <a:sym typeface="+mn-lt"/>
                </a:rPr>
                <a:t>（</a:t>
              </a:r>
              <a:r>
                <a:rPr lang="en-US" altLang="zh-CN" sz="1800" b="1" dirty="0">
                  <a:cs typeface="+mn-ea"/>
                  <a:sym typeface="+mn-lt"/>
                </a:rPr>
                <a:t>3</a:t>
              </a:r>
              <a:r>
                <a:rPr lang="zh-CN" altLang="en-US" sz="1800" b="1" dirty="0">
                  <a:cs typeface="+mn-ea"/>
                  <a:sym typeface="+mn-lt"/>
                </a:rPr>
                <a:t>）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bject 14"/>
                <p:cNvSpPr txBox="1"/>
                <p:nvPr/>
              </p:nvSpPr>
              <p:spPr>
                <a:xfrm>
                  <a:off x="957" y="3054"/>
                  <a:ext cx="3584" cy="363"/>
                </a:xfrm>
                <a:prstGeom prst="rect">
                  <a:avLst/>
                </a:prstGeom>
                <a:noFill/>
                <a:ln w="38100">
                  <a:noFill/>
                  <a:miter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+5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=(1+5−3)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=3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oMath>
                    </m:oMathPara>
                  </a14:m>
                  <a:endParaRPr lang="zh-CN" altLang="en-US" sz="18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8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" y="3054"/>
                  <a:ext cx="3584" cy="363"/>
                </a:xfrm>
                <a:prstGeom prst="rect">
                  <a:avLst/>
                </a:prstGeom>
                <a:blipFill rotWithShape="1">
                  <a:blip r:embed="rId5"/>
                </a:blipFill>
                <a:ln w="38100">
                  <a:noFill/>
                  <a:miter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15"/>
          <p:cNvGrpSpPr/>
          <p:nvPr/>
        </p:nvGrpSpPr>
        <p:grpSpPr>
          <a:xfrm>
            <a:off x="1017256" y="4178257"/>
            <a:ext cx="7805738" cy="1008063"/>
            <a:chOff x="476" y="3500"/>
            <a:chExt cx="4917" cy="6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bject 16"/>
                <p:cNvSpPr txBox="1"/>
                <p:nvPr/>
              </p:nvSpPr>
              <p:spPr>
                <a:xfrm>
                  <a:off x="947" y="3500"/>
                  <a:ext cx="4446" cy="635"/>
                </a:xfrm>
                <a:prstGeom prst="rect">
                  <a:avLst/>
                </a:prstGeom>
                <a:noFill/>
                <a:ln w="38100">
                  <a:noFill/>
                  <a:miter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num>
                          <m:den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</m:t>
                        </m:r>
                        <m:f>
                          <m:f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num>
                          <m:den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  <m:sSup>
                          <m:sSup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sSup>
                          <m:sSupPr>
                            <m:ctrlP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zh-CN" altLang="en-US" sz="1800" i="1"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oMath>
                    </m:oMathPara>
                  </a14:m>
                  <a:endParaRPr lang="zh-CN" altLang="en-US" sz="18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0" name="Object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" y="3500"/>
                  <a:ext cx="4446" cy="635"/>
                </a:xfrm>
                <a:prstGeom prst="rect">
                  <a:avLst/>
                </a:prstGeom>
                <a:blipFill rotWithShape="1">
                  <a:blip r:embed="rId6"/>
                </a:blipFill>
                <a:ln w="38100">
                  <a:noFill/>
                  <a:miter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Text Box 17"/>
            <p:cNvSpPr txBox="1"/>
            <p:nvPr/>
          </p:nvSpPr>
          <p:spPr>
            <a:xfrm>
              <a:off x="476" y="3566"/>
              <a:ext cx="681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sz="1800" b="1" dirty="0">
                  <a:cs typeface="+mn-ea"/>
                  <a:sym typeface="+mn-lt"/>
                </a:rPr>
                <a:t>（</a:t>
              </a:r>
              <a:r>
                <a:rPr lang="en-US" altLang="zh-CN" sz="1800" b="1" dirty="0">
                  <a:cs typeface="+mn-ea"/>
                  <a:sym typeface="+mn-lt"/>
                </a:rPr>
                <a:t>4</a:t>
              </a:r>
              <a:r>
                <a:rPr lang="zh-CN" altLang="en-US" sz="1800" b="1" dirty="0">
                  <a:cs typeface="+mn-ea"/>
                  <a:sym typeface="+mn-lt"/>
                </a:rPr>
                <a:t>）</a:t>
              </a:r>
            </a:p>
          </p:txBody>
        </p:sp>
      </p:grp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715325" y="1216506"/>
            <a:ext cx="1512888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同类项</a:t>
            </a:r>
          </a:p>
        </p:txBody>
      </p:sp>
      <p:sp>
        <p:nvSpPr>
          <p:cNvPr id="41" name="AutoShape 17"/>
          <p:cNvSpPr/>
          <p:nvPr/>
        </p:nvSpPr>
        <p:spPr bwMode="auto">
          <a:xfrm>
            <a:off x="1578972" y="1062805"/>
            <a:ext cx="71438" cy="688173"/>
          </a:xfrm>
          <a:prstGeom prst="leftBrace">
            <a:avLst>
              <a:gd name="adj1" fmla="val 5463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ctr" defTabSz="685800"/>
            <a:endParaRPr lang="zh-CN" altLang="zh-CN" sz="11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1650409" y="959471"/>
            <a:ext cx="230346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所含字母相同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1650410" y="1494994"/>
            <a:ext cx="352901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相同字母的指数也相同</a:t>
            </a: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715326" y="2271360"/>
            <a:ext cx="223361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45" name="AutoShape 21"/>
          <p:cNvSpPr/>
          <p:nvPr/>
        </p:nvSpPr>
        <p:spPr bwMode="auto">
          <a:xfrm>
            <a:off x="2017609" y="2163760"/>
            <a:ext cx="146051" cy="591599"/>
          </a:xfrm>
          <a:prstGeom prst="leftBrace">
            <a:avLst>
              <a:gd name="adj1" fmla="val 4981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ctr" defTabSz="685800"/>
            <a:endParaRPr lang="zh-CN" altLang="zh-CN" sz="11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2163660" y="2514737"/>
            <a:ext cx="230346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600" b="1" dirty="0">
                <a:cs typeface="+mn-ea"/>
                <a:sym typeface="+mn-lt"/>
              </a:rPr>
              <a:t>字母部分不变</a:t>
            </a: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2175666" y="1982453"/>
            <a:ext cx="208756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系数相加减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合并同类项知识点回顾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2" grpId="0"/>
      <p:bldP spid="43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1667" y="3019285"/>
            <a:ext cx="84387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en-US" altLang="zh-CN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前年购买量＋去年购买量＋今年购买量＝</a:t>
            </a:r>
            <a:r>
              <a:rPr lang="en-US" altLang="zh-CN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140</a:t>
            </a:r>
            <a:r>
              <a:rPr kumimoji="1"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台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947311" y="3433773"/>
            <a:ext cx="5057047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kumimoji="1" lang="en-US" altLang="zh-CN" sz="18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zh-CN" altLang="en-US" sz="18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＋ </a:t>
            </a:r>
            <a:r>
              <a:rPr lang="en-US" altLang="zh-CN" sz="18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2 </a:t>
            </a:r>
            <a:r>
              <a:rPr kumimoji="1" lang="en-US" altLang="zh-CN" sz="18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zh-CN" altLang="en-US" sz="18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＋ </a:t>
            </a:r>
            <a:r>
              <a:rPr lang="en-US" altLang="zh-CN" sz="18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4 </a:t>
            </a:r>
            <a:r>
              <a:rPr kumimoji="1" lang="en-US" altLang="zh-CN" sz="18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zh-CN" altLang="en-US" sz="18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18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140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1065" y="1794197"/>
            <a:ext cx="1594796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分析：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441668" y="2220489"/>
            <a:ext cx="3189592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kumimoji="1" lang="en-US" altLang="zh-CN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kumimoji="1"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数量关系：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428462" y="3449379"/>
            <a:ext cx="3112425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kumimoji="1" lang="en-US" altLang="zh-CN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kumimoji="1"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转化为方程：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441667" y="2588584"/>
            <a:ext cx="3033543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lang="en-US" altLang="zh-CN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相等关系：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13589" y="945502"/>
            <a:ext cx="7583354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kumimoji="1" lang="zh-CN" altLang="en-US" sz="1500" b="1" dirty="0">
                <a:cs typeface="+mn-ea"/>
                <a:sym typeface="+mn-lt"/>
              </a:rPr>
              <a:t>问题：某校三年共购买计算机</a:t>
            </a:r>
            <a:r>
              <a:rPr kumimoji="1" lang="en-US" altLang="zh-CN" sz="1500" b="1" dirty="0">
                <a:cs typeface="+mn-ea"/>
                <a:sym typeface="+mn-lt"/>
              </a:rPr>
              <a:t>140</a:t>
            </a:r>
            <a:r>
              <a:rPr kumimoji="1" lang="zh-CN" altLang="en-US" sz="1500" b="1" dirty="0">
                <a:cs typeface="+mn-ea"/>
                <a:sym typeface="+mn-lt"/>
              </a:rPr>
              <a:t>台，去年购买数量是前年的２倍，今年购买数量又是去年的２倍．前年这个学校购买了多少台计算机？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441668" y="1841721"/>
            <a:ext cx="311071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/>
            <a:r>
              <a:rPr kumimoji="1"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1 .</a:t>
            </a:r>
            <a:r>
              <a:rPr kumimoji="1"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设未知数：</a:t>
            </a: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3231985" y="1934625"/>
          <a:ext cx="5561529" cy="821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9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前年购买台数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去年购买台数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今年购买台数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4042588" y="2374402"/>
            <a:ext cx="44051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1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endParaRPr lang="zh-CN" altLang="en-US" sz="21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782473" y="2391815"/>
            <a:ext cx="740947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100" dirty="0">
                <a:solidFill>
                  <a:srgbClr val="FF0000"/>
                </a:solidFill>
                <a:cs typeface="+mn-ea"/>
                <a:sym typeface="+mn-lt"/>
              </a:rPr>
              <a:t>2x</a:t>
            </a:r>
            <a:endParaRPr lang="zh-CN" altLang="en-US" sz="21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621620" y="2384131"/>
            <a:ext cx="740947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100" dirty="0">
                <a:solidFill>
                  <a:srgbClr val="FF0000"/>
                </a:solidFill>
                <a:cs typeface="+mn-ea"/>
                <a:sym typeface="+mn-lt"/>
              </a:rPr>
              <a:t>4x</a:t>
            </a:r>
            <a:endParaRPr lang="zh-CN" altLang="en-US" sz="21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1311762" y="4159408"/>
            <a:ext cx="618700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zh-CN" altLang="en-US" sz="2100" b="1" dirty="0">
                <a:cs typeface="+mn-ea"/>
                <a:sym typeface="+mn-lt"/>
              </a:rPr>
              <a:t>“各部分量的和＝总量”是一个基本的相等关系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88123" y="933111"/>
            <a:ext cx="7878639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kumimoji="1" lang="zh-CN" altLang="en-US" sz="1500" b="1" dirty="0">
                <a:cs typeface="+mn-ea"/>
                <a:sym typeface="+mn-lt"/>
              </a:rPr>
              <a:t>问题：某校三年共购买计算机</a:t>
            </a:r>
            <a:r>
              <a:rPr kumimoji="1" lang="en-US" altLang="zh-CN" sz="1500" b="1" dirty="0">
                <a:cs typeface="+mn-ea"/>
                <a:sym typeface="+mn-lt"/>
              </a:rPr>
              <a:t>140</a:t>
            </a:r>
            <a:r>
              <a:rPr kumimoji="1" lang="zh-CN" altLang="en-US" sz="1500" b="1" dirty="0">
                <a:cs typeface="+mn-ea"/>
                <a:sym typeface="+mn-lt"/>
              </a:rPr>
              <a:t>台，去年购买数量是前年的２倍，今年购买数量又是去年的２倍．前年这个学校购买了多少台计算机？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06831" y="1733442"/>
            <a:ext cx="411627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设前年购买电脑台数为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台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32122" y="2352460"/>
            <a:ext cx="2057375" cy="4385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x+2x+4x=140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364492" y="1831332"/>
            <a:ext cx="4002269" cy="99257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AD84C6"/>
                </a:solidFill>
                <a:cs typeface="+mn-ea"/>
                <a:sym typeface="+mn-lt"/>
              </a:rPr>
              <a:t>分析：</a:t>
            </a:r>
            <a:r>
              <a:rPr lang="zh-CN" altLang="en-US" sz="2000" b="1" dirty="0">
                <a:solidFill>
                  <a:srgbClr val="AD84C6"/>
                </a:solidFill>
                <a:cs typeface="+mn-ea"/>
                <a:sym typeface="+mn-lt"/>
              </a:rPr>
              <a:t>解方程，就是把方程变形为 </a:t>
            </a:r>
            <a:r>
              <a:rPr lang="en-US" altLang="zh-CN" sz="2000" dirty="0">
                <a:solidFill>
                  <a:srgbClr val="AD84C6"/>
                </a:solidFill>
                <a:cs typeface="+mn-ea"/>
                <a:sym typeface="+mn-lt"/>
              </a:rPr>
              <a:t>x = a</a:t>
            </a:r>
            <a:r>
              <a:rPr lang="zh-CN" altLang="en-US" sz="2000" b="1" dirty="0">
                <a:solidFill>
                  <a:srgbClr val="AD84C6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AD84C6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AD84C6"/>
                </a:solidFill>
                <a:cs typeface="+mn-ea"/>
                <a:sym typeface="+mn-lt"/>
              </a:rPr>
              <a:t>为常数）的形式</a:t>
            </a:r>
            <a:r>
              <a:rPr lang="en-US" altLang="zh-CN" sz="2000" b="1" dirty="0">
                <a:solidFill>
                  <a:srgbClr val="AD84C6"/>
                </a:solidFill>
                <a:cs typeface="+mn-ea"/>
                <a:sym typeface="+mn-lt"/>
              </a:rPr>
              <a:t>.</a:t>
            </a:r>
          </a:p>
        </p:txBody>
      </p:sp>
      <p:cxnSp>
        <p:nvCxnSpPr>
          <p:cNvPr id="10" name="直接箭头连接符 9"/>
          <p:cNvCxnSpPr/>
          <p:nvPr/>
        </p:nvCxnSpPr>
        <p:spPr>
          <a:xfrm>
            <a:off x="2177143" y="2867897"/>
            <a:ext cx="0" cy="4767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314302" y="2938739"/>
            <a:ext cx="2188021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71589" y="3323443"/>
            <a:ext cx="1578440" cy="4385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7x=140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2166254" y="3785108"/>
            <a:ext cx="0" cy="4767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314301" y="3862015"/>
            <a:ext cx="5453745" cy="284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（利用等式的基本性质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方程左右两边同时除以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794675" y="4246699"/>
            <a:ext cx="807007" cy="807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x=20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1" grpId="0"/>
      <p:bldP spid="12" grpId="0" animBg="1"/>
      <p:bldP spid="14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/>
          <p:cNvSpPr txBox="1"/>
          <p:nvPr/>
        </p:nvSpPr>
        <p:spPr>
          <a:xfrm>
            <a:off x="541032" y="1275364"/>
            <a:ext cx="7557940" cy="37707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上面解方程中“合并同类项起了什么作用？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541032" y="2373441"/>
            <a:ext cx="7806361" cy="418497"/>
            <a:chOff x="721376" y="2540652"/>
            <a:chExt cx="10408481" cy="557995"/>
          </a:xfrm>
        </p:grpSpPr>
        <p:sp>
          <p:nvSpPr>
            <p:cNvPr id="6" name="Text Box 21"/>
            <p:cNvSpPr txBox="1">
              <a:spLocks noChangeArrowheads="1"/>
            </p:cNvSpPr>
            <p:nvPr/>
          </p:nvSpPr>
          <p:spPr bwMode="auto">
            <a:xfrm>
              <a:off x="721376" y="2565168"/>
              <a:ext cx="7105649" cy="533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kumimoji="1" lang="zh-CN" altLang="en-US" sz="2000" dirty="0">
                  <a:cs typeface="+mn-ea"/>
                  <a:sym typeface="+mn-lt"/>
                </a:rPr>
                <a:t>合并同类项起到了“  </a:t>
              </a:r>
              <a:r>
                <a:rPr kumimoji="1" lang="zh-CN" altLang="en-US" sz="2000" b="1" dirty="0">
                  <a:cs typeface="+mn-ea"/>
                  <a:sym typeface="+mn-lt"/>
                </a:rPr>
                <a:t>化简”</a:t>
              </a:r>
              <a:r>
                <a:rPr kumimoji="1" lang="zh-CN" altLang="en-US" sz="2000" dirty="0">
                  <a:cs typeface="+mn-ea"/>
                  <a:sym typeface="+mn-lt"/>
                </a:rPr>
                <a:t>的作用，</a:t>
              </a:r>
            </a:p>
          </p:txBody>
        </p:sp>
        <p:sp>
          <p:nvSpPr>
            <p:cNvPr id="7" name="Rectangle 22"/>
            <p:cNvSpPr>
              <a:spLocks noChangeArrowheads="1"/>
            </p:cNvSpPr>
            <p:nvPr/>
          </p:nvSpPr>
          <p:spPr bwMode="auto">
            <a:xfrm>
              <a:off x="6096000" y="2540652"/>
              <a:ext cx="5033857" cy="533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685800"/>
              <a:r>
                <a:rPr kumimoji="1" lang="zh-CN" altLang="en-US" sz="2000" dirty="0">
                  <a:cs typeface="+mn-ea"/>
                  <a:sym typeface="+mn-lt"/>
                </a:rPr>
                <a:t>把含有未知数的项合并为一项，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41033" y="3489905"/>
            <a:ext cx="7492049" cy="401268"/>
            <a:chOff x="721376" y="3522113"/>
            <a:chExt cx="9989399" cy="535023"/>
          </a:xfrm>
        </p:grpSpPr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721376" y="3523657"/>
              <a:ext cx="4112665" cy="533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685800"/>
              <a:r>
                <a:rPr kumimoji="1" lang="zh-CN" altLang="en-US" sz="2000" dirty="0">
                  <a:cs typeface="+mn-ea"/>
                  <a:sym typeface="+mn-lt"/>
                </a:rPr>
                <a:t>从而把方程转化为</a:t>
              </a:r>
              <a:r>
                <a:rPr kumimoji="1" lang="en-US" altLang="zh-CN" sz="2000" b="1" dirty="0">
                  <a:cs typeface="+mn-ea"/>
                  <a:sym typeface="+mn-lt"/>
                </a:rPr>
                <a:t>ax=b</a:t>
              </a:r>
              <a:r>
                <a:rPr kumimoji="1" lang="zh-CN" altLang="en-US" sz="2000" dirty="0">
                  <a:cs typeface="+mn-ea"/>
                  <a:sym typeface="+mn-lt"/>
                </a:rPr>
                <a:t>，</a:t>
              </a:r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4386101" y="3522113"/>
              <a:ext cx="3561232" cy="533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685800"/>
              <a:r>
                <a:rPr kumimoji="1" lang="zh-CN" altLang="en-US" sz="2000" dirty="0">
                  <a:cs typeface="+mn-ea"/>
                  <a:sym typeface="+mn-lt"/>
                </a:rPr>
                <a:t>使其更接近</a:t>
              </a:r>
              <a:r>
                <a:rPr kumimoji="1" lang="en-US" altLang="zh-CN" sz="2000" b="1" dirty="0">
                  <a:cs typeface="+mn-ea"/>
                  <a:sym typeface="+mn-lt"/>
                </a:rPr>
                <a:t>x=a</a:t>
              </a:r>
              <a:r>
                <a:rPr kumimoji="1" lang="zh-CN" altLang="en-US" sz="2000" dirty="0">
                  <a:cs typeface="+mn-ea"/>
                  <a:sym typeface="+mn-lt"/>
                </a:rPr>
                <a:t>的形式</a:t>
              </a:r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7617620" y="3522113"/>
              <a:ext cx="3093155" cy="533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685800"/>
              <a:r>
                <a:rPr kumimoji="1" lang="en-US" altLang="zh-CN" sz="2000" dirty="0">
                  <a:cs typeface="+mn-ea"/>
                  <a:sym typeface="+mn-lt"/>
                </a:rPr>
                <a:t>(</a:t>
              </a:r>
              <a:r>
                <a:rPr kumimoji="1" lang="zh-CN" altLang="en-US" sz="2000" dirty="0">
                  <a:cs typeface="+mn-ea"/>
                  <a:sym typeface="+mn-lt"/>
                </a:rPr>
                <a:t>其中</a:t>
              </a:r>
              <a:r>
                <a:rPr kumimoji="1" lang="en-US" altLang="zh-CN" sz="2000" dirty="0" err="1">
                  <a:cs typeface="+mn-ea"/>
                  <a:sym typeface="+mn-lt"/>
                </a:rPr>
                <a:t>a,b</a:t>
              </a:r>
              <a:r>
                <a:rPr kumimoji="1" lang="zh-CN" altLang="en-US" sz="2000" dirty="0">
                  <a:cs typeface="+mn-ea"/>
                  <a:sym typeface="+mn-lt"/>
                </a:rPr>
                <a:t>是常数</a:t>
              </a:r>
              <a:r>
                <a:rPr kumimoji="1" lang="en-US" altLang="zh-CN" sz="2000" dirty="0">
                  <a:cs typeface="+mn-ea"/>
                  <a:sym typeface="+mn-lt"/>
                </a:rPr>
                <a:t>) </a:t>
              </a:r>
              <a:r>
                <a:rPr kumimoji="1" lang="zh-CN" altLang="en-US" sz="2000" dirty="0">
                  <a:cs typeface="+mn-ea"/>
                  <a:sym typeface="+mn-lt"/>
                </a:rPr>
                <a:t>．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 txBox="1"/>
          <p:nvPr/>
        </p:nvSpPr>
        <p:spPr>
          <a:xfrm>
            <a:off x="822960" y="874871"/>
            <a:ext cx="8229600" cy="446713"/>
          </a:xfrm>
          <a:prstGeom prst="rect">
            <a:avLst/>
          </a:prstGeom>
        </p:spPr>
        <p:txBody>
          <a:bodyPr vert="horz" wrap="square" lIns="91440" tIns="45720" rIns="91440" bIns="4572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 eaLnBrk="1" hangingPunct="1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例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1: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解下列方程：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3"/>
              <p:cNvSpPr txBox="1"/>
              <p:nvPr/>
            </p:nvSpPr>
            <p:spPr>
              <a:xfrm>
                <a:off x="800417" y="1435497"/>
                <a:ext cx="4113213" cy="723900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(1)3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−8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=7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17" y="1435497"/>
                <a:ext cx="4113213" cy="723900"/>
              </a:xfrm>
              <a:prstGeom prst="rect">
                <a:avLst/>
              </a:prstGeom>
              <a:blipFill rotWithShape="1">
                <a:blip r:embed="rId2"/>
                <a:stretch>
                  <a:fillRect l="-8" t="-55" b="55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3"/>
              <p:cNvSpPr txBox="1"/>
              <p:nvPr/>
            </p:nvSpPr>
            <p:spPr>
              <a:xfrm>
                <a:off x="4160249" y="1282701"/>
                <a:ext cx="3743325" cy="1289050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=6−8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249" y="1282701"/>
                <a:ext cx="3743325" cy="1289050"/>
              </a:xfrm>
              <a:prstGeom prst="rect">
                <a:avLst/>
              </a:prstGeom>
              <a:blipFill rotWithShape="1">
                <a:blip r:embed="rId3"/>
                <a:stretch>
                  <a:fillRect l="-10" r="10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5"/>
              <p:cNvSpPr txBox="1"/>
              <p:nvPr/>
            </p:nvSpPr>
            <p:spPr>
              <a:xfrm>
                <a:off x="4936174" y="2159397"/>
                <a:ext cx="3889375" cy="715962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合并同类项，得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174" y="2159397"/>
                <a:ext cx="3889375" cy="715962"/>
              </a:xfrm>
              <a:prstGeom prst="rect">
                <a:avLst/>
              </a:prstGeom>
              <a:blipFill rotWithShape="1">
                <a:blip r:embed="rId4"/>
                <a:stretch>
                  <a:fillRect l="-8" t="-55" r="8" b="11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4"/>
              <p:cNvSpPr txBox="1"/>
              <p:nvPr/>
            </p:nvSpPr>
            <p:spPr>
              <a:xfrm>
                <a:off x="4936173" y="2899336"/>
                <a:ext cx="3529012" cy="733425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系数化为</m:t>
                      </m:r>
                      <m:r>
                        <a:rPr lang="zh-CN" altLang="en-US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，得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173" y="2899336"/>
                <a:ext cx="3529012" cy="733425"/>
              </a:xfrm>
              <a:prstGeom prst="rect">
                <a:avLst/>
              </a:prstGeom>
              <a:blipFill rotWithShape="1">
                <a:blip r:embed="rId5"/>
                <a:stretch>
                  <a:fillRect l="-9" t="-76" b="76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6"/>
          <p:cNvSpPr txBox="1"/>
          <p:nvPr/>
        </p:nvSpPr>
        <p:spPr>
          <a:xfrm>
            <a:off x="4395178" y="2089860"/>
            <a:ext cx="556883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解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10"/>
              <p:cNvSpPr txBox="1"/>
              <p:nvPr/>
            </p:nvSpPr>
            <p:spPr>
              <a:xfrm>
                <a:off x="6865348" y="2005575"/>
                <a:ext cx="2076450" cy="1214437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=−2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348" y="2005575"/>
                <a:ext cx="2076450" cy="1214437"/>
              </a:xfrm>
              <a:prstGeom prst="rect">
                <a:avLst/>
              </a:prstGeom>
              <a:blipFill rotWithShape="1">
                <a:blip r:embed="rId6"/>
                <a:stretch>
                  <a:fillRect l="-17" t="-20" r="17" b="46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2"/>
              <p:cNvSpPr txBox="1"/>
              <p:nvPr/>
            </p:nvSpPr>
            <p:spPr>
              <a:xfrm>
                <a:off x="6952297" y="2884562"/>
                <a:ext cx="1512888" cy="755650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=4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97" y="2884562"/>
                <a:ext cx="1512888" cy="755650"/>
              </a:xfrm>
              <a:prstGeom prst="rect">
                <a:avLst/>
              </a:prstGeom>
              <a:blipFill rotWithShape="1">
                <a:blip r:embed="rId7"/>
                <a:stretch>
                  <a:fillRect l="-21" t="-52" b="52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6"/>
              <p:cNvSpPr txBox="1"/>
              <p:nvPr/>
            </p:nvSpPr>
            <p:spPr>
              <a:xfrm>
                <a:off x="1070180" y="2143686"/>
                <a:ext cx="3027036" cy="755650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合并同类项，得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180" y="2143686"/>
                <a:ext cx="3027036" cy="755650"/>
              </a:xfrm>
              <a:prstGeom prst="rect">
                <a:avLst/>
              </a:prstGeom>
              <a:blipFill rotWithShape="1">
                <a:blip r:embed="rId8"/>
                <a:stretch>
                  <a:fillRect l="-7" t="-74" r="6" b="74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4"/>
              <p:cNvSpPr txBox="1"/>
              <p:nvPr/>
            </p:nvSpPr>
            <p:spPr>
              <a:xfrm>
                <a:off x="1070180" y="2922369"/>
                <a:ext cx="3241675" cy="674687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系数化为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，得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180" y="2922369"/>
                <a:ext cx="3241675" cy="674687"/>
              </a:xfrm>
              <a:prstGeom prst="rect">
                <a:avLst/>
              </a:prstGeom>
              <a:blipFill rotWithShape="1">
                <a:blip r:embed="rId9"/>
                <a:stretch>
                  <a:fillRect l="-6" t="-15" r="6" b="62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13"/>
              <p:cNvSpPr txBox="1"/>
              <p:nvPr/>
            </p:nvSpPr>
            <p:spPr>
              <a:xfrm>
                <a:off x="2927669" y="2158365"/>
                <a:ext cx="1232580" cy="744538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=7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7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69" y="2158365"/>
                <a:ext cx="1232580" cy="744538"/>
              </a:xfrm>
              <a:prstGeom prst="rect">
                <a:avLst/>
              </a:prstGeom>
              <a:blipFill rotWithShape="1">
                <a:blip r:embed="rId10"/>
                <a:stretch>
                  <a:fillRect l="-26" r="30" b="43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15"/>
              <p:cNvSpPr txBox="1"/>
              <p:nvPr/>
            </p:nvSpPr>
            <p:spPr>
              <a:xfrm>
                <a:off x="2993040" y="2725574"/>
                <a:ext cx="2017712" cy="1647825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7</m:t>
                          </m:r>
                        </m:num>
                        <m:den>
                          <m: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8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040" y="2725574"/>
                <a:ext cx="2017712" cy="1647825"/>
              </a:xfrm>
              <a:prstGeom prst="rect">
                <a:avLst/>
              </a:prstGeom>
              <a:blipFill rotWithShape="1">
                <a:blip r:embed="rId11"/>
                <a:stretch>
                  <a:fillRect l="-14" t="-9" r="30" b="9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6"/>
          <p:cNvSpPr txBox="1"/>
          <p:nvPr/>
        </p:nvSpPr>
        <p:spPr>
          <a:xfrm>
            <a:off x="586651" y="2089860"/>
            <a:ext cx="556883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解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: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984773" y="3569729"/>
            <a:ext cx="2690949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（等式两边同时除以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832149" y="3595031"/>
            <a:ext cx="2690949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（等式两边同时乘以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 animBg="1"/>
      <p:bldP spid="16" grpId="0"/>
      <p:bldP spid="25" grpId="0" animBg="1"/>
      <p:bldP spid="26" grpId="0" animBg="1"/>
      <p:bldP spid="27" grpId="0" animBg="1"/>
      <p:bldP spid="28" grpId="0"/>
      <p:bldP spid="29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0865" y="1051574"/>
            <a:ext cx="4743125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cs typeface="+mn-ea"/>
                <a:sym typeface="+mn-lt"/>
              </a:rPr>
              <a:t>例</a:t>
            </a:r>
            <a:r>
              <a:rPr lang="en-US" altLang="zh-CN" sz="1800" dirty="0">
                <a:cs typeface="+mn-ea"/>
                <a:sym typeface="+mn-lt"/>
              </a:rPr>
              <a:t>2:</a:t>
            </a:r>
            <a:r>
              <a:rPr lang="zh-CN" altLang="en-US" sz="1800" dirty="0">
                <a:cs typeface="+mn-ea"/>
                <a:sym typeface="+mn-lt"/>
              </a:rPr>
              <a:t>三个连续整数的和等于</a:t>
            </a:r>
            <a:r>
              <a:rPr lang="en-US" altLang="zh-CN" sz="1800" dirty="0">
                <a:cs typeface="+mn-ea"/>
                <a:sym typeface="+mn-lt"/>
              </a:rPr>
              <a:t>27</a:t>
            </a:r>
            <a:r>
              <a:rPr lang="zh-CN" altLang="en-US" sz="1800" dirty="0">
                <a:cs typeface="+mn-ea"/>
                <a:sym typeface="+mn-lt"/>
              </a:rPr>
              <a:t>，求这三个数。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16932" y="1561012"/>
            <a:ext cx="6165166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设第一个数为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，则第二个数为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x+1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，第三个数为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x+2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55682" y="2024284"/>
            <a:ext cx="260687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x+x+1+x+2=27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15073" y="2597477"/>
            <a:ext cx="965414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 defTabSz="685800"/>
            <a:r>
              <a:rPr lang="zh-CN" altLang="en-US" sz="1200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66882" y="3109916"/>
            <a:ext cx="1113605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 defTabSz="685800"/>
            <a:r>
              <a:rPr lang="zh-CN" altLang="en-US" sz="1200" b="1" dirty="0">
                <a:solidFill>
                  <a:prstClr val="black"/>
                </a:solidFill>
                <a:cs typeface="+mn-ea"/>
                <a:sym typeface="+mn-lt"/>
              </a:rPr>
              <a:t>等式的性质</a:t>
            </a:r>
            <a:r>
              <a:rPr lang="en-US" altLang="zh-CN" sz="12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12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16486" y="2509064"/>
            <a:ext cx="211266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3x+3=27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75032" y="2993844"/>
            <a:ext cx="211266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3x+3-3=27-3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70033" y="3622355"/>
            <a:ext cx="910454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 defTabSz="685800"/>
            <a:r>
              <a:rPr lang="zh-CN" altLang="en-US" sz="1200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sz="12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12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55337" y="3478624"/>
            <a:ext cx="211266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x=8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242069" y="4455373"/>
            <a:ext cx="545374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C00000"/>
                </a:solidFill>
                <a:cs typeface="+mn-ea"/>
                <a:sym typeface="+mn-lt"/>
              </a:rPr>
              <a:t>则这三个数分别是</a:t>
            </a:r>
            <a:r>
              <a:rPr lang="en-US" altLang="zh-CN" sz="1800" b="1" dirty="0">
                <a:solidFill>
                  <a:srgbClr val="C00000"/>
                </a:solidFill>
                <a:cs typeface="+mn-ea"/>
                <a:sym typeface="+mn-lt"/>
              </a:rPr>
              <a:t>8</a:t>
            </a:r>
            <a:r>
              <a:rPr lang="zh-CN" altLang="en-US" sz="1800" b="1" dirty="0">
                <a:solidFill>
                  <a:srgbClr val="C00000"/>
                </a:solidFill>
                <a:cs typeface="+mn-ea"/>
                <a:sym typeface="+mn-lt"/>
              </a:rPr>
              <a:t>、</a:t>
            </a:r>
            <a:r>
              <a:rPr lang="en-US" altLang="zh-CN" sz="1800" b="1" dirty="0">
                <a:solidFill>
                  <a:srgbClr val="C00000"/>
                </a:solidFill>
                <a:cs typeface="+mn-ea"/>
                <a:sym typeface="+mn-lt"/>
              </a:rPr>
              <a:t>9</a:t>
            </a:r>
            <a:r>
              <a:rPr lang="zh-CN" altLang="en-US" sz="1800" b="1" dirty="0">
                <a:solidFill>
                  <a:srgbClr val="C00000"/>
                </a:solidFill>
                <a:cs typeface="+mn-ea"/>
                <a:sym typeface="+mn-lt"/>
              </a:rPr>
              <a:t>、</a:t>
            </a:r>
            <a:r>
              <a:rPr lang="en-US" altLang="zh-CN" sz="1800" b="1" dirty="0">
                <a:solidFill>
                  <a:srgbClr val="C00000"/>
                </a:solidFill>
                <a:cs typeface="+mn-ea"/>
                <a:sym typeface="+mn-lt"/>
              </a:rPr>
              <a:t>10</a:t>
            </a:r>
            <a:endParaRPr lang="zh-CN" altLang="en-US" sz="18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/>
          <p:nvPr/>
        </p:nvSpPr>
        <p:spPr>
          <a:xfrm>
            <a:off x="551920" y="938113"/>
            <a:ext cx="7938938" cy="99257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1500" dirty="0">
                <a:cs typeface="+mn-ea"/>
                <a:sym typeface="+mn-lt"/>
              </a:rPr>
              <a:t>例</a:t>
            </a:r>
            <a:r>
              <a:rPr lang="en-US" altLang="zh-CN" sz="1500" dirty="0">
                <a:cs typeface="+mn-ea"/>
                <a:sym typeface="+mn-lt"/>
              </a:rPr>
              <a:t>3:</a:t>
            </a:r>
            <a:r>
              <a:rPr lang="zh-CN" altLang="en-US" sz="1500" dirty="0">
                <a:cs typeface="+mn-ea"/>
                <a:sym typeface="+mn-lt"/>
              </a:rPr>
              <a:t>有一列数，按一定规律排列成</a:t>
            </a:r>
            <a:r>
              <a:rPr lang="en-US" altLang="zh-CN" sz="1500" dirty="0">
                <a:cs typeface="+mn-ea"/>
                <a:sym typeface="+mn-lt"/>
              </a:rPr>
              <a:t>1</a:t>
            </a:r>
            <a:r>
              <a:rPr lang="zh-CN" altLang="en-US" sz="1500" dirty="0">
                <a:cs typeface="+mn-ea"/>
                <a:sym typeface="+mn-lt"/>
              </a:rPr>
              <a:t>，－</a:t>
            </a:r>
            <a:r>
              <a:rPr lang="en-US" altLang="zh-CN" sz="1500" dirty="0">
                <a:cs typeface="+mn-ea"/>
                <a:sym typeface="+mn-lt"/>
              </a:rPr>
              <a:t>3</a:t>
            </a:r>
            <a:r>
              <a:rPr lang="zh-CN" altLang="en-US" sz="1500" dirty="0">
                <a:cs typeface="+mn-ea"/>
                <a:sym typeface="+mn-lt"/>
              </a:rPr>
              <a:t>，</a:t>
            </a:r>
            <a:r>
              <a:rPr lang="en-US" altLang="zh-CN" sz="1500" dirty="0">
                <a:cs typeface="+mn-ea"/>
                <a:sym typeface="+mn-lt"/>
              </a:rPr>
              <a:t>9</a:t>
            </a:r>
            <a:r>
              <a:rPr lang="zh-CN" altLang="en-US" sz="1500" dirty="0">
                <a:cs typeface="+mn-ea"/>
                <a:sym typeface="+mn-lt"/>
              </a:rPr>
              <a:t>，－</a:t>
            </a:r>
            <a:r>
              <a:rPr lang="en-US" altLang="zh-CN" sz="1500" dirty="0">
                <a:cs typeface="+mn-ea"/>
                <a:sym typeface="+mn-lt"/>
              </a:rPr>
              <a:t>27</a:t>
            </a:r>
            <a:r>
              <a:rPr lang="zh-CN" altLang="en-US" sz="1500" dirty="0">
                <a:cs typeface="+mn-ea"/>
                <a:sym typeface="+mn-lt"/>
              </a:rPr>
              <a:t>，</a:t>
            </a:r>
            <a:r>
              <a:rPr lang="en-US" altLang="zh-CN" sz="1500" dirty="0">
                <a:cs typeface="+mn-ea"/>
                <a:sym typeface="+mn-lt"/>
              </a:rPr>
              <a:t>81</a:t>
            </a:r>
            <a:r>
              <a:rPr lang="zh-CN" altLang="en-US" sz="1500" dirty="0">
                <a:cs typeface="+mn-ea"/>
                <a:sym typeface="+mn-lt"/>
              </a:rPr>
              <a:t>，－</a:t>
            </a:r>
            <a:r>
              <a:rPr lang="en-US" altLang="zh-CN" sz="1500" dirty="0">
                <a:cs typeface="+mn-ea"/>
                <a:sym typeface="+mn-lt"/>
              </a:rPr>
              <a:t>243</a:t>
            </a:r>
            <a:r>
              <a:rPr lang="zh-CN" altLang="en-US" sz="1500" dirty="0">
                <a:cs typeface="+mn-ea"/>
                <a:sym typeface="+mn-lt"/>
              </a:rPr>
              <a:t>，</a:t>
            </a:r>
            <a:r>
              <a:rPr lang="en-US" altLang="zh-CN" sz="1500" dirty="0">
                <a:cs typeface="+mn-ea"/>
                <a:sym typeface="+mn-lt"/>
              </a:rPr>
              <a:t>···</a:t>
            </a:r>
            <a:r>
              <a:rPr lang="zh-CN" altLang="en-US" sz="1500" dirty="0">
                <a:cs typeface="+mn-ea"/>
                <a:sym typeface="+mn-lt"/>
              </a:rPr>
              <a:t>，其中某三个相邻数的和是－</a:t>
            </a:r>
            <a:r>
              <a:rPr lang="en-US" altLang="zh-CN" sz="1500" dirty="0">
                <a:cs typeface="+mn-ea"/>
                <a:sym typeface="+mn-lt"/>
              </a:rPr>
              <a:t>1701</a:t>
            </a:r>
            <a:r>
              <a:rPr lang="zh-CN" altLang="en-US" sz="1500" dirty="0">
                <a:cs typeface="+mn-ea"/>
                <a:sym typeface="+mn-lt"/>
              </a:rPr>
              <a:t>，这三个数各是多少？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51920" y="2180052"/>
            <a:ext cx="652637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分析：排列规律为后面的数是前面的数与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的乘积。</a:t>
            </a:r>
          </a:p>
        </p:txBody>
      </p:sp>
      <p:sp>
        <p:nvSpPr>
          <p:cNvPr id="8" name="波形 7"/>
          <p:cNvSpPr/>
          <p:nvPr/>
        </p:nvSpPr>
        <p:spPr>
          <a:xfrm>
            <a:off x="1646557" y="3028547"/>
            <a:ext cx="5670247" cy="1347510"/>
          </a:xfrm>
          <a:prstGeom prst="wav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尝试列出方程，并求解。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紫罗兰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4gm1idx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1082</Words>
  <Application>Microsoft Office PowerPoint</Application>
  <PresentationFormat>全屏显示(16:9)</PresentationFormat>
  <Paragraphs>133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阿里巴巴普惠体 R</vt:lpstr>
      <vt:lpstr>思源黑体 CN Regular</vt:lpstr>
      <vt:lpstr>宋体</vt:lpstr>
      <vt:lpstr>微软雅黑</vt:lpstr>
      <vt:lpstr>Arial</vt:lpstr>
      <vt:lpstr>Arial Black</vt:lpstr>
      <vt:lpstr>Calibri</vt:lpstr>
      <vt:lpstr>Cambria Math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2020-04-04T15:10:00Z</dcterms:created>
  <dcterms:modified xsi:type="dcterms:W3CDTF">2023-01-16T23:47:29Z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0BC2A0E2060D45D4ADBBFF7F910B1370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