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F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954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029DA-E505-4581-BC62-0850BB660E7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F9C19-6C7E-467A-AC73-A7C03FE837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150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215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75BF16A5-6CBF-4EAB-9DA0-4137CDE5E119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355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2355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15A51311-F286-4D4F-A96D-E3B79DDF36E6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片尾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 userDrawn="1"/>
        </p:nvCxnSpPr>
        <p:spPr>
          <a:xfrm>
            <a:off x="0" y="540913"/>
            <a:ext cx="12192000" cy="1287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BF83D-58BB-41B6-8BAA-5220802C9C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B71D0-86E6-44C0-84FF-D071376133E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BF83D-58BB-41B6-8BAA-5220802C9C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78451-F11C-46C7-9763-C66EDD8ACD3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094C-470D-4F52-995C-58D06086142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C93C-34A1-412A-8F15-29DA22512B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4094C-470D-4F52-995C-58D06086142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BC93C-34A1-412A-8F15-29DA22512B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NUL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42252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4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1.3.3   </a:t>
            </a:r>
            <a:r>
              <a:rPr lang="zh-CN" altLang="en-US" sz="6400" b="1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尺规作图</a:t>
            </a:r>
            <a:endParaRPr lang="en-US" altLang="zh-CN" sz="6400" b="1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8000" y="3706168"/>
            <a:ext cx="355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八年级上册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580197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云形标注 15"/>
          <p:cNvSpPr/>
          <p:nvPr/>
        </p:nvSpPr>
        <p:spPr>
          <a:xfrm>
            <a:off x="911424" y="1316766"/>
            <a:ext cx="6912768" cy="2425165"/>
          </a:xfrm>
          <a:prstGeom prst="cloudCallout">
            <a:avLst>
              <a:gd name="adj1" fmla="val 67352"/>
              <a:gd name="adj2" fmla="val 2435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由已知∠</a:t>
            </a:r>
            <a:r>
              <a:rPr lang="el-GR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α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 ∠</a:t>
            </a:r>
            <a:r>
              <a:rPr lang="el-GR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β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，利用尺规可以作出∠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A=180 °-(∠</a:t>
            </a:r>
            <a:r>
              <a:rPr lang="el-GR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α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+∠</a:t>
            </a:r>
            <a:r>
              <a:rPr lang="el-GR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β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，于是问题就转化成已知两角及夹边作三角形的问题了</a:t>
            </a:r>
          </a:p>
        </p:txBody>
      </p:sp>
      <p:pic>
        <p:nvPicPr>
          <p:cNvPr id="7169" name="Picture 1" descr="C:\Users\Administrator\AppData\Roaming\Tencent\Users\270953991\QQ\WinTemp\RichOle\433T4Z)LOLL0LWL@JI8JHN2.png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64352" y="1700808"/>
            <a:ext cx="1638307" cy="240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15413" y="4431691"/>
            <a:ext cx="4764446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665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665">
                <a:latin typeface="微软雅黑" panose="020B0503020204020204" pitchFamily="34" charset="-122"/>
                <a:ea typeface="微软雅黑" panose="020B0503020204020204" pitchFamily="34" charset="-122"/>
              </a:rPr>
              <a:t>、请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你用尺</a:t>
            </a:r>
            <a:r>
              <a:rPr lang="zh-CN" altLang="en-US" sz="2665">
                <a:latin typeface="微软雅黑" panose="020B0503020204020204" pitchFamily="34" charset="-122"/>
                <a:ea typeface="微软雅黑" panose="020B0503020204020204" pitchFamily="34" charset="-122"/>
              </a:rPr>
              <a:t>规完成</a:t>
            </a:r>
            <a:r>
              <a:rPr lang="en-US" altLang="zh-CN" sz="2665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665">
                <a:latin typeface="微软雅黑" panose="020B0503020204020204" pitchFamily="34" charset="-122"/>
                <a:ea typeface="微软雅黑" panose="020B0503020204020204" pitchFamily="34" charset="-122"/>
              </a:rPr>
              <a:t>中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的作图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66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43339" y="345292"/>
            <a:ext cx="3456384" cy="1025921"/>
            <a:chOff x="4680904" y="168123"/>
            <a:chExt cx="2592288" cy="769441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6EE34"/>
                </a:clrFrom>
                <a:clrTo>
                  <a:srgbClr val="F6EE3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680904" y="168123"/>
              <a:ext cx="783060" cy="769441"/>
            </a:xfrm>
            <a:prstGeom prst="rect">
              <a:avLst/>
            </a:prstGeom>
          </p:spPr>
        </p:pic>
        <p:cxnSp>
          <p:nvCxnSpPr>
            <p:cNvPr id="5" name="直接连接符 4"/>
            <p:cNvCxnSpPr/>
            <p:nvPr/>
          </p:nvCxnSpPr>
          <p:spPr>
            <a:xfrm>
              <a:off x="5463964" y="905547"/>
              <a:ext cx="1809228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13"/>
            <p:cNvSpPr txBox="1"/>
            <p:nvPr/>
          </p:nvSpPr>
          <p:spPr bwMode="auto">
            <a:xfrm>
              <a:off x="5442112" y="358886"/>
              <a:ext cx="1783180" cy="56174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4265" b="1" kern="0" dirty="0">
                  <a:solidFill>
                    <a:srgbClr val="00B05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挑战自我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27381" y="1412777"/>
            <a:ext cx="11329259" cy="1939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已知两边及其中一边的对角，例如已知∠</a:t>
            </a:r>
            <a:r>
              <a:rPr lang="el-GR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β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，线段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c(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).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能作△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，使</a:t>
            </a:r>
            <a:r>
              <a:rPr lang="el-GR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∠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B=</a:t>
            </a:r>
            <a:r>
              <a:rPr lang="el-GR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∠β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AB=c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AC=b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吗？如果能作，可以作出几个满足上述条件的不同的三角形？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7435" y="3778624"/>
            <a:ext cx="6631871" cy="70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可以作出</a:t>
            </a:r>
            <a:r>
              <a:rPr lang="en-US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个满足上述条件的不同三角形</a:t>
            </a:r>
            <a:r>
              <a:rPr lang="en-US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665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88288" y="2852936"/>
            <a:ext cx="1728192" cy="1851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2014538" y="1474788"/>
            <a:ext cx="10177462" cy="347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．根据下面给出的条件，小明和小毅分别画三角形，那么他们画出的三角形不一定全等的是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A.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已知两边和它们的夹角       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B.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已知两角和它们的夹边</a:t>
            </a:r>
            <a:endParaRPr lang="en-US" altLang="zh-CN" sz="266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C.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已知三边                            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D.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已知三角</a:t>
            </a:r>
            <a:endParaRPr lang="en-US" altLang="zh-CN" sz="266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29485" y="407303"/>
            <a:ext cx="3456384" cy="1025921"/>
            <a:chOff x="4680904" y="168123"/>
            <a:chExt cx="2592288" cy="769441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6EE34"/>
                </a:clrFrom>
                <a:clrTo>
                  <a:srgbClr val="F6EE3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680904" y="168123"/>
              <a:ext cx="783060" cy="769441"/>
            </a:xfrm>
            <a:prstGeom prst="rect">
              <a:avLst/>
            </a:prstGeom>
          </p:spPr>
        </p:pic>
        <p:cxnSp>
          <p:nvCxnSpPr>
            <p:cNvPr id="11" name="直接连接符 10"/>
            <p:cNvCxnSpPr/>
            <p:nvPr/>
          </p:nvCxnSpPr>
          <p:spPr>
            <a:xfrm>
              <a:off x="5463964" y="905547"/>
              <a:ext cx="1809228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3"/>
            <p:cNvSpPr txBox="1"/>
            <p:nvPr/>
          </p:nvSpPr>
          <p:spPr bwMode="auto">
            <a:xfrm>
              <a:off x="5442112" y="358886"/>
              <a:ext cx="1783180" cy="56174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4265" b="1" kern="0" dirty="0">
                  <a:solidFill>
                    <a:srgbClr val="00B05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课堂练习</a:t>
              </a:r>
              <a:endParaRPr lang="en-US" altLang="zh-CN" sz="4265" b="1" kern="0" dirty="0">
                <a:solidFill>
                  <a:srgbClr val="00B05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279258" y="2222425"/>
            <a:ext cx="580475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95467" y="932723"/>
            <a:ext cx="10301111" cy="440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已知三边作三角形，用到的基本作图是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)</a:t>
            </a:r>
          </a:p>
          <a:p>
            <a:pPr>
              <a:lnSpc>
                <a:spcPct val="150000"/>
              </a:lnSpc>
            </a:pP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A.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作一个角等于已知角           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B.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平分一个已知角</a:t>
            </a:r>
            <a:endParaRPr lang="en-US" altLang="zh-CN" sz="266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C.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在射线上截取一线段等于已知线段</a:t>
            </a:r>
            <a:endParaRPr lang="en-US" altLang="zh-CN" sz="266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D.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作一条直线的垂线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zh-CN" sz="266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画三角形，使它的两条边分别等于两条已知线段，这样的</a:t>
            </a:r>
            <a:r>
              <a:rPr lang="zh-CN" altLang="en-US" sz="2665">
                <a:latin typeface="微软雅黑" panose="020B0503020204020204" pitchFamily="34" charset="-122"/>
                <a:ea typeface="微软雅黑" panose="020B0503020204020204" pitchFamily="34" charset="-122"/>
              </a:rPr>
              <a:t>三角形可以画</a:t>
            </a:r>
            <a:r>
              <a:rPr lang="zh-CN" altLang="en-US" sz="2665" u="sng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endParaRPr lang="en-US" altLang="zh-CN" sz="266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8119" y="1063611"/>
            <a:ext cx="413896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2665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575" y="4693467"/>
            <a:ext cx="86754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4759" y="836712"/>
            <a:ext cx="11575907" cy="708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如图，已知∠</a:t>
            </a:r>
            <a:r>
              <a:rPr lang="el-GR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α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l-GR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∠β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，线段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，求作△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，使∠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A=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∠</a:t>
            </a:r>
            <a:r>
              <a:rPr lang="el-GR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α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，∠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B=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∠</a:t>
            </a:r>
            <a:r>
              <a:rPr lang="el-GR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β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BC=a.</a:t>
            </a:r>
            <a:endParaRPr lang="zh-CN" altLang="en-US" sz="2665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47596" y="1700808"/>
            <a:ext cx="5760929" cy="124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5422" y="3140968"/>
            <a:ext cx="11049820" cy="2555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作法：</a:t>
            </a:r>
            <a:r>
              <a:rPr lang="en-US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作∠</a:t>
            </a:r>
            <a:r>
              <a:rPr lang="en-US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MCN=180</a:t>
            </a:r>
            <a:r>
              <a:rPr lang="zh-CN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°</a:t>
            </a:r>
            <a:r>
              <a:rPr lang="en-US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∠α</a:t>
            </a:r>
            <a:r>
              <a:rPr lang="en-US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∠β</a:t>
            </a:r>
          </a:p>
          <a:p>
            <a:pPr>
              <a:lnSpc>
                <a:spcPct val="150000"/>
              </a:lnSpc>
            </a:pPr>
            <a:r>
              <a:rPr lang="en-US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en-US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上截取</a:t>
            </a:r>
            <a:r>
              <a:rPr lang="en-US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CB=a</a:t>
            </a:r>
            <a:endParaRPr lang="zh-CN" altLang="zh-CN" sz="2665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(3)</a:t>
            </a:r>
            <a:r>
              <a:rPr lang="zh-CN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</a:t>
            </a:r>
            <a:r>
              <a:rPr lang="en-US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为顶点，以</a:t>
            </a:r>
            <a:r>
              <a:rPr lang="en-US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BC</a:t>
            </a:r>
            <a:r>
              <a:rPr lang="zh-CN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为一边，在</a:t>
            </a:r>
            <a:r>
              <a:rPr lang="en-US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BC</a:t>
            </a:r>
            <a:r>
              <a:rPr lang="zh-CN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的同侧作∠</a:t>
            </a:r>
            <a:r>
              <a:rPr lang="en-US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PBC=</a:t>
            </a:r>
            <a:r>
              <a:rPr lang="zh-CN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∠β，</a:t>
            </a:r>
            <a:r>
              <a:rPr lang="en-US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BP</a:t>
            </a:r>
            <a:r>
              <a:rPr lang="zh-CN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</a:t>
            </a:r>
            <a:r>
              <a:rPr lang="en-US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CN</a:t>
            </a:r>
            <a:r>
              <a:rPr lang="zh-CN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于点</a:t>
            </a:r>
            <a:r>
              <a:rPr lang="en-US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A.</a:t>
            </a:r>
            <a:endParaRPr lang="zh-CN" altLang="zh-CN" sz="2665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则△</a:t>
            </a:r>
            <a:r>
              <a:rPr lang="en-US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即为所求作的三角形</a:t>
            </a:r>
            <a:r>
              <a:rPr lang="en-US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如图：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8021" y="5250469"/>
            <a:ext cx="1920503" cy="1305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129485" y="413910"/>
            <a:ext cx="3456384" cy="1025921"/>
            <a:chOff x="4680904" y="168123"/>
            <a:chExt cx="2592288" cy="769441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6EE34"/>
                </a:clrFrom>
                <a:clrTo>
                  <a:srgbClr val="F6EE3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680904" y="168123"/>
              <a:ext cx="783060" cy="769441"/>
            </a:xfrm>
            <a:prstGeom prst="rect">
              <a:avLst/>
            </a:prstGeom>
          </p:spPr>
        </p:pic>
        <p:cxnSp>
          <p:nvCxnSpPr>
            <p:cNvPr id="32" name="直接连接符 31"/>
            <p:cNvCxnSpPr/>
            <p:nvPr/>
          </p:nvCxnSpPr>
          <p:spPr>
            <a:xfrm>
              <a:off x="5463964" y="905547"/>
              <a:ext cx="1809228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13"/>
            <p:cNvSpPr txBox="1"/>
            <p:nvPr/>
          </p:nvSpPr>
          <p:spPr bwMode="auto">
            <a:xfrm>
              <a:off x="5442112" y="358886"/>
              <a:ext cx="1783180" cy="56174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4265" b="1" kern="0" dirty="0">
                  <a:solidFill>
                    <a:srgbClr val="00B05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课堂小结</a:t>
              </a:r>
              <a:endParaRPr lang="en-US" altLang="zh-CN" sz="4265" b="1" kern="0" dirty="0">
                <a:solidFill>
                  <a:srgbClr val="00B05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1158283" y="1998127"/>
            <a:ext cx="79816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本节课我们学习了什么？你有什么收获呢？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11424" y="2852937"/>
            <a:ext cx="9282707" cy="63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2199" tIns="111100" rIns="222199" bIns="11110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1、假设所求作的图形已经作出，并在草稿纸上作出草图；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11424" y="3621022"/>
            <a:ext cx="7554515" cy="63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2199" tIns="111100" rIns="222199" bIns="11110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2、在草图上标出已给的边、角的对应位置；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11424" y="4346496"/>
            <a:ext cx="9762760" cy="63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2199" tIns="111100" rIns="222199" bIns="11110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3、从草图中首先找出基本图形，由此确定作图的起始步骤；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911424" y="5253204"/>
            <a:ext cx="7603259" cy="63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2199" tIns="111100" rIns="222199" bIns="11110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4、在3的基础上逐步向所求图形扩展。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289826" y="2468893"/>
            <a:ext cx="7290777" cy="74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33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None/>
              <a:defRPr/>
            </a:pPr>
            <a:r>
              <a:rPr lang="zh-CN" altLang="en-US" sz="4265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书面作业：完成相关书本作业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71048" y="372456"/>
            <a:ext cx="3456384" cy="1025921"/>
            <a:chOff x="4680904" y="168123"/>
            <a:chExt cx="2592288" cy="769441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6EE34"/>
                </a:clrFrom>
                <a:clrTo>
                  <a:srgbClr val="F6EE3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680904" y="168123"/>
              <a:ext cx="783060" cy="769441"/>
            </a:xfrm>
            <a:prstGeom prst="rect">
              <a:avLst/>
            </a:prstGeom>
          </p:spPr>
        </p:pic>
        <p:cxnSp>
          <p:nvCxnSpPr>
            <p:cNvPr id="11" name="直接连接符 10"/>
            <p:cNvCxnSpPr/>
            <p:nvPr/>
          </p:nvCxnSpPr>
          <p:spPr>
            <a:xfrm>
              <a:off x="5463964" y="905547"/>
              <a:ext cx="1809228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3"/>
            <p:cNvSpPr txBox="1"/>
            <p:nvPr/>
          </p:nvSpPr>
          <p:spPr bwMode="auto">
            <a:xfrm>
              <a:off x="5442112" y="358886"/>
              <a:ext cx="1783180" cy="56174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4265" b="1" kern="0" dirty="0">
                  <a:solidFill>
                    <a:srgbClr val="00B05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布置作业</a:t>
              </a:r>
              <a:endParaRPr lang="en-US" altLang="zh-CN" sz="4265" b="1" kern="0" dirty="0">
                <a:solidFill>
                  <a:srgbClr val="00B05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211101" y="3561216"/>
            <a:ext cx="90250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数学活动</a:t>
            </a:r>
            <a:endParaRPr lang="en-US" altLang="zh-CN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处处留心皆学问：作三角形的条件与证明三角形全等的条件之间有什么样的关系呢？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>
            <a:off x="143339" y="320582"/>
            <a:ext cx="3456384" cy="1025921"/>
            <a:chOff x="4680904" y="168123"/>
            <a:chExt cx="2592288" cy="769441"/>
          </a:xfrm>
        </p:grpSpPr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6EE34"/>
                </a:clrFrom>
                <a:clrTo>
                  <a:srgbClr val="F6EE3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680904" y="168123"/>
              <a:ext cx="783060" cy="769441"/>
            </a:xfrm>
            <a:prstGeom prst="rect">
              <a:avLst/>
            </a:prstGeom>
          </p:spPr>
        </p:pic>
        <p:cxnSp>
          <p:nvCxnSpPr>
            <p:cNvPr id="28" name="直接连接符 27"/>
            <p:cNvCxnSpPr/>
            <p:nvPr/>
          </p:nvCxnSpPr>
          <p:spPr>
            <a:xfrm>
              <a:off x="5463964" y="905547"/>
              <a:ext cx="1809228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13"/>
            <p:cNvSpPr txBox="1"/>
            <p:nvPr/>
          </p:nvSpPr>
          <p:spPr bwMode="auto">
            <a:xfrm>
              <a:off x="5442112" y="358886"/>
              <a:ext cx="1783180" cy="56174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4265" b="1" kern="0" dirty="0">
                  <a:solidFill>
                    <a:srgbClr val="00B05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学习目标</a:t>
              </a:r>
              <a:endParaRPr lang="en-US" altLang="zh-CN" sz="4265" b="1" kern="0" dirty="0">
                <a:solidFill>
                  <a:srgbClr val="00B05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813607" y="1508787"/>
            <a:ext cx="9476989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609600" indent="-609600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会利用基本尺规作图，完成已知两角和夹边作三角形</a:t>
            </a:r>
            <a:endParaRPr lang="en-US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813607" y="3403015"/>
            <a:ext cx="9728757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81000" indent="-381000">
              <a:lnSpc>
                <a:spcPct val="150000"/>
              </a:lnSpc>
              <a:spcBef>
                <a:spcPct val="50000"/>
              </a:spcBef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探索完成已知两角和其中一角的对边作三角形的过程，积累数学活动经验。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123144" y="254985"/>
            <a:ext cx="3456384" cy="1025921"/>
            <a:chOff x="4680904" y="168123"/>
            <a:chExt cx="2592288" cy="769441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6EE34"/>
                </a:clrFrom>
                <a:clrTo>
                  <a:srgbClr val="F6EE3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680904" y="168123"/>
              <a:ext cx="783060" cy="769441"/>
            </a:xfrm>
            <a:prstGeom prst="rect">
              <a:avLst/>
            </a:prstGeom>
          </p:spPr>
        </p:pic>
        <p:cxnSp>
          <p:nvCxnSpPr>
            <p:cNvPr id="17" name="直接连接符 16"/>
            <p:cNvCxnSpPr/>
            <p:nvPr/>
          </p:nvCxnSpPr>
          <p:spPr>
            <a:xfrm>
              <a:off x="5463964" y="905547"/>
              <a:ext cx="1809228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3"/>
            <p:cNvSpPr txBox="1"/>
            <p:nvPr/>
          </p:nvSpPr>
          <p:spPr bwMode="auto">
            <a:xfrm>
              <a:off x="5442112" y="358886"/>
              <a:ext cx="1783180" cy="56174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4265" b="1" kern="0" dirty="0">
                  <a:solidFill>
                    <a:srgbClr val="00B05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预习反馈</a:t>
              </a:r>
              <a:endParaRPr lang="en-US" altLang="zh-CN" sz="4265" b="1" kern="0" dirty="0">
                <a:solidFill>
                  <a:srgbClr val="00B05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-24622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spAutoFit/>
          </a:bodyPr>
          <a:lstStyle/>
          <a:p>
            <a:endParaRPr lang="zh-CN" altLang="en-US" sz="24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" y="-24622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spAutoFit/>
          </a:bodyPr>
          <a:lstStyle/>
          <a:p>
            <a:endParaRPr lang="zh-CN" altLang="en-US" sz="2400"/>
          </a:p>
        </p:txBody>
      </p:sp>
      <p:sp>
        <p:nvSpPr>
          <p:cNvPr id="3" name="TextBox 2"/>
          <p:cNvSpPr txBox="1"/>
          <p:nvPr/>
        </p:nvSpPr>
        <p:spPr>
          <a:xfrm>
            <a:off x="355947" y="1115737"/>
            <a:ext cx="11480107" cy="5017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．根据下列条件，能作出唯一的△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的是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(       )</a:t>
            </a:r>
          </a:p>
          <a:p>
            <a:pPr>
              <a:lnSpc>
                <a:spcPct val="150000"/>
              </a:lnSpc>
            </a:pP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A. AB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BC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AC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2		B. ∠A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35°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AC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BC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C. ∠A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90°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BC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5			D. ∠B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35.5°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，∠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42°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  <a:p>
            <a:pPr>
              <a:lnSpc>
                <a:spcPct val="150000"/>
              </a:lnSpc>
            </a:pP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．工人师傅常用角尺平分一个任意角，作法如下：如图，∠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AOB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是一个任意角，在边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OA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OB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上分别取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OM=ON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．移动角尺，使角尺两边相同的刻度分别与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重合．则过角尺顶点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P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的射线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OP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便是∠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AOB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的角平分线，由做法得△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MOP≌△NOP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的依据是（   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AAS      B. SAS        C. ASA       D.SSS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</a:p>
        </p:txBody>
      </p:sp>
      <p:sp>
        <p:nvSpPr>
          <p:cNvPr id="20" name="TextBox 24"/>
          <p:cNvSpPr txBox="1"/>
          <p:nvPr/>
        </p:nvSpPr>
        <p:spPr>
          <a:xfrm>
            <a:off x="7152118" y="1199395"/>
            <a:ext cx="67207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65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sz="2665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4"/>
          <p:cNvSpPr txBox="1"/>
          <p:nvPr/>
        </p:nvSpPr>
        <p:spPr>
          <a:xfrm>
            <a:off x="5039883" y="5009557"/>
            <a:ext cx="67207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65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2665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" name="图片 21" descr="学科网(www.zxxk.com)--教育资源门户，提供试卷、教案、课件、论文、素材及各类教学资源下载，还有大量而丰富的教学相关资讯！"/>
          <p:cNvPicPr/>
          <p:nvPr/>
        </p:nvPicPr>
        <p:blipFill>
          <a:blip r:embed="rId3" r:link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36160" y="4759911"/>
            <a:ext cx="2580755" cy="1986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55947" y="1028734"/>
            <a:ext cx="11480107" cy="440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已知∠</a:t>
            </a:r>
            <a:r>
              <a:rPr lang="el-GR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α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和线段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，求作△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，使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BC=m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AB=n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，∠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ABC=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∠</a:t>
            </a:r>
            <a:r>
              <a:rPr lang="el-GR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α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，作法的合理顺序为</a:t>
            </a:r>
            <a:r>
              <a:rPr lang="zh-CN" altLang="en-US" sz="2665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填序号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①以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为顶点，以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BC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为一边，在∠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DBC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的同侧作∠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ACB =∠ β,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交射线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BD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于点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66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②作一条线段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BC= a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66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③以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为顶点，以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BC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为一边，作∠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DBC=∠α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66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④△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就是所求作的三角形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665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4"/>
          <p:cNvSpPr txBox="1"/>
          <p:nvPr/>
        </p:nvSpPr>
        <p:spPr>
          <a:xfrm>
            <a:off x="2638855" y="1604798"/>
            <a:ext cx="201622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65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②③①④</a:t>
            </a:r>
            <a:endParaRPr lang="zh-CN" altLang="en-US" sz="2665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Line 3"/>
          <p:cNvSpPr>
            <a:spLocks noChangeShapeType="1"/>
          </p:cNvSpPr>
          <p:nvPr/>
        </p:nvSpPr>
        <p:spPr bwMode="auto">
          <a:xfrm>
            <a:off x="6570133" y="563095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55" tIns="54428" rIns="108855" bIns="54428"/>
          <a:lstStyle/>
          <a:p>
            <a:endParaRPr lang="zh-CN" altLang="en-US" sz="240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82941" y="2152974"/>
            <a:ext cx="8877423" cy="8485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108855" tIns="54428" rIns="108855" bIns="54428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怎样作一条线段等于已知线段？</a:t>
            </a:r>
          </a:p>
        </p:txBody>
      </p:sp>
      <p:sp>
        <p:nvSpPr>
          <p:cNvPr id="1032" name="Rectangle 13"/>
          <p:cNvSpPr>
            <a:spLocks noChangeArrowheads="1"/>
          </p:cNvSpPr>
          <p:nvPr/>
        </p:nvSpPr>
        <p:spPr bwMode="auto">
          <a:xfrm>
            <a:off x="5820767" y="4503398"/>
            <a:ext cx="6150832" cy="1676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5" tIns="54428" rIns="108855" bIns="54428"/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lang="en-US" altLang="zh-CN" sz="3335"/>
          </a:p>
        </p:txBody>
      </p:sp>
      <p:grpSp>
        <p:nvGrpSpPr>
          <p:cNvPr id="61" name="组合 60"/>
          <p:cNvGrpSpPr/>
          <p:nvPr/>
        </p:nvGrpSpPr>
        <p:grpSpPr>
          <a:xfrm>
            <a:off x="143339" y="387765"/>
            <a:ext cx="3456384" cy="1025921"/>
            <a:chOff x="4680904" y="168123"/>
            <a:chExt cx="2592288" cy="769441"/>
          </a:xfrm>
        </p:grpSpPr>
        <p:pic>
          <p:nvPicPr>
            <p:cNvPr id="62" name="图片 61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6EE34"/>
                </a:clrFrom>
                <a:clrTo>
                  <a:srgbClr val="F6EE3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680904" y="168123"/>
              <a:ext cx="783060" cy="769441"/>
            </a:xfrm>
            <a:prstGeom prst="rect">
              <a:avLst/>
            </a:prstGeom>
          </p:spPr>
        </p:pic>
        <p:cxnSp>
          <p:nvCxnSpPr>
            <p:cNvPr id="63" name="直接连接符 62"/>
            <p:cNvCxnSpPr/>
            <p:nvPr/>
          </p:nvCxnSpPr>
          <p:spPr>
            <a:xfrm>
              <a:off x="5463964" y="905547"/>
              <a:ext cx="1809228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13"/>
            <p:cNvSpPr txBox="1"/>
            <p:nvPr/>
          </p:nvSpPr>
          <p:spPr bwMode="auto">
            <a:xfrm>
              <a:off x="5442112" y="358886"/>
              <a:ext cx="1783180" cy="56174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4265" b="1" kern="0" dirty="0">
                  <a:solidFill>
                    <a:srgbClr val="00B05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复习引入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545137" y="3454213"/>
            <a:ext cx="91992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怎样作一个角等于已知角？其具体步骤是什么？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43339" y="297129"/>
            <a:ext cx="3456384" cy="1025921"/>
            <a:chOff x="4680904" y="168123"/>
            <a:chExt cx="2592288" cy="769441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6EE34"/>
                </a:clrFrom>
                <a:clrTo>
                  <a:srgbClr val="F6EE34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680904" y="168123"/>
              <a:ext cx="783060" cy="769441"/>
            </a:xfrm>
            <a:prstGeom prst="rect">
              <a:avLst/>
            </a:prstGeom>
          </p:spPr>
        </p:pic>
        <p:cxnSp>
          <p:nvCxnSpPr>
            <p:cNvPr id="9" name="直接连接符 8"/>
            <p:cNvCxnSpPr/>
            <p:nvPr/>
          </p:nvCxnSpPr>
          <p:spPr>
            <a:xfrm>
              <a:off x="5463964" y="905547"/>
              <a:ext cx="1809228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13"/>
            <p:cNvSpPr txBox="1"/>
            <p:nvPr/>
          </p:nvSpPr>
          <p:spPr bwMode="auto">
            <a:xfrm>
              <a:off x="5442112" y="358886"/>
              <a:ext cx="1783180" cy="561741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sz="4265" b="1" kern="0" dirty="0">
                  <a:solidFill>
                    <a:srgbClr val="00B05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实验探究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27382" y="1508787"/>
            <a:ext cx="9985109" cy="1323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、利用基本作图，已知两角及它们的夹边，例如∠</a:t>
            </a:r>
            <a:r>
              <a:rPr lang="el-GR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α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l-GR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∠β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和线段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，如何作△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，使∠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B=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∠</a:t>
            </a:r>
            <a:r>
              <a:rPr lang="el-GR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α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，∠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C=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∠</a:t>
            </a:r>
            <a:r>
              <a:rPr lang="el-GR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β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BC=a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呢？</a:t>
            </a:r>
          </a:p>
        </p:txBody>
      </p:sp>
      <p:pic>
        <p:nvPicPr>
          <p:cNvPr id="1025" name="Picture 1" descr="C:\Users\Administrator\AppData\Roaming\Tencent\Users\270953991\QQ\WinTemp\RichOle\6(4_VOB`8EF~$7GITB2B4EK.png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45967" y="3140969"/>
            <a:ext cx="1252827" cy="2442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云形标注 2"/>
          <p:cNvSpPr/>
          <p:nvPr/>
        </p:nvSpPr>
        <p:spPr>
          <a:xfrm>
            <a:off x="567575" y="2948947"/>
            <a:ext cx="8064896" cy="3456384"/>
          </a:xfrm>
          <a:prstGeom prst="cloudCallout">
            <a:avLst>
              <a:gd name="adj1" fmla="val 64721"/>
              <a:gd name="adj2" fmla="val 3581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利用基本作图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，先作线段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BC=a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，便确定了三角形的两个顶点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然后分别以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为角的顶点，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BC(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CB)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为一边，在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BC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同侧分别作角，两角的另一边的交点就是三角形的第三个顶点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665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1" name="Rectangle 13"/>
          <p:cNvSpPr>
            <a:spLocks noRot="1" noChangeArrowheads="1"/>
          </p:cNvSpPr>
          <p:nvPr/>
        </p:nvSpPr>
        <p:spPr bwMode="auto">
          <a:xfrm>
            <a:off x="762342" y="878577"/>
            <a:ext cx="7157861" cy="793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已知两角和它们的夹边作三角形</a:t>
            </a:r>
            <a:r>
              <a:rPr lang="zh-CN" altLang="en-US" sz="32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12302" name="Rectangle 14"/>
          <p:cNvSpPr>
            <a:spLocks noRot="1" noChangeArrowheads="1"/>
          </p:cNvSpPr>
          <p:nvPr/>
        </p:nvSpPr>
        <p:spPr bwMode="auto">
          <a:xfrm>
            <a:off x="632536" y="1846262"/>
            <a:ext cx="10972800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已知：∠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α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，∠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β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，线段</a:t>
            </a:r>
            <a:r>
              <a:rPr lang="en-US" altLang="zh-CN" sz="320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a.</a:t>
            </a:r>
          </a:p>
          <a:p>
            <a:pPr>
              <a:spcBef>
                <a:spcPct val="2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求作：△</a:t>
            </a:r>
            <a:r>
              <a:rPr lang="en-US" altLang="zh-CN" sz="320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</a:t>
            </a:r>
            <a:r>
              <a:rPr lang="en-US" altLang="zh-CN" sz="320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BC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320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∠</a:t>
            </a:r>
            <a:r>
              <a:rPr lang="en-US" altLang="zh-CN" sz="320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=∠ α, ∠</a:t>
            </a:r>
            <a:r>
              <a:rPr lang="en-US" altLang="zh-CN" sz="320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=∠ β</a:t>
            </a:r>
          </a:p>
        </p:txBody>
      </p:sp>
      <p:grpSp>
        <p:nvGrpSpPr>
          <p:cNvPr id="20484" name="Group 39"/>
          <p:cNvGrpSpPr/>
          <p:nvPr/>
        </p:nvGrpSpPr>
        <p:grpSpPr bwMode="auto">
          <a:xfrm>
            <a:off x="1317627" y="3183731"/>
            <a:ext cx="6766983" cy="3198813"/>
            <a:chOff x="0" y="799"/>
            <a:chExt cx="3197" cy="2015"/>
          </a:xfrm>
        </p:grpSpPr>
        <p:grpSp>
          <p:nvGrpSpPr>
            <p:cNvPr id="20485" name="Group 40"/>
            <p:cNvGrpSpPr/>
            <p:nvPr/>
          </p:nvGrpSpPr>
          <p:grpSpPr bwMode="auto">
            <a:xfrm>
              <a:off x="1791" y="799"/>
              <a:ext cx="1406" cy="1622"/>
              <a:chOff x="2290" y="1842"/>
              <a:chExt cx="1406" cy="1622"/>
            </a:xfrm>
          </p:grpSpPr>
          <p:sp>
            <p:nvSpPr>
              <p:cNvPr id="20486" name="Text Box 41"/>
              <p:cNvSpPr txBox="1">
                <a:spLocks noChangeArrowheads="1"/>
              </p:cNvSpPr>
              <p:nvPr/>
            </p:nvSpPr>
            <p:spPr bwMode="auto">
              <a:xfrm rot="20954594">
                <a:off x="2318" y="3096"/>
                <a:ext cx="282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3200">
                    <a:solidFill>
                      <a:srgbClr val="FF0000"/>
                    </a:solidFill>
                  </a:rPr>
                  <a:t>）</a:t>
                </a:r>
              </a:p>
            </p:txBody>
          </p:sp>
          <p:grpSp>
            <p:nvGrpSpPr>
              <p:cNvPr id="20487" name="Group 42"/>
              <p:cNvGrpSpPr/>
              <p:nvPr/>
            </p:nvGrpSpPr>
            <p:grpSpPr bwMode="auto">
              <a:xfrm>
                <a:off x="2290" y="1842"/>
                <a:ext cx="1406" cy="1561"/>
                <a:chOff x="2245" y="1706"/>
                <a:chExt cx="1406" cy="1561"/>
              </a:xfrm>
            </p:grpSpPr>
            <p:sp>
              <p:nvSpPr>
                <p:cNvPr id="20488" name="Line 43"/>
                <p:cNvSpPr>
                  <a:spLocks noChangeShapeType="1"/>
                </p:cNvSpPr>
                <p:nvPr/>
              </p:nvSpPr>
              <p:spPr bwMode="auto">
                <a:xfrm>
                  <a:off x="2245" y="3249"/>
                  <a:ext cx="140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489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2245" y="1706"/>
                  <a:ext cx="817" cy="154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490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381" y="2976"/>
                  <a:ext cx="408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400">
                      <a:solidFill>
                        <a:srgbClr val="FF0000"/>
                      </a:solidFill>
                    </a:rPr>
                    <a:t>β</a:t>
                  </a:r>
                </a:p>
              </p:txBody>
            </p:sp>
          </p:grpSp>
        </p:grpSp>
        <p:grpSp>
          <p:nvGrpSpPr>
            <p:cNvPr id="20491" name="Group 46"/>
            <p:cNvGrpSpPr/>
            <p:nvPr/>
          </p:nvGrpSpPr>
          <p:grpSpPr bwMode="auto">
            <a:xfrm>
              <a:off x="1020" y="2523"/>
              <a:ext cx="1224" cy="291"/>
              <a:chOff x="2472" y="2840"/>
              <a:chExt cx="1224" cy="291"/>
            </a:xfrm>
          </p:grpSpPr>
          <p:sp>
            <p:nvSpPr>
              <p:cNvPr id="20492" name="Line 47"/>
              <p:cNvSpPr>
                <a:spLocks noChangeShapeType="1"/>
              </p:cNvSpPr>
              <p:nvPr/>
            </p:nvSpPr>
            <p:spPr bwMode="auto">
              <a:xfrm>
                <a:off x="2472" y="3067"/>
                <a:ext cx="12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20493" name="Text Box 48"/>
              <p:cNvSpPr txBox="1">
                <a:spLocks noChangeArrowheads="1"/>
              </p:cNvSpPr>
              <p:nvPr/>
            </p:nvSpPr>
            <p:spPr bwMode="auto">
              <a:xfrm>
                <a:off x="3016" y="2840"/>
                <a:ext cx="317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</p:grpSp>
        <p:grpSp>
          <p:nvGrpSpPr>
            <p:cNvPr id="20494" name="Group 49"/>
            <p:cNvGrpSpPr/>
            <p:nvPr/>
          </p:nvGrpSpPr>
          <p:grpSpPr bwMode="auto">
            <a:xfrm>
              <a:off x="0" y="1117"/>
              <a:ext cx="1678" cy="1289"/>
              <a:chOff x="113" y="1100"/>
              <a:chExt cx="1678" cy="1289"/>
            </a:xfrm>
          </p:grpSpPr>
          <p:grpSp>
            <p:nvGrpSpPr>
              <p:cNvPr id="20495" name="Group 50"/>
              <p:cNvGrpSpPr/>
              <p:nvPr/>
            </p:nvGrpSpPr>
            <p:grpSpPr bwMode="auto">
              <a:xfrm>
                <a:off x="113" y="1100"/>
                <a:ext cx="1678" cy="1289"/>
                <a:chOff x="2971" y="1888"/>
                <a:chExt cx="1678" cy="1289"/>
              </a:xfrm>
            </p:grpSpPr>
            <p:grpSp>
              <p:nvGrpSpPr>
                <p:cNvPr id="20496" name="Group 51"/>
                <p:cNvGrpSpPr/>
                <p:nvPr/>
              </p:nvGrpSpPr>
              <p:grpSpPr bwMode="auto">
                <a:xfrm>
                  <a:off x="2971" y="1888"/>
                  <a:ext cx="1678" cy="1225"/>
                  <a:chOff x="2971" y="1888"/>
                  <a:chExt cx="1678" cy="1225"/>
                </a:xfrm>
              </p:grpSpPr>
              <p:sp>
                <p:nvSpPr>
                  <p:cNvPr id="20497" name="Line 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71" y="1888"/>
                    <a:ext cx="1224" cy="1225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0498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2971" y="3113"/>
                    <a:ext cx="167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20499" name="Text Box 54"/>
                <p:cNvSpPr txBox="1">
                  <a:spLocks noChangeArrowheads="1"/>
                </p:cNvSpPr>
                <p:nvPr/>
              </p:nvSpPr>
              <p:spPr bwMode="auto">
                <a:xfrm rot="20155089">
                  <a:off x="3016" y="2807"/>
                  <a:ext cx="544" cy="3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zh-CN" altLang="en-US" sz="2665">
                      <a:solidFill>
                        <a:srgbClr val="FF0000"/>
                      </a:solidFill>
                    </a:rPr>
                    <a:t>）</a:t>
                  </a:r>
                </a:p>
              </p:txBody>
            </p:sp>
            <p:sp>
              <p:nvSpPr>
                <p:cNvPr id="20500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152" y="2886"/>
                  <a:ext cx="318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400">
                      <a:solidFill>
                        <a:srgbClr val="FF0000"/>
                      </a:solidFill>
                    </a:rPr>
                    <a:t>α</a:t>
                  </a:r>
                </a:p>
              </p:txBody>
            </p:sp>
          </p:grpSp>
          <p:sp>
            <p:nvSpPr>
              <p:cNvPr id="20501" name="Arc 56"/>
              <p:cNvSpPr>
                <a:spLocks noChangeArrowheads="1"/>
              </p:cNvSpPr>
              <p:nvPr/>
            </p:nvSpPr>
            <p:spPr bwMode="auto">
              <a:xfrm rot="-2005272">
                <a:off x="567" y="1664"/>
                <a:ext cx="317" cy="182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0502" name="Group 57"/>
            <p:cNvGrpSpPr/>
            <p:nvPr/>
          </p:nvGrpSpPr>
          <p:grpSpPr bwMode="auto">
            <a:xfrm>
              <a:off x="1829" y="1661"/>
              <a:ext cx="424" cy="1043"/>
              <a:chOff x="1829" y="1661"/>
              <a:chExt cx="424" cy="1043"/>
            </a:xfrm>
          </p:grpSpPr>
          <p:sp>
            <p:nvSpPr>
              <p:cNvPr id="20503" name="Arc 58"/>
              <p:cNvSpPr>
                <a:spLocks noChangeArrowheads="1"/>
              </p:cNvSpPr>
              <p:nvPr/>
            </p:nvSpPr>
            <p:spPr bwMode="auto">
              <a:xfrm>
                <a:off x="1829" y="1661"/>
                <a:ext cx="424" cy="1043"/>
              </a:xfrm>
              <a:custGeom>
                <a:avLst/>
                <a:gdLst>
                  <a:gd name="T0" fmla="*/ -1 w 20226"/>
                  <a:gd name="T1" fmla="*/ 0 h 21600"/>
                  <a:gd name="T2" fmla="*/ 20226 w 20226"/>
                  <a:gd name="T3" fmla="*/ 14019 h 21600"/>
                  <a:gd name="T4" fmla="*/ -1 w 20226"/>
                  <a:gd name="T5" fmla="*/ 0 h 21600"/>
                  <a:gd name="T6" fmla="*/ 20226 w 20226"/>
                  <a:gd name="T7" fmla="*/ 14019 h 21600"/>
                  <a:gd name="T8" fmla="*/ 0 w 20226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226" h="21600" fill="none">
                    <a:moveTo>
                      <a:pt x="-1" y="0"/>
                    </a:moveTo>
                    <a:cubicBezTo>
                      <a:pt x="9005" y="0"/>
                      <a:pt x="17065" y="5587"/>
                      <a:pt x="20226" y="14019"/>
                    </a:cubicBezTo>
                  </a:path>
                  <a:path w="20226" h="21600" stroke="0">
                    <a:moveTo>
                      <a:pt x="-1" y="0"/>
                    </a:moveTo>
                    <a:cubicBezTo>
                      <a:pt x="9005" y="0"/>
                      <a:pt x="17065" y="5587"/>
                      <a:pt x="20226" y="1401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20504" name="Arc 59"/>
              <p:cNvSpPr>
                <a:spLocks noChangeArrowheads="1"/>
              </p:cNvSpPr>
              <p:nvPr/>
            </p:nvSpPr>
            <p:spPr bwMode="auto">
              <a:xfrm rot="-2005272">
                <a:off x="1882" y="1797"/>
                <a:ext cx="317" cy="182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0505" name="Arc 60"/>
            <p:cNvSpPr>
              <a:spLocks noChangeArrowheads="1"/>
            </p:cNvSpPr>
            <p:nvPr/>
          </p:nvSpPr>
          <p:spPr bwMode="auto">
            <a:xfrm>
              <a:off x="444" y="1570"/>
              <a:ext cx="363" cy="771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240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2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224367" y="3909054"/>
            <a:ext cx="82507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作法： </a:t>
            </a:r>
            <a:r>
              <a:rPr lang="zh-CN" altLang="en-US" sz="3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3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）作线段</a:t>
            </a:r>
            <a:r>
              <a:rPr lang="en-US" altLang="zh-CN" sz="3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BC=a;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186268" y="4585097"/>
            <a:ext cx="11785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zh-CN" altLang="en-US" sz="3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3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）在</a:t>
            </a:r>
            <a:r>
              <a:rPr lang="en-US" altLang="zh-CN" sz="3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BC</a:t>
            </a:r>
            <a:r>
              <a:rPr lang="zh-CN" altLang="en-US" sz="3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的同侧作∠</a:t>
            </a:r>
            <a:r>
              <a:rPr lang="en-US" altLang="zh-CN" sz="3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CBD= ∠α , ∠ BCE= ∠β,</a:t>
            </a:r>
            <a:r>
              <a:rPr lang="zh-CN" altLang="en-US" sz="3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记</a:t>
            </a:r>
            <a:r>
              <a:rPr lang="en-US" altLang="zh-CN" sz="3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BD</a:t>
            </a:r>
            <a:r>
              <a:rPr lang="zh-CN" altLang="en-US" sz="3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en-US" altLang="zh-CN" sz="3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CE</a:t>
            </a:r>
            <a:r>
              <a:rPr lang="zh-CN" altLang="en-US" sz="3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的交点为点</a:t>
            </a:r>
            <a:r>
              <a:rPr lang="en-US" altLang="zh-CN" sz="3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A.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1200151" y="6021388"/>
            <a:ext cx="58559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△ ABC </a:t>
            </a:r>
            <a:r>
              <a:rPr lang="zh-CN" altLang="en-US" sz="3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就是所求作的三角形</a:t>
            </a:r>
            <a:r>
              <a:rPr lang="en-US" altLang="zh-CN" sz="32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3200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22532" name="Text Box 52"/>
          <p:cNvSpPr txBox="1">
            <a:spLocks noChangeArrowheads="1"/>
          </p:cNvSpPr>
          <p:nvPr/>
        </p:nvSpPr>
        <p:spPr bwMode="auto">
          <a:xfrm rot="645406" flipH="1">
            <a:off x="7531869" y="2966752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3200" b="0"/>
          </a:p>
        </p:txBody>
      </p:sp>
      <p:grpSp>
        <p:nvGrpSpPr>
          <p:cNvPr id="22533" name="Group 68"/>
          <p:cNvGrpSpPr/>
          <p:nvPr/>
        </p:nvGrpSpPr>
        <p:grpSpPr bwMode="auto">
          <a:xfrm>
            <a:off x="558800" y="355519"/>
            <a:ext cx="6766984" cy="3198813"/>
            <a:chOff x="0" y="799"/>
            <a:chExt cx="3197" cy="2015"/>
          </a:xfrm>
        </p:grpSpPr>
        <p:grpSp>
          <p:nvGrpSpPr>
            <p:cNvPr id="22534" name="Group 29"/>
            <p:cNvGrpSpPr/>
            <p:nvPr/>
          </p:nvGrpSpPr>
          <p:grpSpPr bwMode="auto">
            <a:xfrm>
              <a:off x="1791" y="799"/>
              <a:ext cx="1406" cy="1622"/>
              <a:chOff x="2290" y="1842"/>
              <a:chExt cx="1406" cy="1622"/>
            </a:xfrm>
          </p:grpSpPr>
          <p:sp>
            <p:nvSpPr>
              <p:cNvPr id="22535" name="Text Box 30"/>
              <p:cNvSpPr txBox="1">
                <a:spLocks noChangeArrowheads="1"/>
              </p:cNvSpPr>
              <p:nvPr/>
            </p:nvSpPr>
            <p:spPr bwMode="auto">
              <a:xfrm rot="20954594">
                <a:off x="2318" y="3096"/>
                <a:ext cx="281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3200" b="0">
                    <a:solidFill>
                      <a:srgbClr val="FF0000"/>
                    </a:solidFill>
                  </a:rPr>
                  <a:t>）</a:t>
                </a:r>
              </a:p>
            </p:txBody>
          </p:sp>
          <p:grpSp>
            <p:nvGrpSpPr>
              <p:cNvPr id="22536" name="Group 31"/>
              <p:cNvGrpSpPr/>
              <p:nvPr/>
            </p:nvGrpSpPr>
            <p:grpSpPr bwMode="auto">
              <a:xfrm>
                <a:off x="2290" y="1842"/>
                <a:ext cx="1406" cy="1561"/>
                <a:chOff x="2245" y="1706"/>
                <a:chExt cx="1406" cy="1561"/>
              </a:xfrm>
            </p:grpSpPr>
            <p:sp>
              <p:nvSpPr>
                <p:cNvPr id="22537" name="Line 32"/>
                <p:cNvSpPr>
                  <a:spLocks noChangeShapeType="1"/>
                </p:cNvSpPr>
                <p:nvPr/>
              </p:nvSpPr>
              <p:spPr bwMode="auto">
                <a:xfrm>
                  <a:off x="2245" y="3249"/>
                  <a:ext cx="140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2538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245" y="1706"/>
                  <a:ext cx="817" cy="154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24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2539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381" y="2976"/>
                  <a:ext cx="408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400" b="0">
                      <a:solidFill>
                        <a:srgbClr val="FF0000"/>
                      </a:solidFill>
                    </a:rPr>
                    <a:t>β</a:t>
                  </a:r>
                </a:p>
              </p:txBody>
            </p:sp>
          </p:grpSp>
        </p:grpSp>
        <p:grpSp>
          <p:nvGrpSpPr>
            <p:cNvPr id="22540" name="Group 35"/>
            <p:cNvGrpSpPr/>
            <p:nvPr/>
          </p:nvGrpSpPr>
          <p:grpSpPr bwMode="auto">
            <a:xfrm>
              <a:off x="1020" y="2523"/>
              <a:ext cx="1224" cy="291"/>
              <a:chOff x="2472" y="2840"/>
              <a:chExt cx="1224" cy="291"/>
            </a:xfrm>
          </p:grpSpPr>
          <p:sp>
            <p:nvSpPr>
              <p:cNvPr id="22541" name="Line 36"/>
              <p:cNvSpPr>
                <a:spLocks noChangeShapeType="1"/>
              </p:cNvSpPr>
              <p:nvPr/>
            </p:nvSpPr>
            <p:spPr bwMode="auto">
              <a:xfrm>
                <a:off x="2472" y="3067"/>
                <a:ext cx="12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22542" name="Text Box 37"/>
              <p:cNvSpPr txBox="1">
                <a:spLocks noChangeArrowheads="1"/>
              </p:cNvSpPr>
              <p:nvPr/>
            </p:nvSpPr>
            <p:spPr bwMode="auto">
              <a:xfrm>
                <a:off x="3016" y="2840"/>
                <a:ext cx="317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400" b="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</p:grpSp>
        <p:grpSp>
          <p:nvGrpSpPr>
            <p:cNvPr id="22543" name="Group 42"/>
            <p:cNvGrpSpPr/>
            <p:nvPr/>
          </p:nvGrpSpPr>
          <p:grpSpPr bwMode="auto">
            <a:xfrm>
              <a:off x="0" y="1117"/>
              <a:ext cx="1678" cy="1289"/>
              <a:chOff x="113" y="1100"/>
              <a:chExt cx="1678" cy="1289"/>
            </a:xfrm>
          </p:grpSpPr>
          <p:grpSp>
            <p:nvGrpSpPr>
              <p:cNvPr id="22544" name="Group 23"/>
              <p:cNvGrpSpPr/>
              <p:nvPr/>
            </p:nvGrpSpPr>
            <p:grpSpPr bwMode="auto">
              <a:xfrm>
                <a:off x="113" y="1100"/>
                <a:ext cx="1678" cy="1289"/>
                <a:chOff x="2971" y="1888"/>
                <a:chExt cx="1678" cy="1289"/>
              </a:xfrm>
            </p:grpSpPr>
            <p:grpSp>
              <p:nvGrpSpPr>
                <p:cNvPr id="22545" name="Group 24"/>
                <p:cNvGrpSpPr/>
                <p:nvPr/>
              </p:nvGrpSpPr>
              <p:grpSpPr bwMode="auto">
                <a:xfrm>
                  <a:off x="2971" y="1888"/>
                  <a:ext cx="1678" cy="1225"/>
                  <a:chOff x="2971" y="1888"/>
                  <a:chExt cx="1678" cy="1225"/>
                </a:xfrm>
              </p:grpSpPr>
              <p:sp>
                <p:nvSpPr>
                  <p:cNvPr id="22546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971" y="1888"/>
                    <a:ext cx="1224" cy="1225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2547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971" y="3113"/>
                    <a:ext cx="167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 sz="240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22548" name="Text Box 27"/>
                <p:cNvSpPr txBox="1">
                  <a:spLocks noChangeArrowheads="1"/>
                </p:cNvSpPr>
                <p:nvPr/>
              </p:nvSpPr>
              <p:spPr bwMode="auto">
                <a:xfrm rot="20155089">
                  <a:off x="3016" y="2807"/>
                  <a:ext cx="544" cy="3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zh-CN" altLang="en-US" sz="2665" b="0">
                      <a:solidFill>
                        <a:srgbClr val="FF0000"/>
                      </a:solidFill>
                    </a:rPr>
                    <a:t>）</a:t>
                  </a:r>
                </a:p>
              </p:txBody>
            </p:sp>
            <p:sp>
              <p:nvSpPr>
                <p:cNvPr id="2254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152" y="2886"/>
                  <a:ext cx="318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zh-CN" sz="2400" b="0">
                      <a:solidFill>
                        <a:srgbClr val="FF0000"/>
                      </a:solidFill>
                    </a:rPr>
                    <a:t>α</a:t>
                  </a:r>
                </a:p>
              </p:txBody>
            </p:sp>
          </p:grpSp>
          <p:sp>
            <p:nvSpPr>
              <p:cNvPr id="22550" name="Arc 40"/>
              <p:cNvSpPr>
                <a:spLocks noChangeArrowheads="1"/>
              </p:cNvSpPr>
              <p:nvPr/>
            </p:nvSpPr>
            <p:spPr bwMode="auto">
              <a:xfrm rot="-2005272">
                <a:off x="567" y="1664"/>
                <a:ext cx="317" cy="182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2551" name="Group 60"/>
            <p:cNvGrpSpPr/>
            <p:nvPr/>
          </p:nvGrpSpPr>
          <p:grpSpPr bwMode="auto">
            <a:xfrm>
              <a:off x="1829" y="1661"/>
              <a:ext cx="424" cy="1043"/>
              <a:chOff x="1829" y="1661"/>
              <a:chExt cx="424" cy="1043"/>
            </a:xfrm>
          </p:grpSpPr>
          <p:sp>
            <p:nvSpPr>
              <p:cNvPr id="22552" name="Arc 39"/>
              <p:cNvSpPr>
                <a:spLocks noChangeArrowheads="1"/>
              </p:cNvSpPr>
              <p:nvPr/>
            </p:nvSpPr>
            <p:spPr bwMode="auto">
              <a:xfrm>
                <a:off x="1829" y="1661"/>
                <a:ext cx="424" cy="1043"/>
              </a:xfrm>
              <a:custGeom>
                <a:avLst/>
                <a:gdLst>
                  <a:gd name="T0" fmla="*/ -1 w 20226"/>
                  <a:gd name="T1" fmla="*/ 0 h 21600"/>
                  <a:gd name="T2" fmla="*/ 20226 w 20226"/>
                  <a:gd name="T3" fmla="*/ 14019 h 21600"/>
                  <a:gd name="T4" fmla="*/ -1 w 20226"/>
                  <a:gd name="T5" fmla="*/ 0 h 21600"/>
                  <a:gd name="T6" fmla="*/ 20226 w 20226"/>
                  <a:gd name="T7" fmla="*/ 14019 h 21600"/>
                  <a:gd name="T8" fmla="*/ 0 w 20226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226" h="21600" fill="none">
                    <a:moveTo>
                      <a:pt x="-1" y="0"/>
                    </a:moveTo>
                    <a:cubicBezTo>
                      <a:pt x="9005" y="0"/>
                      <a:pt x="17065" y="5587"/>
                      <a:pt x="20226" y="14019"/>
                    </a:cubicBezTo>
                  </a:path>
                  <a:path w="20226" h="21600" stroke="0">
                    <a:moveTo>
                      <a:pt x="-1" y="0"/>
                    </a:moveTo>
                    <a:cubicBezTo>
                      <a:pt x="9005" y="0"/>
                      <a:pt x="17065" y="5587"/>
                      <a:pt x="20226" y="1401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22553" name="Arc 41"/>
              <p:cNvSpPr>
                <a:spLocks noChangeArrowheads="1"/>
              </p:cNvSpPr>
              <p:nvPr/>
            </p:nvSpPr>
            <p:spPr bwMode="auto">
              <a:xfrm rot="-2005272">
                <a:off x="1882" y="1797"/>
                <a:ext cx="317" cy="182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240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2554" name="Arc 67"/>
            <p:cNvSpPr>
              <a:spLocks noChangeArrowheads="1"/>
            </p:cNvSpPr>
            <p:nvPr/>
          </p:nvSpPr>
          <p:spPr bwMode="auto">
            <a:xfrm>
              <a:off x="444" y="1570"/>
              <a:ext cx="363" cy="771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2400">
                <a:solidFill>
                  <a:srgbClr val="FF0000"/>
                </a:solidFill>
              </a:endParaRPr>
            </a:p>
          </p:txBody>
        </p:sp>
      </p:grpSp>
      <p:grpSp>
        <p:nvGrpSpPr>
          <p:cNvPr id="22555" name="Group 75"/>
          <p:cNvGrpSpPr/>
          <p:nvPr/>
        </p:nvGrpSpPr>
        <p:grpSpPr bwMode="auto">
          <a:xfrm>
            <a:off x="7537453" y="639900"/>
            <a:ext cx="3966633" cy="2909888"/>
            <a:chOff x="3424" y="754"/>
            <a:chExt cx="1874" cy="1833"/>
          </a:xfrm>
        </p:grpSpPr>
        <p:pic>
          <p:nvPicPr>
            <p:cNvPr id="22556" name="Picture 66" descr="图片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424" y="754"/>
              <a:ext cx="1874" cy="1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57" name="Text Box 69"/>
            <p:cNvSpPr txBox="1">
              <a:spLocks noChangeArrowheads="1"/>
            </p:cNvSpPr>
            <p:nvPr/>
          </p:nvSpPr>
          <p:spPr bwMode="auto">
            <a:xfrm>
              <a:off x="3470" y="2296"/>
              <a:ext cx="31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b="0"/>
                <a:t>B</a:t>
              </a:r>
            </a:p>
          </p:txBody>
        </p:sp>
        <p:sp>
          <p:nvSpPr>
            <p:cNvPr id="22558" name="Text Box 70"/>
            <p:cNvSpPr txBox="1">
              <a:spLocks noChangeArrowheads="1"/>
            </p:cNvSpPr>
            <p:nvPr/>
          </p:nvSpPr>
          <p:spPr bwMode="auto">
            <a:xfrm>
              <a:off x="4150" y="1162"/>
              <a:ext cx="31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b="0"/>
                <a:t>E</a:t>
              </a:r>
            </a:p>
          </p:txBody>
        </p:sp>
        <p:sp>
          <p:nvSpPr>
            <p:cNvPr id="22559" name="Text Box 71"/>
            <p:cNvSpPr txBox="1">
              <a:spLocks noChangeArrowheads="1"/>
            </p:cNvSpPr>
            <p:nvPr/>
          </p:nvSpPr>
          <p:spPr bwMode="auto">
            <a:xfrm>
              <a:off x="4785" y="2259"/>
              <a:ext cx="31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b="0"/>
                <a:t>C</a:t>
              </a:r>
            </a:p>
          </p:txBody>
        </p:sp>
        <p:sp>
          <p:nvSpPr>
            <p:cNvPr id="22560" name="Text Box 72"/>
            <p:cNvSpPr txBox="1">
              <a:spLocks noChangeArrowheads="1"/>
            </p:cNvSpPr>
            <p:nvPr/>
          </p:nvSpPr>
          <p:spPr bwMode="auto">
            <a:xfrm>
              <a:off x="4513" y="1253"/>
              <a:ext cx="31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b="0"/>
                <a:t>D</a:t>
              </a:r>
            </a:p>
          </p:txBody>
        </p:sp>
        <p:sp>
          <p:nvSpPr>
            <p:cNvPr id="22561" name="Text Box 73"/>
            <p:cNvSpPr txBox="1">
              <a:spLocks noChangeArrowheads="1"/>
            </p:cNvSpPr>
            <p:nvPr/>
          </p:nvSpPr>
          <p:spPr bwMode="auto">
            <a:xfrm>
              <a:off x="4211" y="1373"/>
              <a:ext cx="31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b="0"/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3" grpId="0"/>
      <p:bldP spid="36884" grpId="0"/>
      <p:bldP spid="368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399" y="3717032"/>
            <a:ext cx="1379975" cy="1594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云形标注 2"/>
          <p:cNvSpPr/>
          <p:nvPr/>
        </p:nvSpPr>
        <p:spPr>
          <a:xfrm>
            <a:off x="2735626" y="2756926"/>
            <a:ext cx="7319135" cy="3463260"/>
          </a:xfrm>
          <a:prstGeom prst="cloudCallout">
            <a:avLst>
              <a:gd name="adj1" fmla="val -65878"/>
              <a:gd name="adj2" fmla="val -9486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假设△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已经作出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如图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，其中∠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B=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∠</a:t>
            </a:r>
            <a:r>
              <a:rPr lang="el-GR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α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，∠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C=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∠</a:t>
            </a:r>
            <a:r>
              <a:rPr lang="el-GR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β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AB=c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，那么根据三角形内角和的性质， ∠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A=180 °-(∠</a:t>
            </a:r>
            <a:r>
              <a:rPr lang="el-GR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α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 ∠</a:t>
            </a:r>
            <a:r>
              <a:rPr lang="el-GR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β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).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而且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∠A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∠B</a:t>
            </a:r>
            <a:r>
              <a:rPr lang="zh-CN" altLang="en-US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的夹边</a:t>
            </a:r>
            <a:r>
              <a:rPr lang="en-US" altLang="zh-CN" sz="2665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665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7383" y="676819"/>
            <a:ext cx="11233248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、利用基本作图，如果已知两角及其中一角的对边，例如∠</a:t>
            </a:r>
            <a:r>
              <a:rPr lang="el-GR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α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l-GR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∠β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和线段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，如何作△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ABC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，使∠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B=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∠</a:t>
            </a:r>
            <a:r>
              <a:rPr lang="el-GR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α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，∠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C=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∠</a:t>
            </a:r>
            <a:r>
              <a:rPr lang="el-GR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β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AB=c</a:t>
            </a:r>
            <a:r>
              <a:rPr lang="zh-CN" altLang="en-US" sz="26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呢？</a:t>
            </a:r>
          </a:p>
        </p:txBody>
      </p:sp>
      <p:sp>
        <p:nvSpPr>
          <p:cNvPr id="2" name="AutoShape 1" descr="C:\Users\Administrator\AppData\Roaming\Tencent\Users\270953991\QQ\WinTemp\RichOle\C2V7}54D]%\`Q[]6_PGBP.png"/>
          <p:cNvSpPr>
            <a:spLocks noChangeAspect="1" noChangeArrowheads="1"/>
          </p:cNvSpPr>
          <p:nvPr/>
        </p:nvSpPr>
        <p:spPr bwMode="auto">
          <a:xfrm>
            <a:off x="0" y="0"/>
            <a:ext cx="4064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92277" y="1595343"/>
            <a:ext cx="2309904" cy="1377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自定义 1">
      <a:majorFont>
        <a:latin typeface="Candara"/>
        <a:ea typeface="华文行楷"/>
        <a:cs typeface=""/>
      </a:majorFont>
      <a:minorFont>
        <a:latin typeface="Candara"/>
        <a:ea typeface="华文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1013</Words>
  <Application>Microsoft Office PowerPoint</Application>
  <PresentationFormat>宽屏</PresentationFormat>
  <Paragraphs>84</Paragraphs>
  <Slides>16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等线</vt:lpstr>
      <vt:lpstr>华文行楷</vt:lpstr>
      <vt:lpstr>华文楷体</vt:lpstr>
      <vt:lpstr>宋体</vt:lpstr>
      <vt:lpstr>微软雅黑</vt:lpstr>
      <vt:lpstr>Arial</vt:lpstr>
      <vt:lpstr>Calibri</vt:lpstr>
      <vt:lpstr>Candara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2019-09-10T02:29:00Z</dcterms:created>
  <dcterms:modified xsi:type="dcterms:W3CDTF">2023-01-16T23:47:47Z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2A0DA4718DAB4911BBFB212770BF7022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