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56" r:id="rId2"/>
    <p:sldId id="330" r:id="rId3"/>
    <p:sldId id="400" r:id="rId4"/>
    <p:sldId id="395" r:id="rId5"/>
    <p:sldId id="401" r:id="rId6"/>
    <p:sldId id="402" r:id="rId7"/>
    <p:sldId id="403" r:id="rId8"/>
    <p:sldId id="379" r:id="rId9"/>
    <p:sldId id="404" r:id="rId10"/>
    <p:sldId id="258" r:id="rId11"/>
    <p:sldId id="405" r:id="rId12"/>
    <p:sldId id="411" r:id="rId13"/>
    <p:sldId id="412" r:id="rId14"/>
    <p:sldId id="413" r:id="rId15"/>
    <p:sldId id="414" r:id="rId16"/>
    <p:sldId id="415" r:id="rId17"/>
    <p:sldId id="416" r:id="rId18"/>
    <p:sldId id="325" r:id="rId19"/>
    <p:sldId id="393" r:id="rId20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sz="2400" b="1" kern="1200">
        <a:solidFill>
          <a:srgbClr val="10253F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rgbClr val="10253F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rgbClr val="10253F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rgbClr val="10253F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rgbClr val="10253F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2400" b="1" kern="1200">
        <a:solidFill>
          <a:srgbClr val="10253F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sz="2400" b="1" kern="1200">
        <a:solidFill>
          <a:srgbClr val="10253F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sz="2400" b="1" kern="1200">
        <a:solidFill>
          <a:srgbClr val="10253F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sz="2400" b="1" kern="1200">
        <a:solidFill>
          <a:srgbClr val="10253F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5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0000"/>
    <a:srgbClr val="FFCCCC"/>
    <a:srgbClr val="FFFFCC"/>
    <a:srgbClr val="FF66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744" autoAdjust="0"/>
    <p:restoredTop sz="95361" autoAdjust="0"/>
  </p:normalViewPr>
  <p:slideViewPr>
    <p:cSldViewPr>
      <p:cViewPr>
        <p:scale>
          <a:sx n="100" d="100"/>
          <a:sy n="100" d="100"/>
        </p:scale>
        <p:origin x="-252" y="-264"/>
      </p:cViewPr>
      <p:guideLst>
        <p:guide orient="horz" pos="2160"/>
        <p:guide pos="2858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24" d="100"/>
        <a:sy n="124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83D638E6-DB2B-46BA-AC4F-F3F1AE0668A6}" type="datetimeFigureOut">
              <a:rPr lang="zh-CN" altLang="en-US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  <a:endParaRPr lang="zh-CN" altLang="en-US" noProof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b="0">
                <a:solidFill>
                  <a:schemeClr val="tx1"/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97B2E274-2B66-4B72-9C92-37191C373AD1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97B2E274-2B66-4B72-9C92-37191C373AD1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34055EB-F279-4EDF-97FC-1E5B67D6276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D8018-1609-4CB7-9ED0-40F839768F8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B2A0C-B7E8-4783-AD67-E9EFF6531F6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4945B-66F5-4AB9-8249-538FBDD025A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B2A0C-B7E8-4783-AD67-E9EFF6531F6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4945B-66F5-4AB9-8249-538FBDD025A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096AC0-F995-4C2F-9B89-979E44EE8E66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D029A6-F053-4FE3-9FCA-8D23E6D465A4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bg>
      <p:bgPr>
        <a:blipFill dpi="0" rotWithShape="1">
          <a:blip r:embed="rId2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EE73E7-F35E-46D2-B25D-417FF8E9CC33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A945A2-BE19-45EE-943E-01D6D29452FC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51AA6C-25E0-478E-B396-99C3CCF3F1B4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8B5A5E-BBAC-4820-9D50-D7D613A69AF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86799E-E4ED-4419-B258-7F82A485D3CA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E00606-7336-482B-8190-F5AFDC25E1E1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921B99-89AB-4785-A9E9-37BE74681FF6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DA8141-900E-4136-B80B-678188F282C8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1E768A-C86B-402F-A97F-AD5024C8E59C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8D1D57D-F2F9-4FDD-9C46-84D7D356404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4B2A0C-B7E8-4783-AD67-E9EFF6531F6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1F4945B-66F5-4AB9-8249-538FBDD025A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CN" altLang="en-US" noProof="0" smtClean="0"/>
              <a:t>单击图标添加图片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52318F-EDA8-46CD-AC60-E74EBDDF62BE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E0CD47-EF16-4282-8BB9-C3195B5C32A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  <p:hf sldNum="0"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blipFill dpi="0" rotWithShape="0">
          <a:blip r:embed="rId13" cstate="email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/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/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C54B2A0C-B7E8-4783-AD67-E9EFF6531F60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ctr"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 algn="r">
              <a:buFont typeface="Arial" panose="020B0604020202020204" pitchFamily="34" charset="0"/>
              <a:buNone/>
              <a:defRPr sz="140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F1F4945B-66F5-4AB9-8249-538FBDD025A5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>
          <a:solidFill>
            <a:schemeClr val="tx2"/>
          </a:solidFill>
          <a:latin typeface="Arial" panose="020B0604020202020204" pitchFamily="34" charset="0"/>
          <a:ea typeface="微软雅黑" panose="020B0503020204020204" pitchFamily="34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6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标题 1"/>
          <p:cNvSpPr>
            <a:spLocks noGrp="1"/>
          </p:cNvSpPr>
          <p:nvPr/>
        </p:nvSpPr>
        <p:spPr bwMode="auto">
          <a:xfrm>
            <a:off x="703263" y="1570568"/>
            <a:ext cx="7772400" cy="196003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anchor="ctr"/>
          <a:lstStyle/>
          <a:p>
            <a:pPr algn="ctr"/>
            <a:r>
              <a:rPr lang="en-US" altLang="zh-CN" sz="4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Unit 1 </a:t>
            </a:r>
            <a:r>
              <a:rPr lang="en-US" altLang="zh-CN" sz="4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44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The </a:t>
            </a:r>
            <a:r>
              <a:rPr lang="en-US" altLang="zh-CN" sz="4400" dirty="0">
                <a:solidFill>
                  <a:srgbClr val="FF0000"/>
                </a:solidFill>
                <a:latin typeface="Times New Roman" panose="02020603050405020304" pitchFamily="18" charset="0"/>
              </a:rPr>
              <a:t>king's new clothes </a:t>
            </a:r>
            <a:endParaRPr lang="zh-CN" altLang="en-US" sz="44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4339" name="文本框 4"/>
          <p:cNvSpPr txBox="1">
            <a:spLocks noChangeArrowheads="1"/>
          </p:cNvSpPr>
          <p:nvPr/>
        </p:nvSpPr>
        <p:spPr bwMode="auto">
          <a:xfrm>
            <a:off x="3490914" y="3801534"/>
            <a:ext cx="2262187" cy="64633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3600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基础知识</a:t>
            </a:r>
            <a:endParaRPr lang="en-US" altLang="zh-CN" sz="3600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16" name="矩形 15"/>
          <p:cNvSpPr/>
          <p:nvPr/>
        </p:nvSpPr>
        <p:spPr>
          <a:xfrm>
            <a:off x="1777101" y="5301633"/>
            <a:ext cx="3294492" cy="49859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529" name="TextBox 3"/>
          <p:cNvGrpSpPr/>
          <p:nvPr/>
        </p:nvGrpSpPr>
        <p:grpSpPr bwMode="auto">
          <a:xfrm>
            <a:off x="395289" y="357718"/>
            <a:ext cx="1463675" cy="772583"/>
            <a:chOff x="257" y="165"/>
            <a:chExt cx="922" cy="365"/>
          </a:xfrm>
        </p:grpSpPr>
        <p:pic>
          <p:nvPicPr>
            <p:cNvPr id="22536" name="TextBox 3"/>
            <p:cNvPicPr>
              <a:picLocks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57" y="165"/>
              <a:ext cx="922" cy="365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22537" name="Text Box 15"/>
            <p:cNvSpPr txBox="1">
              <a:spLocks noChangeArrowheads="1"/>
            </p:cNvSpPr>
            <p:nvPr/>
          </p:nvSpPr>
          <p:spPr bwMode="auto">
            <a:xfrm>
              <a:off x="310" y="216"/>
              <a:ext cx="824" cy="18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2000" dirty="0"/>
                <a:t>重点句型 </a:t>
              </a:r>
            </a:p>
          </p:txBody>
        </p:sp>
      </p:grpSp>
      <p:sp>
        <p:nvSpPr>
          <p:cNvPr id="2" name="TextBox 7"/>
          <p:cNvSpPr txBox="1">
            <a:spLocks noChangeArrowheads="1"/>
          </p:cNvSpPr>
          <p:nvPr/>
        </p:nvSpPr>
        <p:spPr bwMode="auto">
          <a:xfrm>
            <a:off x="1473518" y="3124200"/>
            <a:ext cx="511175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dirty="0"/>
              <a:t>1. Long </a:t>
            </a:r>
            <a:r>
              <a:rPr lang="en-US" altLang="zh-CN" dirty="0" err="1"/>
              <a:t>long</a:t>
            </a:r>
            <a:r>
              <a:rPr lang="en-US" altLang="zh-CN" dirty="0"/>
              <a:t> ago, there was a king. </a:t>
            </a:r>
            <a:endParaRPr lang="zh-CN" altLang="en-US" dirty="0"/>
          </a:p>
        </p:txBody>
      </p:sp>
      <p:sp>
        <p:nvSpPr>
          <p:cNvPr id="3" name="TextBox 7"/>
          <p:cNvSpPr txBox="1">
            <a:spLocks noChangeArrowheads="1"/>
          </p:cNvSpPr>
          <p:nvPr/>
        </p:nvSpPr>
        <p:spPr bwMode="auto">
          <a:xfrm>
            <a:off x="1687830" y="3844291"/>
            <a:ext cx="345598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dirty="0"/>
              <a:t>很久以前</a:t>
            </a:r>
            <a:r>
              <a:rPr lang="en-US" altLang="zh-CN" dirty="0"/>
              <a:t>,</a:t>
            </a:r>
            <a:r>
              <a:rPr lang="zh-CN" altLang="en-US" dirty="0"/>
              <a:t>有一位国王</a:t>
            </a:r>
            <a:r>
              <a:rPr lang="en-US" altLang="zh-CN" dirty="0"/>
              <a:t>. </a:t>
            </a:r>
            <a:endParaRPr lang="zh-CN" altLang="en-US" dirty="0"/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1385888" y="4592320"/>
            <a:ext cx="54356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dirty="0"/>
              <a:t>2.They looked at the king and shouted. </a:t>
            </a:r>
            <a:endParaRPr lang="zh-CN" altLang="en-US" dirty="0"/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1615123" y="5346277"/>
            <a:ext cx="360045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dirty="0"/>
              <a:t>他们看着国王并且大喊</a:t>
            </a:r>
            <a:r>
              <a:rPr lang="en-US" altLang="zh-CN" dirty="0"/>
              <a:t>.</a:t>
            </a:r>
            <a:endParaRPr lang="zh-CN" altLang="en-US" dirty="0"/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05026" y="562187"/>
            <a:ext cx="3997325" cy="25628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794" name="TextBox 3"/>
          <p:cNvGrpSpPr/>
          <p:nvPr/>
        </p:nvGrpSpPr>
        <p:grpSpPr bwMode="auto">
          <a:xfrm>
            <a:off x="395289" y="357718"/>
            <a:ext cx="1463675" cy="772583"/>
            <a:chOff x="257" y="165"/>
            <a:chExt cx="922" cy="365"/>
          </a:xfrm>
        </p:grpSpPr>
        <p:pic>
          <p:nvPicPr>
            <p:cNvPr id="33795" name="TextBox 3"/>
            <p:cNvPicPr>
              <a:picLocks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57" y="165"/>
              <a:ext cx="922" cy="365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33796" name="Text Box 15"/>
            <p:cNvSpPr txBox="1">
              <a:spLocks noChangeArrowheads="1"/>
            </p:cNvSpPr>
            <p:nvPr/>
          </p:nvSpPr>
          <p:spPr bwMode="auto">
            <a:xfrm>
              <a:off x="310" y="216"/>
              <a:ext cx="824" cy="18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2000"/>
                <a:t>重点句型 </a:t>
              </a:r>
            </a:p>
          </p:txBody>
        </p:sp>
      </p:grpSp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1327785" y="3123777"/>
            <a:ext cx="597535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dirty="0"/>
              <a:t>3.A little boy pointed at the king and laughed. </a:t>
            </a:r>
            <a:endParaRPr lang="zh-CN" altLang="en-US" dirty="0"/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1562418" y="3825664"/>
            <a:ext cx="446405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dirty="0"/>
              <a:t>一个小男孩指着国王并且大笑</a:t>
            </a:r>
            <a:r>
              <a:rPr lang="en-US" altLang="zh-CN" dirty="0"/>
              <a:t>.</a:t>
            </a:r>
            <a:endParaRPr lang="zh-CN" altLang="en-US" dirty="0"/>
          </a:p>
        </p:txBody>
      </p:sp>
      <p:sp>
        <p:nvSpPr>
          <p:cNvPr id="2" name="TextBox 7"/>
          <p:cNvSpPr txBox="1">
            <a:spLocks noChangeArrowheads="1"/>
          </p:cNvSpPr>
          <p:nvPr/>
        </p:nvSpPr>
        <p:spPr bwMode="auto">
          <a:xfrm>
            <a:off x="1327786" y="4435264"/>
            <a:ext cx="590391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dirty="0"/>
              <a:t>4.There were a lot of people in the street. </a:t>
            </a:r>
            <a:endParaRPr lang="zh-CN" altLang="en-US" dirty="0"/>
          </a:p>
        </p:txBody>
      </p:sp>
      <p:sp>
        <p:nvSpPr>
          <p:cNvPr id="3" name="TextBox 7"/>
          <p:cNvSpPr txBox="1">
            <a:spLocks noChangeArrowheads="1"/>
          </p:cNvSpPr>
          <p:nvPr/>
        </p:nvSpPr>
        <p:spPr bwMode="auto">
          <a:xfrm>
            <a:off x="1787208" y="5162973"/>
            <a:ext cx="2735262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dirty="0"/>
              <a:t>街上有许多人</a:t>
            </a:r>
            <a:r>
              <a:rPr lang="en-US" altLang="zh-CN" dirty="0"/>
              <a:t>.</a:t>
            </a:r>
            <a:endParaRPr lang="zh-CN" altLang="en-US" dirty="0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91436" y="465667"/>
            <a:ext cx="3961765" cy="27305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5616" y="787380"/>
            <a:ext cx="6458585" cy="5344160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33526" y="922867"/>
            <a:ext cx="5471795" cy="5501640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31010" y="1154854"/>
            <a:ext cx="5681980" cy="4548293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21410" y="1181947"/>
            <a:ext cx="6249670" cy="4252807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2400" y="1174327"/>
            <a:ext cx="5542280" cy="4039447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601" y="1071034"/>
            <a:ext cx="6223635" cy="457454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577" name="TextBox 3"/>
          <p:cNvGrpSpPr/>
          <p:nvPr/>
        </p:nvGrpSpPr>
        <p:grpSpPr bwMode="auto">
          <a:xfrm>
            <a:off x="395289" y="357718"/>
            <a:ext cx="1463675" cy="772583"/>
            <a:chOff x="257" y="165"/>
            <a:chExt cx="922" cy="365"/>
          </a:xfrm>
        </p:grpSpPr>
        <p:pic>
          <p:nvPicPr>
            <p:cNvPr id="24579" name="TextBox 3"/>
            <p:cNvPicPr>
              <a:picLocks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57" y="165"/>
              <a:ext cx="922" cy="365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24580" name="Text Box 30"/>
            <p:cNvSpPr txBox="1">
              <a:spLocks noChangeArrowheads="1"/>
            </p:cNvSpPr>
            <p:nvPr/>
          </p:nvSpPr>
          <p:spPr bwMode="auto">
            <a:xfrm>
              <a:off x="310" y="216"/>
              <a:ext cx="824" cy="18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2000" dirty="0"/>
                <a:t>重点语法 </a:t>
              </a:r>
            </a:p>
          </p:txBody>
        </p:sp>
      </p:grpSp>
      <p:sp>
        <p:nvSpPr>
          <p:cNvPr id="24578" name="Rectangle 31"/>
          <p:cNvSpPr>
            <a:spLocks noChangeArrowheads="1"/>
          </p:cNvSpPr>
          <p:nvPr/>
        </p:nvSpPr>
        <p:spPr bwMode="auto">
          <a:xfrm>
            <a:off x="971550" y="3028319"/>
            <a:ext cx="7378700" cy="830997"/>
          </a:xfrm>
          <a:prstGeom prst="rect">
            <a:avLst/>
          </a:prstGeom>
          <a:noFill/>
          <a:ln w="9525" algn="ctr">
            <a:noFill/>
            <a:miter lim="800000"/>
          </a:ln>
        </p:spPr>
        <p:txBody>
          <a:bodyPr anchor="ctr">
            <a:spAutoFit/>
          </a:bodyPr>
          <a:lstStyle/>
          <a:p>
            <a:r>
              <a:rPr lang="en-US" altLang="zh-CN" dirty="0"/>
              <a:t>        be</a:t>
            </a:r>
            <a:r>
              <a:rPr lang="zh-CN" altLang="en-US" dirty="0"/>
              <a:t>动词在一般过去时中的变化</a:t>
            </a:r>
            <a:r>
              <a:rPr lang="en-US" altLang="zh-CN" dirty="0"/>
              <a:t>:was/were,</a:t>
            </a:r>
            <a:r>
              <a:rPr lang="zh-CN" altLang="en-US" dirty="0"/>
              <a:t>其中</a:t>
            </a:r>
            <a:r>
              <a:rPr lang="en-US" altLang="zh-CN" dirty="0"/>
              <a:t>Checkout time</a:t>
            </a:r>
            <a:r>
              <a:rPr lang="zh-CN" altLang="en-US" dirty="0"/>
              <a:t>中的</a:t>
            </a:r>
            <a:r>
              <a:rPr lang="en-US" altLang="zh-CN" dirty="0"/>
              <a:t>Circle and say</a:t>
            </a:r>
            <a:r>
              <a:rPr lang="zh-CN" altLang="en-US" dirty="0"/>
              <a:t>对此进行了重点操练</a:t>
            </a:r>
            <a:r>
              <a:rPr lang="en-US" altLang="zh-CN" dirty="0"/>
              <a:t>.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601" name="TextBox 3"/>
          <p:cNvGrpSpPr/>
          <p:nvPr/>
        </p:nvGrpSpPr>
        <p:grpSpPr bwMode="auto">
          <a:xfrm>
            <a:off x="395289" y="357718"/>
            <a:ext cx="1463675" cy="772583"/>
            <a:chOff x="257" y="165"/>
            <a:chExt cx="922" cy="365"/>
          </a:xfrm>
        </p:grpSpPr>
        <p:pic>
          <p:nvPicPr>
            <p:cNvPr id="25603" name="TextBox 3"/>
            <p:cNvPicPr>
              <a:picLocks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57" y="165"/>
              <a:ext cx="922" cy="365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25604" name="Text Box 30"/>
            <p:cNvSpPr txBox="1">
              <a:spLocks noChangeArrowheads="1"/>
            </p:cNvSpPr>
            <p:nvPr/>
          </p:nvSpPr>
          <p:spPr bwMode="auto">
            <a:xfrm>
              <a:off x="310" y="216"/>
              <a:ext cx="824" cy="18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2000"/>
                <a:t>重点语法 </a:t>
              </a:r>
            </a:p>
          </p:txBody>
        </p:sp>
      </p:grpSp>
      <p:sp>
        <p:nvSpPr>
          <p:cNvPr id="2" name="TextBox 7"/>
          <p:cNvSpPr txBox="1">
            <a:spLocks noChangeArrowheads="1"/>
          </p:cNvSpPr>
          <p:nvPr/>
        </p:nvSpPr>
        <p:spPr bwMode="auto">
          <a:xfrm>
            <a:off x="1189355" y="1340274"/>
            <a:ext cx="568960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just"/>
            <a:r>
              <a:rPr lang="zh-CN" altLang="zh-CN" dirty="0"/>
              <a:t> 规则动词的一般过去时的五种变化</a:t>
            </a:r>
            <a:r>
              <a:rPr lang="en-US" altLang="zh-CN" dirty="0"/>
              <a:t>:</a:t>
            </a:r>
            <a:endParaRPr lang="zh-CN" altLang="en-US" dirty="0"/>
          </a:p>
        </p:txBody>
      </p:sp>
      <p:sp>
        <p:nvSpPr>
          <p:cNvPr id="3" name="TextBox 7"/>
          <p:cNvSpPr txBox="1">
            <a:spLocks noChangeArrowheads="1"/>
          </p:cNvSpPr>
          <p:nvPr/>
        </p:nvSpPr>
        <p:spPr bwMode="auto">
          <a:xfrm>
            <a:off x="1304291" y="2054437"/>
            <a:ext cx="590391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dirty="0"/>
              <a:t>( 1 ) </a:t>
            </a:r>
            <a:r>
              <a:rPr lang="zh-CN" altLang="en-US" dirty="0"/>
              <a:t>直接</a:t>
            </a:r>
            <a:r>
              <a:rPr lang="en-US" altLang="zh-CN" dirty="0"/>
              <a:t>+</a:t>
            </a:r>
            <a:r>
              <a:rPr lang="en-US" altLang="zh-CN" dirty="0" err="1"/>
              <a:t>ed</a:t>
            </a:r>
            <a:r>
              <a:rPr lang="en-US" altLang="zh-CN" dirty="0"/>
              <a:t>; </a:t>
            </a:r>
            <a:endParaRPr lang="zh-CN" altLang="en-US" dirty="0"/>
          </a:p>
        </p:txBody>
      </p:sp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1304291" y="2664037"/>
            <a:ext cx="590391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dirty="0"/>
              <a:t>( 2 ) </a:t>
            </a:r>
            <a:r>
              <a:rPr lang="zh-CN" altLang="en-US" dirty="0"/>
              <a:t>以不发音的</a:t>
            </a:r>
            <a:r>
              <a:rPr lang="en-US" altLang="zh-CN" dirty="0"/>
              <a:t>e</a:t>
            </a:r>
            <a:r>
              <a:rPr lang="zh-CN" altLang="en-US" dirty="0"/>
              <a:t>结尾</a:t>
            </a:r>
            <a:r>
              <a:rPr lang="en-US" altLang="zh-CN" dirty="0"/>
              <a:t>,+d;</a:t>
            </a:r>
            <a:endParaRPr lang="zh-CN" altLang="en-US" dirty="0"/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1304291" y="3274060"/>
            <a:ext cx="590391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dirty="0"/>
              <a:t>( 3 ) </a:t>
            </a:r>
            <a:r>
              <a:rPr lang="zh-CN" altLang="en-US" dirty="0"/>
              <a:t>辅音</a:t>
            </a:r>
            <a:r>
              <a:rPr lang="en-US" altLang="zh-CN" dirty="0"/>
              <a:t>+y</a:t>
            </a:r>
            <a:r>
              <a:rPr lang="zh-CN" altLang="en-US" dirty="0"/>
              <a:t>结尾的</a:t>
            </a:r>
            <a:r>
              <a:rPr lang="en-US" altLang="zh-CN" dirty="0"/>
              <a:t>,</a:t>
            </a:r>
            <a:r>
              <a:rPr lang="zh-CN" altLang="en-US" dirty="0"/>
              <a:t>变</a:t>
            </a:r>
            <a:r>
              <a:rPr lang="en-US" altLang="zh-CN" dirty="0"/>
              <a:t>y</a:t>
            </a:r>
            <a:r>
              <a:rPr lang="zh-CN" altLang="en-US" dirty="0"/>
              <a:t>为</a:t>
            </a:r>
            <a:r>
              <a:rPr lang="en-US" altLang="zh-CN" dirty="0"/>
              <a:t>i,+</a:t>
            </a:r>
            <a:r>
              <a:rPr lang="en-US" altLang="zh-CN" dirty="0" err="1"/>
              <a:t>ed</a:t>
            </a:r>
            <a:r>
              <a:rPr lang="en-US" altLang="zh-CN" dirty="0"/>
              <a:t>;</a:t>
            </a:r>
            <a:endParaRPr lang="zh-CN" altLang="en-US" dirty="0"/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1303974" y="3883661"/>
            <a:ext cx="6696075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dirty="0"/>
              <a:t>( 4 ) </a:t>
            </a:r>
            <a:r>
              <a:rPr lang="zh-CN" altLang="en-US" dirty="0"/>
              <a:t>末尾是辅音字母加一个元音字母和一个辅音字母的重读闭音节</a:t>
            </a:r>
            <a:r>
              <a:rPr lang="en-US" altLang="zh-CN" dirty="0"/>
              <a:t>,</a:t>
            </a:r>
            <a:r>
              <a:rPr lang="zh-CN" altLang="en-US" dirty="0"/>
              <a:t>应双写末尾的辅音字母</a:t>
            </a:r>
            <a:r>
              <a:rPr lang="en-US" altLang="zh-CN" dirty="0"/>
              <a:t>,</a:t>
            </a:r>
            <a:r>
              <a:rPr lang="zh-CN" altLang="en-US" dirty="0"/>
              <a:t>再</a:t>
            </a:r>
            <a:r>
              <a:rPr lang="en-US" altLang="zh-CN" dirty="0"/>
              <a:t>+ed.</a:t>
            </a:r>
            <a:endParaRPr lang="zh-CN" altLang="en-US" dirty="0"/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1304291" y="4979672"/>
            <a:ext cx="5903913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dirty="0"/>
              <a:t>( 5 ) </a:t>
            </a:r>
            <a:r>
              <a:rPr lang="zh-CN" altLang="en-US" dirty="0"/>
              <a:t>不规则过去式形式：如</a:t>
            </a:r>
            <a:r>
              <a:rPr lang="en-US" altLang="zh-CN" dirty="0"/>
              <a:t>am-was </a:t>
            </a:r>
          </a:p>
          <a:p>
            <a:r>
              <a:rPr lang="en-US" altLang="zh-CN" dirty="0"/>
              <a:t> are-were   put-put   see-saw</a:t>
            </a:r>
            <a:r>
              <a:rPr lang="zh-CN" altLang="en-US" dirty="0"/>
              <a:t>等</a:t>
            </a:r>
            <a:r>
              <a:rPr lang="zh-CN" altLang="en-US" dirty="0" smtClean="0"/>
              <a:t>。 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9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1" name="TextBox 3"/>
          <p:cNvGrpSpPr/>
          <p:nvPr/>
        </p:nvGrpSpPr>
        <p:grpSpPr bwMode="auto">
          <a:xfrm>
            <a:off x="395289" y="357718"/>
            <a:ext cx="1463675" cy="772583"/>
            <a:chOff x="257" y="165"/>
            <a:chExt cx="922" cy="365"/>
          </a:xfrm>
        </p:grpSpPr>
        <p:pic>
          <p:nvPicPr>
            <p:cNvPr id="15370" name="TextBox 3"/>
            <p:cNvPicPr>
              <a:picLocks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57" y="165"/>
              <a:ext cx="922" cy="365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15371" name="Text Box 4"/>
            <p:cNvSpPr txBox="1">
              <a:spLocks noChangeArrowheads="1"/>
            </p:cNvSpPr>
            <p:nvPr/>
          </p:nvSpPr>
          <p:spPr bwMode="auto">
            <a:xfrm>
              <a:off x="310" y="216"/>
              <a:ext cx="824" cy="18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2000" dirty="0"/>
                <a:t>重点单词 </a:t>
              </a:r>
            </a:p>
          </p:txBody>
        </p:sp>
      </p:grpSp>
      <p:sp>
        <p:nvSpPr>
          <p:cNvPr id="2" name="TextBox 7"/>
          <p:cNvSpPr txBox="1">
            <a:spLocks noChangeArrowheads="1"/>
          </p:cNvSpPr>
          <p:nvPr/>
        </p:nvSpPr>
        <p:spPr bwMode="auto">
          <a:xfrm>
            <a:off x="1979613" y="1983317"/>
            <a:ext cx="1452562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dirty="0"/>
              <a:t>1. clever </a:t>
            </a:r>
            <a:endParaRPr lang="zh-CN" altLang="en-US" dirty="0"/>
          </a:p>
        </p:txBody>
      </p:sp>
      <p:sp>
        <p:nvSpPr>
          <p:cNvPr id="3" name="TextBox 7"/>
          <p:cNvSpPr txBox="1">
            <a:spLocks noChangeArrowheads="1"/>
          </p:cNvSpPr>
          <p:nvPr/>
        </p:nvSpPr>
        <p:spPr bwMode="auto">
          <a:xfrm>
            <a:off x="3525521" y="1983741"/>
            <a:ext cx="209359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dirty="0"/>
              <a:t>聪明的 </a:t>
            </a:r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1979613" y="3413337"/>
            <a:ext cx="1452562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dirty="0"/>
              <a:t>2.foolish </a:t>
            </a:r>
            <a:endParaRPr lang="zh-CN" altLang="en-US" dirty="0"/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3431858" y="3413760"/>
            <a:ext cx="2087562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dirty="0"/>
              <a:t>愚蠢的 </a:t>
            </a: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46751" y="3107267"/>
            <a:ext cx="1701165" cy="166624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46750" y="1273387"/>
            <a:ext cx="1490980" cy="150876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TextBox 3"/>
          <p:cNvGrpSpPr/>
          <p:nvPr/>
        </p:nvGrpSpPr>
        <p:grpSpPr bwMode="auto">
          <a:xfrm>
            <a:off x="395289" y="357718"/>
            <a:ext cx="1463675" cy="772583"/>
            <a:chOff x="257" y="165"/>
            <a:chExt cx="922" cy="365"/>
          </a:xfrm>
        </p:grpSpPr>
        <p:pic>
          <p:nvPicPr>
            <p:cNvPr id="28675" name="TextBox 3"/>
            <p:cNvPicPr>
              <a:picLocks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57" y="165"/>
              <a:ext cx="922" cy="365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28676" name="Text Box 4"/>
            <p:cNvSpPr txBox="1">
              <a:spLocks noChangeArrowheads="1"/>
            </p:cNvSpPr>
            <p:nvPr/>
          </p:nvSpPr>
          <p:spPr bwMode="auto">
            <a:xfrm>
              <a:off x="310" y="216"/>
              <a:ext cx="824" cy="18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2000"/>
                <a:t>重点单词 </a:t>
              </a:r>
            </a:p>
          </p:txBody>
        </p:sp>
      </p:grpSp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1979613" y="1670897"/>
            <a:ext cx="272415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dirty="0"/>
              <a:t>3.through </a:t>
            </a:r>
            <a:endParaRPr lang="zh-CN" altLang="en-US" dirty="0"/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3528061" y="1812292"/>
            <a:ext cx="208756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dirty="0"/>
              <a:t>穿过 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979614" y="3477684"/>
            <a:ext cx="2541587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dirty="0"/>
              <a:t>4.laugh </a:t>
            </a:r>
            <a:endParaRPr lang="zh-CN" altLang="en-US" dirty="0"/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3528061" y="3477684"/>
            <a:ext cx="208756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dirty="0"/>
              <a:t>笑</a:t>
            </a:r>
            <a:r>
              <a:rPr lang="en-US" altLang="zh-CN" dirty="0"/>
              <a:t>,</a:t>
            </a:r>
            <a:r>
              <a:rPr lang="zh-CN" altLang="en-US" dirty="0"/>
              <a:t>大笑 </a:t>
            </a:r>
          </a:p>
        </p:txBody>
      </p:sp>
      <p:sp>
        <p:nvSpPr>
          <p:cNvPr id="2" name="TextBox 7"/>
          <p:cNvSpPr txBox="1">
            <a:spLocks noChangeArrowheads="1"/>
          </p:cNvSpPr>
          <p:nvPr/>
        </p:nvSpPr>
        <p:spPr bwMode="auto">
          <a:xfrm>
            <a:off x="1979614" y="4814147"/>
            <a:ext cx="2541587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dirty="0"/>
              <a:t>5.wear </a:t>
            </a:r>
            <a:endParaRPr lang="zh-CN" altLang="en-US" dirty="0"/>
          </a:p>
        </p:txBody>
      </p:sp>
      <p:sp>
        <p:nvSpPr>
          <p:cNvPr id="3" name="TextBox 7"/>
          <p:cNvSpPr txBox="1">
            <a:spLocks noChangeArrowheads="1"/>
          </p:cNvSpPr>
          <p:nvPr/>
        </p:nvSpPr>
        <p:spPr bwMode="auto">
          <a:xfrm>
            <a:off x="3528061" y="4814147"/>
            <a:ext cx="208756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dirty="0"/>
              <a:t>穿 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9246" y="2661920"/>
            <a:ext cx="2165985" cy="1916853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2" grpId="0"/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5" name="TextBox 3"/>
          <p:cNvGrpSpPr/>
          <p:nvPr/>
        </p:nvGrpSpPr>
        <p:grpSpPr bwMode="auto">
          <a:xfrm>
            <a:off x="395289" y="357718"/>
            <a:ext cx="1463675" cy="772583"/>
            <a:chOff x="257" y="165"/>
            <a:chExt cx="922" cy="365"/>
          </a:xfrm>
        </p:grpSpPr>
        <p:pic>
          <p:nvPicPr>
            <p:cNvPr id="16394" name="TextBox 3"/>
            <p:cNvPicPr>
              <a:picLocks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57" y="165"/>
              <a:ext cx="922" cy="365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16395" name="Text Box 4"/>
            <p:cNvSpPr txBox="1">
              <a:spLocks noChangeArrowheads="1"/>
            </p:cNvSpPr>
            <p:nvPr/>
          </p:nvSpPr>
          <p:spPr bwMode="auto">
            <a:xfrm>
              <a:off x="310" y="216"/>
              <a:ext cx="824" cy="18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2000"/>
                <a:t>重点单词 </a:t>
              </a:r>
            </a:p>
          </p:txBody>
        </p:sp>
      </p:grpSp>
      <p:sp>
        <p:nvSpPr>
          <p:cNvPr id="2" name="TextBox 7"/>
          <p:cNvSpPr txBox="1">
            <a:spLocks noChangeArrowheads="1"/>
          </p:cNvSpPr>
          <p:nvPr/>
        </p:nvSpPr>
        <p:spPr bwMode="auto">
          <a:xfrm>
            <a:off x="1979614" y="1983317"/>
            <a:ext cx="115252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dirty="0"/>
              <a:t>6.tell </a:t>
            </a:r>
            <a:endParaRPr lang="zh-CN" altLang="en-US" dirty="0"/>
          </a:p>
        </p:txBody>
      </p:sp>
      <p:sp>
        <p:nvSpPr>
          <p:cNvPr id="3" name="TextBox 7"/>
          <p:cNvSpPr txBox="1">
            <a:spLocks noChangeArrowheads="1"/>
          </p:cNvSpPr>
          <p:nvPr/>
        </p:nvSpPr>
        <p:spPr bwMode="auto">
          <a:xfrm>
            <a:off x="3779839" y="1983317"/>
            <a:ext cx="223202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dirty="0"/>
              <a:t>讲</a:t>
            </a:r>
            <a:r>
              <a:rPr lang="en-US" altLang="zh-CN" dirty="0"/>
              <a:t>,</a:t>
            </a:r>
            <a:r>
              <a:rPr lang="zh-CN" altLang="en-US" dirty="0"/>
              <a:t>叙述 </a:t>
            </a:r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1979614" y="2948517"/>
            <a:ext cx="115252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dirty="0"/>
              <a:t>7.each   </a:t>
            </a:r>
            <a:endParaRPr lang="zh-CN" altLang="en-US" dirty="0"/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3779838" y="2853267"/>
            <a:ext cx="1655762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dirty="0"/>
              <a:t>每个 </a:t>
            </a:r>
          </a:p>
        </p:txBody>
      </p:sp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1979614" y="3668184"/>
            <a:ext cx="2160587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dirty="0"/>
              <a:t>8.say </a:t>
            </a:r>
            <a:endParaRPr lang="zh-CN" altLang="en-US" dirty="0"/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3924301" y="3668184"/>
            <a:ext cx="165576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dirty="0"/>
              <a:t>说 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979614" y="4485217"/>
            <a:ext cx="201612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dirty="0"/>
              <a:t>9.sentence </a:t>
            </a:r>
            <a:endParaRPr lang="zh-CN" altLang="en-US" dirty="0"/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3924301" y="4485217"/>
            <a:ext cx="165576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dirty="0"/>
              <a:t>句子 </a:t>
            </a:r>
          </a:p>
        </p:txBody>
      </p:sp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12181" y="1131147"/>
            <a:ext cx="2520259" cy="20523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  <p:bldP spid="4" grpId="0"/>
      <p:bldP spid="7" grpId="0"/>
      <p:bldP spid="8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698" name="TextBox 3"/>
          <p:cNvGrpSpPr/>
          <p:nvPr/>
        </p:nvGrpSpPr>
        <p:grpSpPr bwMode="auto">
          <a:xfrm>
            <a:off x="395289" y="357718"/>
            <a:ext cx="1463675" cy="772583"/>
            <a:chOff x="257" y="165"/>
            <a:chExt cx="922" cy="365"/>
          </a:xfrm>
        </p:grpSpPr>
        <p:pic>
          <p:nvPicPr>
            <p:cNvPr id="29699" name="TextBox 3"/>
            <p:cNvPicPr>
              <a:picLocks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57" y="165"/>
              <a:ext cx="922" cy="365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29700" name="Text Box 4"/>
            <p:cNvSpPr txBox="1">
              <a:spLocks noChangeArrowheads="1"/>
            </p:cNvSpPr>
            <p:nvPr/>
          </p:nvSpPr>
          <p:spPr bwMode="auto">
            <a:xfrm>
              <a:off x="310" y="216"/>
              <a:ext cx="824" cy="18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2000"/>
                <a:t>重点单词 </a:t>
              </a:r>
            </a:p>
          </p:txBody>
        </p:sp>
      </p:grpSp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1979613" y="2660651"/>
            <a:ext cx="272415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dirty="0"/>
              <a:t>10.quick </a:t>
            </a:r>
            <a:endParaRPr lang="zh-CN" altLang="en-US" dirty="0"/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3924301" y="2660651"/>
            <a:ext cx="208756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dirty="0"/>
              <a:t>迅速的</a:t>
            </a:r>
            <a:r>
              <a:rPr lang="en-US" altLang="zh-CN" dirty="0"/>
              <a:t>,</a:t>
            </a:r>
            <a:r>
              <a:rPr lang="zh-CN" altLang="en-US" dirty="0"/>
              <a:t>快的 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2605724" y="3477684"/>
            <a:ext cx="2541587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dirty="0"/>
              <a:t>11.next </a:t>
            </a:r>
            <a:endParaRPr lang="zh-CN" altLang="en-US" dirty="0"/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4704081" y="3477684"/>
            <a:ext cx="208756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dirty="0"/>
              <a:t>下一个 </a:t>
            </a:r>
          </a:p>
        </p:txBody>
      </p:sp>
      <p:sp>
        <p:nvSpPr>
          <p:cNvPr id="2" name="TextBox 7"/>
          <p:cNvSpPr txBox="1">
            <a:spLocks noChangeArrowheads="1"/>
          </p:cNvSpPr>
          <p:nvPr/>
        </p:nvSpPr>
        <p:spPr bwMode="auto">
          <a:xfrm>
            <a:off x="3697289" y="4362027"/>
            <a:ext cx="2541587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dirty="0"/>
              <a:t>12.little </a:t>
            </a:r>
            <a:endParaRPr lang="zh-CN" altLang="en-US" dirty="0"/>
          </a:p>
        </p:txBody>
      </p:sp>
      <p:sp>
        <p:nvSpPr>
          <p:cNvPr id="3" name="TextBox 7"/>
          <p:cNvSpPr txBox="1">
            <a:spLocks noChangeArrowheads="1"/>
          </p:cNvSpPr>
          <p:nvPr/>
        </p:nvSpPr>
        <p:spPr bwMode="auto">
          <a:xfrm>
            <a:off x="5653406" y="4277360"/>
            <a:ext cx="208756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 dirty="0"/>
              <a:t>小的</a:t>
            </a:r>
            <a:r>
              <a:rPr lang="en-US" altLang="zh-CN" dirty="0"/>
              <a:t>,</a:t>
            </a:r>
            <a:r>
              <a:rPr lang="zh-CN" altLang="en-US" dirty="0"/>
              <a:t>年幼的 </a:t>
            </a: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66850" y="4362027"/>
            <a:ext cx="1352550" cy="1574800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835" y="1420707"/>
            <a:ext cx="1847850" cy="156972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2" grpId="0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22" name="TextBox 3"/>
          <p:cNvGrpSpPr/>
          <p:nvPr/>
        </p:nvGrpSpPr>
        <p:grpSpPr bwMode="auto">
          <a:xfrm>
            <a:off x="395289" y="357718"/>
            <a:ext cx="1463675" cy="772583"/>
            <a:chOff x="257" y="165"/>
            <a:chExt cx="922" cy="365"/>
          </a:xfrm>
        </p:grpSpPr>
        <p:pic>
          <p:nvPicPr>
            <p:cNvPr id="30723" name="TextBox 3"/>
            <p:cNvPicPr>
              <a:picLocks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57" y="165"/>
              <a:ext cx="922" cy="365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30724" name="Text Box 4"/>
            <p:cNvSpPr txBox="1">
              <a:spLocks noChangeArrowheads="1"/>
            </p:cNvSpPr>
            <p:nvPr/>
          </p:nvSpPr>
          <p:spPr bwMode="auto">
            <a:xfrm>
              <a:off x="310" y="216"/>
              <a:ext cx="824" cy="18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2000"/>
                <a:t>重点单词 </a:t>
              </a:r>
            </a:p>
          </p:txBody>
        </p:sp>
      </p:grpSp>
      <p:sp>
        <p:nvSpPr>
          <p:cNvPr id="4" name="TextBox 7"/>
          <p:cNvSpPr txBox="1">
            <a:spLocks noChangeArrowheads="1"/>
          </p:cNvSpPr>
          <p:nvPr/>
        </p:nvSpPr>
        <p:spPr bwMode="auto">
          <a:xfrm>
            <a:off x="1979613" y="2660651"/>
            <a:ext cx="272415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/>
              <a:t>13.turn </a:t>
            </a:r>
            <a:endParaRPr lang="zh-CN" altLang="en-US"/>
          </a:p>
        </p:txBody>
      </p:sp>
      <p:sp>
        <p:nvSpPr>
          <p:cNvPr id="7" name="TextBox 7"/>
          <p:cNvSpPr txBox="1">
            <a:spLocks noChangeArrowheads="1"/>
          </p:cNvSpPr>
          <p:nvPr/>
        </p:nvSpPr>
        <p:spPr bwMode="auto">
          <a:xfrm>
            <a:off x="3924301" y="2660651"/>
            <a:ext cx="208756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/>
              <a:t>机会 </a:t>
            </a:r>
          </a:p>
        </p:txBody>
      </p:sp>
      <p:sp>
        <p:nvSpPr>
          <p:cNvPr id="8" name="TextBox 7"/>
          <p:cNvSpPr txBox="1">
            <a:spLocks noChangeArrowheads="1"/>
          </p:cNvSpPr>
          <p:nvPr/>
        </p:nvSpPr>
        <p:spPr bwMode="auto">
          <a:xfrm>
            <a:off x="1979614" y="3477684"/>
            <a:ext cx="2541587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/>
              <a:t>14.think </a:t>
            </a:r>
            <a:endParaRPr lang="zh-CN" altLang="en-US"/>
          </a:p>
        </p:txBody>
      </p:sp>
      <p:sp>
        <p:nvSpPr>
          <p:cNvPr id="9" name="TextBox 7"/>
          <p:cNvSpPr txBox="1">
            <a:spLocks noChangeArrowheads="1"/>
          </p:cNvSpPr>
          <p:nvPr/>
        </p:nvSpPr>
        <p:spPr bwMode="auto">
          <a:xfrm>
            <a:off x="3924301" y="3477684"/>
            <a:ext cx="208756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/>
              <a:t>想</a:t>
            </a:r>
            <a:r>
              <a:rPr lang="en-US" altLang="zh-CN"/>
              <a:t>,</a:t>
            </a:r>
            <a:r>
              <a:rPr lang="zh-CN" altLang="en-US"/>
              <a:t>思考 </a:t>
            </a:r>
          </a:p>
        </p:txBody>
      </p:sp>
      <p:sp>
        <p:nvSpPr>
          <p:cNvPr id="2" name="TextBox 7"/>
          <p:cNvSpPr txBox="1">
            <a:spLocks noChangeArrowheads="1"/>
          </p:cNvSpPr>
          <p:nvPr/>
        </p:nvSpPr>
        <p:spPr bwMode="auto">
          <a:xfrm>
            <a:off x="1979614" y="4389967"/>
            <a:ext cx="2541587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/>
              <a:t>15.hard </a:t>
            </a:r>
            <a:endParaRPr lang="zh-CN" altLang="en-US"/>
          </a:p>
        </p:txBody>
      </p:sp>
      <p:sp>
        <p:nvSpPr>
          <p:cNvPr id="3" name="TextBox 7"/>
          <p:cNvSpPr txBox="1">
            <a:spLocks noChangeArrowheads="1"/>
          </p:cNvSpPr>
          <p:nvPr/>
        </p:nvSpPr>
        <p:spPr bwMode="auto">
          <a:xfrm>
            <a:off x="4068764" y="4389967"/>
            <a:ext cx="266382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/>
              <a:t>努力地</a:t>
            </a:r>
            <a:r>
              <a:rPr lang="en-US" altLang="zh-CN"/>
              <a:t>,</a:t>
            </a:r>
            <a:r>
              <a:rPr lang="zh-CN" altLang="en-US"/>
              <a:t>费劲地 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12181" y="1644227"/>
            <a:ext cx="1864995" cy="244348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7" grpId="0"/>
      <p:bldP spid="8" grpId="0"/>
      <p:bldP spid="9" grpId="0"/>
      <p:bldP spid="2" grpId="0"/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746" name="TextBox 3"/>
          <p:cNvGrpSpPr/>
          <p:nvPr/>
        </p:nvGrpSpPr>
        <p:grpSpPr bwMode="auto">
          <a:xfrm>
            <a:off x="395289" y="357718"/>
            <a:ext cx="1463675" cy="772583"/>
            <a:chOff x="257" y="165"/>
            <a:chExt cx="922" cy="365"/>
          </a:xfrm>
        </p:grpSpPr>
        <p:pic>
          <p:nvPicPr>
            <p:cNvPr id="31747" name="TextBox 3"/>
            <p:cNvPicPr>
              <a:picLocks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57" y="165"/>
              <a:ext cx="922" cy="365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31748" name="Text Box 4"/>
            <p:cNvSpPr txBox="1">
              <a:spLocks noChangeArrowheads="1"/>
            </p:cNvSpPr>
            <p:nvPr/>
          </p:nvSpPr>
          <p:spPr bwMode="auto">
            <a:xfrm>
              <a:off x="310" y="216"/>
              <a:ext cx="824" cy="18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2000"/>
                <a:t>重点单词 </a:t>
              </a:r>
            </a:p>
          </p:txBody>
        </p:sp>
      </p:grpSp>
      <p:sp>
        <p:nvSpPr>
          <p:cNvPr id="2" name="TextBox 7"/>
          <p:cNvSpPr txBox="1">
            <a:spLocks noChangeArrowheads="1"/>
          </p:cNvSpPr>
          <p:nvPr/>
        </p:nvSpPr>
        <p:spPr bwMode="auto">
          <a:xfrm>
            <a:off x="2720023" y="1983317"/>
            <a:ext cx="1452562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/>
              <a:t>16.child </a:t>
            </a:r>
            <a:endParaRPr lang="zh-CN" altLang="en-US"/>
          </a:p>
        </p:txBody>
      </p:sp>
      <p:sp>
        <p:nvSpPr>
          <p:cNvPr id="3" name="TextBox 7"/>
          <p:cNvSpPr txBox="1">
            <a:spLocks noChangeArrowheads="1"/>
          </p:cNvSpPr>
          <p:nvPr/>
        </p:nvSpPr>
        <p:spPr bwMode="auto">
          <a:xfrm>
            <a:off x="4480244" y="1984164"/>
            <a:ext cx="2814637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/>
              <a:t>孩子 </a:t>
            </a:r>
          </a:p>
        </p:txBody>
      </p:sp>
      <p:sp>
        <p:nvSpPr>
          <p:cNvPr id="5" name="TextBox 7"/>
          <p:cNvSpPr txBox="1">
            <a:spLocks noChangeArrowheads="1"/>
          </p:cNvSpPr>
          <p:nvPr/>
        </p:nvSpPr>
        <p:spPr bwMode="auto">
          <a:xfrm>
            <a:off x="955358" y="4094057"/>
            <a:ext cx="1452562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/>
              <a:t>17.magic </a:t>
            </a:r>
            <a:endParaRPr lang="zh-CN" altLang="en-US"/>
          </a:p>
        </p:txBody>
      </p:sp>
      <p:sp>
        <p:nvSpPr>
          <p:cNvPr id="6" name="TextBox 7"/>
          <p:cNvSpPr txBox="1">
            <a:spLocks noChangeArrowheads="1"/>
          </p:cNvSpPr>
          <p:nvPr/>
        </p:nvSpPr>
        <p:spPr bwMode="auto">
          <a:xfrm>
            <a:off x="2088834" y="4094480"/>
            <a:ext cx="3024187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/>
            <a:r>
              <a:rPr lang="zh-CN" altLang="en-US"/>
              <a:t>有魔力的</a:t>
            </a:r>
            <a:r>
              <a:rPr lang="en-US" altLang="zh-CN"/>
              <a:t>,</a:t>
            </a:r>
            <a:r>
              <a:rPr lang="zh-CN" altLang="en-US"/>
              <a:t>神奇的</a:t>
            </a:r>
          </a:p>
        </p:txBody>
      </p:sp>
      <p:pic>
        <p:nvPicPr>
          <p:cNvPr id="8" name="图片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175" y="1662007"/>
            <a:ext cx="1413510" cy="1900767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76241" y="2713567"/>
            <a:ext cx="1818005" cy="20955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/>
          <p:cNvSpPr txBox="1">
            <a:spLocks noChangeArrowheads="1"/>
          </p:cNvSpPr>
          <p:nvPr/>
        </p:nvSpPr>
        <p:spPr bwMode="auto">
          <a:xfrm>
            <a:off x="1763713" y="1892300"/>
            <a:ext cx="3313112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dirty="0"/>
              <a:t>1. the king's new clothes </a:t>
            </a:r>
            <a:endParaRPr lang="zh-CN" altLang="en-US" dirty="0"/>
          </a:p>
        </p:txBody>
      </p:sp>
      <p:grpSp>
        <p:nvGrpSpPr>
          <p:cNvPr id="19459" name="TextBox 3"/>
          <p:cNvGrpSpPr/>
          <p:nvPr/>
        </p:nvGrpSpPr>
        <p:grpSpPr bwMode="auto">
          <a:xfrm>
            <a:off x="395289" y="357718"/>
            <a:ext cx="1463675" cy="772583"/>
            <a:chOff x="257" y="165"/>
            <a:chExt cx="922" cy="365"/>
          </a:xfrm>
        </p:grpSpPr>
        <p:pic>
          <p:nvPicPr>
            <p:cNvPr id="19464" name="TextBox 3"/>
            <p:cNvPicPr>
              <a:picLocks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57" y="165"/>
              <a:ext cx="922" cy="365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19465" name="Text Box 14"/>
            <p:cNvSpPr txBox="1">
              <a:spLocks noChangeArrowheads="1"/>
            </p:cNvSpPr>
            <p:nvPr/>
          </p:nvSpPr>
          <p:spPr bwMode="auto">
            <a:xfrm>
              <a:off x="310" y="216"/>
              <a:ext cx="824" cy="18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2000" dirty="0"/>
                <a:t>重点短语 </a:t>
              </a:r>
            </a:p>
          </p:txBody>
        </p:sp>
      </p:grpSp>
      <p:sp>
        <p:nvSpPr>
          <p:cNvPr id="12" name="TextBox 7"/>
          <p:cNvSpPr txBox="1">
            <a:spLocks noChangeArrowheads="1"/>
          </p:cNvSpPr>
          <p:nvPr/>
        </p:nvSpPr>
        <p:spPr bwMode="auto">
          <a:xfrm>
            <a:off x="5187951" y="1892300"/>
            <a:ext cx="180657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dirty="0"/>
              <a:t>皇帝的新衣 </a:t>
            </a:r>
          </a:p>
        </p:txBody>
      </p:sp>
      <p:sp>
        <p:nvSpPr>
          <p:cNvPr id="13" name="TextBox 7"/>
          <p:cNvSpPr txBox="1">
            <a:spLocks noChangeArrowheads="1"/>
          </p:cNvSpPr>
          <p:nvPr/>
        </p:nvSpPr>
        <p:spPr bwMode="auto">
          <a:xfrm>
            <a:off x="1763714" y="2616200"/>
            <a:ext cx="3208337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dirty="0"/>
              <a:t>2.one day </a:t>
            </a:r>
            <a:endParaRPr lang="zh-CN" altLang="en-US" dirty="0"/>
          </a:p>
        </p:txBody>
      </p:sp>
      <p:sp>
        <p:nvSpPr>
          <p:cNvPr id="14" name="TextBox 7"/>
          <p:cNvSpPr txBox="1">
            <a:spLocks noChangeArrowheads="1"/>
          </p:cNvSpPr>
          <p:nvPr/>
        </p:nvSpPr>
        <p:spPr bwMode="auto">
          <a:xfrm>
            <a:off x="5187950" y="2565400"/>
            <a:ext cx="240823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dirty="0"/>
              <a:t>某一天 </a:t>
            </a:r>
          </a:p>
        </p:txBody>
      </p:sp>
      <p:sp>
        <p:nvSpPr>
          <p:cNvPr id="15" name="TextBox 7"/>
          <p:cNvSpPr txBox="1">
            <a:spLocks noChangeArrowheads="1"/>
          </p:cNvSpPr>
          <p:nvPr/>
        </p:nvSpPr>
        <p:spPr bwMode="auto">
          <a:xfrm>
            <a:off x="1763714" y="3327400"/>
            <a:ext cx="310832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dirty="0"/>
              <a:t>3.long long ago </a:t>
            </a:r>
            <a:endParaRPr lang="zh-CN" altLang="en-US" dirty="0"/>
          </a:p>
        </p:txBody>
      </p:sp>
      <p:sp>
        <p:nvSpPr>
          <p:cNvPr id="16" name="TextBox 7"/>
          <p:cNvSpPr txBox="1">
            <a:spLocks noChangeArrowheads="1"/>
          </p:cNvSpPr>
          <p:nvPr/>
        </p:nvSpPr>
        <p:spPr bwMode="auto">
          <a:xfrm>
            <a:off x="5187950" y="3327400"/>
            <a:ext cx="240823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dirty="0"/>
              <a:t>很久以前 </a:t>
            </a:r>
          </a:p>
        </p:txBody>
      </p:sp>
      <p:sp>
        <p:nvSpPr>
          <p:cNvPr id="17" name="TextBox 7"/>
          <p:cNvSpPr txBox="1">
            <a:spLocks noChangeArrowheads="1"/>
          </p:cNvSpPr>
          <p:nvPr/>
        </p:nvSpPr>
        <p:spPr bwMode="auto">
          <a:xfrm>
            <a:off x="1763714" y="4055533"/>
            <a:ext cx="3208337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dirty="0"/>
              <a:t>4.visit the king </a:t>
            </a:r>
            <a:endParaRPr lang="zh-CN" altLang="en-US" dirty="0"/>
          </a:p>
        </p:txBody>
      </p:sp>
      <p:sp>
        <p:nvSpPr>
          <p:cNvPr id="18" name="TextBox 7"/>
          <p:cNvSpPr txBox="1">
            <a:spLocks noChangeArrowheads="1"/>
          </p:cNvSpPr>
          <p:nvPr/>
        </p:nvSpPr>
        <p:spPr bwMode="auto">
          <a:xfrm>
            <a:off x="5187950" y="4004733"/>
            <a:ext cx="240823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dirty="0"/>
              <a:t>拜访国王 </a:t>
            </a:r>
          </a:p>
        </p:txBody>
      </p:sp>
      <p:sp>
        <p:nvSpPr>
          <p:cNvPr id="19" name="TextBox 7"/>
          <p:cNvSpPr txBox="1">
            <a:spLocks noChangeArrowheads="1"/>
          </p:cNvSpPr>
          <p:nvPr/>
        </p:nvSpPr>
        <p:spPr bwMode="auto">
          <a:xfrm>
            <a:off x="1763714" y="4766733"/>
            <a:ext cx="310832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dirty="0"/>
              <a:t>5.clever people </a:t>
            </a:r>
            <a:endParaRPr lang="zh-CN" altLang="en-US" dirty="0"/>
          </a:p>
        </p:txBody>
      </p:sp>
      <p:sp>
        <p:nvSpPr>
          <p:cNvPr id="20" name="TextBox 7"/>
          <p:cNvSpPr txBox="1">
            <a:spLocks noChangeArrowheads="1"/>
          </p:cNvSpPr>
          <p:nvPr/>
        </p:nvSpPr>
        <p:spPr bwMode="auto">
          <a:xfrm>
            <a:off x="5187950" y="4766733"/>
            <a:ext cx="240823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dirty="0"/>
              <a:t>聪明的人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2" grpId="0"/>
      <p:bldP spid="13" grpId="0"/>
      <p:bldP spid="14" grpId="0"/>
      <p:bldP spid="15" grpId="0"/>
      <p:bldP spid="16" grpId="0"/>
      <p:bldP spid="17" grpId="0"/>
      <p:bldP spid="18" grpId="0"/>
      <p:bldP spid="19" grpId="0"/>
      <p:bldP spid="2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7"/>
          <p:cNvSpPr txBox="1">
            <a:spLocks noChangeArrowheads="1"/>
          </p:cNvSpPr>
          <p:nvPr/>
        </p:nvSpPr>
        <p:spPr bwMode="auto">
          <a:xfrm>
            <a:off x="1763713" y="1892300"/>
            <a:ext cx="3313112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dirty="0"/>
              <a:t>6.tell a story </a:t>
            </a:r>
            <a:endParaRPr lang="zh-CN" altLang="en-US" dirty="0"/>
          </a:p>
        </p:txBody>
      </p:sp>
      <p:grpSp>
        <p:nvGrpSpPr>
          <p:cNvPr id="32772" name="TextBox 3"/>
          <p:cNvGrpSpPr/>
          <p:nvPr/>
        </p:nvGrpSpPr>
        <p:grpSpPr bwMode="auto">
          <a:xfrm>
            <a:off x="395289" y="357718"/>
            <a:ext cx="1463675" cy="772583"/>
            <a:chOff x="257" y="165"/>
            <a:chExt cx="922" cy="365"/>
          </a:xfrm>
        </p:grpSpPr>
        <p:pic>
          <p:nvPicPr>
            <p:cNvPr id="32773" name="TextBox 3"/>
            <p:cNvPicPr>
              <a:picLocks noChangeArrowheads="1"/>
            </p:cNvPicPr>
            <p:nvPr/>
          </p:nvPicPr>
          <p:blipFill>
            <a:blip r:embed="rId2" cstate="email"/>
            <a:srcRect/>
            <a:stretch>
              <a:fillRect/>
            </a:stretch>
          </p:blipFill>
          <p:spPr bwMode="auto">
            <a:xfrm>
              <a:off x="257" y="165"/>
              <a:ext cx="922" cy="365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32774" name="Text Box 14"/>
            <p:cNvSpPr txBox="1">
              <a:spLocks noChangeArrowheads="1"/>
            </p:cNvSpPr>
            <p:nvPr/>
          </p:nvSpPr>
          <p:spPr bwMode="auto">
            <a:xfrm>
              <a:off x="310" y="216"/>
              <a:ext cx="824" cy="189"/>
            </a:xfrm>
            <a:prstGeom prst="rect">
              <a:avLst/>
            </a:prstGeom>
            <a:solidFill>
              <a:srgbClr val="FFCC99"/>
            </a:solidFill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ctr"/>
              <a:r>
                <a:rPr lang="zh-CN" altLang="en-US" sz="2000"/>
                <a:t>重点短语 </a:t>
              </a:r>
            </a:p>
          </p:txBody>
        </p:sp>
      </p:grpSp>
      <p:sp>
        <p:nvSpPr>
          <p:cNvPr id="13" name="TextBox 7"/>
          <p:cNvSpPr txBox="1">
            <a:spLocks noChangeArrowheads="1"/>
          </p:cNvSpPr>
          <p:nvPr/>
        </p:nvSpPr>
        <p:spPr bwMode="auto">
          <a:xfrm>
            <a:off x="5187951" y="1892300"/>
            <a:ext cx="180657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dirty="0"/>
              <a:t>讲故事 </a:t>
            </a:r>
          </a:p>
        </p:txBody>
      </p:sp>
      <p:sp>
        <p:nvSpPr>
          <p:cNvPr id="14" name="TextBox 7"/>
          <p:cNvSpPr txBox="1">
            <a:spLocks noChangeArrowheads="1"/>
          </p:cNvSpPr>
          <p:nvPr/>
        </p:nvSpPr>
        <p:spPr bwMode="auto">
          <a:xfrm>
            <a:off x="1763714" y="2616200"/>
            <a:ext cx="3208337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dirty="0"/>
              <a:t>7.have to </a:t>
            </a:r>
            <a:endParaRPr lang="zh-CN" altLang="en-US" dirty="0"/>
          </a:p>
        </p:txBody>
      </p:sp>
      <p:sp>
        <p:nvSpPr>
          <p:cNvPr id="15" name="TextBox 7"/>
          <p:cNvSpPr txBox="1">
            <a:spLocks noChangeArrowheads="1"/>
          </p:cNvSpPr>
          <p:nvPr/>
        </p:nvSpPr>
        <p:spPr bwMode="auto">
          <a:xfrm>
            <a:off x="5187950" y="2565400"/>
            <a:ext cx="240823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dirty="0"/>
              <a:t>不得不 </a:t>
            </a:r>
          </a:p>
        </p:txBody>
      </p:sp>
      <p:sp>
        <p:nvSpPr>
          <p:cNvPr id="22" name="TextBox 7"/>
          <p:cNvSpPr txBox="1">
            <a:spLocks noChangeArrowheads="1"/>
          </p:cNvSpPr>
          <p:nvPr/>
        </p:nvSpPr>
        <p:spPr bwMode="auto">
          <a:xfrm>
            <a:off x="1763714" y="3327400"/>
            <a:ext cx="310832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dirty="0"/>
              <a:t>8.look after him </a:t>
            </a:r>
            <a:endParaRPr lang="zh-CN" altLang="en-US" dirty="0"/>
          </a:p>
        </p:txBody>
      </p:sp>
      <p:sp>
        <p:nvSpPr>
          <p:cNvPr id="23" name="TextBox 7"/>
          <p:cNvSpPr txBox="1">
            <a:spLocks noChangeArrowheads="1"/>
          </p:cNvSpPr>
          <p:nvPr/>
        </p:nvSpPr>
        <p:spPr bwMode="auto">
          <a:xfrm>
            <a:off x="5187950" y="3327400"/>
            <a:ext cx="240823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dirty="0"/>
              <a:t>照顾他 </a:t>
            </a:r>
          </a:p>
        </p:txBody>
      </p:sp>
      <p:sp>
        <p:nvSpPr>
          <p:cNvPr id="24" name="TextBox 7"/>
          <p:cNvSpPr txBox="1">
            <a:spLocks noChangeArrowheads="1"/>
          </p:cNvSpPr>
          <p:nvPr/>
        </p:nvSpPr>
        <p:spPr bwMode="auto">
          <a:xfrm>
            <a:off x="1763714" y="4055533"/>
            <a:ext cx="3208337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dirty="0"/>
              <a:t>9.turn into </a:t>
            </a:r>
            <a:endParaRPr lang="zh-CN" altLang="en-US" dirty="0"/>
          </a:p>
        </p:txBody>
      </p:sp>
      <p:sp>
        <p:nvSpPr>
          <p:cNvPr id="25" name="TextBox 7"/>
          <p:cNvSpPr txBox="1">
            <a:spLocks noChangeArrowheads="1"/>
          </p:cNvSpPr>
          <p:nvPr/>
        </p:nvSpPr>
        <p:spPr bwMode="auto">
          <a:xfrm>
            <a:off x="5187950" y="4004733"/>
            <a:ext cx="240823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dirty="0"/>
              <a:t>变成 </a:t>
            </a:r>
          </a:p>
        </p:txBody>
      </p:sp>
      <p:sp>
        <p:nvSpPr>
          <p:cNvPr id="26" name="TextBox 7"/>
          <p:cNvSpPr txBox="1">
            <a:spLocks noChangeArrowheads="1"/>
          </p:cNvSpPr>
          <p:nvPr/>
        </p:nvSpPr>
        <p:spPr bwMode="auto">
          <a:xfrm>
            <a:off x="1763714" y="4766733"/>
            <a:ext cx="310832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en-US" altLang="zh-CN" dirty="0"/>
              <a:t>10.try on </a:t>
            </a:r>
            <a:endParaRPr lang="zh-CN" altLang="en-US" dirty="0"/>
          </a:p>
        </p:txBody>
      </p:sp>
      <p:sp>
        <p:nvSpPr>
          <p:cNvPr id="27" name="TextBox 7"/>
          <p:cNvSpPr txBox="1">
            <a:spLocks noChangeArrowheads="1"/>
          </p:cNvSpPr>
          <p:nvPr/>
        </p:nvSpPr>
        <p:spPr bwMode="auto">
          <a:xfrm>
            <a:off x="5187950" y="4787668"/>
            <a:ext cx="240823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dirty="0"/>
              <a:t>试穿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3" grpId="0"/>
      <p:bldP spid="14" grpId="0"/>
      <p:bldP spid="15" grpId="0"/>
      <p:bldP spid="22" grpId="0"/>
      <p:bldP spid="23" grpId="0"/>
      <p:bldP spid="24" grpId="0"/>
      <p:bldP spid="25" grpId="0"/>
      <p:bldP spid="26" grpId="0"/>
      <p:bldP spid="27" grpId="0"/>
    </p:bldLst>
  </p:timing>
</p:sld>
</file>

<file path=ppt/theme/theme1.xml><?xml version="1.0" encoding="utf-8"?>
<a:theme xmlns:a="http://schemas.openxmlformats.org/drawingml/2006/main" name="WWW.2PPT.COM&#10;">
  <a:themeElements>
    <a:clrScheme name="ABC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BC模板">
      <a:majorFont>
        <a:latin typeface="Arial"/>
        <a:ea typeface="微软雅黑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</a:spPr>
      <a:bodyPr vert="horz" wrap="square" lIns="91440" tIns="45720" rIns="91440" bIns="45720" numCol="1" anchor="t" anchorCtr="0" compatLnSpc="1"/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 typeface="Arial" panose="020B0604020202020204" pitchFamily="34" charset="0"/>
          <a:buNone/>
          <a:defRPr kumimoji="0" lang="zh-CN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anose="020B0604020202020204" pitchFamily="34" charset="0"/>
            <a:ea typeface="宋体" panose="02010600030101010101" pitchFamily="2" charset="-122"/>
          </a:defRPr>
        </a:defPPr>
      </a:lstStyle>
    </a:lnDef>
  </a:objectDefaults>
  <a:extraClrSchemeLst>
    <a:extraClrScheme>
      <a:clrScheme name="ABC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BC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BC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主题38</Template>
  <TotalTime>0</TotalTime>
  <Words>335</Words>
  <Application>Microsoft Office PowerPoint</Application>
  <PresentationFormat>全屏显示(4:3)</PresentationFormat>
  <Paragraphs>86</Paragraphs>
  <Slides>19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5" baseType="lpstr">
      <vt:lpstr>宋体</vt:lpstr>
      <vt:lpstr>微软雅黑</vt:lpstr>
      <vt:lpstr>Arial</vt:lpstr>
      <vt:lpstr>Calibri</vt:lpstr>
      <vt:lpstr>Times New Roman</vt:lpstr>
      <vt:lpstr>WWW.2PPT.COM
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2017-04-15T12:47:00Z</dcterms:created>
  <dcterms:modified xsi:type="dcterms:W3CDTF">2023-01-16T23:47:54Z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2052-11.1.0.11294</vt:lpwstr>
  </property>
  <property fmtid="{D5CDD505-2E9C-101B-9397-08002B2CF9AE}" pid="3" name="ICV">
    <vt:lpwstr>684CDFBACE644DEBA0ACA43242194FAA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