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2-01-07T15:35: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 44,'0'0,"21"0,-21 0,21 0,-21 0,21 0,-21 0,22 0,-1 0,-21 0,21 0,-21 0,22 0,-22-21,21 21,0 0,-21 0,0-21,0 21,0 0,22 0,-22 0,0 0,0 0,21 0,-21 0,0 0,21 0,-21 0,22 0,-22 0,21 0,-21 0,0 21,0 0,0 0,0 0,0 21,0-42,0 20,0 1,0 0,0-21,0 21,0-21,0 21,0-21,0 21,0 0,0-21,0 21,0 0,0-21,0 21,0 0,0-21,0 21,0-21,0 21,0-21,0 42,0-21,0-21,0 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D7691-B2F2-42A5-9252-0CAF6FC340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75BCB-61CA-422F-B66C-4C0788643A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DC17-E32B-4FBB-A0D1-60333AB5255C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4049F-9D09-4803-9403-19BA2932C77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E6FC-CBDD-42FE-B601-08030046B51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B989EE-16C7-4F21-B4EC-FFFA155187E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3628-5928-408D-A3F0-B878DA66006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E31A-5AC7-41D1-A4F2-777FD73F86E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FBCC4-898D-4F9D-B2D5-1D949695AAA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7324F-F4FF-43EC-A809-D38338E3F57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B91C9-E11C-40AE-8FBB-E67DD0BC139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25459-860E-4AA9-A561-76886E7BE01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83290-2648-444F-B64D-2E23CC5F1B8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4AF4-859D-45BF-ACB8-726A11AB226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C35782-0CC8-4306-A459-5E31A6A1877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png"/><Relationship Id="rId5" Type="http://schemas.openxmlformats.org/officeDocument/2006/relationships/image" Target="../media/image8.wmf"/><Relationship Id="rId10" Type="http://schemas.openxmlformats.org/officeDocument/2006/relationships/customXml" Target="../ink/ink1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WordArt 1030"/>
          <p:cNvSpPr>
            <a:spLocks noChangeArrowheads="1" noChangeShapeType="1" noTextEdit="1"/>
          </p:cNvSpPr>
          <p:nvPr/>
        </p:nvSpPr>
        <p:spPr bwMode="auto">
          <a:xfrm>
            <a:off x="1727523" y="1916832"/>
            <a:ext cx="5760640" cy="12961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直角三角形</a:t>
            </a:r>
          </a:p>
        </p:txBody>
      </p:sp>
      <p:sp>
        <p:nvSpPr>
          <p:cNvPr id="5" name="矩形 4"/>
          <p:cNvSpPr/>
          <p:nvPr/>
        </p:nvSpPr>
        <p:spPr>
          <a:xfrm>
            <a:off x="2701712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63575" y="620713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动手做一做</a:t>
            </a: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5076825" y="1196975"/>
            <a:ext cx="1773238" cy="2689225"/>
            <a:chOff x="2245" y="741"/>
            <a:chExt cx="1117" cy="1710"/>
          </a:xfrm>
        </p:grpSpPr>
        <p:sp>
          <p:nvSpPr>
            <p:cNvPr id="62472" name="AutoShape 8"/>
            <p:cNvSpPr>
              <a:spLocks noChangeArrowheads="1"/>
            </p:cNvSpPr>
            <p:nvPr/>
          </p:nvSpPr>
          <p:spPr bwMode="auto">
            <a:xfrm rot="16200000">
              <a:off x="2155" y="1252"/>
              <a:ext cx="1270" cy="635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2245" y="2024"/>
              <a:ext cx="24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2925" y="741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478" name="Rectangle 14"/>
            <p:cNvSpPr>
              <a:spLocks noChangeArrowheads="1"/>
            </p:cNvSpPr>
            <p:nvPr/>
          </p:nvSpPr>
          <p:spPr bwMode="auto">
            <a:xfrm>
              <a:off x="3107" y="2160"/>
              <a:ext cx="2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2481" name="Group 17"/>
          <p:cNvGrpSpPr/>
          <p:nvPr/>
        </p:nvGrpSpPr>
        <p:grpSpPr bwMode="auto">
          <a:xfrm>
            <a:off x="6227763" y="1196975"/>
            <a:ext cx="1539875" cy="2813050"/>
            <a:chOff x="3923" y="754"/>
            <a:chExt cx="970" cy="1772"/>
          </a:xfrm>
        </p:grpSpPr>
        <p:sp>
          <p:nvSpPr>
            <p:cNvPr id="62469" name="AutoShape 5"/>
            <p:cNvSpPr>
              <a:spLocks noChangeArrowheads="1"/>
            </p:cNvSpPr>
            <p:nvPr/>
          </p:nvSpPr>
          <p:spPr bwMode="auto">
            <a:xfrm>
              <a:off x="4059" y="935"/>
              <a:ext cx="576" cy="127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3923" y="2238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4649" y="206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2479" name="Rectangle 15"/>
            <p:cNvSpPr>
              <a:spLocks noChangeArrowheads="1"/>
            </p:cNvSpPr>
            <p:nvPr/>
          </p:nvSpPr>
          <p:spPr bwMode="auto">
            <a:xfrm>
              <a:off x="4014" y="75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6300788" y="35734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095375" y="1504950"/>
            <a:ext cx="4527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△ ABC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是等边三角形，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AD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边上的高。猜想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DB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的数量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关系。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730251" y="4581128"/>
            <a:ext cx="6843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在直角三角形中，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角所对的直角边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等于斜边的一半。</a:t>
            </a:r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2492" name="Group 28"/>
          <p:cNvGrpSpPr/>
          <p:nvPr/>
        </p:nvGrpSpPr>
        <p:grpSpPr bwMode="auto">
          <a:xfrm>
            <a:off x="1187624" y="3248599"/>
            <a:ext cx="1584325" cy="817562"/>
            <a:chOff x="872" y="1979"/>
            <a:chExt cx="998" cy="515"/>
          </a:xfrm>
        </p:grpSpPr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872" y="2082"/>
              <a:ext cx="9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DB=     AB</a:t>
              </a:r>
            </a:p>
          </p:txBody>
        </p:sp>
        <p:grpSp>
          <p:nvGrpSpPr>
            <p:cNvPr id="62491" name="Group 27"/>
            <p:cNvGrpSpPr/>
            <p:nvPr/>
          </p:nvGrpSpPr>
          <p:grpSpPr bwMode="auto">
            <a:xfrm>
              <a:off x="1338" y="1979"/>
              <a:ext cx="212" cy="515"/>
              <a:chOff x="3787" y="3203"/>
              <a:chExt cx="212" cy="515"/>
            </a:xfrm>
          </p:grpSpPr>
          <p:sp>
            <p:nvSpPr>
              <p:cNvPr id="62487" name="Line 23"/>
              <p:cNvSpPr>
                <a:spLocks noChangeShapeType="1"/>
              </p:cNvSpPr>
              <p:nvPr/>
            </p:nvSpPr>
            <p:spPr bwMode="auto">
              <a:xfrm>
                <a:off x="3787" y="3476"/>
                <a:ext cx="1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488" name="Text Box 24"/>
              <p:cNvSpPr txBox="1">
                <a:spLocks noChangeArrowheads="1"/>
              </p:cNvSpPr>
              <p:nvPr/>
            </p:nvSpPr>
            <p:spPr bwMode="auto">
              <a:xfrm>
                <a:off x="3787" y="3203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2489" name="Rectangle 25"/>
              <p:cNvSpPr>
                <a:spLocks noChangeArrowheads="1"/>
              </p:cNvSpPr>
              <p:nvPr/>
            </p:nvSpPr>
            <p:spPr bwMode="auto">
              <a:xfrm>
                <a:off x="3787" y="343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2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/>
          <p:nvPr/>
        </p:nvGrpSpPr>
        <p:grpSpPr bwMode="auto">
          <a:xfrm>
            <a:off x="3995738" y="1941513"/>
            <a:ext cx="4114800" cy="3675062"/>
            <a:chOff x="1728" y="1440"/>
            <a:chExt cx="2592" cy="231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2256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64" name="AutoShape 4"/>
            <p:cNvSpPr>
              <a:spLocks noChangeArrowheads="1"/>
            </p:cNvSpPr>
            <p:nvPr/>
          </p:nvSpPr>
          <p:spPr bwMode="auto">
            <a:xfrm>
              <a:off x="2118" y="1721"/>
              <a:ext cx="1495" cy="1791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965" name="Freeform 5"/>
            <p:cNvSpPr/>
            <p:nvPr/>
          </p:nvSpPr>
          <p:spPr bwMode="auto">
            <a:xfrm>
              <a:off x="2834" y="1744"/>
              <a:ext cx="21" cy="1768"/>
            </a:xfrm>
            <a:custGeom>
              <a:avLst/>
              <a:gdLst>
                <a:gd name="T0" fmla="*/ 21 w 21"/>
                <a:gd name="T1" fmla="*/ 0 h 1768"/>
                <a:gd name="T2" fmla="*/ 0 w 21"/>
                <a:gd name="T3" fmla="*/ 1768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768">
                  <a:moveTo>
                    <a:pt x="21" y="0"/>
                  </a:moveTo>
                  <a:lnTo>
                    <a:pt x="0" y="176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H="1" flipV="1">
              <a:off x="2508" y="2591"/>
              <a:ext cx="325" cy="9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833" y="2591"/>
              <a:ext cx="390" cy="9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1728" y="3429"/>
              <a:ext cx="7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3670" y="3413"/>
              <a:ext cx="6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2687" y="1440"/>
              <a:ext cx="3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2671" y="3467"/>
              <a:ext cx="8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159" y="2386"/>
              <a:ext cx="5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276" y="2425"/>
              <a:ext cx="7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8313" y="1509713"/>
            <a:ext cx="746125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、如图，在△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ABC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中，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AD⊥BC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分别是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的中点，且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AB=AC.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求证： 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DE=DF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684213" y="79057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89607" y="979314"/>
            <a:ext cx="87487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如图，已知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AD</a:t>
            </a:r>
            <a:r>
              <a:rPr lang="zh-CN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⊥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BD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AC</a:t>
            </a:r>
            <a:r>
              <a:rPr lang="zh-CN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⊥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BC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的中点，试判断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DE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CE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是否相等，并说明理由。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242245" y="2563639"/>
          <a:ext cx="3646487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Flash 文档" r:id="rId3" imgW="2251075" imgH="1663700" progId="Flash.Movie">
                  <p:embed/>
                </p:oleObj>
              </mc:Choice>
              <mc:Fallback>
                <p:oleObj name="Flash 文档" r:id="rId3" imgW="2251075" imgH="1663700" progId="Flash.Movie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245" y="2563639"/>
                        <a:ext cx="3646487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800795" y="1322196"/>
            <a:ext cx="5226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△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ABC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中，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ACB=90</a:t>
            </a:r>
            <a:r>
              <a:rPr kumimoji="1"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边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上的高，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A=30</a:t>
            </a:r>
            <a:r>
              <a:rPr kumimoji="1"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求证：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BD=      AB</a:t>
            </a:r>
          </a:p>
        </p:txBody>
      </p:sp>
      <p:grpSp>
        <p:nvGrpSpPr>
          <p:cNvPr id="64530" name="Group 18"/>
          <p:cNvGrpSpPr/>
          <p:nvPr/>
        </p:nvGrpSpPr>
        <p:grpSpPr bwMode="auto">
          <a:xfrm>
            <a:off x="2404170" y="2309621"/>
            <a:ext cx="488950" cy="792163"/>
            <a:chOff x="2726" y="1933"/>
            <a:chExt cx="249" cy="430"/>
          </a:xfrm>
        </p:grpSpPr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2726" y="2016"/>
              <a:ext cx="24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—</a:t>
              </a:r>
            </a:p>
          </p:txBody>
        </p:sp>
        <p:sp>
          <p:nvSpPr>
            <p:cNvPr id="64528" name="Text Box 16"/>
            <p:cNvSpPr txBox="1">
              <a:spLocks noChangeArrowheads="1"/>
            </p:cNvSpPr>
            <p:nvPr/>
          </p:nvSpPr>
          <p:spPr bwMode="auto">
            <a:xfrm>
              <a:off x="2789" y="1933"/>
              <a:ext cx="17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4529" name="Rectangle 17"/>
            <p:cNvSpPr>
              <a:spLocks noChangeArrowheads="1"/>
            </p:cNvSpPr>
            <p:nvPr/>
          </p:nvSpPr>
          <p:spPr bwMode="auto">
            <a:xfrm>
              <a:off x="2789" y="2115"/>
              <a:ext cx="17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64535" name="Group 23"/>
          <p:cNvGrpSpPr/>
          <p:nvPr/>
        </p:nvGrpSpPr>
        <p:grpSpPr bwMode="auto">
          <a:xfrm>
            <a:off x="3412232" y="1301559"/>
            <a:ext cx="4635500" cy="3025775"/>
            <a:chOff x="2154" y="391"/>
            <a:chExt cx="2920" cy="1906"/>
          </a:xfrm>
        </p:grpSpPr>
        <p:grpSp>
          <p:nvGrpSpPr>
            <p:cNvPr id="64523" name="Group 11"/>
            <p:cNvGrpSpPr/>
            <p:nvPr/>
          </p:nvGrpSpPr>
          <p:grpSpPr bwMode="auto">
            <a:xfrm>
              <a:off x="2154" y="391"/>
              <a:ext cx="2920" cy="1906"/>
              <a:chOff x="1610" y="618"/>
              <a:chExt cx="2920" cy="1906"/>
            </a:xfrm>
          </p:grpSpPr>
          <p:sp>
            <p:nvSpPr>
              <p:cNvPr id="64516" name="AutoShape 4"/>
              <p:cNvSpPr>
                <a:spLocks noChangeArrowheads="1"/>
              </p:cNvSpPr>
              <p:nvPr/>
            </p:nvSpPr>
            <p:spPr bwMode="auto">
              <a:xfrm rot="9108157">
                <a:off x="2064" y="1344"/>
                <a:ext cx="2131" cy="1180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517" name="Line 5"/>
              <p:cNvSpPr>
                <a:spLocks noChangeShapeType="1"/>
              </p:cNvSpPr>
              <p:nvPr/>
            </p:nvSpPr>
            <p:spPr bwMode="auto">
              <a:xfrm>
                <a:off x="3787" y="935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518" name="Text Box 6"/>
              <p:cNvSpPr txBox="1">
                <a:spLocks noChangeArrowheads="1"/>
              </p:cNvSpPr>
              <p:nvPr/>
            </p:nvSpPr>
            <p:spPr bwMode="auto">
              <a:xfrm>
                <a:off x="1610" y="184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520" name="Rectangle 8"/>
              <p:cNvSpPr>
                <a:spLocks noChangeArrowheads="1"/>
              </p:cNvSpPr>
              <p:nvPr/>
            </p:nvSpPr>
            <p:spPr bwMode="auto">
              <a:xfrm>
                <a:off x="3651" y="1979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64521" name="Rectangle 9"/>
              <p:cNvSpPr>
                <a:spLocks noChangeArrowheads="1"/>
              </p:cNvSpPr>
              <p:nvPr/>
            </p:nvSpPr>
            <p:spPr bwMode="auto">
              <a:xfrm>
                <a:off x="3696" y="61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4522" name="Rectangle 10"/>
              <p:cNvSpPr>
                <a:spLocks noChangeArrowheads="1"/>
              </p:cNvSpPr>
              <p:nvPr/>
            </p:nvSpPr>
            <p:spPr bwMode="auto">
              <a:xfrm>
                <a:off x="4286" y="1979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64534" name="Group 22"/>
            <p:cNvGrpSpPr/>
            <p:nvPr/>
          </p:nvGrpSpPr>
          <p:grpSpPr bwMode="auto">
            <a:xfrm flipH="1" flipV="1">
              <a:off x="4332" y="1570"/>
              <a:ext cx="136" cy="136"/>
              <a:chOff x="1066" y="2795"/>
              <a:chExt cx="90" cy="91"/>
            </a:xfrm>
          </p:grpSpPr>
          <p:sp>
            <p:nvSpPr>
              <p:cNvPr id="64532" name="Line 20"/>
              <p:cNvSpPr>
                <a:spLocks noChangeShapeType="1"/>
              </p:cNvSpPr>
              <p:nvPr/>
            </p:nvSpPr>
            <p:spPr bwMode="auto">
              <a:xfrm>
                <a:off x="1066" y="279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533" name="Line 21"/>
              <p:cNvSpPr>
                <a:spLocks noChangeShapeType="1"/>
              </p:cNvSpPr>
              <p:nvPr/>
            </p:nvSpPr>
            <p:spPr bwMode="auto">
              <a:xfrm>
                <a:off x="1066" y="2886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720725"/>
          </a:xfrm>
        </p:spPr>
        <p:txBody>
          <a:bodyPr/>
          <a:lstStyle/>
          <a:p>
            <a:r>
              <a:rPr lang="zh-CN" altLang="en-US" sz="3600" b="1" i="1" dirty="0">
                <a:solidFill>
                  <a:srgbClr val="FF0000"/>
                </a:solidFill>
              </a:rPr>
              <a:t>直角三角形的性质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2484439" y="692696"/>
            <a:ext cx="2375594" cy="89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4213" y="2349500"/>
            <a:ext cx="8748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１</a:t>
            </a:r>
            <a:r>
              <a:rPr lang="zh-CN" altLang="en-US" sz="2400" b="1" dirty="0">
                <a:solidFill>
                  <a:srgbClr val="000000"/>
                </a:solidFill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</a:rPr>
              <a:t>直角三角形的两个锐角互余．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827584" y="2997200"/>
            <a:ext cx="7777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333399"/>
                </a:solidFill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</a:rPr>
              <a:t>直角三角形斜边上的中线等于斜边的一半．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11188" y="4724400"/>
            <a:ext cx="554513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600" b="1" i="1" dirty="0">
                <a:solidFill>
                  <a:srgbClr val="FF0000"/>
                </a:solidFill>
              </a:rPr>
              <a:t>直角三角形的判定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3600" b="1" i="1" dirty="0">
              <a:solidFill>
                <a:srgbClr val="000000"/>
              </a:solidFill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5364163"/>
            <a:ext cx="8353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333399"/>
                </a:solidFill>
              </a:rPr>
              <a:t>　</a:t>
            </a:r>
            <a:r>
              <a:rPr lang="zh-CN" altLang="en-US" sz="3200" b="1" dirty="0">
                <a:solidFill>
                  <a:srgbClr val="333399"/>
                </a:solidFill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有两个角互余的三角形是直角三角形．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879177" y="3594100"/>
            <a:ext cx="758125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在直角三角形中，</a:t>
            </a:r>
            <a:r>
              <a:rPr kumimoji="1"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kumimoji="1" lang="en-US" altLang="zh-CN" sz="2800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角所对的直角边等于斜边的一半。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0"/>
            <a:ext cx="2519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复习：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7950" y="620713"/>
            <a:ext cx="6335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）、什么叫直角三角形？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0452" y="4437112"/>
            <a:ext cx="84248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）、直角三角形是一类特殊的三角形，除了具备三角形的性质外，还具备哪些性质？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424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3399"/>
                </a:solidFill>
                <a:latin typeface="宋体" panose="02010600030101010101" pitchFamily="2" charset="-122"/>
              </a:rPr>
              <a:t>有一个角是直角的三角形叫直角三角形</a:t>
            </a: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4013" y="1844675"/>
            <a:ext cx="3709987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68313" y="1844675"/>
            <a:ext cx="7056437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一般用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Rt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△”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例如直角三角形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表示为 “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Rt△ABC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问题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：在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Rt△ABC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中，∠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C=90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 ∠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 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与∠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有怎样的数量关系？为什么？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3850" y="4365625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定理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：直角三角形的两个锐角互余。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5329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在</a:t>
            </a:r>
            <a:r>
              <a:rPr kumimoji="1" lang="en-US" altLang="zh-CN" sz="32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Rt△ABC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中， ∠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C=90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A +∠B=90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060575"/>
            <a:ext cx="3709987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07950" y="3993034"/>
            <a:ext cx="8424863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互余的角有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                      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互余的角有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                      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相等的角有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                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相等的角有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                   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  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950" y="1109290"/>
            <a:ext cx="8893175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8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）在直角三角形中，有一个锐角为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52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，那么另一个锐角度数为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       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）在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Rt△ABC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中，∠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C=90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-∠B =30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的度数分别为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            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95288" y="329283"/>
            <a:ext cx="3889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、巩固练习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79388" y="2924944"/>
            <a:ext cx="8424862" cy="774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）如图，在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Rt△ABC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,∠ACB=90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是斜边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上的高，那么，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916238" y="3850159"/>
            <a:ext cx="1366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∠A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708400" y="3850159"/>
            <a:ext cx="1366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∠BCD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916238" y="4353396"/>
            <a:ext cx="1225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∠B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635375" y="4353396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∠ACD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916238" y="4929659"/>
            <a:ext cx="1366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∠ACD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987675" y="5491634"/>
            <a:ext cx="1366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∠BCD</a:t>
            </a:r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573016"/>
            <a:ext cx="3349625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2" grpId="0" animBg="1"/>
      <p:bldP spid="2050" grpId="0" build="allAtOnce"/>
      <p:bldP spid="20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92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在</a:t>
            </a:r>
            <a:r>
              <a:rPr kumimoji="1" lang="zh-CN" altLang="en-US" sz="3600" b="1" dirty="0">
                <a:solidFill>
                  <a:srgbClr val="000080"/>
                </a:solidFill>
              </a:rPr>
              <a:t>△</a:t>
            </a:r>
            <a:r>
              <a:rPr kumimoji="1" lang="en-US" altLang="zh-CN" sz="3600" b="1" dirty="0">
                <a:solidFill>
                  <a:srgbClr val="000080"/>
                </a:solidFill>
              </a:rPr>
              <a:t>ABC</a:t>
            </a:r>
            <a:r>
              <a:rPr kumimoji="1" lang="zh-CN" altLang="en-US" sz="3600" b="1" dirty="0">
                <a:solidFill>
                  <a:srgbClr val="000080"/>
                </a:solidFill>
              </a:rPr>
              <a:t>中，</a:t>
            </a:r>
            <a:r>
              <a:rPr lang="zh-CN" altLang="en-US" sz="3600" b="1" dirty="0">
                <a:solidFill>
                  <a:srgbClr val="000000"/>
                </a:solidFill>
              </a:rPr>
              <a:t>如果</a:t>
            </a:r>
            <a:r>
              <a:rPr kumimoji="1" lang="zh-CN" altLang="en-US" sz="3600" b="1" dirty="0">
                <a:solidFill>
                  <a:srgbClr val="000080"/>
                </a:solidFill>
              </a:rPr>
              <a:t>∠</a:t>
            </a:r>
            <a:r>
              <a:rPr kumimoji="1" lang="en-US" altLang="zh-CN" sz="3600" b="1" dirty="0">
                <a:solidFill>
                  <a:srgbClr val="000080"/>
                </a:solidFill>
              </a:rPr>
              <a:t>A +∠B =90</a:t>
            </a:r>
            <a:r>
              <a:rPr kumimoji="1" lang="en-US" altLang="zh-CN" sz="3600" b="1" baseline="36000" dirty="0">
                <a:solidFill>
                  <a:srgbClr val="000080"/>
                </a:solidFill>
              </a:rPr>
              <a:t>0</a:t>
            </a:r>
            <a:r>
              <a:rPr kumimoji="1" lang="zh-CN" altLang="en-US" sz="3600" b="1" dirty="0">
                <a:solidFill>
                  <a:srgbClr val="000080"/>
                </a:solidFill>
              </a:rPr>
              <a:t>，</a:t>
            </a:r>
            <a:r>
              <a:rPr lang="zh-CN" altLang="en-US" sz="3600" b="1" dirty="0">
                <a:solidFill>
                  <a:srgbClr val="000000"/>
                </a:solidFill>
              </a:rPr>
              <a:t>那么是直角三角形吗？</a:t>
            </a:r>
          </a:p>
        </p:txBody>
      </p:sp>
      <p:grpSp>
        <p:nvGrpSpPr>
          <p:cNvPr id="59395" name="Group 3"/>
          <p:cNvGrpSpPr/>
          <p:nvPr/>
        </p:nvGrpSpPr>
        <p:grpSpPr bwMode="auto">
          <a:xfrm>
            <a:off x="5867400" y="1557338"/>
            <a:ext cx="3097213" cy="3414712"/>
            <a:chOff x="3979" y="1797"/>
            <a:chExt cx="1033" cy="1368"/>
          </a:xfrm>
        </p:grpSpPr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 flipH="1">
              <a:off x="4195" y="1888"/>
              <a:ext cx="545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4740" y="1888"/>
              <a:ext cx="45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3979" y="2976"/>
              <a:ext cx="307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333399"/>
                  </a:solidFill>
                </a:rPr>
                <a:t>Ｂ</a:t>
              </a:r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4195" y="306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4468" y="2478"/>
              <a:ext cx="317" cy="58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4785" y="1797"/>
              <a:ext cx="136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333399"/>
                  </a:solidFill>
                </a:rPr>
                <a:t>Ａ</a:t>
              </a:r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4740" y="3018"/>
              <a:ext cx="272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333399"/>
                  </a:solidFill>
                </a:rPr>
                <a:t>Ｃ</a:t>
              </a:r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4261" y="2296"/>
              <a:ext cx="252" cy="15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FFFFFF"/>
                  </a:solidFill>
                </a:rPr>
                <a:t>Ｄ</a:t>
              </a:r>
            </a:p>
          </p:txBody>
        </p:sp>
      </p:grpSp>
      <p:sp>
        <p:nvSpPr>
          <p:cNvPr id="59404" name="AutoShape 12" descr="新闻纸"/>
          <p:cNvSpPr>
            <a:spLocks noChangeArrowheads="1"/>
          </p:cNvSpPr>
          <p:nvPr/>
        </p:nvSpPr>
        <p:spPr bwMode="auto">
          <a:xfrm>
            <a:off x="179388" y="1773238"/>
            <a:ext cx="6227762" cy="3024187"/>
          </a:xfrm>
          <a:prstGeom prst="wedgeEllipseCallout">
            <a:avLst>
              <a:gd name="adj1" fmla="val -30755"/>
              <a:gd name="adj2" fmla="val 7073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由三角形内角和性质， </a:t>
            </a:r>
            <a:r>
              <a:rPr kumimoji="1" lang="zh-CN" altLang="en-US" sz="2800" b="1" dirty="0">
                <a:solidFill>
                  <a:srgbClr val="000080"/>
                </a:solidFill>
              </a:rPr>
              <a:t>∠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A +∠B +∠C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 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=180</a:t>
            </a:r>
            <a:r>
              <a:rPr kumimoji="1" lang="en-US" altLang="zh-CN" sz="2800" b="1" baseline="42000" dirty="0">
                <a:solidFill>
                  <a:srgbClr val="000080"/>
                </a:solidFill>
              </a:rPr>
              <a:t>0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  </a:t>
            </a:r>
            <a:r>
              <a:rPr kumimoji="1" lang="zh-CN" altLang="en-US" sz="2800" b="1" dirty="0">
                <a:solidFill>
                  <a:srgbClr val="000080"/>
                </a:solidFill>
              </a:rPr>
              <a:t>因为∠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A +∠B =90</a:t>
            </a:r>
            <a:r>
              <a:rPr kumimoji="1" lang="en-US" altLang="zh-CN" sz="2800" b="1" baseline="30000" dirty="0">
                <a:solidFill>
                  <a:srgbClr val="000080"/>
                </a:solidFill>
              </a:rPr>
              <a:t>0</a:t>
            </a:r>
            <a:r>
              <a:rPr kumimoji="1" lang="zh-CN" altLang="en-US" sz="2800" b="1" dirty="0">
                <a:solidFill>
                  <a:srgbClr val="000080"/>
                </a:solidFill>
              </a:rPr>
              <a:t>，所以∠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C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 =90</a:t>
            </a:r>
            <a:r>
              <a:rPr kumimoji="1" lang="en-US" altLang="zh-CN" sz="2800" b="1" baseline="30000" dirty="0">
                <a:solidFill>
                  <a:srgbClr val="000000"/>
                </a:solidFill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，于是</a:t>
            </a:r>
            <a:r>
              <a:rPr kumimoji="1" lang="zh-CN" altLang="en-US" sz="2800" b="1" dirty="0">
                <a:solidFill>
                  <a:srgbClr val="000080"/>
                </a:solidFill>
              </a:rPr>
              <a:t>△</a:t>
            </a:r>
            <a:r>
              <a:rPr kumimoji="1" lang="en-US" altLang="zh-CN" sz="2800" b="1" dirty="0">
                <a:solidFill>
                  <a:srgbClr val="000080"/>
                </a:solidFill>
              </a:rPr>
              <a:t>ABC</a:t>
            </a:r>
            <a:r>
              <a:rPr kumimoji="1" lang="zh-CN" altLang="en-US" sz="2800" b="1" dirty="0">
                <a:solidFill>
                  <a:srgbClr val="000080"/>
                </a:solidFill>
              </a:rPr>
              <a:t>是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直角三角形。</a:t>
            </a: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323850" y="5445125"/>
            <a:ext cx="8424863" cy="9350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</a:rPr>
              <a:t>判定定理：有两个角互余的三角形是直角三角形。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404" grpId="0" animBg="1"/>
      <p:bldP spid="594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5903913" cy="863600"/>
          </a:xfrm>
          <a:ln>
            <a:pattFill prst="pct5">
              <a:fgClr>
                <a:srgbClr val="66FF33"/>
              </a:fgClr>
              <a:bgClr>
                <a:srgbClr val="FFFFFF"/>
              </a:bgClr>
            </a:pattFill>
            <a:miter lim="800000"/>
          </a:ln>
        </p:spPr>
        <p:txBody>
          <a:bodyPr/>
          <a:lstStyle/>
          <a:p>
            <a:r>
              <a:rPr lang="zh-CN" altLang="en-US" b="1" dirty="0">
                <a:solidFill>
                  <a:schemeClr val="accent2"/>
                </a:solidFill>
              </a:rPr>
              <a:t>观察思考，总结规律．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686800" cy="5661025"/>
          </a:xfrm>
          <a:ln>
            <a:solidFill>
              <a:schemeClr val="accent2"/>
            </a:solidFill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chemeClr val="accent2"/>
                </a:solidFill>
              </a:rPr>
              <a:t>独立完成课本</a:t>
            </a:r>
            <a:r>
              <a:rPr lang="en-US" altLang="zh-CN" sz="2800" b="1" dirty="0">
                <a:solidFill>
                  <a:schemeClr val="accent2"/>
                </a:solidFill>
              </a:rPr>
              <a:t>147</a:t>
            </a:r>
            <a:r>
              <a:rPr lang="zh-CN" altLang="en-US" sz="2800" b="1" dirty="0">
                <a:solidFill>
                  <a:schemeClr val="accent2"/>
                </a:solidFill>
              </a:rPr>
              <a:t>页观察与思考并回答相关问题</a:t>
            </a:r>
          </a:p>
        </p:txBody>
      </p:sp>
      <p:pic>
        <p:nvPicPr>
          <p:cNvPr id="6657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41438"/>
            <a:ext cx="813752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468313" y="3860800"/>
            <a:ext cx="842486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ECF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的关系        线段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与线段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的关系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ACE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与∠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的关系       线段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AE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与线段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CE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的关系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、你得到了什么结论？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1042988" y="3860800"/>
            <a:ext cx="324167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∠ECF=∠B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4500563" y="3860800"/>
            <a:ext cx="4319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EC=EB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042988" y="4556125"/>
            <a:ext cx="324167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∠ACE=∠A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4500563" y="4556125"/>
            <a:ext cx="424815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AE=CE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971550" y="5229225"/>
            <a:ext cx="7993063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333399"/>
                </a:solidFill>
              </a:rPr>
              <a:t>直角三角形斜边上的中线等于斜边的一半．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 animBg="1"/>
      <p:bldP spid="66579" grpId="0" animBg="1"/>
      <p:bldP spid="66580" grpId="0" animBg="1"/>
      <p:bldP spid="66581" grpId="0" animBg="1"/>
      <p:bldP spid="665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552" y="1526059"/>
            <a:ext cx="731520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已知：在</a:t>
            </a:r>
            <a:r>
              <a:rPr kumimoji="1" lang="en-US" altLang="zh-CN" sz="2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Rt△ABC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中，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ACB=90°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是斜边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上的中线。求证：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CD=      AB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373489" y="1983259"/>
          <a:ext cx="782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489" y="1983259"/>
                        <a:ext cx="7826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4" name="Group 52"/>
          <p:cNvGrpSpPr/>
          <p:nvPr/>
        </p:nvGrpSpPr>
        <p:grpSpPr bwMode="auto">
          <a:xfrm>
            <a:off x="381000" y="2823046"/>
            <a:ext cx="2495550" cy="3567112"/>
            <a:chOff x="1290" y="1881"/>
            <a:chExt cx="1572" cy="2247"/>
          </a:xfrm>
        </p:grpSpPr>
        <p:sp>
          <p:nvSpPr>
            <p:cNvPr id="3125" name="AutoShape 53"/>
            <p:cNvSpPr>
              <a:spLocks noChangeArrowheads="1"/>
            </p:cNvSpPr>
            <p:nvPr/>
          </p:nvSpPr>
          <p:spPr bwMode="auto">
            <a:xfrm>
              <a:off x="1488" y="2112"/>
              <a:ext cx="1008" cy="1776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flipV="1">
              <a:off x="1488" y="2976"/>
              <a:ext cx="48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27" name="Text Box 55"/>
            <p:cNvSpPr txBox="1">
              <a:spLocks noChangeArrowheads="1"/>
            </p:cNvSpPr>
            <p:nvPr/>
          </p:nvSpPr>
          <p:spPr bwMode="auto">
            <a:xfrm>
              <a:off x="1347" y="188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128" name="Text Box 56"/>
            <p:cNvSpPr txBox="1">
              <a:spLocks noChangeArrowheads="1"/>
            </p:cNvSpPr>
            <p:nvPr/>
          </p:nvSpPr>
          <p:spPr bwMode="auto">
            <a:xfrm>
              <a:off x="1290" y="38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129" name="Text Box 57"/>
            <p:cNvSpPr txBox="1">
              <a:spLocks noChangeArrowheads="1"/>
            </p:cNvSpPr>
            <p:nvPr/>
          </p:nvSpPr>
          <p:spPr bwMode="auto">
            <a:xfrm>
              <a:off x="2478" y="38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130" name="Text Box 58"/>
            <p:cNvSpPr txBox="1">
              <a:spLocks noChangeArrowheads="1"/>
            </p:cNvSpPr>
            <p:nvPr/>
          </p:nvSpPr>
          <p:spPr bwMode="auto">
            <a:xfrm>
              <a:off x="2073" y="2817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3131" name="Line 59"/>
          <p:cNvSpPr>
            <a:spLocks noChangeShapeType="1"/>
          </p:cNvSpPr>
          <p:nvPr/>
        </p:nvSpPr>
        <p:spPr bwMode="auto">
          <a:xfrm flipV="1">
            <a:off x="1471612" y="3170708"/>
            <a:ext cx="762000" cy="137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132" name="Group 60"/>
          <p:cNvGrpSpPr/>
          <p:nvPr/>
        </p:nvGrpSpPr>
        <p:grpSpPr bwMode="auto">
          <a:xfrm>
            <a:off x="709612" y="2899246"/>
            <a:ext cx="2419350" cy="457200"/>
            <a:chOff x="1008" y="1536"/>
            <a:chExt cx="1524" cy="288"/>
          </a:xfrm>
        </p:grpSpPr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1008" y="1707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34" name="Text Box 62"/>
            <p:cNvSpPr txBox="1">
              <a:spLocks noChangeArrowheads="1"/>
            </p:cNvSpPr>
            <p:nvPr/>
          </p:nvSpPr>
          <p:spPr bwMode="auto">
            <a:xfrm>
              <a:off x="1956" y="15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179512" y="911546"/>
            <a:ext cx="88924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命题：直角三角形斜边上的中线等于斜边的一半 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3336156" y="3154833"/>
            <a:ext cx="4824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证明：延长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到点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使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DE=DC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，连接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AE.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1" grpId="0" animBg="1"/>
      <p:bldP spid="3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SCHL_02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7950" y="4652963"/>
            <a:ext cx="2771775" cy="19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7777162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1">
                <a:solidFill>
                  <a:srgbClr val="000000"/>
                </a:solidFill>
              </a:rPr>
              <a:t>  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已知：在</a:t>
            </a:r>
            <a:r>
              <a:rPr kumimoji="1" lang="en-US" altLang="zh-CN" sz="2400" b="1">
                <a:solidFill>
                  <a:srgbClr val="000000"/>
                </a:solidFill>
                <a:latin typeface="Verdana" panose="020B0604030504040204" pitchFamily="34" charset="0"/>
              </a:rPr>
              <a:t>Rt△ABC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中，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kumimoji="1" lang="en-US" altLang="zh-CN" sz="2400" b="1">
                <a:solidFill>
                  <a:srgbClr val="000000"/>
                </a:solidFill>
                <a:latin typeface="Verdana" panose="020B0604030504040204" pitchFamily="34" charset="0"/>
              </a:rPr>
              <a:t>ACB=90°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kumimoji="1" lang="en-US" altLang="zh-CN" sz="2400" b="1">
                <a:solidFill>
                  <a:srgbClr val="000000"/>
                </a:solidFill>
                <a:latin typeface="Verdana" panose="020B0604030504040204" pitchFamily="34" charset="0"/>
              </a:rPr>
              <a:t>CD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          斜边</a:t>
            </a:r>
            <a:r>
              <a:rPr kumimoji="1" lang="en-US" altLang="zh-CN" sz="2400" b="1">
                <a:solidFill>
                  <a:srgbClr val="000000"/>
                </a:solidFill>
                <a:latin typeface="Verdana" panose="020B0604030504040204" pitchFamily="34" charset="0"/>
              </a:rPr>
              <a:t>AB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上的中线。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 求证：</a:t>
            </a:r>
            <a:r>
              <a:rPr kumimoji="1" lang="en-US" altLang="zh-CN" sz="2400" b="1">
                <a:solidFill>
                  <a:srgbClr val="000000"/>
                </a:solidFill>
                <a:latin typeface="Verdana" panose="020B0604030504040204" pitchFamily="34" charset="0"/>
              </a:rPr>
              <a:t>CD=    AB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627313" y="4149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证明：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延长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CD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到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使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D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CD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，连接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endParaRPr lang="en-US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7164388" y="29972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7235825" y="47244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8388350" y="47244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8316913" y="2997200"/>
            <a:ext cx="395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zh-CN">
                <a:solidFill>
                  <a:srgbClr val="000000"/>
                </a:solidFill>
              </a:rPr>
              <a:t>’</a:t>
            </a:r>
            <a:endParaRPr lang="en-US" altLang="zh-CN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7596188" y="3284538"/>
            <a:ext cx="792162" cy="15843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7596188" y="4076700"/>
            <a:ext cx="35877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V="1">
            <a:off x="7956550" y="3284538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7596188" y="32845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8101013" y="37893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835150" y="2924175"/>
            <a:ext cx="4752975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>
              <a:solidFill>
                <a:srgbClr val="333399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∴AC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=BC     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AD=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</a:t>
            </a:r>
            <a:endParaRPr lang="en-US" altLang="zh-CN" sz="24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1258888" y="2276475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000000"/>
                </a:solidFill>
                <a:latin typeface="Verdana" panose="020B0604030504040204" pitchFamily="34" charset="0"/>
              </a:rPr>
              <a:t>｛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908175" y="1989138"/>
            <a:ext cx="4752975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在△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与△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BDC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AD=BD            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（已知）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=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BDC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（对顶角相等）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D=CD           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（已作）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∴ 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≌</a:t>
            </a: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△BDC (SAS)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1547813" y="3789363"/>
            <a:ext cx="6767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∵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BCA=90°</a:t>
            </a: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∴</a:t>
            </a: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BAC+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B=90°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∴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BAC+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AD=90° ∴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CAC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 </a:t>
            </a:r>
            <a:r>
              <a:rPr kumimoji="1" lang="zh-CN" altLang="en-US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ACB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1692275" y="4365625"/>
            <a:ext cx="44640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在△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与△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ACB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=BC            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（已证）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    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CAC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 </a:t>
            </a:r>
            <a:r>
              <a:rPr kumimoji="1" lang="zh-CN" altLang="en-US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ACB</a:t>
            </a: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（已证）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AC=AC             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（公共边）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∴ △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ACC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≌</a:t>
            </a:r>
            <a:r>
              <a:rPr lang="en-US" altLang="zh-CN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△ACB  (SAS)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619250" y="4724400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000000"/>
                </a:solidFill>
                <a:latin typeface="Verdana" panose="020B0604030504040204" pitchFamily="34" charset="0"/>
              </a:rPr>
              <a:t>｛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692275" y="5876925"/>
            <a:ext cx="568801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∴AB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 </a:t>
            </a:r>
            <a:r>
              <a:rPr kumimoji="1" lang="en-US" altLang="zh-CN" b="1">
                <a:solidFill>
                  <a:srgbClr val="00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C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又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CD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   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CC</a:t>
            </a:r>
            <a:r>
              <a:rPr lang="en-US" altLang="zh-CN" b="1">
                <a:solidFill>
                  <a:srgbClr val="000000"/>
                </a:solidFill>
              </a:rPr>
              <a:t>’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     ∴CD</a:t>
            </a:r>
            <a:r>
              <a:rPr lang="zh-CN" altLang="en-US" b="1">
                <a:solidFill>
                  <a:srgbClr val="000000"/>
                </a:solidFill>
                <a:latin typeface="Verdana" panose="020B0604030504040204" pitchFamily="34" charset="0"/>
              </a:rPr>
              <a:t>＝    </a:t>
            </a:r>
            <a:r>
              <a:rPr lang="en-US" altLang="zh-CN" b="1">
                <a:solidFill>
                  <a:srgbClr val="000000"/>
                </a:solidFill>
                <a:latin typeface="Verdana" panose="020B0604030504040204" pitchFamily="34" charset="0"/>
              </a:rPr>
              <a:t>AB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6227763" y="5805488"/>
          <a:ext cx="152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4" imgW="152400" imgH="635000" progId="Equation.3">
                  <p:embed/>
                </p:oleObj>
              </mc:Choice>
              <mc:Fallback>
                <p:oleObj name="公式" r:id="rId4" imgW="152400" imgH="6350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805488"/>
                        <a:ext cx="152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3" name="Object 23"/>
          <p:cNvGraphicFramePr>
            <a:graphicFrameLocks noChangeAspect="1"/>
          </p:cNvGraphicFramePr>
          <p:nvPr/>
        </p:nvGraphicFramePr>
        <p:xfrm>
          <a:off x="4356100" y="5876925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公式" r:id="rId6" imgW="152400" imgH="393700" progId="Equation.3">
                  <p:embed/>
                </p:oleObj>
              </mc:Choice>
              <mc:Fallback>
                <p:oleObj name="公式" r:id="rId6" imgW="152400" imgH="3937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876925"/>
                        <a:ext cx="15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2124075" y="1052513"/>
          <a:ext cx="2873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公式" r:id="rId8" imgW="152400" imgH="393700" progId="Equation.3">
                  <p:embed/>
                </p:oleObj>
              </mc:Choice>
              <mc:Fallback>
                <p:oleObj name="公式" r:id="rId8" imgW="152400" imgH="3937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052513"/>
                        <a:ext cx="2873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1465" name="Ink 25"/>
              <p14:cNvContentPartPr/>
              <p14:nvPr/>
            </p14:nvContentPartPr>
            <p14:xfrm>
              <a:off x="7612063" y="4702175"/>
              <a:ext cx="107950" cy="174625"/>
            </p14:xfrm>
          </p:contentPart>
        </mc:Choice>
        <mc:Fallback xmlns="">
          <p:pic>
            <p:nvPicPr>
              <p:cNvPr id="61465" name="Ink 25"/>
            </p:nvPicPr>
            <p:blipFill>
              <a:blip r:embed="rId11"/>
            </p:blipFill>
            <p:spPr>
              <a:xfrm>
                <a:off x="7612063" y="4702175"/>
                <a:ext cx="107950" cy="174625"/>
              </a:xfrm>
              <a:prstGeom prst="rect"/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46" grpId="0"/>
      <p:bldP spid="61447" grpId="0"/>
      <p:bldP spid="61448" grpId="0"/>
      <p:bldP spid="61449" grpId="0"/>
      <p:bldP spid="61452" grpId="0" animBg="1"/>
      <p:bldP spid="61453" grpId="0" animBg="1"/>
      <p:bldP spid="61454" grpId="0"/>
      <p:bldP spid="61455" grpId="0"/>
      <p:bldP spid="61456" grpId="0"/>
      <p:bldP spid="61457" grpId="0"/>
      <p:bldP spid="61458" grpId="0"/>
      <p:bldP spid="61459" grpId="0"/>
      <p:bldP spid="61460" grpId="0"/>
      <p:bldP spid="614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1613" y="476672"/>
            <a:ext cx="742086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kumimoji="1"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：在直角三角形中，斜边的中线等于斜边的一半。</a:t>
            </a:r>
          </a:p>
        </p:txBody>
      </p:sp>
      <p:grpSp>
        <p:nvGrpSpPr>
          <p:cNvPr id="43014" name="Group 6"/>
          <p:cNvGrpSpPr/>
          <p:nvPr/>
        </p:nvGrpSpPr>
        <p:grpSpPr bwMode="auto">
          <a:xfrm>
            <a:off x="228600" y="1988840"/>
            <a:ext cx="2495550" cy="3567112"/>
            <a:chOff x="1290" y="1881"/>
            <a:chExt cx="1572" cy="2247"/>
          </a:xfrm>
        </p:grpSpPr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1488" y="2112"/>
              <a:ext cx="1008" cy="1776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V="1">
              <a:off x="1488" y="2976"/>
              <a:ext cx="48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1347" y="188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1290" y="38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2478" y="38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073" y="2817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619672" y="1684040"/>
            <a:ext cx="70298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命题：直角三角形斜边上的中线等于斜边的一半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059435" y="3030537"/>
            <a:ext cx="5472112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在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Rt△ABC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中，∠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ACB=90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∵ 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CD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是斜边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上的中线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CD=   AB</a:t>
            </a:r>
          </a:p>
        </p:txBody>
      </p:sp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3996060" y="4354512"/>
          <a:ext cx="7826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公式" r:id="rId4" imgW="152400" imgH="393700" progId="Equation.3">
                  <p:embed/>
                </p:oleObj>
              </mc:Choice>
              <mc:Fallback>
                <p:oleObj name="公式" r:id="rId4" imgW="1524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060" y="4354512"/>
                        <a:ext cx="7826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348360" y="5189537"/>
            <a:ext cx="5472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(CD=AD=BD)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26" grpId="0"/>
      <p:bldP spid="43030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全屏显示(4:3)</PresentationFormat>
  <Paragraphs>129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黑体</vt:lpstr>
      <vt:lpstr>华文新魏</vt:lpstr>
      <vt:lpstr>华文中宋</vt:lpstr>
      <vt:lpstr>楷体_GB2312</vt:lpstr>
      <vt:lpstr>宋体</vt:lpstr>
      <vt:lpstr>微软雅黑</vt:lpstr>
      <vt:lpstr>Arial</vt:lpstr>
      <vt:lpstr>Calibri</vt:lpstr>
      <vt:lpstr>Symbol</vt:lpstr>
      <vt:lpstr>Times New Roman</vt:lpstr>
      <vt:lpstr>Verdana</vt:lpstr>
      <vt:lpstr>WWW.2PPT.COM
</vt:lpstr>
      <vt:lpstr>公式</vt:lpstr>
      <vt:lpstr>Flash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观察思考，总结规律．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2017-09-19T06:41:00Z</dcterms:created>
  <dcterms:modified xsi:type="dcterms:W3CDTF">2023-01-16T23:48:01Z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EA1B0BA53AF44BD7838F5ACEDE2EDFFB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