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38" r:id="rId2"/>
    <p:sldId id="510" r:id="rId3"/>
    <p:sldId id="524" r:id="rId4"/>
    <p:sldId id="526" r:id="rId5"/>
    <p:sldId id="527" r:id="rId6"/>
    <p:sldId id="528" r:id="rId7"/>
    <p:sldId id="529" r:id="rId8"/>
    <p:sldId id="530" r:id="rId9"/>
    <p:sldId id="518" r:id="rId10"/>
    <p:sldId id="531" r:id="rId11"/>
    <p:sldId id="532" r:id="rId12"/>
    <p:sldId id="533" r:id="rId13"/>
    <p:sldId id="534" r:id="rId14"/>
    <p:sldId id="535" r:id="rId15"/>
    <p:sldId id="536" r:id="rId16"/>
    <p:sldId id="537" r:id="rId17"/>
    <p:sldId id="507" r:id="rId18"/>
    <p:sldId id="501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黑体" panose="02010609060101010101" pitchFamily="49" charset="-122"/>
      <p:regular r:id="rId26"/>
    </p:embeddedFont>
    <p:embeddedFont>
      <p:font typeface="楷体" panose="020106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幼圆" panose="02010509060101010101" pitchFamily="49" charset="-122"/>
      <p:regular r:id="rId30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FF22A"/>
    <a:srgbClr val="009900"/>
    <a:srgbClr val="FF0000"/>
    <a:srgbClr val="FF9933"/>
    <a:srgbClr val="FFFFFF"/>
    <a:srgbClr val="CC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8EEE99F-4578-487E-8BA5-571807A29C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14E0CF9-D8C9-4A7C-BB21-5B636C65E8C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530820CF-B880-4189-942D-D702A7CBA730}" type="datetimeFigureOut">
              <a:rPr lang="zh-CN" altLang="en-US" sz="1400" smtClean="0">
                <a:solidFill>
                  <a:prstClr val="black"/>
                </a:solidFill>
              </a:rPr>
              <a:t>2023-01-17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0C913308-F349-4B6D-A68A-DD1791B4A57B}" type="slidenum">
              <a:rPr lang="zh-CN" altLang="en-US" sz="1400" smtClean="0">
                <a:solidFill>
                  <a:prstClr val="black"/>
                </a:solidFill>
              </a:rPr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530820CF-B880-4189-942D-D702A7CBA730}" type="datetimeFigureOut">
              <a:rPr lang="zh-CN" altLang="en-US" sz="1400" smtClean="0">
                <a:solidFill>
                  <a:prstClr val="black"/>
                </a:solidFill>
              </a:rPr>
              <a:t>2023-01-17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0C913308-F349-4B6D-A68A-DD1791B4A57B}" type="slidenum">
              <a:rPr lang="zh-CN" altLang="en-US" sz="1400" smtClean="0">
                <a:solidFill>
                  <a:prstClr val="black"/>
                </a:solidFill>
              </a:rPr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514194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3"/>
            <a:ext cx="2645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折线统计图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单式折线统计图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4.xml"/><Relationship Id="rId7" Type="http://schemas.openxmlformats.org/officeDocument/2006/relationships/image" Target="../media/image3.emf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4.png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slide" Target="slide15.xml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五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rId2" action="ppaction://hlinksldjump"/>
          </p:cNvPr>
          <p:cNvSpPr/>
          <p:nvPr/>
        </p:nvSpPr>
        <p:spPr>
          <a:xfrm>
            <a:off x="4980066" y="3601081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3" action="ppaction://hlinksldjump"/>
          </p:cNvPr>
          <p:cNvSpPr/>
          <p:nvPr/>
        </p:nvSpPr>
        <p:spPr>
          <a:xfrm>
            <a:off x="2171314" y="3601081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rId4" action="ppaction://hlinksldjump"/>
          </p:cNvPr>
          <p:cNvSpPr/>
          <p:nvPr/>
        </p:nvSpPr>
        <p:spPr>
          <a:xfrm>
            <a:off x="5915730" y="2906814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5" action="ppaction://hlinksldjump"/>
          </p:cNvPr>
          <p:cNvSpPr/>
          <p:nvPr/>
        </p:nvSpPr>
        <p:spPr>
          <a:xfrm>
            <a:off x="3539906" y="2906814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6" action="ppaction://hlinksldjump"/>
          </p:cNvPr>
          <p:cNvSpPr/>
          <p:nvPr/>
        </p:nvSpPr>
        <p:spPr>
          <a:xfrm>
            <a:off x="1163202" y="2906814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91630"/>
            <a:ext cx="9144000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zh-CN" altLang="en-US" sz="4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单式折线统计图</a:t>
            </a:r>
            <a:endParaRPr lang="zh-CN" altLang="en-US" sz="4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6" action="ppaction://hlinksldjump"/>
          </p:cNvPr>
          <p:cNvSpPr/>
          <p:nvPr/>
        </p:nvSpPr>
        <p:spPr>
          <a:xfrm>
            <a:off x="1185523" y="2833614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3600471" y="2813757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8" action="ppaction://hlinksldjump"/>
          </p:cNvPr>
          <p:cNvSpPr/>
          <p:nvPr/>
        </p:nvSpPr>
        <p:spPr>
          <a:xfrm>
            <a:off x="2223439" y="3530557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9" action="ppaction://hlinksldjump"/>
          </p:cNvPr>
          <p:cNvSpPr/>
          <p:nvPr/>
        </p:nvSpPr>
        <p:spPr>
          <a:xfrm>
            <a:off x="5049335" y="3530557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92335" y="598680"/>
            <a:ext cx="2190343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zh-CN" altLang="en-US" sz="32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折线统计图</a:t>
            </a:r>
            <a:endParaRPr lang="zh-CN" altLang="en-US" sz="32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/>
        </p:nvSpPr>
        <p:spPr>
          <a:xfrm>
            <a:off x="6023966" y="2813757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7" y="519704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2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463728" y="422130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文本框 19"/>
          <p:cNvSpPr txBox="1">
            <a:spLocks noChangeArrowheads="1"/>
          </p:cNvSpPr>
          <p:nvPr/>
        </p:nvSpPr>
        <p:spPr bwMode="auto">
          <a:xfrm>
            <a:off x="433388" y="280990"/>
            <a:ext cx="11049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2" name="TextBox 22"/>
          <p:cNvSpPr txBox="1"/>
          <p:nvPr/>
        </p:nvSpPr>
        <p:spPr>
          <a:xfrm>
            <a:off x="539556" y="428625"/>
            <a:ext cx="7834635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2600"/>
              </a:lnSpc>
            </a:pPr>
            <a:r>
              <a:rPr lang="zh-CN" altLang="en-US" sz="2400" b="1" spc="-150" noProof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</a:t>
            </a:r>
            <a:r>
              <a:rPr lang="zh-CN" altLang="en-US" sz="2400" b="1" spc="-15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上小学后身高是怎样变化的？收集自己从一年级开始每年体检的身高数据，先填写统计表，再完成折线统计图。</a:t>
            </a:r>
          </a:p>
        </p:txBody>
      </p:sp>
      <p:pic>
        <p:nvPicPr>
          <p:cNvPr id="33" name="图片 1" descr="QQ图片20161115190151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38"/>
          <a:stretch>
            <a:fillRect/>
          </a:stretch>
        </p:blipFill>
        <p:spPr bwMode="auto">
          <a:xfrm>
            <a:off x="4364115" y="1203598"/>
            <a:ext cx="4456361" cy="299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表格 37"/>
          <p:cNvGraphicFramePr>
            <a:graphicFrameLocks noGrp="1"/>
          </p:cNvGraphicFramePr>
          <p:nvPr/>
        </p:nvGraphicFramePr>
        <p:xfrm>
          <a:off x="276298" y="2819129"/>
          <a:ext cx="4007670" cy="832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5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年级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一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二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四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五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身高</a:t>
                      </a:r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/cm 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30872" y="1602580"/>
            <a:ext cx="4215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~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五年级身高情况统计表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15816" y="208975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6" y="1214633"/>
            <a:ext cx="71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陈小红</a:t>
            </a:r>
            <a:endParaRPr lang="zh-CN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915816" y="2099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7849" y="3272087"/>
            <a:ext cx="3226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118    120     126    134    148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2360" y="147188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888" y="1563638"/>
            <a:ext cx="1286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陈小红</a:t>
            </a:r>
            <a:endParaRPr lang="zh-CN" altLang="en-US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4710701" y="1837160"/>
            <a:ext cx="41097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5335202" y="2211712"/>
            <a:ext cx="3010100" cy="1099865"/>
            <a:chOff x="5191186" y="2787774"/>
            <a:chExt cx="3010100" cy="1099865"/>
          </a:xfrm>
        </p:grpSpPr>
        <p:sp>
          <p:nvSpPr>
            <p:cNvPr id="7" name="TextBox 6"/>
            <p:cNvSpPr txBox="1"/>
            <p:nvPr/>
          </p:nvSpPr>
          <p:spPr>
            <a:xfrm>
              <a:off x="5191186" y="3579862"/>
              <a:ext cx="604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118</a:t>
              </a:r>
              <a:endParaRPr lang="zh-CN" alt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39258" y="3488109"/>
              <a:ext cx="604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120</a:t>
              </a:r>
              <a:endParaRPr lang="zh-CN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72200" y="3344093"/>
              <a:ext cx="604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126</a:t>
              </a:r>
              <a:endParaRPr lang="zh-CN" alt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20272" y="3128069"/>
              <a:ext cx="604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134</a:t>
              </a:r>
              <a:endParaRPr lang="zh-CN" alt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96336" y="2787774"/>
              <a:ext cx="604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148</a:t>
              </a:r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29773" y="1812776"/>
            <a:ext cx="4306727" cy="2343150"/>
            <a:chOff x="611560" y="3108920"/>
            <a:chExt cx="4306727" cy="23431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 bwMode="auto">
            <a:xfrm>
              <a:off x="611560" y="3108920"/>
              <a:ext cx="4306727" cy="234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4" name="组合 43"/>
            <p:cNvGrpSpPr/>
            <p:nvPr/>
          </p:nvGrpSpPr>
          <p:grpSpPr>
            <a:xfrm>
              <a:off x="1187624" y="3488109"/>
              <a:ext cx="3010100" cy="1099865"/>
              <a:chOff x="5191186" y="2787774"/>
              <a:chExt cx="3010100" cy="109986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191186" y="3579862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118</a:t>
                </a:r>
                <a:endParaRPr lang="zh-CN" alt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839258" y="3488109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120</a:t>
                </a:r>
                <a:endParaRPr lang="zh-CN" altLang="en-US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372200" y="3344093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126</a:t>
                </a:r>
                <a:endParaRPr lang="zh-CN" alt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020272" y="3128069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134</a:t>
                </a:r>
                <a:endParaRPr lang="zh-CN" alt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596336" y="2787774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148</a:t>
                </a:r>
                <a:endParaRPr lang="zh-CN" altLang="en-US" dirty="0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953781" y="4731992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5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6186" r="22087" b="16488"/>
          <a:stretch>
            <a:fillRect/>
          </a:stretch>
        </p:blipFill>
        <p:spPr bwMode="auto">
          <a:xfrm>
            <a:off x="7524328" y="3435846"/>
            <a:ext cx="1066774" cy="115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文本框 19"/>
          <p:cNvSpPr txBox="1">
            <a:spLocks noChangeArrowheads="1"/>
          </p:cNvSpPr>
          <p:nvPr/>
        </p:nvSpPr>
        <p:spPr bwMode="auto">
          <a:xfrm>
            <a:off x="433388" y="280990"/>
            <a:ext cx="11049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pic>
        <p:nvPicPr>
          <p:cNvPr id="33" name="图片 1" descr="QQ图片20161115190151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38"/>
          <a:stretch>
            <a:fillRect/>
          </a:stretch>
        </p:blipFill>
        <p:spPr bwMode="auto">
          <a:xfrm>
            <a:off x="4364115" y="411510"/>
            <a:ext cx="4456361" cy="299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表格 37"/>
          <p:cNvGraphicFramePr>
            <a:graphicFrameLocks noGrp="1"/>
          </p:cNvGraphicFramePr>
          <p:nvPr/>
        </p:nvGraphicFramePr>
        <p:xfrm>
          <a:off x="204290" y="1275608"/>
          <a:ext cx="4007670" cy="832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5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年级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一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二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四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五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身高</a:t>
                      </a:r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/cm 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31569" y="454025"/>
            <a:ext cx="4215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~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五年级身高情况统计表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3848" y="84356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6" y="411512"/>
            <a:ext cx="71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陈小红</a:t>
            </a:r>
            <a:endParaRPr lang="zh-CN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203848" y="829965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5841" y="1799989"/>
            <a:ext cx="3226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118    120     126    134    148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2360" y="62753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443448"/>
            <a:ext cx="1286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陈小红</a:t>
            </a:r>
            <a:endParaRPr lang="zh-CN" altLang="en-US" sz="2000" b="1" dirty="0"/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97451" y="2158853"/>
            <a:ext cx="2646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讨论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下面的问题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5" name="圆角矩形标注 34"/>
          <p:cNvSpPr>
            <a:spLocks noChangeArrowheads="1"/>
          </p:cNvSpPr>
          <p:nvPr/>
        </p:nvSpPr>
        <p:spPr bwMode="auto">
          <a:xfrm>
            <a:off x="1157700" y="2618898"/>
            <a:ext cx="3567166" cy="1248997"/>
          </a:xfrm>
          <a:prstGeom prst="wedgeRoundRectCallout">
            <a:avLst>
              <a:gd name="adj1" fmla="val -55588"/>
              <a:gd name="adj2" fmla="val -1131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）从一年级到五年级，你一共长高了多少厘米？从哪个年级到哪个年级，你的身高增长最快？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6" name="圆角矩形标注 35"/>
          <p:cNvSpPr>
            <a:spLocks noChangeArrowheads="1"/>
          </p:cNvSpPr>
          <p:nvPr/>
        </p:nvSpPr>
        <p:spPr bwMode="auto">
          <a:xfrm>
            <a:off x="2197710" y="3944990"/>
            <a:ext cx="5255569" cy="669600"/>
          </a:xfrm>
          <a:prstGeom prst="wedgeRoundRectCallout">
            <a:avLst>
              <a:gd name="adj1" fmla="val 54115"/>
              <a:gd name="adj2" fmla="val -1368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从一年级到五年级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，我一共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长高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了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厘米，从四年级到五年级，我的身高增长最快。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729773" y="987574"/>
            <a:ext cx="4306727" cy="2343150"/>
            <a:chOff x="611560" y="3108920"/>
            <a:chExt cx="4306727" cy="2343150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 bwMode="auto">
            <a:xfrm>
              <a:off x="611560" y="3108920"/>
              <a:ext cx="4306727" cy="234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2" name="组合 41"/>
            <p:cNvGrpSpPr/>
            <p:nvPr/>
          </p:nvGrpSpPr>
          <p:grpSpPr>
            <a:xfrm>
              <a:off x="1187624" y="3488109"/>
              <a:ext cx="3010100" cy="1099865"/>
              <a:chOff x="5191186" y="2787774"/>
              <a:chExt cx="3010100" cy="1099865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191186" y="3579862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118</a:t>
                </a:r>
                <a:endParaRPr lang="zh-CN" alt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839258" y="3488109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120</a:t>
                </a:r>
                <a:endParaRPr lang="zh-CN" alt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72200" y="3344093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126</a:t>
                </a:r>
                <a:endParaRPr lang="zh-CN" alt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020272" y="3128069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134</a:t>
                </a:r>
                <a:endParaRPr lang="zh-CN" altLang="en-US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596336" y="2787774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148</a:t>
                </a:r>
                <a:endParaRPr lang="zh-CN" altLang="en-US" dirty="0"/>
              </a:p>
            </p:txBody>
          </p:sp>
        </p:grp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7445" y="2664962"/>
            <a:ext cx="1126831" cy="1614828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49" name="图片 4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6186" r="22087" b="16488"/>
          <a:stretch>
            <a:fillRect/>
          </a:stretch>
        </p:blipFill>
        <p:spPr bwMode="auto">
          <a:xfrm>
            <a:off x="7524328" y="3651870"/>
            <a:ext cx="1066774" cy="115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文本框 19"/>
          <p:cNvSpPr txBox="1">
            <a:spLocks noChangeArrowheads="1"/>
          </p:cNvSpPr>
          <p:nvPr/>
        </p:nvSpPr>
        <p:spPr bwMode="auto">
          <a:xfrm>
            <a:off x="433388" y="280990"/>
            <a:ext cx="11049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pic>
        <p:nvPicPr>
          <p:cNvPr id="33" name="图片 1" descr="QQ图片20161115190151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38"/>
          <a:stretch>
            <a:fillRect/>
          </a:stretch>
        </p:blipFill>
        <p:spPr bwMode="auto">
          <a:xfrm>
            <a:off x="4364115" y="511478"/>
            <a:ext cx="4456361" cy="299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表格 37"/>
          <p:cNvGraphicFramePr>
            <a:graphicFrameLocks noGrp="1"/>
          </p:cNvGraphicFramePr>
          <p:nvPr/>
        </p:nvGraphicFramePr>
        <p:xfrm>
          <a:off x="204290" y="1275608"/>
          <a:ext cx="4007670" cy="832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5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年级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一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二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四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五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身高</a:t>
                      </a:r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/cm 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79517" y="457170"/>
            <a:ext cx="4215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~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五年级身高情况统计表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87823" y="823813"/>
            <a:ext cx="1525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6" y="511480"/>
            <a:ext cx="71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陈小红</a:t>
            </a:r>
            <a:endParaRPr lang="zh-CN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987823" y="804068"/>
            <a:ext cx="1525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5841" y="1799989"/>
            <a:ext cx="3226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118    120     126    134    148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2360" y="72750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424161"/>
            <a:ext cx="1286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陈小红</a:t>
            </a:r>
            <a:endParaRPr lang="zh-CN" altLang="en-U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4657765" y="1120656"/>
            <a:ext cx="4306727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79515" y="2190789"/>
            <a:ext cx="23042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讨论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下面的问题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5" name="圆角矩形标注 34"/>
          <p:cNvSpPr>
            <a:spLocks noChangeArrowheads="1"/>
          </p:cNvSpPr>
          <p:nvPr/>
        </p:nvSpPr>
        <p:spPr bwMode="auto">
          <a:xfrm>
            <a:off x="827536" y="2653035"/>
            <a:ext cx="3567166" cy="1213306"/>
          </a:xfrm>
          <a:prstGeom prst="wedgeRoundRectCallout">
            <a:avLst>
              <a:gd name="adj1" fmla="val -55588"/>
              <a:gd name="adj2" fmla="val -1131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）全班同学中，谁的身高增长得最快？身高增长最快的时间大多集中在哪个年级到哪个年级？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6" name="圆角矩形标注 35"/>
          <p:cNvSpPr>
            <a:spLocks noChangeArrowheads="1"/>
          </p:cNvSpPr>
          <p:nvPr/>
        </p:nvSpPr>
        <p:spPr bwMode="auto">
          <a:xfrm>
            <a:off x="1763692" y="3939904"/>
            <a:ext cx="5615609" cy="1153118"/>
          </a:xfrm>
          <a:prstGeom prst="wedgeRoundRectCallout">
            <a:avLst>
              <a:gd name="adj1" fmla="val 54115"/>
              <a:gd name="adj2" fmla="val -1368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全班同学中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，李刚的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身高增长得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最快，身高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增长最快的时间大多集中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在四年级到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年级。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644012" y="1087542"/>
            <a:ext cx="4306727" cy="2343150"/>
            <a:chOff x="611560" y="3108920"/>
            <a:chExt cx="4306727" cy="2343150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 bwMode="auto">
            <a:xfrm>
              <a:off x="611560" y="3108920"/>
              <a:ext cx="4306727" cy="234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1" name="组合 40"/>
            <p:cNvGrpSpPr/>
            <p:nvPr/>
          </p:nvGrpSpPr>
          <p:grpSpPr>
            <a:xfrm>
              <a:off x="1187624" y="3488109"/>
              <a:ext cx="3010100" cy="1099865"/>
              <a:chOff x="5191186" y="2787774"/>
              <a:chExt cx="3010100" cy="1099865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5191186" y="3579862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118</a:t>
                </a:r>
                <a:endParaRPr lang="zh-CN" alt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839258" y="3488109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120</a:t>
                </a:r>
                <a:endParaRPr lang="zh-CN" alt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372200" y="3344093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126</a:t>
                </a:r>
                <a:endParaRPr lang="zh-CN" alt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20272" y="3128069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134</a:t>
                </a:r>
                <a:endParaRPr lang="zh-CN" alt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596336" y="2787774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148</a:t>
                </a:r>
                <a:endParaRPr lang="zh-CN" altLang="en-US" dirty="0"/>
              </a:p>
            </p:txBody>
          </p:sp>
        </p:grp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0511" y="2699326"/>
            <a:ext cx="814345" cy="1167014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49" name="图片 4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6186" r="22087" b="16488"/>
          <a:stretch>
            <a:fillRect/>
          </a:stretch>
        </p:blipFill>
        <p:spPr bwMode="auto">
          <a:xfrm>
            <a:off x="7524328" y="3435846"/>
            <a:ext cx="1066774" cy="115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文本框 19"/>
          <p:cNvSpPr txBox="1">
            <a:spLocks noChangeArrowheads="1"/>
          </p:cNvSpPr>
          <p:nvPr/>
        </p:nvSpPr>
        <p:spPr bwMode="auto">
          <a:xfrm>
            <a:off x="433388" y="280990"/>
            <a:ext cx="11049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pic>
        <p:nvPicPr>
          <p:cNvPr id="33" name="图片 1" descr="QQ图片20161115190151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38"/>
          <a:stretch>
            <a:fillRect/>
          </a:stretch>
        </p:blipFill>
        <p:spPr bwMode="auto">
          <a:xfrm>
            <a:off x="4292107" y="555526"/>
            <a:ext cx="4456361" cy="299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表格 37"/>
          <p:cNvGraphicFramePr>
            <a:graphicFrameLocks noGrp="1"/>
          </p:cNvGraphicFramePr>
          <p:nvPr/>
        </p:nvGraphicFramePr>
        <p:xfrm>
          <a:off x="204290" y="1275608"/>
          <a:ext cx="4007670" cy="832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5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年级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一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二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四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五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身高</a:t>
                      </a:r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/cm 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79517" y="457170"/>
            <a:ext cx="4215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~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五年级身高情况统计表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15816" y="823813"/>
            <a:ext cx="147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8" y="555528"/>
            <a:ext cx="71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陈小红</a:t>
            </a:r>
            <a:endParaRPr lang="zh-CN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915816" y="804068"/>
            <a:ext cx="147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5841" y="1799989"/>
            <a:ext cx="3226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118    120     126    134    148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40352" y="77155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443448"/>
            <a:ext cx="1286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陈小红</a:t>
            </a:r>
            <a:endParaRPr lang="zh-CN" altLang="en-U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4585756" y="1164704"/>
            <a:ext cx="4306727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224444" y="2252926"/>
            <a:ext cx="2907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讨论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下面的问题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5" name="圆角矩形标注 34"/>
          <p:cNvSpPr>
            <a:spLocks noChangeArrowheads="1"/>
          </p:cNvSpPr>
          <p:nvPr/>
        </p:nvSpPr>
        <p:spPr bwMode="auto">
          <a:xfrm>
            <a:off x="1037094" y="2766530"/>
            <a:ext cx="2500033" cy="740573"/>
          </a:xfrm>
          <a:prstGeom prst="wedgeRoundRectCallout">
            <a:avLst>
              <a:gd name="adj1" fmla="val -55588"/>
              <a:gd name="adj2" fmla="val -1131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根据统计结果，你还能想到什么？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6" name="圆角矩形标注 35"/>
          <p:cNvSpPr>
            <a:spLocks noChangeArrowheads="1"/>
          </p:cNvSpPr>
          <p:nvPr/>
        </p:nvSpPr>
        <p:spPr bwMode="auto">
          <a:xfrm>
            <a:off x="1908723" y="3793925"/>
            <a:ext cx="5615609" cy="782115"/>
          </a:xfrm>
          <a:prstGeom prst="wedgeRoundRectCallout">
            <a:avLst>
              <a:gd name="adj1" fmla="val 54115"/>
              <a:gd name="adj2" fmla="val -1368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：我还能想到计算我平均每年身高增长多少厘米。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572004" y="1131590"/>
            <a:ext cx="4306727" cy="2343150"/>
            <a:chOff x="611560" y="3108920"/>
            <a:chExt cx="4306727" cy="2343150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 bwMode="auto">
            <a:xfrm>
              <a:off x="611560" y="3108920"/>
              <a:ext cx="4306727" cy="234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1" name="组合 40"/>
            <p:cNvGrpSpPr/>
            <p:nvPr/>
          </p:nvGrpSpPr>
          <p:grpSpPr>
            <a:xfrm>
              <a:off x="1187624" y="3488109"/>
              <a:ext cx="3010100" cy="1099865"/>
              <a:chOff x="5191186" y="2787774"/>
              <a:chExt cx="3010100" cy="1099865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5191186" y="3579862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118</a:t>
                </a:r>
                <a:endParaRPr lang="zh-CN" alt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839258" y="3488109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120</a:t>
                </a:r>
                <a:endParaRPr lang="zh-CN" alt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372200" y="3344093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126</a:t>
                </a:r>
                <a:endParaRPr lang="zh-CN" alt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20272" y="3128069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134</a:t>
                </a:r>
                <a:endParaRPr lang="zh-CN" alt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596336" y="2787774"/>
                <a:ext cx="6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148</a:t>
                </a:r>
                <a:endParaRPr lang="zh-CN" altLang="en-US" dirty="0"/>
              </a:p>
            </p:txBody>
          </p:sp>
        </p:grp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6" y="2679629"/>
            <a:ext cx="1024385" cy="1468015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49" name="图片 4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6186" r="22087" b="16488"/>
          <a:stretch>
            <a:fillRect/>
          </a:stretch>
        </p:blipFill>
        <p:spPr bwMode="auto">
          <a:xfrm>
            <a:off x="7092280" y="3347709"/>
            <a:ext cx="1066774" cy="115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文本框 19"/>
          <p:cNvSpPr txBox="1">
            <a:spLocks noChangeArrowheads="1"/>
          </p:cNvSpPr>
          <p:nvPr/>
        </p:nvSpPr>
        <p:spPr bwMode="auto">
          <a:xfrm>
            <a:off x="433388" y="280990"/>
            <a:ext cx="11049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圆角矩形标注 35"/>
          <p:cNvSpPr>
            <a:spLocks noChangeArrowheads="1"/>
          </p:cNvSpPr>
          <p:nvPr/>
        </p:nvSpPr>
        <p:spPr bwMode="auto">
          <a:xfrm>
            <a:off x="1259636" y="3558800"/>
            <a:ext cx="5615609" cy="813150"/>
          </a:xfrm>
          <a:prstGeom prst="wedgeRoundRectCallout">
            <a:avLst>
              <a:gd name="adj1" fmla="val 54115"/>
              <a:gd name="adj2" fmla="val -1368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病人的体温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时段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不断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上升，从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上升最快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89057" y="890290"/>
            <a:ext cx="5603155" cy="253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28627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一位病人某天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7~23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时的体温变化情况如下图：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圆角矩形标注 36"/>
          <p:cNvSpPr>
            <a:spLocks noChangeArrowheads="1"/>
          </p:cNvSpPr>
          <p:nvPr/>
        </p:nvSpPr>
        <p:spPr bwMode="auto">
          <a:xfrm>
            <a:off x="1200427" y="1058115"/>
            <a:ext cx="2291425" cy="1296144"/>
          </a:xfrm>
          <a:prstGeom prst="wedgeRoundRectCallout">
            <a:avLst>
              <a:gd name="adj1" fmla="val -56592"/>
              <a:gd name="adj2" fmla="val 38993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）病人的体温在哪个时间段不断上升？从几时到几时上升最快？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3907" y="1902315"/>
            <a:ext cx="1024385" cy="146801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6186" r="22087" b="16488"/>
          <a:stretch>
            <a:fillRect/>
          </a:stretch>
        </p:blipFill>
        <p:spPr bwMode="auto">
          <a:xfrm>
            <a:off x="7020272" y="3363840"/>
            <a:ext cx="1066774" cy="115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文本框 19"/>
          <p:cNvSpPr txBox="1">
            <a:spLocks noChangeArrowheads="1"/>
          </p:cNvSpPr>
          <p:nvPr/>
        </p:nvSpPr>
        <p:spPr bwMode="auto">
          <a:xfrm>
            <a:off x="433388" y="280990"/>
            <a:ext cx="11049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圆角矩形标注 35"/>
          <p:cNvSpPr>
            <a:spLocks noChangeArrowheads="1"/>
          </p:cNvSpPr>
          <p:nvPr/>
        </p:nvSpPr>
        <p:spPr bwMode="auto">
          <a:xfrm>
            <a:off x="1259636" y="3651870"/>
            <a:ext cx="5615609" cy="792088"/>
          </a:xfrm>
          <a:prstGeom prst="wedgeRoundRectCallout">
            <a:avLst>
              <a:gd name="adj1" fmla="val 54115"/>
              <a:gd name="adj2" fmla="val -1368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病人的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体温从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时段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不断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上升，从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时起体温趋于平稳。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33345" y="980767"/>
            <a:ext cx="5603155" cy="253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1151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一位病人某天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7~23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时的体温变化情况如下图：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圆角矩形标注 36"/>
          <p:cNvSpPr>
            <a:spLocks noChangeArrowheads="1"/>
          </p:cNvSpPr>
          <p:nvPr/>
        </p:nvSpPr>
        <p:spPr bwMode="auto">
          <a:xfrm>
            <a:off x="1102571" y="980768"/>
            <a:ext cx="2533329" cy="1446967"/>
          </a:xfrm>
          <a:prstGeom prst="wedgeRoundRectCallout">
            <a:avLst>
              <a:gd name="adj1" fmla="val -55653"/>
              <a:gd name="adj2" fmla="val 18144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）病人的体温从几时起开始下降？从几时起趋于平稳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？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9267" y="1607793"/>
            <a:ext cx="1024385" cy="146801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6186" r="22087" b="16488"/>
          <a:stretch>
            <a:fillRect/>
          </a:stretch>
        </p:blipFill>
        <p:spPr bwMode="auto">
          <a:xfrm>
            <a:off x="7236296" y="3443364"/>
            <a:ext cx="1066774" cy="115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文本框 19"/>
          <p:cNvSpPr txBox="1">
            <a:spLocks noChangeArrowheads="1"/>
          </p:cNvSpPr>
          <p:nvPr/>
        </p:nvSpPr>
        <p:spPr bwMode="auto">
          <a:xfrm>
            <a:off x="433388" y="280990"/>
            <a:ext cx="11049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圆角矩形标注 35"/>
          <p:cNvSpPr>
            <a:spLocks noChangeArrowheads="1"/>
          </p:cNvSpPr>
          <p:nvPr/>
        </p:nvSpPr>
        <p:spPr bwMode="auto">
          <a:xfrm>
            <a:off x="1399087" y="3605104"/>
            <a:ext cx="5615609" cy="838856"/>
          </a:xfrm>
          <a:prstGeom prst="wedgeRoundRectCallout">
            <a:avLst>
              <a:gd name="adj1" fmla="val 54115"/>
              <a:gd name="adj2" fmla="val -1368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：我还能知道病人的体温从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19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时下降最快，共下降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0.9℃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38054" y="946721"/>
            <a:ext cx="5603155" cy="253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3894" y="428627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一位病人某天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7~23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时的体温变化情况如下图：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圆角矩形标注 36"/>
          <p:cNvSpPr>
            <a:spLocks noChangeArrowheads="1"/>
          </p:cNvSpPr>
          <p:nvPr/>
        </p:nvSpPr>
        <p:spPr bwMode="auto">
          <a:xfrm>
            <a:off x="1067469" y="890292"/>
            <a:ext cx="2435441" cy="1008112"/>
          </a:xfrm>
          <a:prstGeom prst="wedgeRoundRectCallout">
            <a:avLst>
              <a:gd name="adj1" fmla="val -32498"/>
              <a:gd name="adj2" fmla="val 61621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）从图中你还能知道什么？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5760" y="1707656"/>
            <a:ext cx="1024385" cy="146801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077050" y="2139702"/>
            <a:ext cx="687932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我认识了折线统计图，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我会画折线统计图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84" name="矩形 19"/>
          <p:cNvSpPr>
            <a:spLocks noChangeArrowheads="1"/>
          </p:cNvSpPr>
          <p:nvPr/>
        </p:nvSpPr>
        <p:spPr bwMode="auto">
          <a:xfrm>
            <a:off x="1138368" y="2787776"/>
            <a:ext cx="6591294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我知道从折线统计图中不仅能够看出数量的多少，还能够看出数量的增减变化情况。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98336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0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184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51209" name="矩形 4"/>
          <p:cNvSpPr>
            <a:spLocks noChangeArrowheads="1"/>
          </p:cNvSpPr>
          <p:nvPr/>
        </p:nvSpPr>
        <p:spPr bwMode="auto">
          <a:xfrm>
            <a:off x="3616134" y="1707656"/>
            <a:ext cx="239602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10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7" name="图片 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8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6186" r="22087" b="16488"/>
          <a:stretch>
            <a:fillRect/>
          </a:stretch>
        </p:blipFill>
        <p:spPr bwMode="auto">
          <a:xfrm>
            <a:off x="7377139" y="1322643"/>
            <a:ext cx="1066774" cy="1153060"/>
          </a:xfrm>
          <a:prstGeom prst="rect">
            <a:avLst/>
          </a:prstGeom>
          <a:noFill/>
        </p:spPr>
      </p:pic>
      <p:pic>
        <p:nvPicPr>
          <p:cNvPr id="2" name="Picture 2" descr="D:\童晓芳\个人专业成长\各类撰稿\20180605路编1-6下册《课件》\课件专用人物图\75.jpg"/>
          <p:cNvPicPr>
            <a:picLocks noChangeAspect="1" noChangeArrowheads="1"/>
          </p:cNvPicPr>
          <p:nvPr/>
        </p:nvPicPr>
        <p:blipFill rotWithShape="1">
          <a:blip r:embed="rId3" cstate="email"/>
          <a:srcRect l="3464" t="4139" r="9238" b="6462"/>
          <a:stretch>
            <a:fillRect/>
          </a:stretch>
        </p:blipFill>
        <p:spPr bwMode="auto">
          <a:xfrm>
            <a:off x="4" y="1803609"/>
            <a:ext cx="1598389" cy="1311216"/>
          </a:xfrm>
          <a:prstGeom prst="rect">
            <a:avLst/>
          </a:prstGeom>
          <a:noFill/>
        </p:spPr>
      </p:pic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1403648" y="1322644"/>
            <a:ext cx="2160240" cy="480968"/>
          </a:xfrm>
          <a:prstGeom prst="wedgeRoundRectCallout">
            <a:avLst>
              <a:gd name="adj1" fmla="val -58611"/>
              <a:gd name="adj2" fmla="val 37949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你今年多少岁？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圆角矩形标注 21"/>
          <p:cNvSpPr>
            <a:spLocks noChangeArrowheads="1"/>
          </p:cNvSpPr>
          <p:nvPr/>
        </p:nvSpPr>
        <p:spPr bwMode="auto">
          <a:xfrm>
            <a:off x="1475656" y="2057142"/>
            <a:ext cx="3096344" cy="418561"/>
          </a:xfrm>
          <a:prstGeom prst="wedgeRoundRectCallout">
            <a:avLst>
              <a:gd name="adj1" fmla="val -62942"/>
              <a:gd name="adj2" fmla="val -2531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你的身高是多少厘米？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5760132" y="1995687"/>
            <a:ext cx="1332148" cy="468052"/>
          </a:xfrm>
          <a:prstGeom prst="wedgeRoundRectCallout">
            <a:avLst>
              <a:gd name="adj1" fmla="val 60523"/>
              <a:gd name="adj2" fmla="val -2865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148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6304655" y="1198236"/>
            <a:ext cx="1075661" cy="472225"/>
          </a:xfrm>
          <a:prstGeom prst="wedgeRoundRectCallout">
            <a:avLst>
              <a:gd name="adj1" fmla="val 61205"/>
              <a:gd name="adj2" fmla="val 3602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圆角矩形标注 18"/>
          <p:cNvSpPr>
            <a:spLocks noChangeArrowheads="1"/>
          </p:cNvSpPr>
          <p:nvPr/>
        </p:nvSpPr>
        <p:spPr bwMode="auto">
          <a:xfrm>
            <a:off x="1587860" y="2643760"/>
            <a:ext cx="3952056" cy="716351"/>
          </a:xfrm>
          <a:prstGeom prst="wedgeRoundRectCallout">
            <a:avLst>
              <a:gd name="adj1" fmla="val -57903"/>
              <a:gd name="adj2" fmla="val -56527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要想清楚地表示身高的变化情况，你认为可以怎么做？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圆角矩形标注 19"/>
          <p:cNvSpPr>
            <a:spLocks noChangeArrowheads="1"/>
          </p:cNvSpPr>
          <p:nvPr/>
        </p:nvSpPr>
        <p:spPr bwMode="auto">
          <a:xfrm>
            <a:off x="2383008" y="3651871"/>
            <a:ext cx="5673019" cy="720080"/>
          </a:xfrm>
          <a:prstGeom prst="wedgeRoundRectCallout">
            <a:avLst>
              <a:gd name="adj1" fmla="val 36386"/>
              <a:gd name="adj2" fmla="val -95210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每年相对固定的时间测量自己的身高，用合适的方式整理这些数据，观察对比。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5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1" t="24801" r="6922"/>
          <a:stretch>
            <a:fillRect/>
          </a:stretch>
        </p:blipFill>
        <p:spPr bwMode="auto">
          <a:xfrm>
            <a:off x="4971445" y="1216136"/>
            <a:ext cx="4069760" cy="298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2411760" y="444611"/>
            <a:ext cx="64087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张小楠把自己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6~12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岁每年生日测得的身高数据制成了统计表和折线统计图。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947" y="2067696"/>
            <a:ext cx="4215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张小楠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6~12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岁身高情况统计表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27584" y="2859782"/>
          <a:ext cx="4104456" cy="148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年龄</a:t>
                      </a:r>
                      <a:endParaRPr lang="zh-CN" altLang="en-US" sz="1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r>
                        <a:rPr lang="zh-CN" altLang="en-US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r>
                        <a:rPr lang="zh-CN" altLang="en-US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r>
                        <a:rPr lang="zh-CN" altLang="en-US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  <a:r>
                        <a:rPr lang="zh-CN" altLang="en-US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r>
                        <a:rPr lang="zh-CN" altLang="en-US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</a:t>
                      </a:r>
                      <a:r>
                        <a:rPr lang="zh-CN" altLang="en-US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</a:t>
                      </a:r>
                      <a:r>
                        <a:rPr lang="zh-CN" altLang="en-US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身高</a:t>
                      </a:r>
                      <a:r>
                        <a:rPr lang="en-US" altLang="zh-CN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/cm </a:t>
                      </a:r>
                      <a:endParaRPr lang="zh-CN" altLang="en-US" sz="1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116</a:t>
                      </a:r>
                      <a:endParaRPr lang="zh-CN" altLang="en-US" sz="1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118</a:t>
                      </a:r>
                      <a:endParaRPr lang="zh-CN" altLang="en-US" sz="1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121</a:t>
                      </a:r>
                      <a:endParaRPr lang="zh-CN" altLang="en-US" sz="1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126</a:t>
                      </a:r>
                      <a:endParaRPr lang="zh-CN" altLang="en-US" sz="1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132</a:t>
                      </a:r>
                      <a:endParaRPr lang="zh-CN" altLang="en-US" sz="1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141</a:t>
                      </a:r>
                      <a:endParaRPr lang="zh-CN" altLang="en-US" sz="1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144</a:t>
                      </a:r>
                      <a:endParaRPr lang="zh-CN" altLang="en-US" sz="1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79912" y="242773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流程图: 可选过程 14"/>
          <p:cNvSpPr>
            <a:spLocks noChangeArrowheads="1"/>
          </p:cNvSpPr>
          <p:nvPr/>
        </p:nvSpPr>
        <p:spPr bwMode="auto">
          <a:xfrm>
            <a:off x="925128" y="4238443"/>
            <a:ext cx="6671208" cy="675197"/>
          </a:xfrm>
          <a:prstGeom prst="flowChartAlternateProcess">
            <a:avLst/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在折线统计图中先描出每个年龄身高的点，再把这些点顺次连起来。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9027" y="987576"/>
            <a:ext cx="1166673" cy="1064551"/>
            <a:chOff x="670145" y="1457273"/>
            <a:chExt cx="1555361" cy="1419401"/>
          </a:xfrm>
        </p:grpSpPr>
        <p:pic>
          <p:nvPicPr>
            <p:cNvPr id="25" name="图片 24" descr="28Z58PICt4r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5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1" t="24801" r="6922"/>
          <a:stretch>
            <a:fillRect/>
          </a:stretch>
        </p:blipFill>
        <p:spPr bwMode="auto">
          <a:xfrm>
            <a:off x="4822720" y="339503"/>
            <a:ext cx="4069760" cy="298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1151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张小楠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6~12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岁身高情况统计表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67544" y="1275608"/>
          <a:ext cx="41044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年龄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身高</a:t>
                      </a:r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/cm 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116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118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121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126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132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141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144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59832" y="74193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195039" y="2254103"/>
            <a:ext cx="35848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看图讨论下面的问题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0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3" cstate="email"/>
          <a:srcRect l="16186" r="22087" b="16488"/>
          <a:stretch>
            <a:fillRect/>
          </a:stretch>
        </p:blipFill>
        <p:spPr bwMode="auto">
          <a:xfrm>
            <a:off x="7727182" y="3363840"/>
            <a:ext cx="1066774" cy="115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圆角矩形标注 21"/>
          <p:cNvSpPr>
            <a:spLocks noChangeArrowheads="1"/>
          </p:cNvSpPr>
          <p:nvPr/>
        </p:nvSpPr>
        <p:spPr bwMode="auto">
          <a:xfrm>
            <a:off x="971600" y="2692666"/>
            <a:ext cx="3205862" cy="1789103"/>
          </a:xfrm>
          <a:prstGeom prst="wedgeRoundRectCallout">
            <a:avLst>
              <a:gd name="adj1" fmla="val -55857"/>
              <a:gd name="adj2" fmla="val -22890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）随着年龄的增长，张小楠的身高是怎样变化的？从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岁到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岁，她一共长高了多少厘米？</a:t>
            </a:r>
          </a:p>
        </p:txBody>
      </p:sp>
      <p:sp>
        <p:nvSpPr>
          <p:cNvPr id="23" name="圆角矩形标注 22"/>
          <p:cNvSpPr>
            <a:spLocks noChangeArrowheads="1"/>
          </p:cNvSpPr>
          <p:nvPr/>
        </p:nvSpPr>
        <p:spPr bwMode="auto">
          <a:xfrm>
            <a:off x="4427984" y="3291831"/>
            <a:ext cx="3205862" cy="1851670"/>
          </a:xfrm>
          <a:prstGeom prst="wedgeRoundRectCallout">
            <a:avLst>
              <a:gd name="adj1" fmla="val 54115"/>
              <a:gd name="adj2" fmla="val -1368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：随着年龄的增长，张小楠的身高由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116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厘米长高到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144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厘米，从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岁到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岁，一共长高了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508" y="2859782"/>
            <a:ext cx="952739" cy="136534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5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1" t="24801" r="6922"/>
          <a:stretch>
            <a:fillRect/>
          </a:stretch>
        </p:blipFill>
        <p:spPr bwMode="auto">
          <a:xfrm>
            <a:off x="4750712" y="267494"/>
            <a:ext cx="4069760" cy="298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6" y="411512"/>
            <a:ext cx="419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张小楠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6~12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岁身高情况统计表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23528" y="1347616"/>
          <a:ext cx="41044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年龄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身高</a:t>
                      </a:r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/cm 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116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118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121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126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132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141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144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10394" y="843560"/>
            <a:ext cx="1652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174789" y="2355521"/>
            <a:ext cx="2957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看图讨论下面的问题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0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3" cstate="email"/>
          <a:srcRect l="16186" r="22087" b="16488"/>
          <a:stretch>
            <a:fillRect/>
          </a:stretch>
        </p:blipFill>
        <p:spPr bwMode="auto">
          <a:xfrm>
            <a:off x="7727182" y="3363840"/>
            <a:ext cx="1066774" cy="115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圆角矩形标注 21"/>
          <p:cNvSpPr>
            <a:spLocks noChangeArrowheads="1"/>
          </p:cNvSpPr>
          <p:nvPr/>
        </p:nvSpPr>
        <p:spPr bwMode="auto">
          <a:xfrm>
            <a:off x="971600" y="2859782"/>
            <a:ext cx="3205862" cy="1809534"/>
          </a:xfrm>
          <a:prstGeom prst="wedgeRoundRectCallout">
            <a:avLst>
              <a:gd name="adj1" fmla="val -57471"/>
              <a:gd name="adj2" fmla="val -30983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）你能从折线统计图上看出从几岁到几岁张小楠的身高增长得最快吗？你是怎样看出来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3" name="圆角矩形标注 22"/>
          <p:cNvSpPr>
            <a:spLocks noChangeArrowheads="1"/>
          </p:cNvSpPr>
          <p:nvPr/>
        </p:nvSpPr>
        <p:spPr bwMode="auto">
          <a:xfrm>
            <a:off x="4534490" y="3252167"/>
            <a:ext cx="3205862" cy="1767855"/>
          </a:xfrm>
          <a:prstGeom prst="wedgeRoundRectCallout">
            <a:avLst>
              <a:gd name="adj1" fmla="val 54115"/>
              <a:gd name="adj2" fmla="val -1368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答：从折线统计图看出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岁这一年张小楠身高增长得最快，因为统计图上的线段图最接近垂直。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2805" y="2859782"/>
            <a:ext cx="1126831" cy="161482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5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1" t="24801" r="6922"/>
          <a:stretch>
            <a:fillRect/>
          </a:stretch>
        </p:blipFill>
        <p:spPr bwMode="auto">
          <a:xfrm>
            <a:off x="4606696" y="267494"/>
            <a:ext cx="4069760" cy="298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8189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张小楠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6~12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岁身高情况统计表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23528" y="1342317"/>
          <a:ext cx="41044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年龄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身高</a:t>
                      </a:r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/cm 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116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118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121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126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132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141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144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15816" y="81394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179513" y="2346896"/>
            <a:ext cx="3312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看图讨论下面的问题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0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3" cstate="email"/>
          <a:srcRect l="16186" r="22087" b="16488"/>
          <a:stretch>
            <a:fillRect/>
          </a:stretch>
        </p:blipFill>
        <p:spPr bwMode="auto">
          <a:xfrm>
            <a:off x="7635580" y="3296181"/>
            <a:ext cx="1066774" cy="115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圆角矩形标注 21"/>
          <p:cNvSpPr>
            <a:spLocks noChangeArrowheads="1"/>
          </p:cNvSpPr>
          <p:nvPr/>
        </p:nvSpPr>
        <p:spPr bwMode="auto">
          <a:xfrm>
            <a:off x="1043608" y="2808561"/>
            <a:ext cx="3096344" cy="1131343"/>
          </a:xfrm>
          <a:prstGeom prst="wedgeRoundRectCallout">
            <a:avLst>
              <a:gd name="adj1" fmla="val -55588"/>
              <a:gd name="adj2" fmla="val -1131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）估计一下，张小楠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岁生日时的身高大约是多少厘米？</a:t>
            </a:r>
          </a:p>
        </p:txBody>
      </p:sp>
      <p:sp>
        <p:nvSpPr>
          <p:cNvPr id="23" name="圆角矩形标注 22"/>
          <p:cNvSpPr>
            <a:spLocks noChangeArrowheads="1"/>
          </p:cNvSpPr>
          <p:nvPr/>
        </p:nvSpPr>
        <p:spPr bwMode="auto">
          <a:xfrm>
            <a:off x="4358972" y="3329697"/>
            <a:ext cx="3205862" cy="1246345"/>
          </a:xfrm>
          <a:prstGeom prst="wedgeRoundRectCallout">
            <a:avLst>
              <a:gd name="adj1" fmla="val 54115"/>
              <a:gd name="adj2" fmla="val -1368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答：估计张小楠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岁生日时的身高大约在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145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厘米之间。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7113" y="2961213"/>
            <a:ext cx="1126831" cy="161482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5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1" t="24801" r="6922"/>
          <a:stretch>
            <a:fillRect/>
          </a:stretch>
        </p:blipFill>
        <p:spPr bwMode="auto">
          <a:xfrm>
            <a:off x="4750712" y="195488"/>
            <a:ext cx="4069760" cy="298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1151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张小楠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6~12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岁身高情况统计表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23528" y="1419624"/>
          <a:ext cx="41044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年龄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身高</a:t>
                      </a:r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/cm 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116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118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121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126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132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141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144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87824" y="84356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3" cstate="email"/>
          <a:srcRect l="16186" r="22087" b="16488"/>
          <a:stretch>
            <a:fillRect/>
          </a:stretch>
        </p:blipFill>
        <p:spPr bwMode="auto">
          <a:xfrm>
            <a:off x="7727182" y="3219822"/>
            <a:ext cx="1066774" cy="115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圆角矩形标注 21"/>
          <p:cNvSpPr>
            <a:spLocks noChangeArrowheads="1"/>
          </p:cNvSpPr>
          <p:nvPr/>
        </p:nvSpPr>
        <p:spPr bwMode="auto">
          <a:xfrm>
            <a:off x="1033033" y="2571751"/>
            <a:ext cx="3095663" cy="1476164"/>
          </a:xfrm>
          <a:prstGeom prst="wedgeRoundRectCallout">
            <a:avLst>
              <a:gd name="adj1" fmla="val -61440"/>
              <a:gd name="adj2" fmla="val -2066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想一想：折线统计图和统计表相比，哪个能更清楚地看出身高的变化情况？</a:t>
            </a:r>
          </a:p>
        </p:txBody>
      </p:sp>
      <p:sp>
        <p:nvSpPr>
          <p:cNvPr id="23" name="圆角矩形标注 22"/>
          <p:cNvSpPr>
            <a:spLocks noChangeArrowheads="1"/>
          </p:cNvSpPr>
          <p:nvPr/>
        </p:nvSpPr>
        <p:spPr bwMode="auto">
          <a:xfrm>
            <a:off x="4427984" y="3363837"/>
            <a:ext cx="3205862" cy="1413640"/>
          </a:xfrm>
          <a:prstGeom prst="wedgeRoundRectCallout">
            <a:avLst>
              <a:gd name="adj1" fmla="val 54115"/>
              <a:gd name="adj2" fmla="val -1368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：折线统计图和统计表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相比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折线统计图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能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更清楚地看出身高的变化情况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78" y="2571750"/>
            <a:ext cx="1126831" cy="161482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5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1" t="24801" r="6922"/>
          <a:stretch>
            <a:fillRect/>
          </a:stretch>
        </p:blipFill>
        <p:spPr bwMode="auto">
          <a:xfrm>
            <a:off x="4462680" y="483518"/>
            <a:ext cx="4069760" cy="298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6" y="411512"/>
            <a:ext cx="421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张小楠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6~12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岁身高情况统计表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23528" y="1347616"/>
          <a:ext cx="41044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年龄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</a:t>
                      </a:r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岁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身高</a:t>
                      </a:r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/cm 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116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118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121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126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132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141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144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15816" y="77155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179516" y="2315658"/>
            <a:ext cx="3024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看图讨论下面的问题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0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3" cstate="email"/>
          <a:srcRect l="16186" r="22087" b="16488"/>
          <a:stretch>
            <a:fillRect/>
          </a:stretch>
        </p:blipFill>
        <p:spPr bwMode="auto">
          <a:xfrm>
            <a:off x="7635580" y="3422982"/>
            <a:ext cx="1066774" cy="115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圆角矩形标注 21"/>
          <p:cNvSpPr>
            <a:spLocks noChangeArrowheads="1"/>
          </p:cNvSpPr>
          <p:nvPr/>
        </p:nvSpPr>
        <p:spPr bwMode="auto">
          <a:xfrm>
            <a:off x="1115620" y="2777323"/>
            <a:ext cx="2879639" cy="1450613"/>
          </a:xfrm>
          <a:prstGeom prst="wedgeRoundRectCallout">
            <a:avLst>
              <a:gd name="adj1" fmla="val -55588"/>
              <a:gd name="adj2" fmla="val -1131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）估计一下，张小楠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岁生日时的身高大约是多少厘米？</a:t>
            </a:r>
          </a:p>
        </p:txBody>
      </p:sp>
      <p:sp>
        <p:nvSpPr>
          <p:cNvPr id="23" name="圆角矩形标注 22"/>
          <p:cNvSpPr>
            <a:spLocks noChangeArrowheads="1"/>
          </p:cNvSpPr>
          <p:nvPr/>
        </p:nvSpPr>
        <p:spPr bwMode="auto">
          <a:xfrm>
            <a:off x="4427984" y="3579862"/>
            <a:ext cx="3205862" cy="1160414"/>
          </a:xfrm>
          <a:prstGeom prst="wedgeRoundRectCallout">
            <a:avLst>
              <a:gd name="adj1" fmla="val 54115"/>
              <a:gd name="adj2" fmla="val -1368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答：估计张小楠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岁生日时的身高大约在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145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厘米之间。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2617" y="2894681"/>
            <a:ext cx="1126831" cy="161482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文本框 19"/>
          <p:cNvSpPr txBox="1">
            <a:spLocks noChangeArrowheads="1"/>
          </p:cNvSpPr>
          <p:nvPr/>
        </p:nvSpPr>
        <p:spPr bwMode="auto">
          <a:xfrm>
            <a:off x="433388" y="280990"/>
            <a:ext cx="11049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2" name="TextBox 22"/>
          <p:cNvSpPr txBox="1"/>
          <p:nvPr/>
        </p:nvSpPr>
        <p:spPr>
          <a:xfrm>
            <a:off x="755580" y="948410"/>
            <a:ext cx="7834635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2600"/>
              </a:lnSpc>
            </a:pPr>
            <a:r>
              <a:rPr lang="en-US" altLang="zh-CN" sz="2400" b="1" spc="-150" noProof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400" b="1" spc="-150" noProof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</a:t>
            </a:r>
            <a:r>
              <a:rPr lang="zh-CN" altLang="en-US" sz="2400" b="1" spc="-15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上小学后身高是怎样变化的？收集自己从一年级开始每年体检的身高数据，先填写统计表，再完成折线统计图。</a:t>
            </a:r>
          </a:p>
        </p:txBody>
      </p:sp>
      <p:pic>
        <p:nvPicPr>
          <p:cNvPr id="33" name="图片 1" descr="QQ图片2016111519015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2187" y="1707656"/>
            <a:ext cx="4024313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表格 37"/>
          <p:cNvGraphicFramePr>
            <a:graphicFrameLocks noGrp="1"/>
          </p:cNvGraphicFramePr>
          <p:nvPr/>
        </p:nvGraphicFramePr>
        <p:xfrm>
          <a:off x="755576" y="3107159"/>
          <a:ext cx="4007670" cy="832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5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年级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一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二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四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五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身高</a:t>
                      </a:r>
                      <a:r>
                        <a:rPr lang="en-US" altLang="zh-CN" sz="1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/cm </a:t>
                      </a:r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39552" y="2038079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~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五年级身高情况统计表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79912" y="257175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6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1264</Words>
  <Application>Microsoft Office PowerPoint</Application>
  <PresentationFormat>全屏显示(16:9)</PresentationFormat>
  <Paragraphs>286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Calibri</vt:lpstr>
      <vt:lpstr>黑体</vt:lpstr>
      <vt:lpstr>楷体</vt:lpstr>
      <vt:lpstr>宋体</vt:lpstr>
      <vt:lpstr>Arial</vt:lpstr>
      <vt:lpstr>微软雅黑</vt:lpstr>
      <vt:lpstr>幼圆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2023-01-16T23:48:10Z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A4740A8F9EDB49F284A217E47878CED6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