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6" r:id="rId3"/>
    <p:sldId id="285" r:id="rId4"/>
    <p:sldId id="267" r:id="rId5"/>
    <p:sldId id="287" r:id="rId6"/>
    <p:sldId id="269" r:id="rId7"/>
    <p:sldId id="271" r:id="rId8"/>
    <p:sldId id="288" r:id="rId9"/>
    <p:sldId id="286" r:id="rId10"/>
    <p:sldId id="280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29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47"/>
        <p:guide pos="29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E192B-83AA-48AF-AAB3-31D428CBE47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464A6-7E9F-42C1-BA5E-C4F5659E74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464A6-7E9F-42C1-BA5E-C4F5659E741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 algn="ctr">
              <a:defRPr sz="4000" b="1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09061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26903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28</a:t>
            </a:r>
            <a:br>
              <a:rPr lang="en-US" altLang="zh-CN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Study of Living Things</a:t>
            </a:r>
            <a:endParaRPr lang="zh-CN" altLang="en-US" sz="4800" b="1" dirty="0"/>
          </a:p>
        </p:txBody>
      </p:sp>
      <p:sp>
        <p:nvSpPr>
          <p:cNvPr id="4" name="矩形 3"/>
          <p:cNvSpPr/>
          <p:nvPr/>
        </p:nvSpPr>
        <p:spPr>
          <a:xfrm>
            <a:off x="2924754" y="494097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/>
          </p:cNvSpPr>
          <p:nvPr/>
        </p:nvSpPr>
        <p:spPr bwMode="auto">
          <a:xfrm>
            <a:off x="755650" y="1341438"/>
            <a:ext cx="7488238" cy="4103687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altLang="zh-CN" sz="6000" b="1" kern="10" spc="-600">
                <a:ln w="12700" cmpd="sng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/>
                <a:cs typeface="Times New Roman" panose="02020603050405020304"/>
              </a:rPr>
              <a:t>THANK YOU</a:t>
            </a:r>
            <a:endParaRPr lang="zh-CN" altLang="en-US" sz="6000" b="1" kern="10" spc="-600">
              <a:ln w="12700" cmpd="sng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2055" y="333043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Think About It!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0056" y="1629025"/>
            <a:ext cx="8229600" cy="3486150"/>
          </a:xfrm>
        </p:spPr>
        <p:txBody>
          <a:bodyPr/>
          <a:lstStyle/>
          <a:p>
            <a:r>
              <a:rPr lang="en-US" dirty="0"/>
              <a:t>1. Would you like to be a biologist when you grow up? Why or why not?</a:t>
            </a:r>
            <a:endParaRPr lang="zh-CN" altLang="en-US" dirty="0"/>
          </a:p>
          <a:p>
            <a:endParaRPr lang="en-US" dirty="0"/>
          </a:p>
          <a:p>
            <a:r>
              <a:rPr lang="en-US" dirty="0"/>
              <a:t>2. What mysteries of nature do you know about?</a:t>
            </a:r>
            <a:endParaRPr lang="zh-CN" alt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afdfd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313" y="0"/>
            <a:ext cx="424656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844024" y="621039"/>
            <a:ext cx="3025775" cy="568325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New words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900051" y="1845022"/>
            <a:ext cx="6840538" cy="3816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Chip Taylor </a:t>
            </a:r>
            <a:r>
              <a:rPr lang="zh-CN" altLang="en-US" sz="2400" dirty="0"/>
              <a:t>奇普﹒泰勒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biology n. </a:t>
            </a:r>
            <a:r>
              <a:rPr lang="zh-CN" altLang="en-US" sz="2400" dirty="0"/>
              <a:t>生物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butterfly </a:t>
            </a:r>
            <a:r>
              <a:rPr lang="zh-CN" altLang="en-US" sz="2400" dirty="0"/>
              <a:t>n.蝴蝶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migrate v. </a:t>
            </a:r>
            <a:r>
              <a:rPr lang="zh-CN" altLang="en-US" sz="2400" dirty="0"/>
              <a:t>迁徙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completely adv. </a:t>
            </a:r>
            <a:r>
              <a:rPr lang="zh-CN" altLang="en-US" sz="2400" dirty="0"/>
              <a:t>完全地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grandchild </a:t>
            </a:r>
            <a:r>
              <a:rPr lang="zh-CN" altLang="en-US" sz="2400" dirty="0"/>
              <a:t>（外）孙子；（外）孙女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female n. </a:t>
            </a:r>
            <a:r>
              <a:rPr lang="zh-CN" altLang="en-US" sz="2400" dirty="0"/>
              <a:t>女子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milkweed n. </a:t>
            </a:r>
            <a:r>
              <a:rPr lang="zh-CN" altLang="en-US" sz="2400" dirty="0"/>
              <a:t>马利筋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chemical n. </a:t>
            </a:r>
            <a:r>
              <a:rPr lang="zh-CN" altLang="en-US" sz="2400" dirty="0"/>
              <a:t>化学物质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puzzling adj. </a:t>
            </a:r>
            <a:r>
              <a:rPr lang="zh-CN" altLang="en-US" sz="2400" dirty="0"/>
              <a:t>令人费解的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47625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Listening Task:  true or false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057" y="1762125"/>
            <a:ext cx="8229600" cy="3898844"/>
          </a:xfrm>
        </p:spPr>
        <p:txBody>
          <a:bodyPr/>
          <a:lstStyle/>
          <a:p>
            <a:r>
              <a:rPr lang="en-US" sz="3200" dirty="0"/>
              <a:t>(     ) 1. Dr. Chip Taylor studies a kind of Canadian butterfly.</a:t>
            </a:r>
            <a:endParaRPr lang="zh-CN" altLang="en-US" sz="3200" dirty="0"/>
          </a:p>
          <a:p>
            <a:r>
              <a:rPr lang="en-US" sz="3200" dirty="0"/>
              <a:t>(     ) 2. The butterflies travel south in fall.</a:t>
            </a:r>
            <a:endParaRPr lang="zh-CN" altLang="en-US" sz="3200" dirty="0"/>
          </a:p>
          <a:p>
            <a:r>
              <a:rPr lang="en-US" sz="3200" dirty="0"/>
              <a:t>(     ) 3. About 230 million butterflies spend the winter in in Mexico.</a:t>
            </a:r>
            <a:endParaRPr lang="zh-CN" altLang="en-US" sz="3200" dirty="0"/>
          </a:p>
          <a:p>
            <a:r>
              <a:rPr lang="en-US" sz="3200" dirty="0"/>
              <a:t>(     ) 4.Scientists don’t know how the butterflies know when to fly south.</a:t>
            </a:r>
            <a:endParaRPr lang="zh-CN" altLang="en-US" sz="3200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146175" y="1825625"/>
            <a:ext cx="404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116013" y="3486150"/>
            <a:ext cx="4238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55688" y="4560888"/>
            <a:ext cx="4238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1074738" y="2852738"/>
            <a:ext cx="4238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T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89" grpId="0" autoUpdateAnimBg="0"/>
      <p:bldP spid="16390" grpId="0" autoUpdateAnimBg="0"/>
      <p:bldP spid="1639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6A8486"/>
            </a:gs>
            <a:gs pos="50000">
              <a:srgbClr val="9ABEC1"/>
            </a:gs>
            <a:gs pos="100000">
              <a:srgbClr val="B8E3E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3"/>
          <p:cNvSpPr>
            <a:spLocks noChangeArrowheads="1"/>
          </p:cNvSpPr>
          <p:nvPr/>
        </p:nvSpPr>
        <p:spPr bwMode="auto">
          <a:xfrm>
            <a:off x="1044575" y="1235075"/>
            <a:ext cx="7732713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/>
              <a:t>Reading Task: Read and finish Exercise 1 on Page 73.</a:t>
            </a:r>
          </a:p>
          <a:p>
            <a:pPr>
              <a:lnSpc>
                <a:spcPct val="150000"/>
              </a:lnSpc>
            </a:pPr>
            <a:r>
              <a:rPr lang="en-US" sz="3600"/>
              <a:t>Then try to retell it.</a:t>
            </a:r>
            <a:endParaRPr lang="zh-CN" altLang="en-US" sz="3600"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0056" y="333043"/>
            <a:ext cx="7772400" cy="1462088"/>
          </a:xfrm>
        </p:spPr>
        <p:txBody>
          <a:bodyPr/>
          <a:lstStyle/>
          <a:p>
            <a:pPr eaLnBrk="1" hangingPunct="1"/>
            <a:r>
              <a:rPr lang="en-US" dirty="0"/>
              <a:t>Language Points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r>
              <a:rPr lang="en-US" sz="2400" dirty="0"/>
              <a:t>1. Fantastic facts about the butterfly have been drawing Dr. Taylor’s attention. </a:t>
            </a:r>
            <a:r>
              <a:rPr lang="zh-CN" altLang="en-US" sz="2400" dirty="0"/>
              <a:t>这些关于蝴蝶的神奇的事实一直吸引着泰勒博士的注意。</a:t>
            </a:r>
          </a:p>
          <a:p>
            <a:r>
              <a:rPr lang="en-US" sz="2400" dirty="0"/>
              <a:t>draw one’s attention</a:t>
            </a:r>
            <a:r>
              <a:rPr lang="zh-CN" altLang="en-US" sz="2400" dirty="0"/>
              <a:t>意为“吸引某人的注意”，</a:t>
            </a:r>
            <a:r>
              <a:rPr lang="en-US" sz="2400" dirty="0"/>
              <a:t>attention</a:t>
            </a:r>
            <a:r>
              <a:rPr lang="zh-CN" altLang="en-US" sz="2400" dirty="0"/>
              <a:t>是名词，意为“注意”，为不可数名词，</a:t>
            </a:r>
            <a:r>
              <a:rPr lang="en-US" sz="2400" dirty="0"/>
              <a:t>one’s</a:t>
            </a:r>
            <a:r>
              <a:rPr lang="zh-CN" altLang="en-US" sz="2400" dirty="0"/>
              <a:t>需根据主语做适当变化。</a:t>
            </a:r>
          </a:p>
          <a:p>
            <a:r>
              <a:rPr lang="en-US" sz="2400" dirty="0"/>
              <a:t>The music drew the girl’s attention. </a:t>
            </a:r>
            <a:r>
              <a:rPr lang="zh-CN" altLang="en-US" sz="2400" dirty="0"/>
              <a:t>这首音乐吸引了小女孩的注意。</a:t>
            </a:r>
          </a:p>
          <a:p>
            <a:pPr eaLnBrk="1" hangingPunct="1">
              <a:lnSpc>
                <a:spcPct val="90000"/>
              </a:lnSpc>
            </a:pPr>
            <a:endParaRPr lang="zh-CN" altLang="en-US" sz="24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2060" y="693038"/>
            <a:ext cx="8229600" cy="4525963"/>
          </a:xfrm>
        </p:spPr>
        <p:txBody>
          <a:bodyPr/>
          <a:lstStyle/>
          <a:p>
            <a:r>
              <a:rPr lang="en-US" sz="2400" dirty="0"/>
              <a:t>2. Here, as many as 230 million butterflies spend the winter. </a:t>
            </a:r>
            <a:r>
              <a:rPr lang="zh-CN" altLang="en-US" sz="2400" dirty="0"/>
              <a:t>在这里，多达两亿三千万只蝴蝶过冬。</a:t>
            </a:r>
          </a:p>
          <a:p>
            <a:r>
              <a:rPr lang="en-US" sz="2400" dirty="0"/>
              <a:t>as many as</a:t>
            </a:r>
            <a:r>
              <a:rPr lang="zh-CN" altLang="en-US" sz="2400" dirty="0"/>
              <a:t>意为“多达”，修饰复数名词。</a:t>
            </a:r>
            <a:r>
              <a:rPr lang="en-US" sz="2400" dirty="0"/>
              <a:t>as…as</a:t>
            </a:r>
            <a:r>
              <a:rPr lang="zh-CN" altLang="en-US" sz="2400" dirty="0"/>
              <a:t>意为“和……一样”，为同级比较，中间要用形容词或副词的原级。其否定形式为</a:t>
            </a:r>
            <a:r>
              <a:rPr lang="en-US" sz="2400" dirty="0"/>
              <a:t>not as/so+</a:t>
            </a:r>
            <a:r>
              <a:rPr lang="zh-CN" altLang="en-US" sz="2400" dirty="0"/>
              <a:t>形容词</a:t>
            </a:r>
            <a:r>
              <a:rPr lang="en-US" sz="2400" dirty="0"/>
              <a:t>/</a:t>
            </a:r>
            <a:r>
              <a:rPr lang="zh-CN" altLang="en-US" sz="2400" dirty="0"/>
              <a:t>副词</a:t>
            </a:r>
            <a:r>
              <a:rPr lang="en-US" sz="2400" dirty="0"/>
              <a:t>+as</a:t>
            </a:r>
            <a:r>
              <a:rPr lang="zh-CN" altLang="en-US" sz="2400" dirty="0"/>
              <a:t>。</a:t>
            </a:r>
          </a:p>
          <a:p>
            <a:r>
              <a:rPr lang="en-US" sz="2400" dirty="0"/>
              <a:t>The film is as interesting as that one. </a:t>
            </a:r>
            <a:r>
              <a:rPr lang="zh-CN" altLang="en-US" sz="2400" dirty="0"/>
              <a:t>这部电影和那部电影一样有趣。</a:t>
            </a:r>
          </a:p>
          <a:p>
            <a:r>
              <a:rPr lang="en-US" sz="2400" dirty="0"/>
              <a:t>I can’t sing so well as you. </a:t>
            </a:r>
            <a:r>
              <a:rPr lang="zh-CN" altLang="en-US" sz="2400" dirty="0"/>
              <a:t>我不能和你一样唱得好。</a:t>
            </a: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3"/>
          <p:cNvSpPr>
            <a:spLocks noChangeArrowheads="1"/>
          </p:cNvSpPr>
          <p:nvPr/>
        </p:nvSpPr>
        <p:spPr bwMode="auto">
          <a:xfrm>
            <a:off x="900113" y="333375"/>
            <a:ext cx="7487834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3. The butterflies that return to the south are the great-great grandchildren of the butterflies that left for the north. </a:t>
            </a:r>
            <a:r>
              <a:rPr lang="zh-CN" altLang="en-US" sz="2400" dirty="0"/>
              <a:t>这些飞回南方的蝴蝶是春天飞往北方蝴蝶的曾曾子孙。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1</a:t>
            </a:r>
            <a:r>
              <a:rPr lang="zh-CN" altLang="en-US" sz="2400" dirty="0"/>
              <a:t>）</a:t>
            </a:r>
            <a:r>
              <a:rPr lang="en-US" sz="2400" dirty="0"/>
              <a:t>that return to the south</a:t>
            </a:r>
            <a:r>
              <a:rPr lang="zh-CN" altLang="en-US" sz="2400" dirty="0"/>
              <a:t>和</a:t>
            </a:r>
            <a:r>
              <a:rPr lang="en-US" sz="2400" dirty="0"/>
              <a:t>that left for the north</a:t>
            </a:r>
            <a:r>
              <a:rPr lang="zh-CN" altLang="en-US" sz="2400" dirty="0"/>
              <a:t>均为定语从句。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</a:t>
            </a:r>
            <a:r>
              <a:rPr lang="zh-CN" altLang="en-US" sz="2400" dirty="0"/>
              <a:t>）</a:t>
            </a:r>
            <a:r>
              <a:rPr lang="en-US" sz="2400" dirty="0"/>
              <a:t>leave for</a:t>
            </a:r>
            <a:r>
              <a:rPr lang="zh-CN" altLang="en-US" sz="2400" dirty="0"/>
              <a:t>意为“前往”，“</a:t>
            </a:r>
            <a:r>
              <a:rPr lang="en-US" sz="2400" dirty="0"/>
              <a:t>leave+</a:t>
            </a:r>
            <a:r>
              <a:rPr lang="zh-CN" altLang="en-US" sz="2400" dirty="0"/>
              <a:t>地点”则表示离开某地。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They left for Shanghai yesterday. </a:t>
            </a:r>
            <a:r>
              <a:rPr lang="zh-CN" altLang="en-US" sz="2400" dirty="0"/>
              <a:t>他们昨天去上海了。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593725" y="918854"/>
            <a:ext cx="7920037" cy="526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dirty="0"/>
              <a:t>根据句意及提示补全单词</a:t>
            </a:r>
          </a:p>
          <a:p>
            <a:pPr>
              <a:lnSpc>
                <a:spcPct val="200000"/>
              </a:lnSpc>
            </a:pPr>
            <a:r>
              <a:rPr lang="en-US" sz="2400" b="1" dirty="0"/>
              <a:t>1. We spent a _______ (</a:t>
            </a:r>
            <a:r>
              <a:rPr lang="zh-CN" altLang="en-US" sz="2400" b="1" dirty="0"/>
              <a:t>奇异的</a:t>
            </a:r>
            <a:r>
              <a:rPr lang="en-US" sz="2400" b="1" dirty="0"/>
              <a:t>) weekend in Paris.</a:t>
            </a:r>
            <a:endParaRPr lang="zh-CN" altLang="en-US" sz="2400" b="1" dirty="0"/>
          </a:p>
          <a:p>
            <a:pPr>
              <a:lnSpc>
                <a:spcPct val="200000"/>
              </a:lnSpc>
            </a:pPr>
            <a:r>
              <a:rPr lang="en-US" sz="2400" b="1" dirty="0"/>
              <a:t>2. There are many _________ (mystery) to be discovered by us.</a:t>
            </a:r>
            <a:endParaRPr lang="zh-CN" altLang="en-US" sz="2400" b="1" dirty="0"/>
          </a:p>
          <a:p>
            <a:pPr>
              <a:lnSpc>
                <a:spcPct val="200000"/>
              </a:lnSpc>
            </a:pPr>
            <a:r>
              <a:rPr lang="en-US" sz="2400" b="1" dirty="0"/>
              <a:t>3. I trust my friend __________ (complete).</a:t>
            </a:r>
            <a:endParaRPr lang="zh-CN" altLang="en-US" sz="2400" b="1" dirty="0"/>
          </a:p>
          <a:p>
            <a:pPr>
              <a:lnSpc>
                <a:spcPct val="200000"/>
              </a:lnSpc>
            </a:pPr>
            <a:r>
              <a:rPr lang="en-US" sz="2400" b="1" dirty="0"/>
              <a:t>4. Winter is a season for many birds __________ (migrate) south. </a:t>
            </a:r>
            <a:endParaRPr lang="zh-CN" altLang="en-US" sz="2400" b="1" dirty="0"/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3671888" y="620713"/>
            <a:ext cx="17637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Practice</a:t>
            </a:r>
            <a:endParaRPr lang="zh-CN" altLang="en-US" sz="3200" b="1" dirty="0">
              <a:solidFill>
                <a:srgbClr val="0000FF"/>
              </a:solidFill>
            </a:endParaRP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2633662" y="1877704"/>
            <a:ext cx="14525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66"/>
                </a:solidFill>
              </a:rPr>
              <a:t>fantastic</a:t>
            </a: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3259137" y="2639704"/>
            <a:ext cx="16240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66"/>
                </a:solidFill>
              </a:rPr>
              <a:t>mysteries</a:t>
            </a:r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3368675" y="4109729"/>
            <a:ext cx="179228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66"/>
                </a:solidFill>
              </a:rPr>
              <a:t>completely</a:t>
            </a:r>
          </a:p>
        </p:txBody>
      </p:sp>
      <p:sp>
        <p:nvSpPr>
          <p:cNvPr id="21511" name="Text Box 9"/>
          <p:cNvSpPr txBox="1">
            <a:spLocks noChangeArrowheads="1"/>
          </p:cNvSpPr>
          <p:nvPr/>
        </p:nvSpPr>
        <p:spPr bwMode="auto">
          <a:xfrm>
            <a:off x="5994400" y="4828867"/>
            <a:ext cx="17351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66"/>
                </a:solidFill>
              </a:rPr>
              <a:t>to migrate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utoUpdateAnimBg="0"/>
      <p:bldP spid="21510" grpId="0" autoUpdateAnimBg="0"/>
      <p:bldP spid="21511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509</Words>
  <Application>Microsoft Office PowerPoint</Application>
  <PresentationFormat>全屏显示(4:3)</PresentationFormat>
  <Paragraphs>52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MS PGothic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Think About It!</vt:lpstr>
      <vt:lpstr>New words</vt:lpstr>
      <vt:lpstr> Listening Task:  true or false  </vt:lpstr>
      <vt:lpstr>PowerPoint 演示文稿</vt:lpstr>
      <vt:lpstr>Language Points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2007-01-16T01:27:00Z</dcterms:created>
  <dcterms:modified xsi:type="dcterms:W3CDTF">2023-01-16T23:48:16Z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F945F62913624041B067926240512B24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