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43D22-9A2E-4096-8998-6F6CE307BA1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BB597-8EAC-4C2E-961B-38D7E8812F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8A52F-5FC2-4E98-BEF4-DDE27496B29F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1DEEDB-8F4C-485E-95CA-3FAF6239C74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BF19C1-D443-408F-9ADF-0ECD2650892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FEBF9A-4F46-4C1A-9C9A-1CA69844320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48A8EA-4F73-478D-B486-97605FB5DFB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20F654-59AE-4AA7-AF0F-947185478B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FEE754-1D61-4BD3-92A4-BBF15D6A135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6766DF-9702-42B1-9979-A0E2277567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07F7B-C4C8-448E-8E68-00601048388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DFC96A-D349-4BDE-9B82-54C495F07FC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B82CB9-A576-4ADC-ABAD-1BC83F3B51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A4386D-813E-496F-898D-C199AF67DF4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6973D3-A894-4663-86D4-E804EBBA0C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942" y="1916832"/>
            <a:ext cx="9140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Unit 4</a:t>
            </a:r>
            <a:r>
              <a:rPr lang="zh-CN" altLang="en-US" sz="4400" dirty="0">
                <a:solidFill>
                  <a:srgbClr val="000000"/>
                </a:solidFill>
                <a:latin typeface="Segoe UI Symbol" panose="020B0502040204020203" pitchFamily="34" charset="0"/>
                <a:ea typeface="方正美黑简体" pitchFamily="65" charset="-122"/>
              </a:rPr>
              <a:t>  </a:t>
            </a:r>
            <a:r>
              <a:rPr lang="en-US" altLang="zh-CN" sz="44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Where's my schoolbag?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594102" y="3501008"/>
            <a:ext cx="3959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A</a:t>
            </a:r>
            <a:r>
              <a:rPr lang="en-US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(2a～2d)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2880" y="53225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706760" y="1782762"/>
            <a:ext cx="7620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快点儿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珍妮！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Jenny!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他们的书包在书桌下面。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________schoolbags are_________________.</a:t>
            </a:r>
          </a:p>
        </p:txBody>
      </p:sp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560" y="868362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316360" y="2316162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Come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163960" y="3230562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Their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602360" y="3230562"/>
            <a:ext cx="179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   desk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42392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4572000" y="20901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6705600" y="20901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743200" y="25473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609600" y="1556792"/>
            <a:ext cx="7848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五、完形填空。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Boys and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girls.This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is a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of my room.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is a nice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room.My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quilt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the bed and it's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red.Two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baseballs are under the bed.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game is on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sofa.I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like it very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much.That's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ID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card.It's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bookcase.Oh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my notebook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in the bookcase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on the desk.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is the desk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green.My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pencil and my math book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27.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on the desk.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in my schoolbag.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.___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my watch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on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table.Look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at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telephone.Do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know my telephone number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call me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685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7936.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1676400" y="3461792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7239000" y="34617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429000" y="43761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2133600" y="48333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419600" y="48333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1447800" y="5290592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5638800" y="5747792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  <p:bldP spid="229381" grpId="0"/>
      <p:bldP spid="229383" grpId="0"/>
      <p:bldP spid="229384" grpId="0"/>
      <p:bldP spid="229385" grpId="0"/>
      <p:bldP spid="229386" grpId="0"/>
      <p:bldP spid="229387" grpId="0"/>
      <p:bldP spid="229388" grpId="0"/>
      <p:bldP spid="229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642392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762000" y="1556792"/>
            <a:ext cx="7620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A.of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A.computer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key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bag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color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A.isn't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aren't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43955" y="2204864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Come on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！跟着来！来！快！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Come 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常用于口语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是用来催促别人快来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And it's not under the chair.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它不在椅子下面。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这是一个否定句。含有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动词的否定句的变法：直接在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动词后加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即直接在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后面加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不能缩写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其余则可以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 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isn't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 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aren't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836712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772816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 think it's in your grandparents' room.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我认为它在你爷爷奶奶的房间里。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(1)I think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我认为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用来表达自己的观点或看法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后常跟一个从句作宾语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这个从句被称为宾语从句。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(2)in your grand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parents' room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在你爷爷奶奶的房间里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grandparents'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爷爷奶奶的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是名词复数所有格形式。以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结尾的名词所有格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直接在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后加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'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表示某某的。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desk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table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desk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是有抽屉的桌子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通常用来读书或办公等。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table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通常用来指餐桌。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839019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574576" y="2420888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hat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cap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常指有边的帽子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女性的帽子常用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又指帽子的总称。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cap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便帽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，常指无边的帽子，如运动帽，军帽等。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812131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820737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571500" y="2243137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一、根据汉语提示填写单词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English books are on the desk.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认为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it's a nice picture.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to my room this evening.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your hat on your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Mary's dictionary is on the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书桌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714500" y="3233737"/>
            <a:ext cx="690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think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485900" y="3690937"/>
            <a:ext cx="77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Come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3543300" y="4148137"/>
            <a:ext cx="741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head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4381500" y="4605337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desk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485900" y="2776537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Their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488" y="711994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181600" y="2133600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their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85800" y="1600200"/>
            <a:ext cx="7848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(they) are my friends and _______names are Lily and Lucy.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 your brother?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—He is in my _________________(grandparent) room.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Look at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hat.It's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_________(I)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 _________(key) on the sofa?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Where's _____(I) book?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—It's on the desk.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743200" y="3048000"/>
            <a:ext cx="166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grandparents'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657600" y="35052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2667000" y="39624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keys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2743200" y="487680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2" grpId="0"/>
      <p:bldP spid="224263" grpId="0"/>
      <p:bldP spid="224264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762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798637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三、从方框内选句子补全对话。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Come on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Help me find it.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in your pencil box?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it's on your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Err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where's my schoolbag?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on the chair.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not mine.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My schoolbag is black.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 is on your bed.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Dad.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Thank you.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520008" y="2332038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691208" y="32464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148408" y="4160838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3520008" y="50752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2799283" y="59896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  <p:bldP spid="225287" grpId="0"/>
      <p:bldP spid="2252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79375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86055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here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bed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pencil?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desk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sister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Alice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816100"/>
            <a:ext cx="76200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四、根据汉语意思完成句子。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我的帽子在哪里？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在你头顶上。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—________is my_________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______your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我认为我的身份证在我妹妹房间里。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________my ID card is in 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她的钥匙在沙发上吗？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________her keys ______the sofa?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371600" y="3263900"/>
            <a:ext cx="90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255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3276600" y="32639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hat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905000" y="37211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3124200" y="37211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head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295400" y="4635500"/>
            <a:ext cx="690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think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3962400" y="4635500"/>
            <a:ext cx="184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sister's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room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1219200" y="55499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3276600" y="55499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全屏显示(4:3)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Segoe UI Symbol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2017-10-11T02:53:00Z</dcterms:created>
  <dcterms:modified xsi:type="dcterms:W3CDTF">2023-01-16T23:48:22Z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087D8C8316664F7DA6827316820FE4B6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