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2" r:id="rId2"/>
    <p:sldId id="364" r:id="rId3"/>
    <p:sldId id="365" r:id="rId4"/>
    <p:sldId id="366" r:id="rId5"/>
    <p:sldId id="367" r:id="rId6"/>
    <p:sldId id="301" r:id="rId7"/>
    <p:sldId id="299" r:id="rId8"/>
    <p:sldId id="300" r:id="rId9"/>
    <p:sldId id="303" r:id="rId10"/>
    <p:sldId id="350" r:id="rId11"/>
    <p:sldId id="351" r:id="rId12"/>
    <p:sldId id="356" r:id="rId13"/>
    <p:sldId id="352" r:id="rId14"/>
    <p:sldId id="353" r:id="rId15"/>
    <p:sldId id="354" r:id="rId16"/>
    <p:sldId id="355" r:id="rId17"/>
    <p:sldId id="368" r:id="rId18"/>
    <p:sldId id="369" r:id="rId19"/>
    <p:sldId id="370" r:id="rId20"/>
    <p:sldId id="371" r:id="rId21"/>
    <p:sldId id="372" r:id="rId22"/>
    <p:sldId id="357" r:id="rId23"/>
    <p:sldId id="358" r:id="rId24"/>
    <p:sldId id="360" r:id="rId25"/>
    <p:sldId id="359" r:id="rId26"/>
    <p:sldId id="348" r:id="rId27"/>
    <p:sldId id="346" r:id="rId28"/>
    <p:sldId id="345" r:id="rId29"/>
    <p:sldId id="344" r:id="rId30"/>
    <p:sldId id="363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FF"/>
    <a:srgbClr val="0000FF"/>
    <a:srgbClr val="FFFF00"/>
    <a:srgbClr val="FF6600"/>
    <a:srgbClr val="FF0000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EE94A-36F4-4B55-8CFB-03C31BD6D93F}" type="doc">
      <dgm:prSet loTypeId="urn:microsoft.com/office/officeart/2005/8/layout/cycle1" loCatId="cycle" qsTypeId="urn:microsoft.com/office/officeart/2005/8/quickstyle/simple1#27" qsCatId="simple" csTypeId="urn:microsoft.com/office/officeart/2005/8/colors/accent1_2#19" csCatId="accent1"/>
      <dgm:spPr/>
    </dgm:pt>
    <dgm:pt modelId="{68760DB5-3A57-4BC8-80EF-298BD058CF99}">
      <dgm:prSet/>
      <dgm:spPr/>
      <dgm:t>
        <a:bodyPr/>
        <a:lstStyle/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D32BFB2D-E789-4453-A311-3369F151BDF7}" type="parTrans" cxnId="{50BAFCE3-6022-4AAF-9079-74988A20066C}">
      <dgm:prSet/>
      <dgm:spPr/>
    </dgm:pt>
    <dgm:pt modelId="{D9F0A588-73C3-48E6-BFC6-BD3C25684477}" type="sibTrans" cxnId="{50BAFCE3-6022-4AAF-9079-74988A20066C}">
      <dgm:prSet/>
      <dgm:spPr/>
      <dgm:t>
        <a:bodyPr/>
        <a:lstStyle/>
        <a:p>
          <a:endParaRPr lang="zh-CN" altLang="en-US"/>
        </a:p>
      </dgm:t>
    </dgm:pt>
    <dgm:pt modelId="{E2D42CCB-7D36-4549-BB31-C9FF4EAD5665}">
      <dgm:prSet/>
      <dgm:spPr/>
      <dgm:t>
        <a:bodyPr/>
        <a:lstStyle/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6FDF9443-63EE-4F3F-8E1A-F12AFF25D484}" type="parTrans" cxnId="{1E0AFC39-2D99-4FF1-8ADD-E72F07039F91}">
      <dgm:prSet/>
      <dgm:spPr/>
    </dgm:pt>
    <dgm:pt modelId="{829B7F33-457E-49FC-95F0-E4EED0612EB5}" type="sibTrans" cxnId="{1E0AFC39-2D99-4FF1-8ADD-E72F07039F91}">
      <dgm:prSet/>
      <dgm:spPr/>
      <dgm:t>
        <a:bodyPr/>
        <a:lstStyle/>
        <a:p>
          <a:endParaRPr lang="zh-CN" altLang="en-US"/>
        </a:p>
      </dgm:t>
    </dgm:pt>
    <dgm:pt modelId="{0666631D-6F7B-4826-A4EA-4A2EEC9201D6}" type="pres">
      <dgm:prSet presAssocID="{4C6EE94A-36F4-4B55-8CFB-03C31BD6D93F}" presName="cycle" presStyleCnt="0">
        <dgm:presLayoutVars>
          <dgm:dir val="rev"/>
          <dgm:resizeHandles val="exact"/>
        </dgm:presLayoutVars>
      </dgm:prSet>
      <dgm:spPr/>
    </dgm:pt>
    <dgm:pt modelId="{C1047E1A-B8AE-4FEC-8CAB-3194E6013FFB}" type="pres">
      <dgm:prSet presAssocID="{68760DB5-3A57-4BC8-80EF-298BD058CF99}" presName="dummy" presStyleCnt="0"/>
      <dgm:spPr/>
    </dgm:pt>
    <dgm:pt modelId="{788E148F-0DD1-47D5-938A-70EF6D8EA3E0}" type="pres">
      <dgm:prSet presAssocID="{68760DB5-3A57-4BC8-80EF-298BD058CF99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94FC0F-1C43-4D8F-A5C4-897FB87C84C1}" type="pres">
      <dgm:prSet presAssocID="{D9F0A588-73C3-48E6-BFC6-BD3C25684477}" presName="sibTrans" presStyleLbl="node1" presStyleIdx="0" presStyleCnt="2"/>
      <dgm:spPr/>
    </dgm:pt>
    <dgm:pt modelId="{D1EF748D-9B1A-4EE5-AB3C-81AE922DD609}" type="pres">
      <dgm:prSet presAssocID="{E2D42CCB-7D36-4549-BB31-C9FF4EAD5665}" presName="dummy" presStyleCnt="0"/>
      <dgm:spPr/>
    </dgm:pt>
    <dgm:pt modelId="{7D5E42BC-E5EF-4697-92FA-B2D041FA29CF}" type="pres">
      <dgm:prSet presAssocID="{E2D42CCB-7D36-4549-BB31-C9FF4EAD5665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4792AD-75E1-4F57-8006-E0A6B7A2C135}" type="pres">
      <dgm:prSet presAssocID="{829B7F33-457E-49FC-95F0-E4EED0612EB5}" presName="sibTrans" presStyleLbl="node1" presStyleIdx="1" presStyleCnt="2"/>
      <dgm:spPr/>
    </dgm:pt>
  </dgm:ptLst>
  <dgm:cxnLst>
    <dgm:cxn modelId="{C8EB269C-F6B0-4DCF-BB18-8D13C59B1A47}" type="presOf" srcId="{68760DB5-3A57-4BC8-80EF-298BD058CF99}" destId="{788E148F-0DD1-47D5-938A-70EF6D8EA3E0}" srcOrd="0" destOrd="0" presId="urn:microsoft.com/office/officeart/2005/8/layout/cycle1"/>
    <dgm:cxn modelId="{52BED982-2ABA-465D-ACD5-DE8648EA5062}" type="presOf" srcId="{E2D42CCB-7D36-4549-BB31-C9FF4EAD5665}" destId="{7D5E42BC-E5EF-4697-92FA-B2D041FA29CF}" srcOrd="0" destOrd="0" presId="urn:microsoft.com/office/officeart/2005/8/layout/cycle1"/>
    <dgm:cxn modelId="{F35909CA-3D1B-4F29-BB09-18983D7D396D}" type="presOf" srcId="{829B7F33-457E-49FC-95F0-E4EED0612EB5}" destId="{714792AD-75E1-4F57-8006-E0A6B7A2C135}" srcOrd="0" destOrd="0" presId="urn:microsoft.com/office/officeart/2005/8/layout/cycle1"/>
    <dgm:cxn modelId="{5508AF0D-E813-42AC-B905-E22F7684DF6C}" type="presOf" srcId="{4C6EE94A-36F4-4B55-8CFB-03C31BD6D93F}" destId="{0666631D-6F7B-4826-A4EA-4A2EEC9201D6}" srcOrd="0" destOrd="0" presId="urn:microsoft.com/office/officeart/2005/8/layout/cycle1"/>
    <dgm:cxn modelId="{ECA50C8D-336D-4FAA-B3B4-DB19BB861961}" type="presOf" srcId="{D9F0A588-73C3-48E6-BFC6-BD3C25684477}" destId="{AD94FC0F-1C43-4D8F-A5C4-897FB87C84C1}" srcOrd="0" destOrd="0" presId="urn:microsoft.com/office/officeart/2005/8/layout/cycle1"/>
    <dgm:cxn modelId="{1E0AFC39-2D99-4FF1-8ADD-E72F07039F91}" srcId="{4C6EE94A-36F4-4B55-8CFB-03C31BD6D93F}" destId="{E2D42CCB-7D36-4549-BB31-C9FF4EAD5665}" srcOrd="1" destOrd="0" parTransId="{6FDF9443-63EE-4F3F-8E1A-F12AFF25D484}" sibTransId="{829B7F33-457E-49FC-95F0-E4EED0612EB5}"/>
    <dgm:cxn modelId="{50BAFCE3-6022-4AAF-9079-74988A20066C}" srcId="{4C6EE94A-36F4-4B55-8CFB-03C31BD6D93F}" destId="{68760DB5-3A57-4BC8-80EF-298BD058CF99}" srcOrd="0" destOrd="0" parTransId="{D32BFB2D-E789-4453-A311-3369F151BDF7}" sibTransId="{D9F0A588-73C3-48E6-BFC6-BD3C25684477}"/>
    <dgm:cxn modelId="{C2E18099-F86D-42AC-AC4C-271ABC45EDB9}" type="presParOf" srcId="{0666631D-6F7B-4826-A4EA-4A2EEC9201D6}" destId="{C1047E1A-B8AE-4FEC-8CAB-3194E6013FFB}" srcOrd="0" destOrd="0" presId="urn:microsoft.com/office/officeart/2005/8/layout/cycle1"/>
    <dgm:cxn modelId="{EFAE13B0-D09F-4CCE-9C97-6AECB510D6AB}" type="presParOf" srcId="{0666631D-6F7B-4826-A4EA-4A2EEC9201D6}" destId="{788E148F-0DD1-47D5-938A-70EF6D8EA3E0}" srcOrd="1" destOrd="0" presId="urn:microsoft.com/office/officeart/2005/8/layout/cycle1"/>
    <dgm:cxn modelId="{94B5E227-7CAF-4E8C-B0C0-3C59503929BA}" type="presParOf" srcId="{0666631D-6F7B-4826-A4EA-4A2EEC9201D6}" destId="{AD94FC0F-1C43-4D8F-A5C4-897FB87C84C1}" srcOrd="2" destOrd="0" presId="urn:microsoft.com/office/officeart/2005/8/layout/cycle1"/>
    <dgm:cxn modelId="{B7379D18-8881-4740-A49D-DFB0050DFA6A}" type="presParOf" srcId="{0666631D-6F7B-4826-A4EA-4A2EEC9201D6}" destId="{D1EF748D-9B1A-4EE5-AB3C-81AE922DD609}" srcOrd="3" destOrd="0" presId="urn:microsoft.com/office/officeart/2005/8/layout/cycle1"/>
    <dgm:cxn modelId="{B2633344-A0A4-4683-969D-8A07951EB4FB}" type="presParOf" srcId="{0666631D-6F7B-4826-A4EA-4A2EEC9201D6}" destId="{7D5E42BC-E5EF-4697-92FA-B2D041FA29CF}" srcOrd="4" destOrd="0" presId="urn:microsoft.com/office/officeart/2005/8/layout/cycle1"/>
    <dgm:cxn modelId="{1F9EA400-A717-4F52-B625-D61357875D6B}" type="presParOf" srcId="{0666631D-6F7B-4826-A4EA-4A2EEC9201D6}" destId="{714792AD-75E1-4F57-8006-E0A6B7A2C135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E148F-0DD1-47D5-938A-70EF6D8EA3E0}">
      <dsp:nvSpPr>
        <dsp:cNvPr id="0" name=""/>
        <dsp:cNvSpPr/>
      </dsp:nvSpPr>
      <dsp:spPr bwMode="white">
        <a:xfrm>
          <a:off x="5794" y="1535897"/>
          <a:ext cx="2908318" cy="2908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5794" y="1535897"/>
        <a:ext cx="2908318" cy="2908318"/>
      </dsp:txXfrm>
    </dsp:sp>
    <dsp:sp modelId="{AD94FC0F-1C43-4D8F-A5C4-897FB87C84C1}">
      <dsp:nvSpPr>
        <dsp:cNvPr id="0" name=""/>
        <dsp:cNvSpPr/>
      </dsp:nvSpPr>
      <dsp:spPr>
        <a:xfrm>
          <a:off x="845571" y="-2153"/>
          <a:ext cx="5984419" cy="5984419"/>
        </a:xfrm>
        <a:prstGeom prst="leftCircularArrow">
          <a:avLst>
            <a:gd name="adj1" fmla="val 9477"/>
            <a:gd name="adj2" fmla="val 684394"/>
            <a:gd name="adj3" fmla="val 2946492"/>
            <a:gd name="adj4" fmla="val 8537902"/>
            <a:gd name="adj5" fmla="val 11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E42BC-E5EF-4697-92FA-B2D041FA29CF}">
      <dsp:nvSpPr>
        <dsp:cNvPr id="0" name=""/>
        <dsp:cNvSpPr/>
      </dsp:nvSpPr>
      <dsp:spPr bwMode="white">
        <a:xfrm>
          <a:off x="4761449" y="1535897"/>
          <a:ext cx="2908318" cy="2908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4761449" y="1535897"/>
        <a:ext cx="2908318" cy="2908318"/>
      </dsp:txXfrm>
    </dsp:sp>
    <dsp:sp modelId="{714792AD-75E1-4F57-8006-E0A6B7A2C135}">
      <dsp:nvSpPr>
        <dsp:cNvPr id="0" name=""/>
        <dsp:cNvSpPr/>
      </dsp:nvSpPr>
      <dsp:spPr>
        <a:xfrm>
          <a:off x="845571" y="-2153"/>
          <a:ext cx="5984419" cy="5984419"/>
        </a:xfrm>
        <a:prstGeom prst="leftCircularArrow">
          <a:avLst>
            <a:gd name="adj1" fmla="val 9477"/>
            <a:gd name="adj2" fmla="val 684394"/>
            <a:gd name="adj3" fmla="val 13746492"/>
            <a:gd name="adj4" fmla="val 19337902"/>
            <a:gd name="adj5" fmla="val 11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ADAE-5D17-48A7-B311-2D40F5C82A1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3C65A-3370-42DA-9378-D687F073D9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C65A-3370-42DA-9378-D687F073D9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D632-4F29-4229-B59C-4E6101972D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A66E-6C93-410C-9A67-168580AB0D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9A3B-B07B-4112-B507-29B0FCA361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D3D1-7CD1-47B1-A11E-F4B8E40D9F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C484-B5EB-4C60-8198-C803127A5C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B238-0DB6-466D-B420-B9C1969BAF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AA30-DD73-4CF4-A9BE-A2F9F39D25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FD0F-25E1-4543-81E6-E8B6D417A3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F9CB-3DB6-43C1-8AFD-AF0D8099B0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6536-FC7E-4A47-9D8C-9180A37938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B723-6C9E-41A5-B597-C8F97A496A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6237-B9F2-4F98-9DBC-F8ADCA9B54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D6170E-D587-4424-AB25-7D0FD4BFAB4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P81%20U4-T1A-1a.sw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4T1A-1a.mp3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hyperlink" Target="&#38142;&#25509;&#36164;&#28304;/U4T1A-1a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hyperlink" Target="http://image.baidu.com/i?ct=503316480&amp;z=0&amp;tn=baiduimagedetail&amp;word=%C4%CC%C5%A3%BF%A8%CD%A8&amp;in=24752&amp;cl=2&amp;cm=1&amp;sc=0&amp;lm=-1&amp;pn=313&amp;rn=1&amp;di=158095685&amp;ln=1069" TargetMode="External"/><Relationship Id="rId12" Type="http://schemas.openxmlformats.org/officeDocument/2006/relationships/hyperlink" Target="http://image.baidu.com/i?ct=503316480&amp;z=0&amp;tn=baiduimagedetail&amp;word=%BF%A8%CD%A8%C3%A8&amp;in=18212&amp;cl=2&amp;cm=1&amp;sc=0&amp;lm=-1&amp;pn=45&amp;rn=1&amp;di=227531020&amp;ln=1640" TargetMode="External"/><Relationship Id="rId2" Type="http://schemas.openxmlformats.org/officeDocument/2006/relationships/hyperlink" Target="http://images.google.cn/imgres?imgurl=http://down1.sucaitianxia.com/psds/17/psds1976.jpg&amp;imgrefurl=http://www.sucaitianxia.com/psd/dongwu/200809/4899.html&amp;usg=__uzSW_BGZPvik3-J85NxawPRejrw=&amp;h=309&amp;w=197&amp;sz=7&amp;hl=zh-CN&amp;start=80&amp;tbnid=c6MwpsXrPWa6iM:&amp;tbnh=117&amp;tbnw=75&amp;prev=/images%3Fq%3D%25E9%25B8%25AD%25E5%25AD%2590%25E5%258D%25A1%25E9%2580%259A%25E5%259B%25BE%25E7%2589%2587%26gbv%3D2%26ndsp%3D20%26hl%3Dzh-CN%26sa%3DN%26start%3D60%26newwindow%3D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hyperlink" Target="http://www.nipic.com/show/3/42/52577c5fd690f68b.html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hyperlink" Target="http://image.baidu.com/i?ct=503316480&amp;z=0&amp;tn=baiduimagedetail&amp;word=%C3%E0%D1%F2%BF%A8%CD%A8&amp;in=5980&amp;cl=2&amp;cm=1&amp;sc=0&amp;lm=-1&amp;pn=94&amp;rn=1&amp;di=860279412&amp;ln=34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hyperlink" Target="http://image.baidu.com/i?ct=503316480&amp;z=0&amp;tn=baiduimagedetail&amp;word=%C3%E0%D1%F2%BF%A8%CD%A8&amp;in=26110&amp;cl=2&amp;cm=1&amp;sc=0&amp;lm=-1&amp;pn=181&amp;rn=1&amp;di=370424660&amp;ln=34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%BF%A8%CD%A8%C3%A8&amp;in=18212&amp;cl=2&amp;cm=1&amp;sc=0&amp;lm=-1&amp;pn=45&amp;rn=1&amp;di=227531020&amp;ln=1640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1828" y="1124744"/>
            <a:ext cx="9165828" cy="2938264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 Topic 1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Which do you like better, plants or animals?</a:t>
            </a:r>
            <a:r>
              <a:rPr lang="en-US" altLang="zh-CN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Section A </a:t>
            </a:r>
          </a:p>
        </p:txBody>
      </p:sp>
      <p:sp>
        <p:nvSpPr>
          <p:cNvPr id="3" name="矩形 2"/>
          <p:cNvSpPr/>
          <p:nvPr/>
        </p:nvSpPr>
        <p:spPr>
          <a:xfrm>
            <a:off x="3033532" y="5263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g278087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451225"/>
            <a:ext cx="460851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5364163" y="404813"/>
            <a:ext cx="3529012" cy="1511300"/>
          </a:xfrm>
          <a:prstGeom prst="cloudCallout">
            <a:avLst>
              <a:gd name="adj1" fmla="val -55579"/>
              <a:gd name="adj2" fmla="val 149685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Do you like these animals ?</a:t>
            </a:r>
          </a:p>
          <a:p>
            <a:pPr algn="ctr"/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395288" y="620713"/>
            <a:ext cx="3529012" cy="1152525"/>
          </a:xfrm>
          <a:prstGeom prst="cloudCallout">
            <a:avLst>
              <a:gd name="adj1" fmla="val 26565"/>
              <a:gd name="adj2" fmla="val 221764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Comic Sans MS" panose="030F0702030302020204" pitchFamily="66" charset="0"/>
              </a:rPr>
              <a:t>Yes, I do.</a:t>
            </a:r>
            <a:endParaRPr lang="en-US" altLang="zh-CN" sz="24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5219700" y="620713"/>
            <a:ext cx="3889375" cy="1511300"/>
          </a:xfrm>
          <a:prstGeom prst="cloudCallout">
            <a:avLst>
              <a:gd name="adj1" fmla="val -45796"/>
              <a:gd name="adj2" fmla="val 149685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Can you see them in the cities ?</a:t>
            </a: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611188" y="836613"/>
            <a:ext cx="3529012" cy="1152525"/>
          </a:xfrm>
          <a:prstGeom prst="cloudCallout">
            <a:avLst>
              <a:gd name="adj1" fmla="val 26565"/>
              <a:gd name="adj2" fmla="val 221764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Comic Sans MS" panose="030F0702030302020204" pitchFamily="66" charset="0"/>
              </a:rPr>
              <a:t>No, I can’t.</a:t>
            </a:r>
            <a:endParaRPr lang="en-US" altLang="zh-CN" sz="24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5254625" y="549275"/>
            <a:ext cx="3889375" cy="1511300"/>
          </a:xfrm>
          <a:prstGeom prst="cloudCallout">
            <a:avLst>
              <a:gd name="adj1" fmla="val -41144"/>
              <a:gd name="adj2" fmla="val 168699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Where do you want to live ?</a:t>
            </a:r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755650" y="908050"/>
            <a:ext cx="3529013" cy="1152525"/>
          </a:xfrm>
          <a:prstGeom prst="cloudCallout">
            <a:avLst>
              <a:gd name="adj1" fmla="val 28588"/>
              <a:gd name="adj2" fmla="val 234296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Comic Sans MS" panose="030F0702030302020204" pitchFamily="66" charset="0"/>
              </a:rPr>
              <a:t>I want to live in …</a:t>
            </a:r>
            <a:endParaRPr lang="en-US" altLang="zh-CN" sz="24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2" grpId="1" animBg="1"/>
      <p:bldP spid="106503" grpId="0" animBg="1"/>
      <p:bldP spid="106503" grpId="1" animBg="1"/>
      <p:bldP spid="106504" grpId="0" animBg="1"/>
      <p:bldP spid="106504" grpId="1" animBg="1"/>
      <p:bldP spid="106505" grpId="0" animBg="1"/>
      <p:bldP spid="106505" grpId="1" animBg="1"/>
      <p:bldP spid="106506" grpId="0" animBg="1"/>
      <p:bldP spid="106506" grpId="1" animBg="1"/>
      <p:bldP spid="1065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8-p77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844675"/>
            <a:ext cx="58324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424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 Narrow" panose="020B0606020202030204" pitchFamily="34" charset="0"/>
              </a:rPr>
              <a:t>    Does Wang Wei  like the countryside or the city? Now, watch the flash of 1a, and find out the answer.</a:t>
            </a:r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179388" y="260350"/>
            <a:ext cx="503237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</a:rPr>
              <a:t>1a</a:t>
            </a:r>
          </a:p>
        </p:txBody>
      </p:sp>
      <p:pic>
        <p:nvPicPr>
          <p:cNvPr id="8199" name="Picture 7" descr="视频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836613"/>
            <a:ext cx="86042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250825" y="188913"/>
            <a:ext cx="647700" cy="549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1b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03350" y="260350"/>
            <a:ext cx="5976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 Black" panose="020B0A04020102020204" pitchFamily="34" charset="0"/>
              </a:rPr>
              <a:t>Listen to 1a and check the words you hear.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187450" y="1844675"/>
            <a:ext cx="7200900" cy="28813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 _____ fresher      _____ busier    _____ bluer</a:t>
            </a: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_____ taller     _____ bigger     _____ clearer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_____ nicer     _____ quieter    _____ noisier</a:t>
            </a:r>
          </a:p>
        </p:txBody>
      </p:sp>
      <p:pic>
        <p:nvPicPr>
          <p:cNvPr id="113671" name="Picture 7" descr="1209471778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36449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 descr="1209471778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9161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9" descr="1209471778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27813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0" descr="1209471778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91611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755650" y="5084763"/>
            <a:ext cx="74882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Now, look at the pictures and say something about the countryside and the city.</a:t>
            </a:r>
          </a:p>
        </p:txBody>
      </p:sp>
      <p:pic>
        <p:nvPicPr>
          <p:cNvPr id="9228" name="Picture 12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69215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70840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92275"/>
            <a:ext cx="5616575" cy="4202113"/>
          </a:xfrm>
          <a:noFill/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350" y="1844675"/>
            <a:ext cx="3178175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i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countryside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-5400000">
            <a:off x="684213" y="1268413"/>
            <a:ext cx="720725" cy="288925"/>
          </a:xfrm>
          <a:prstGeom prst="notchedRightArrow">
            <a:avLst>
              <a:gd name="adj1" fmla="val 40667"/>
              <a:gd name="adj2" fmla="val 65966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-5400000">
            <a:off x="5148263" y="1341438"/>
            <a:ext cx="720725" cy="288925"/>
          </a:xfrm>
          <a:prstGeom prst="notchedRightArrow">
            <a:avLst>
              <a:gd name="adj1" fmla="val 40667"/>
              <a:gd name="adj2" fmla="val 65966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795963" y="2708275"/>
            <a:ext cx="720725" cy="288925"/>
          </a:xfrm>
          <a:prstGeom prst="notchedRightArrow">
            <a:avLst>
              <a:gd name="adj1" fmla="val 40667"/>
              <a:gd name="adj2" fmla="val 65966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5400000">
            <a:off x="1042988" y="5661025"/>
            <a:ext cx="720725" cy="288925"/>
          </a:xfrm>
          <a:prstGeom prst="notchedRightArrow">
            <a:avLst>
              <a:gd name="adj1" fmla="val 40667"/>
              <a:gd name="adj2" fmla="val 65966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468313" y="620713"/>
            <a:ext cx="36004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The air is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fresh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4859338" y="606425"/>
            <a:ext cx="297656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The sky is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blue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6372225" y="2276475"/>
            <a:ext cx="223202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The trees are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green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1187450" y="6078538"/>
            <a:ext cx="353853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The river is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clear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5867400" y="4797425"/>
            <a:ext cx="3059113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It’s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quiet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 in the countryside.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/>
      <p:bldP spid="108553" grpId="0"/>
      <p:bldP spid="108554" grpId="0"/>
      <p:bldP spid="1085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60350"/>
            <a:ext cx="3457575" cy="509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air is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dirty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141663"/>
            <a:ext cx="3538537" cy="6048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river is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dirty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268" name="Picture 4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1125538"/>
            <a:ext cx="4608513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 rot="-5400000">
            <a:off x="4211638" y="981075"/>
            <a:ext cx="720725" cy="288925"/>
          </a:xfrm>
          <a:prstGeom prst="notchedRightArrow">
            <a:avLst>
              <a:gd name="adj1" fmla="val 31870"/>
              <a:gd name="adj2" fmla="val 7144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10800000">
            <a:off x="3995738" y="4221163"/>
            <a:ext cx="720725" cy="288925"/>
          </a:xfrm>
          <a:prstGeom prst="notchedRightArrow">
            <a:avLst>
              <a:gd name="adj1" fmla="val 40667"/>
              <a:gd name="adj2" fmla="val 65966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10800000">
            <a:off x="3995738" y="3357563"/>
            <a:ext cx="720725" cy="288925"/>
          </a:xfrm>
          <a:prstGeom prst="notchedRightArrow">
            <a:avLst>
              <a:gd name="adj1" fmla="val 40667"/>
              <a:gd name="adj2" fmla="val 65966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7885113" y="1052513"/>
            <a:ext cx="9906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city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5400000">
            <a:off x="6588125" y="4868863"/>
            <a:ext cx="1368425" cy="215900"/>
          </a:xfrm>
          <a:prstGeom prst="notchedRightArrow">
            <a:avLst>
              <a:gd name="adj1" fmla="val 41759"/>
              <a:gd name="adj2" fmla="val 123009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4140200" y="5516563"/>
            <a:ext cx="40259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The buildings are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tall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250825" y="3860800"/>
            <a:ext cx="3600450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The roads are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wide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The traffic is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busy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179388" y="1751013"/>
            <a:ext cx="391795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It’s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noisy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 in the 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09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  <p:bldP spid="109578" grpId="0"/>
      <p:bldP spid="10957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070840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4762500" cy="3124200"/>
          </a:xfrm>
          <a:noFill/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79388" y="3933825"/>
            <a:ext cx="8424862" cy="265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The air in the countryside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is ______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The sky in the countryside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is ______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The river in the countryside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is ______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The trees in the countryside are _______ than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those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in the city.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It’s ________ in the countryside than in the city.</a:t>
            </a:r>
          </a:p>
        </p:txBody>
      </p:sp>
      <p:sp>
        <p:nvSpPr>
          <p:cNvPr id="12292" name="AutoShape 4"/>
          <p:cNvSpPr/>
          <p:nvPr/>
        </p:nvSpPr>
        <p:spPr bwMode="auto">
          <a:xfrm>
            <a:off x="6084888" y="4005263"/>
            <a:ext cx="358775" cy="1223962"/>
          </a:xfrm>
          <a:prstGeom prst="rightBrace">
            <a:avLst>
              <a:gd name="adj1" fmla="val 28429"/>
              <a:gd name="adj2" fmla="val 50000"/>
            </a:avLst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6443663" y="4221163"/>
            <a:ext cx="2160587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than 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in the city.</a:t>
            </a: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5076825" y="5265738"/>
            <a:ext cx="15113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greener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827088" y="60213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quieter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4572000" y="39846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fresher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4716463" y="4349750"/>
            <a:ext cx="105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bluer</a:t>
            </a:r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>
          <a:xfrm>
            <a:off x="4643438" y="4797425"/>
            <a:ext cx="1728787" cy="476250"/>
          </a:xfrm>
        </p:spPr>
        <p:txBody>
          <a:bodyPr/>
          <a:lstStyle/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</a:rPr>
              <a:t>clearer</a:t>
            </a:r>
          </a:p>
        </p:txBody>
      </p:sp>
      <p:pic>
        <p:nvPicPr>
          <p:cNvPr id="12299" name="Picture 11" descr="155ea280250329ce9123d9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60350"/>
            <a:ext cx="38163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  <p:bldP spid="110599" grpId="0"/>
      <p:bldP spid="110600" grpId="0"/>
      <p:bldP spid="110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84213" y="1268413"/>
            <a:ext cx="81359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Wang Wei likes the countryside very much because he thinks the air is _________, the sky is _______ and the rivers are ________  there. Michael thinks the countryside  is  much ________ than the city, too, so people can enjoy the beauties of nature.  Wang Wei goes to the countryside every year for his summer holiday.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4932363" y="2060575"/>
            <a:ext cx="1482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fresher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755650" y="2708275"/>
            <a:ext cx="120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 bluer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932363" y="2708275"/>
            <a:ext cx="1400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clearer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5508625" y="3357563"/>
            <a:ext cx="149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quieter</a:t>
            </a:r>
          </a:p>
        </p:txBody>
      </p:sp>
      <p:pic>
        <p:nvPicPr>
          <p:cNvPr id="13319" name="Picture 10" descr="QQ截图未命名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052513"/>
            <a:ext cx="76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QQ截图未命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3C468"/>
              </a:clrFrom>
              <a:clrTo>
                <a:srgbClr val="F3C46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5157788"/>
            <a:ext cx="765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250825" y="260350"/>
            <a:ext cx="8532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 Black" panose="020B0A04020102020204" pitchFamily="34" charset="0"/>
              </a:rPr>
              <a:t>1c Listen again and fill in the blanks. Then read it aloud</a:t>
            </a:r>
            <a:r>
              <a:rPr lang="en-US" altLang="zh-CN" b="1">
                <a:solidFill>
                  <a:srgbClr val="0000FF"/>
                </a:solidFill>
              </a:rPr>
              <a:t>.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2484438" y="6021388"/>
            <a:ext cx="3959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所填单词有什么特点？</a:t>
            </a:r>
          </a:p>
        </p:txBody>
      </p:sp>
      <p:pic>
        <p:nvPicPr>
          <p:cNvPr id="13327" name="Picture 15" descr="001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7625" y="6207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45" grpId="0"/>
      <p:bldP spid="112647" grpId="0"/>
      <p:bldP spid="112648" grpId="0"/>
      <p:bldP spid="1126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84213" y="255588"/>
            <a:ext cx="68405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Listen to the conversation and fill in the blanks.</a:t>
            </a:r>
          </a:p>
        </p:txBody>
      </p:sp>
      <p:pic>
        <p:nvPicPr>
          <p:cNvPr id="49155" name="Picture 9" descr="P78-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2492375"/>
            <a:ext cx="5761038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Oval 10"/>
          <p:cNvSpPr>
            <a:spLocks noChangeArrowheads="1"/>
          </p:cNvSpPr>
          <p:nvPr/>
        </p:nvSpPr>
        <p:spPr bwMode="auto">
          <a:xfrm>
            <a:off x="0" y="188913"/>
            <a:ext cx="647700" cy="576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2a</a:t>
            </a: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684213" y="1341438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Comic Sans MS" panose="030F0702030302020204" pitchFamily="66" charset="0"/>
              </a:rPr>
              <a:t>One day, the children were visiting a farm.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49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835150" y="476250"/>
            <a:ext cx="5761038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Answers to 2a: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 taller            stronger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 shorter          nicer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 cuter            better    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39750" y="4724400"/>
            <a:ext cx="8137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Arial Black" panose="020B0A04020102020204" pitchFamily="34" charset="0"/>
              </a:rPr>
              <a:t>Let’s talk about the other animals on the farm.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57238" y="260350"/>
            <a:ext cx="8229601" cy="561975"/>
          </a:xfrm>
        </p:spPr>
        <p:txBody>
          <a:bodyPr/>
          <a:lstStyle/>
          <a:p>
            <a:pPr eaLnBrk="1" hangingPunct="1"/>
            <a:r>
              <a:rPr lang="en-US" altLang="zh-CN" sz="4000" b="1" smtClean="0"/>
              <a:t>small             big</a:t>
            </a:r>
          </a:p>
        </p:txBody>
      </p:sp>
      <p:pic>
        <p:nvPicPr>
          <p:cNvPr id="51203" name="Picture 5" descr="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3716338"/>
            <a:ext cx="17129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u=3976251822,2329854966&amp;gp=-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221163"/>
            <a:ext cx="16557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0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746875" y="3141663"/>
            <a:ext cx="2397125" cy="2725737"/>
          </a:xfrm>
          <a:noFill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2875" y="1989138"/>
            <a:ext cx="8532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003300"/>
                </a:solidFill>
              </a:rPr>
              <a:t> The mice </a:t>
            </a:r>
            <a:r>
              <a:rPr lang="en-US" altLang="zh-CN" sz="3200" b="1" i="1">
                <a:solidFill>
                  <a:srgbClr val="FF6600"/>
                </a:solidFill>
              </a:rPr>
              <a:t>are smaller than</a:t>
            </a:r>
            <a:r>
              <a:rPr lang="en-US" altLang="zh-CN" sz="3200" b="1">
                <a:solidFill>
                  <a:srgbClr val="003300"/>
                </a:solidFill>
              </a:rPr>
              <a:t> the hens.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79388" y="1412875"/>
            <a:ext cx="8243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003300"/>
                </a:solidFill>
              </a:rPr>
              <a:t> The hens </a:t>
            </a:r>
            <a:r>
              <a:rPr lang="en-US" altLang="zh-CN" sz="3200" b="1" i="1">
                <a:solidFill>
                  <a:srgbClr val="FF6600"/>
                </a:solidFill>
              </a:rPr>
              <a:t>are smaller than</a:t>
            </a:r>
            <a:r>
              <a:rPr lang="en-US" altLang="zh-CN" sz="3200" b="1">
                <a:solidFill>
                  <a:srgbClr val="003300"/>
                </a:solidFill>
              </a:rPr>
              <a:t> the geese.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50825" y="2565400"/>
            <a:ext cx="6913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The mice</a:t>
            </a:r>
            <a:r>
              <a:rPr lang="en-US" altLang="zh-CN" sz="3200" b="1">
                <a:solidFill>
                  <a:srgbClr val="FF6600"/>
                </a:solidFill>
              </a:rPr>
              <a:t> </a:t>
            </a:r>
            <a:r>
              <a:rPr lang="en-US" altLang="zh-CN" sz="3200" b="1" i="1">
                <a:solidFill>
                  <a:srgbClr val="FF6600"/>
                </a:solidFill>
              </a:rPr>
              <a:t>are the smallest</a:t>
            </a:r>
            <a:r>
              <a:rPr lang="en-US" altLang="zh-CN" sz="3200" b="1">
                <a:solidFill>
                  <a:srgbClr val="FF6600"/>
                </a:solidFill>
              </a:rPr>
              <a:t> </a:t>
            </a:r>
            <a:r>
              <a:rPr lang="en-US" altLang="zh-CN" sz="3200" b="1"/>
              <a:t>of all.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4211638" y="4005263"/>
            <a:ext cx="628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6372225" y="4005263"/>
            <a:ext cx="628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7361" name="WordArt 17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881062" cy="80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？</a:t>
            </a:r>
          </a:p>
        </p:txBody>
      </p:sp>
      <p:sp>
        <p:nvSpPr>
          <p:cNvPr id="57362" name="WordArt 18"/>
          <p:cNvSpPr>
            <a:spLocks noChangeArrowheads="1" noChangeShapeType="1" noTextEdit="1"/>
          </p:cNvSpPr>
          <p:nvPr/>
        </p:nvSpPr>
        <p:spPr bwMode="auto">
          <a:xfrm>
            <a:off x="5580063" y="188913"/>
            <a:ext cx="881062" cy="80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3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7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  <p:bldP spid="57358" grpId="0"/>
      <p:bldP spid="57359" grpId="0"/>
      <p:bldP spid="57360" grpId="0"/>
      <p:bldP spid="57361" grpId="0" animBg="1"/>
      <p:bldP spid="573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633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333399"/>
                </a:solidFill>
              </a:rPr>
              <a:t>Animals on the farm</a:t>
            </a:r>
          </a:p>
        </p:txBody>
      </p:sp>
      <p:pic>
        <p:nvPicPr>
          <p:cNvPr id="4403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4005263"/>
            <a:ext cx="158432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2008411235744781_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412875"/>
            <a:ext cx="1584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200809140844037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412875"/>
            <a:ext cx="15843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u=1534259,1842312866&amp;fm=2&amp;gp=3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3213" y="1412875"/>
            <a:ext cx="1584325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u=331451492,3810183718&amp;fm=0&amp;gp=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0775" y="4010025"/>
            <a:ext cx="151288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u=137036893,2550100153&amp;fm=0&amp;gp=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5650" y="4005263"/>
            <a:ext cx="1643063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u=208244650,1388883262&amp;fm=0&amp;gp=4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75463" y="1412875"/>
            <a:ext cx="15843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u=3041707118,43337091&amp;fm=0&amp;gp=2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3213" y="4005263"/>
            <a:ext cx="158432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827088" y="3429000"/>
            <a:ext cx="1528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pig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843213" y="3429000"/>
            <a:ext cx="1528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cow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716463" y="3429000"/>
            <a:ext cx="1887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horse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804025" y="3429000"/>
            <a:ext cx="179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rabbit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900113" y="5949950"/>
            <a:ext cx="1528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hen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843213" y="6021388"/>
            <a:ext cx="1528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cat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859338" y="6021388"/>
            <a:ext cx="1528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dog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7075488" y="6021388"/>
            <a:ext cx="1528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 duck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0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08400" y="4221163"/>
            <a:ext cx="2463800" cy="2636837"/>
          </a:xfrm>
          <a:noFill/>
        </p:spPr>
      </p:pic>
      <p:pic>
        <p:nvPicPr>
          <p:cNvPr id="52227" name="Picture 5" descr="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5105400"/>
            <a:ext cx="17129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u=3976251822,2329854966&amp;gp=-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48600" y="6021388"/>
            <a:ext cx="12954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7524750" y="5516563"/>
            <a:ext cx="628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0" y="4941888"/>
            <a:ext cx="730250" cy="1143000"/>
          </a:xfrm>
        </p:spPr>
        <p:txBody>
          <a:bodyPr/>
          <a:lstStyle/>
          <a:p>
            <a:pPr eaLnBrk="1" hangingPunct="1"/>
            <a:r>
              <a:rPr lang="en-US" altLang="zh-CN" sz="6000" b="1" smtClean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39750" y="1341438"/>
            <a:ext cx="7488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/>
              <a:t>The hens</a:t>
            </a:r>
            <a:r>
              <a:rPr lang="en-US" altLang="zh-CN" sz="3200" b="1">
                <a:solidFill>
                  <a:schemeClr val="folHlink"/>
                </a:solidFill>
              </a:rPr>
              <a:t> </a:t>
            </a:r>
            <a:r>
              <a:rPr lang="en-US" altLang="zh-CN" sz="3200" b="1" i="1">
                <a:solidFill>
                  <a:srgbClr val="FF6600"/>
                </a:solidFill>
              </a:rPr>
              <a:t>are bigger than</a:t>
            </a:r>
            <a:r>
              <a:rPr lang="en-US" altLang="zh-CN" sz="3200" b="1">
                <a:solidFill>
                  <a:schemeClr val="folHlink"/>
                </a:solidFill>
              </a:rPr>
              <a:t> </a:t>
            </a:r>
            <a:r>
              <a:rPr lang="en-US" altLang="zh-CN" sz="3200" b="1"/>
              <a:t>the mice.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38163" y="2154238"/>
            <a:ext cx="7489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/>
              <a:t>The geese</a:t>
            </a:r>
            <a:r>
              <a:rPr lang="en-US" altLang="zh-CN" sz="3200" b="1">
                <a:solidFill>
                  <a:schemeClr val="folHlink"/>
                </a:solidFill>
              </a:rPr>
              <a:t> </a:t>
            </a:r>
            <a:r>
              <a:rPr lang="en-US" altLang="zh-CN" sz="3200" b="1" i="1">
                <a:solidFill>
                  <a:srgbClr val="FF6600"/>
                </a:solidFill>
              </a:rPr>
              <a:t>are bigger than</a:t>
            </a:r>
            <a:r>
              <a:rPr lang="en-US" altLang="zh-CN" sz="3200" b="1">
                <a:solidFill>
                  <a:schemeClr val="folHlink"/>
                </a:solidFill>
              </a:rPr>
              <a:t> </a:t>
            </a:r>
            <a:r>
              <a:rPr lang="en-US" altLang="zh-CN" sz="3200" b="1"/>
              <a:t>the hens</a:t>
            </a:r>
            <a:r>
              <a:rPr lang="en-US" altLang="zh-CN" sz="3200" b="1">
                <a:solidFill>
                  <a:schemeClr val="folHlink"/>
                </a:solidFill>
              </a:rPr>
              <a:t>. 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14350" y="2852738"/>
            <a:ext cx="708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The geese</a:t>
            </a:r>
            <a:r>
              <a:rPr lang="en-US" altLang="zh-CN" sz="3200" b="1">
                <a:solidFill>
                  <a:srgbClr val="FF6600"/>
                </a:solidFill>
              </a:rPr>
              <a:t> </a:t>
            </a:r>
            <a:r>
              <a:rPr lang="en-US" altLang="zh-CN" sz="3200" b="1" i="1">
                <a:solidFill>
                  <a:srgbClr val="FF6600"/>
                </a:solidFill>
              </a:rPr>
              <a:t>are the biggest</a:t>
            </a:r>
            <a:r>
              <a:rPr lang="en-US" altLang="zh-CN" sz="3200" b="1">
                <a:solidFill>
                  <a:srgbClr val="FF6600"/>
                </a:solidFill>
              </a:rPr>
              <a:t> </a:t>
            </a:r>
            <a:r>
              <a:rPr lang="en-US" altLang="zh-CN" sz="3200" b="1"/>
              <a:t>of all.</a:t>
            </a:r>
          </a:p>
        </p:txBody>
      </p:sp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1116013" y="188913"/>
            <a:ext cx="5986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000" b="1">
                <a:solidFill>
                  <a:schemeClr val="tx2"/>
                </a:solidFill>
              </a:rPr>
              <a:t>small         big</a:t>
            </a:r>
          </a:p>
        </p:txBody>
      </p:sp>
      <p:sp>
        <p:nvSpPr>
          <p:cNvPr id="58380" name="WordArt 12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881062" cy="80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？</a:t>
            </a:r>
          </a:p>
        </p:txBody>
      </p:sp>
      <p:sp>
        <p:nvSpPr>
          <p:cNvPr id="58381" name="WordArt 13"/>
          <p:cNvSpPr>
            <a:spLocks noChangeArrowheads="1" noChangeShapeType="1" noTextEdit="1"/>
          </p:cNvSpPr>
          <p:nvPr/>
        </p:nvSpPr>
        <p:spPr bwMode="auto">
          <a:xfrm>
            <a:off x="5940425" y="188913"/>
            <a:ext cx="881063" cy="80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3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83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0" grpId="0"/>
      <p:bldP spid="58376" grpId="0"/>
      <p:bldP spid="58377" grpId="0"/>
      <p:bldP spid="58378" grpId="0"/>
      <p:bldP spid="58380" grpId="0" animBg="1"/>
      <p:bldP spid="583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6238" y="260350"/>
            <a:ext cx="2170112" cy="706438"/>
          </a:xfrm>
        </p:spPr>
        <p:txBody>
          <a:bodyPr/>
          <a:lstStyle/>
          <a:p>
            <a:pPr algn="l" eaLnBrk="1" hangingPunct="1"/>
            <a:r>
              <a:rPr lang="en-US" altLang="zh-CN" b="1" smtClean="0"/>
              <a:t>thin</a:t>
            </a:r>
          </a:p>
        </p:txBody>
      </p:sp>
      <p:pic>
        <p:nvPicPr>
          <p:cNvPr id="53251" name="Picture 6" descr="u=3586262595,1438867656&amp;gp=-4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1989138"/>
            <a:ext cx="849313" cy="1200150"/>
          </a:xfrm>
          <a:noFill/>
        </p:spPr>
      </p:pic>
      <p:pic>
        <p:nvPicPr>
          <p:cNvPr id="53252" name="Picture 7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933825"/>
            <a:ext cx="25574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8" descr="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1773238"/>
            <a:ext cx="18351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9" descr="u=3586262595,1438867656&amp;gp=-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4292600"/>
            <a:ext cx="9001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1268413"/>
            <a:ext cx="91440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b="1">
                <a:solidFill>
                  <a:srgbClr val="003300"/>
                </a:solidFill>
                <a:ea typeface="宋体" panose="02010600030101010101" pitchFamily="2" charset="-122"/>
              </a:rPr>
              <a:t> The ducks </a:t>
            </a:r>
            <a:r>
              <a:rPr lang="en-US" altLang="zh-CN" sz="3200" b="1" i="1">
                <a:solidFill>
                  <a:srgbClr val="FF6600"/>
                </a:solidFill>
                <a:ea typeface="宋体" panose="02010600030101010101" pitchFamily="2" charset="-122"/>
              </a:rPr>
              <a:t>are </a:t>
            </a:r>
            <a:r>
              <a:rPr lang="en-US" altLang="zh-CN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a little</a:t>
            </a:r>
            <a:r>
              <a:rPr lang="en-US" altLang="zh-CN" sz="3200" b="1" i="1">
                <a:solidFill>
                  <a:srgbClr val="FF6600"/>
                </a:solidFill>
                <a:ea typeface="宋体" panose="02010600030101010101" pitchFamily="2" charset="-122"/>
              </a:rPr>
              <a:t> thinner than</a:t>
            </a:r>
            <a:r>
              <a:rPr lang="en-US" altLang="zh-CN" sz="3200" b="1">
                <a:solidFill>
                  <a:srgbClr val="003300"/>
                </a:solidFill>
                <a:ea typeface="宋体" panose="02010600030101010101" pitchFamily="2" charset="-122"/>
              </a:rPr>
              <a:t> the geese.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140200" y="2205038"/>
            <a:ext cx="539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250825" y="3357563"/>
            <a:ext cx="8342313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003300"/>
                </a:solidFill>
              </a:rPr>
              <a:t>The ducks </a:t>
            </a:r>
            <a:r>
              <a:rPr lang="en-US" altLang="zh-CN" sz="3200" b="1" i="1">
                <a:solidFill>
                  <a:srgbClr val="FF6600"/>
                </a:solidFill>
              </a:rPr>
              <a:t>are </a:t>
            </a:r>
            <a:r>
              <a:rPr lang="en-US" altLang="zh-CN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much</a:t>
            </a:r>
            <a:r>
              <a:rPr lang="en-US" altLang="zh-CN" sz="3200" b="1" i="1">
                <a:solidFill>
                  <a:srgbClr val="FF6600"/>
                </a:solidFill>
              </a:rPr>
              <a:t> thinner than</a:t>
            </a:r>
            <a:r>
              <a:rPr lang="en-US" altLang="zh-CN" sz="3200" b="1">
                <a:solidFill>
                  <a:srgbClr val="003300"/>
                </a:solidFill>
              </a:rPr>
              <a:t> the pigs.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284663" y="4076700"/>
            <a:ext cx="8969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1454" name="WordArt 14"/>
          <p:cNvSpPr>
            <a:spLocks noChangeArrowheads="1" noChangeShapeType="1" noTextEdit="1"/>
          </p:cNvSpPr>
          <p:nvPr/>
        </p:nvSpPr>
        <p:spPr bwMode="auto">
          <a:xfrm>
            <a:off x="4284663" y="188913"/>
            <a:ext cx="881062" cy="80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？</a:t>
            </a:r>
          </a:p>
        </p:txBody>
      </p:sp>
      <p:sp>
        <p:nvSpPr>
          <p:cNvPr id="53260" name="Text Box 15"/>
          <p:cNvSpPr txBox="1">
            <a:spLocks noChangeArrowheads="1"/>
          </p:cNvSpPr>
          <p:nvPr/>
        </p:nvSpPr>
        <p:spPr bwMode="auto">
          <a:xfrm>
            <a:off x="323850" y="6092825"/>
            <a:ext cx="5184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thin    </a:t>
            </a:r>
            <a:r>
              <a:rPr lang="en-US" altLang="zh-CN" sz="2800" b="1" i="1">
                <a:solidFill>
                  <a:srgbClr val="FF0000"/>
                </a:solidFill>
              </a:rPr>
              <a:t>adj</a:t>
            </a:r>
            <a:r>
              <a:rPr lang="en-US" altLang="zh-CN" sz="2800" b="1">
                <a:solidFill>
                  <a:srgbClr val="FF0000"/>
                </a:solidFill>
              </a:rPr>
              <a:t>.   </a:t>
            </a:r>
            <a:r>
              <a:rPr lang="zh-CN" altLang="en-US" sz="2800" b="1">
                <a:solidFill>
                  <a:srgbClr val="FF0000"/>
                </a:solidFill>
              </a:rPr>
              <a:t>瘦的；薄的；稀的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build="allAtOnce"/>
      <p:bldP spid="61451" grpId="0"/>
      <p:bldP spid="61452" grpId="0"/>
      <p:bldP spid="61453" grpId="0"/>
      <p:bldP spid="614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2400" b="1" dirty="0" smtClean="0">
                <a:solidFill>
                  <a:srgbClr val="0000FF"/>
                </a:solidFill>
              </a:rPr>
              <a:t>单音节及部分双音节形容词比较级（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er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）和最高级</a:t>
            </a:r>
            <a:br>
              <a:rPr lang="zh-CN" altLang="en-US" sz="2400" b="1" dirty="0" smtClean="0">
                <a:solidFill>
                  <a:srgbClr val="0000FF"/>
                </a:solidFill>
              </a:rPr>
            </a:br>
            <a:r>
              <a:rPr lang="zh-CN" altLang="en-US" sz="2400" b="1" dirty="0" smtClean="0">
                <a:solidFill>
                  <a:srgbClr val="0000FF"/>
                </a:solidFill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est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）的规则变化。</a:t>
            </a:r>
          </a:p>
        </p:txBody>
      </p:sp>
      <p:graphicFrame>
        <p:nvGraphicFramePr>
          <p:cNvPr id="114691" name="Group 3"/>
          <p:cNvGraphicFramePr>
            <a:graphicFrameLocks noGrp="1"/>
          </p:cNvGraphicFramePr>
          <p:nvPr>
            <p:ph sz="half" idx="1"/>
          </p:nvPr>
        </p:nvGraphicFramePr>
        <p:xfrm>
          <a:off x="250825" y="1916113"/>
          <a:ext cx="8569325" cy="1728788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Adjective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brave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Comparative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strong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nice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Superlative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strong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nice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4717" name="Group 29"/>
          <p:cNvGraphicFramePr>
            <a:graphicFrameLocks noGrp="1"/>
          </p:cNvGraphicFramePr>
          <p:nvPr>
            <p:ph sz="half" idx="2"/>
          </p:nvPr>
        </p:nvGraphicFramePr>
        <p:xfrm>
          <a:off x="179388" y="3933825"/>
          <a:ext cx="8785225" cy="1585913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Adjective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ugly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Comparative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laz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Superlative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laz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95" name="Picture 67" descr="2008091114145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56" name="Text Box 68"/>
          <p:cNvSpPr txBox="1">
            <a:spLocks noChangeArrowheads="1"/>
          </p:cNvSpPr>
          <p:nvPr/>
        </p:nvSpPr>
        <p:spPr bwMode="auto">
          <a:xfrm>
            <a:off x="755650" y="188913"/>
            <a:ext cx="75612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下列形容词比较级和最高级变化有什么规律？</a:t>
            </a:r>
          </a:p>
        </p:txBody>
      </p:sp>
      <p:sp>
        <p:nvSpPr>
          <p:cNvPr id="14397" name="Oval 79"/>
          <p:cNvSpPr>
            <a:spLocks noChangeArrowheads="1"/>
          </p:cNvSpPr>
          <p:nvPr/>
        </p:nvSpPr>
        <p:spPr bwMode="auto">
          <a:xfrm>
            <a:off x="250825" y="188913"/>
            <a:ext cx="647700" cy="549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</a:rPr>
              <a:t>单音节及部分双音节形容词比较级（</a:t>
            </a:r>
            <a:r>
              <a:rPr lang="en-US" altLang="zh-CN" sz="2400" b="1" dirty="0">
                <a:solidFill>
                  <a:srgbClr val="FF0000"/>
                </a:solidFill>
              </a:rPr>
              <a:t>- </a:t>
            </a:r>
            <a:r>
              <a:rPr lang="en-US" altLang="zh-CN" sz="2400" b="1" dirty="0" err="1">
                <a:solidFill>
                  <a:srgbClr val="FF0000"/>
                </a:solidFill>
              </a:rPr>
              <a:t>er</a:t>
            </a:r>
            <a:r>
              <a:rPr lang="zh-CN" altLang="en-US" sz="2400" b="1" dirty="0">
                <a:solidFill>
                  <a:srgbClr val="0000FF"/>
                </a:solidFill>
              </a:rPr>
              <a:t>）和最高级（</a:t>
            </a:r>
            <a:r>
              <a:rPr lang="en-US" altLang="zh-CN" sz="2400" b="1" dirty="0">
                <a:solidFill>
                  <a:srgbClr val="FF0000"/>
                </a:solidFill>
              </a:rPr>
              <a:t>- </a:t>
            </a:r>
            <a:r>
              <a:rPr lang="en-US" altLang="zh-CN" sz="2400" b="1" dirty="0" err="1">
                <a:solidFill>
                  <a:srgbClr val="FF0000"/>
                </a:solidFill>
              </a:rPr>
              <a:t>est</a:t>
            </a:r>
            <a:r>
              <a:rPr lang="zh-CN" altLang="en-US" sz="2400" b="1" dirty="0">
                <a:solidFill>
                  <a:srgbClr val="0000FF"/>
                </a:solidFill>
              </a:rPr>
              <a:t>）的规则变化。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8640763" cy="43910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1. </a:t>
            </a:r>
            <a:r>
              <a:rPr lang="zh-CN" altLang="en-US" sz="2800" b="1" dirty="0">
                <a:ea typeface="黑体" panose="02010609060101010101" pitchFamily="49" charset="-122"/>
              </a:rPr>
              <a:t>一般在词尾直接加</a:t>
            </a:r>
            <a:r>
              <a:rPr lang="en-US" altLang="zh-CN" sz="28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er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/</a:t>
            </a:r>
            <a:r>
              <a:rPr lang="en-US" altLang="zh-CN" sz="28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est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: tall—tall</a:t>
            </a:r>
            <a:r>
              <a:rPr lang="en-US" altLang="zh-CN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er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—tall</a:t>
            </a:r>
            <a:r>
              <a:rPr lang="en-US" altLang="zh-CN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est</a:t>
            </a:r>
          </a:p>
          <a:p>
            <a:pPr eaLnBrk="1" hangingPunct="1"/>
            <a:endParaRPr lang="en-US" altLang="zh-CN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2.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e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结尾的单词去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加</a:t>
            </a:r>
            <a:r>
              <a:rPr lang="en-US" altLang="zh-CN" sz="28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er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/</a:t>
            </a:r>
            <a:r>
              <a:rPr lang="en-US" altLang="zh-CN" sz="28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est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: wide—wide</a:t>
            </a:r>
            <a:r>
              <a:rPr lang="en-US" altLang="zh-CN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—wide</a:t>
            </a:r>
            <a:r>
              <a:rPr lang="en-US" altLang="zh-CN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st</a:t>
            </a:r>
          </a:p>
          <a:p>
            <a:pPr eaLnBrk="1" hangingPunct="1"/>
            <a:endParaRPr lang="en-US" altLang="zh-CN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3.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以辅音字母加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结尾的单词，把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改成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i,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再加</a:t>
            </a:r>
            <a:r>
              <a:rPr lang="zh-CN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zh-CN" sz="28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er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/</a:t>
            </a:r>
            <a:r>
              <a:rPr lang="en-US" altLang="zh-CN" sz="28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est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: busy—bus</a:t>
            </a:r>
            <a:r>
              <a:rPr lang="en-US" altLang="zh-CN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ier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—bus</a:t>
            </a:r>
            <a:r>
              <a:rPr lang="en-US" altLang="zh-CN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iest</a:t>
            </a:r>
          </a:p>
          <a:p>
            <a:pPr eaLnBrk="1" hangingPunct="1"/>
            <a:endParaRPr lang="en-US" altLang="zh-CN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eaLnBrk="1" hangingPunct="1">
              <a:buFontTx/>
              <a:buAutoNum type="arabicPeriod" startAt="4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以重读闭音节结尾，且末尾只有一个辅音字母的单</a:t>
            </a:r>
          </a:p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词，双写末尾的辅音字母，再加</a:t>
            </a:r>
            <a:r>
              <a:rPr lang="en-US" altLang="zh-CN" sz="28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er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/</a:t>
            </a:r>
            <a:r>
              <a:rPr lang="en-US" altLang="zh-CN" sz="28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est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:    </a:t>
            </a:r>
          </a:p>
          <a:p>
            <a:pPr eaLnBrk="1" hangingPunct="1"/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  big—big</a:t>
            </a:r>
            <a:r>
              <a:rPr lang="en-US" altLang="zh-CN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ger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—big</a:t>
            </a:r>
            <a:r>
              <a:rPr lang="en-US" altLang="zh-CN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gest</a:t>
            </a:r>
            <a:r>
              <a:rPr lang="en-US" altLang="zh-CN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, (fat, thin, red, hot)</a:t>
            </a: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5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2400" b="1" smtClean="0">
                <a:solidFill>
                  <a:srgbClr val="0000FF"/>
                </a:solidFill>
              </a:rPr>
              <a:t>单音节及部分双音节形容词比较级（</a:t>
            </a:r>
            <a:r>
              <a:rPr lang="en-US" altLang="zh-CN" sz="2400" b="1" smtClean="0">
                <a:solidFill>
                  <a:srgbClr val="FF0000"/>
                </a:solidFill>
              </a:rPr>
              <a:t>- er</a:t>
            </a:r>
            <a:r>
              <a:rPr lang="zh-CN" altLang="en-US" sz="2400" b="1" smtClean="0">
                <a:solidFill>
                  <a:srgbClr val="0000FF"/>
                </a:solidFill>
              </a:rPr>
              <a:t>）和最高级（</a:t>
            </a:r>
            <a:r>
              <a:rPr lang="en-US" altLang="zh-CN" sz="2400" b="1" smtClean="0">
                <a:solidFill>
                  <a:srgbClr val="FF0000"/>
                </a:solidFill>
              </a:rPr>
              <a:t>- est</a:t>
            </a:r>
            <a:r>
              <a:rPr lang="zh-CN" altLang="en-US" sz="2400" b="1" smtClean="0">
                <a:solidFill>
                  <a:srgbClr val="0000FF"/>
                </a:solidFill>
              </a:rPr>
              <a:t>）的规则变化。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>
            <p:ph sz="half" idx="1"/>
          </p:nvPr>
        </p:nvGraphicFramePr>
        <p:xfrm>
          <a:off x="250825" y="1916113"/>
          <a:ext cx="8569325" cy="1728788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Adjective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brave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Comparative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strong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nice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Superlative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strong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nice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9837" name="Group 29"/>
          <p:cNvGraphicFramePr>
            <a:graphicFrameLocks noGrp="1"/>
          </p:cNvGraphicFramePr>
          <p:nvPr>
            <p:ph sz="half" idx="2"/>
          </p:nvPr>
        </p:nvGraphicFramePr>
        <p:xfrm>
          <a:off x="179388" y="3933825"/>
          <a:ext cx="8785225" cy="1585913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Adjective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ugly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Comparative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laz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Superlative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laz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443" name="Picture 67" descr="2008091114145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76" name="Text Box 68"/>
          <p:cNvSpPr txBox="1">
            <a:spLocks noChangeArrowheads="1"/>
          </p:cNvSpPr>
          <p:nvPr/>
        </p:nvSpPr>
        <p:spPr bwMode="auto">
          <a:xfrm>
            <a:off x="755650" y="188913"/>
            <a:ext cx="75612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下列形容词比较级和最高级变化有什么规律？</a:t>
            </a:r>
          </a:p>
        </p:txBody>
      </p:sp>
      <p:sp>
        <p:nvSpPr>
          <p:cNvPr id="119877" name="Text Box 69"/>
          <p:cNvSpPr txBox="1">
            <a:spLocks noChangeArrowheads="1"/>
          </p:cNvSpPr>
          <p:nvPr/>
        </p:nvSpPr>
        <p:spPr bwMode="auto">
          <a:xfrm>
            <a:off x="4284663" y="2565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tall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er</a:t>
            </a:r>
          </a:p>
        </p:txBody>
      </p:sp>
      <p:sp>
        <p:nvSpPr>
          <p:cNvPr id="119878" name="Text Box 70"/>
          <p:cNvSpPr txBox="1">
            <a:spLocks noChangeArrowheads="1"/>
          </p:cNvSpPr>
          <p:nvPr/>
        </p:nvSpPr>
        <p:spPr bwMode="auto">
          <a:xfrm>
            <a:off x="4284663" y="30686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tall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est</a:t>
            </a:r>
          </a:p>
        </p:txBody>
      </p:sp>
      <p:sp>
        <p:nvSpPr>
          <p:cNvPr id="119879" name="Text Box 71"/>
          <p:cNvSpPr txBox="1">
            <a:spLocks noChangeArrowheads="1"/>
          </p:cNvSpPr>
          <p:nvPr/>
        </p:nvSpPr>
        <p:spPr bwMode="auto">
          <a:xfrm>
            <a:off x="7235825" y="24923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brave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19880" name="Text Box 72"/>
          <p:cNvSpPr txBox="1">
            <a:spLocks noChangeArrowheads="1"/>
          </p:cNvSpPr>
          <p:nvPr/>
        </p:nvSpPr>
        <p:spPr bwMode="auto">
          <a:xfrm>
            <a:off x="7235825" y="30686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brave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19881" name="Text Box 73"/>
          <p:cNvSpPr txBox="1">
            <a:spLocks noChangeArrowheads="1"/>
          </p:cNvSpPr>
          <p:nvPr/>
        </p:nvSpPr>
        <p:spPr bwMode="auto">
          <a:xfrm>
            <a:off x="3635375" y="4508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fat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ter</a:t>
            </a:r>
          </a:p>
        </p:txBody>
      </p:sp>
      <p:sp>
        <p:nvSpPr>
          <p:cNvPr id="119882" name="Text Box 74"/>
          <p:cNvSpPr txBox="1">
            <a:spLocks noChangeArrowheads="1"/>
          </p:cNvSpPr>
          <p:nvPr/>
        </p:nvSpPr>
        <p:spPr bwMode="auto">
          <a:xfrm>
            <a:off x="3635375" y="50133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fat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test</a:t>
            </a:r>
          </a:p>
        </p:txBody>
      </p:sp>
      <p:sp>
        <p:nvSpPr>
          <p:cNvPr id="119883" name="Text Box 75"/>
          <p:cNvSpPr txBox="1">
            <a:spLocks noChangeArrowheads="1"/>
          </p:cNvSpPr>
          <p:nvPr/>
        </p:nvSpPr>
        <p:spPr bwMode="auto">
          <a:xfrm>
            <a:off x="4932363" y="44370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thin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ner</a:t>
            </a:r>
          </a:p>
        </p:txBody>
      </p:sp>
      <p:sp>
        <p:nvSpPr>
          <p:cNvPr id="119884" name="Text Box 76"/>
          <p:cNvSpPr txBox="1">
            <a:spLocks noChangeArrowheads="1"/>
          </p:cNvSpPr>
          <p:nvPr/>
        </p:nvSpPr>
        <p:spPr bwMode="auto">
          <a:xfrm>
            <a:off x="4932363" y="5013325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thin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nest</a:t>
            </a:r>
          </a:p>
        </p:txBody>
      </p:sp>
      <p:sp>
        <p:nvSpPr>
          <p:cNvPr id="119885" name="Text Box 77"/>
          <p:cNvSpPr txBox="1">
            <a:spLocks noChangeArrowheads="1"/>
          </p:cNvSpPr>
          <p:nvPr/>
        </p:nvSpPr>
        <p:spPr bwMode="auto">
          <a:xfrm>
            <a:off x="7524750" y="44370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ugl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ier</a:t>
            </a:r>
          </a:p>
        </p:txBody>
      </p:sp>
      <p:sp>
        <p:nvSpPr>
          <p:cNvPr id="119886" name="Text Box 78"/>
          <p:cNvSpPr txBox="1">
            <a:spLocks noChangeArrowheads="1"/>
          </p:cNvSpPr>
          <p:nvPr/>
        </p:nvSpPr>
        <p:spPr bwMode="auto">
          <a:xfrm>
            <a:off x="7596188" y="50133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ugl</a:t>
            </a:r>
            <a:r>
              <a:rPr lang="en-US" altLang="zh-CN" sz="2400" b="1">
                <a:solidFill>
                  <a:srgbClr val="FF33CC"/>
                </a:solidFill>
                <a:latin typeface="Comic Sans MS" panose="030F0702030302020204" pitchFamily="66" charset="0"/>
              </a:rPr>
              <a:t>iest</a:t>
            </a:r>
          </a:p>
        </p:txBody>
      </p:sp>
      <p:sp>
        <p:nvSpPr>
          <p:cNvPr id="16455" name="Oval 79"/>
          <p:cNvSpPr>
            <a:spLocks noChangeArrowheads="1"/>
          </p:cNvSpPr>
          <p:nvPr/>
        </p:nvSpPr>
        <p:spPr bwMode="auto">
          <a:xfrm>
            <a:off x="250825" y="188913"/>
            <a:ext cx="647700" cy="549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2b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7" grpId="0"/>
      <p:bldP spid="119878" grpId="0"/>
      <p:bldP spid="119879" grpId="0"/>
      <p:bldP spid="119881" grpId="0"/>
      <p:bldP spid="119882" grpId="0"/>
      <p:bldP spid="119883" grpId="0"/>
      <p:bldP spid="119884" grpId="0"/>
      <p:bldP spid="119885" grpId="0"/>
      <p:bldP spid="1198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705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 Black" panose="020B0A04020102020204" pitchFamily="34" charset="0"/>
              </a:rPr>
              <a:t>写出下列形容词的比较级和最高级。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83534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short  _______  _______         small  ______  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large _______  ________        late    _______  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happy ______  ________        easy ________  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hot    _______  ________        hard ________  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cute ________  ________        dirty ________  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395288" y="1557338"/>
            <a:ext cx="84978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Look at the picture and choose the correct word for each animal. Then make conversations with the adjectives in 2b</a:t>
            </a:r>
            <a:r>
              <a:rPr lang="en-US" altLang="zh-CN" sz="2400" b="1" dirty="0">
                <a:latin typeface="Arial Black" panose="020B0A04020102020204" pitchFamily="34" charset="0"/>
              </a:rPr>
              <a:t>.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240087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Pair 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23556" name="Picture 9" descr="P78-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924175"/>
            <a:ext cx="59039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Img2780870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11"/>
          <p:cNvSpPr>
            <a:spLocks noChangeArrowheads="1"/>
          </p:cNvSpPr>
          <p:nvPr/>
        </p:nvSpPr>
        <p:spPr bwMode="auto">
          <a:xfrm>
            <a:off x="7596188" y="404813"/>
            <a:ext cx="647700" cy="576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407150" y="2708275"/>
            <a:ext cx="27368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horse       pig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cow          cat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sheep      mouse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hen          goose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duck        dog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rabbit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10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245745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8575">
                  <a:solidFill>
                    <a:srgbClr val="FF0000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Example :</a:t>
            </a:r>
            <a:endParaRPr lang="zh-CN" altLang="en-US" sz="4400" b="1" kern="10" dirty="0">
              <a:ln w="28575">
                <a:solidFill>
                  <a:srgbClr val="FF0000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395288" y="1989138"/>
            <a:ext cx="8748712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( </a:t>
            </a:r>
            <a:r>
              <a:rPr lang="en-US" altLang="zh-CN" sz="2400" b="1" i="1" dirty="0">
                <a:latin typeface="Comic Sans MS" panose="030F0702030302020204" pitchFamily="66" charset="0"/>
              </a:rPr>
              <a:t>One day, the animals on the farm were talking.)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Dog : 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I’m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strongest on this farm.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Rabbit : I don’t think so. The pig is stronger than you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Dog : 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! Ha ! He is lazier than me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60848"/>
            <a:ext cx="7488237" cy="3240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1. The comparative and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superlative degrees of adjective.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    </a:t>
            </a:r>
            <a:r>
              <a:rPr lang="zh-CN" altLang="en-US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形容词比较级、最高级的规则变化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    及用法。（</a:t>
            </a:r>
            <a:r>
              <a:rPr lang="en-US" altLang="zh-CN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-</a:t>
            </a:r>
            <a:r>
              <a:rPr lang="en-US" altLang="zh-CN" b="1" dirty="0" err="1" smtClean="0">
                <a:solidFill>
                  <a:srgbClr val="FF33CC"/>
                </a:solidFill>
                <a:latin typeface="Comic Sans MS" panose="030F0702030302020204" pitchFamily="66" charset="0"/>
              </a:rPr>
              <a:t>er</a:t>
            </a:r>
            <a:r>
              <a:rPr lang="en-US" altLang="zh-CN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/</a:t>
            </a:r>
            <a:r>
              <a:rPr lang="en-US" altLang="zh-CN" b="1" dirty="0" err="1" smtClean="0">
                <a:solidFill>
                  <a:srgbClr val="FF33CC"/>
                </a:solidFill>
                <a:latin typeface="Comic Sans MS" panose="030F0702030302020204" pitchFamily="66" charset="0"/>
              </a:rPr>
              <a:t>est</a:t>
            </a:r>
            <a:r>
              <a:rPr lang="zh-CN" altLang="en-US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2. Talking about animals and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describing nature.</a:t>
            </a: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4392612" cy="7810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8575">
                  <a:solidFill>
                    <a:srgbClr val="FF0000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4400" b="1" kern="10" dirty="0">
              <a:ln w="28575">
                <a:solidFill>
                  <a:srgbClr val="FF0000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3132138" y="981075"/>
            <a:ext cx="2663825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8575">
                  <a:solidFill>
                    <a:srgbClr val="FF0000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4400" b="1" kern="10" dirty="0">
              <a:ln w="28575">
                <a:solidFill>
                  <a:srgbClr val="FF0000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763688" y="2654607"/>
            <a:ext cx="570637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Draw a picture of your hometown and write a passage about it, using adjectives and their comparative and superlative degrees</a:t>
            </a:r>
            <a:r>
              <a:rPr lang="en-US" altLang="zh-CN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endParaRPr lang="en-US" altLang="zh-CN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u=2109310532,1520662229&amp;fm=0&amp;gp=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67000"/>
            <a:ext cx="1728788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u=704891474,2655263643&amp;fm=3&amp;gp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676525"/>
            <a:ext cx="2881312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u=3807532083,4261157968&amp;fm=0&amp;gp=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686300"/>
            <a:ext cx="1728788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u=1376520641,1603462715&amp;fm=0&amp;gp=-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0700" y="4724400"/>
            <a:ext cx="122396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u=112703455,2691727580&amp;fm=0&amp;gp=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1788" y="4724400"/>
            <a:ext cx="17780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u=2049338252,4020993028&amp;fm=0&amp;gp=1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 r="-5508"/>
          <a:stretch>
            <a:fillRect/>
          </a:stretch>
        </p:blipFill>
        <p:spPr bwMode="auto">
          <a:xfrm>
            <a:off x="3276600" y="620713"/>
            <a:ext cx="1800225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u=609501179,807360827&amp;fm=0&amp;gp=1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050" y="654050"/>
            <a:ext cx="15843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u=609501179,807360827&amp;fm=0&amp;gp=1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80063" y="654050"/>
            <a:ext cx="13684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971550" y="1484313"/>
            <a:ext cx="158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a sheep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042988" y="3332163"/>
            <a:ext cx="158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a goose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187450" y="5203825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a mouse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042988" y="2046288"/>
            <a:ext cx="2519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four sheep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227763" y="3860800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114425" y="3933825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two geese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187450" y="5876925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five mice</a:t>
            </a:r>
          </a:p>
        </p:txBody>
      </p:sp>
      <p:pic>
        <p:nvPicPr>
          <p:cNvPr id="45073" name="Picture 17" descr="u=2049338252,4020993028&amp;fm=0&amp;gp=1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 r="-5508"/>
          <a:stretch>
            <a:fillRect/>
          </a:stretch>
        </p:blipFill>
        <p:spPr bwMode="auto">
          <a:xfrm>
            <a:off x="3276600" y="657225"/>
            <a:ext cx="1800225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900113" y="54927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endParaRPr lang="zh-CN" altLang="en-US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900113" y="620713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zh-CN" sz="3600" b="1" dirty="0">
                <a:solidFill>
                  <a:srgbClr val="333399"/>
                </a:solidFill>
              </a:rPr>
              <a:t>Attention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43011" name="Picture 4" descr="j0222814[1]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5" descr="SO01589_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/>
          <p:nvPr/>
        </p:nvGrpSpPr>
        <p:grpSpPr bwMode="auto">
          <a:xfrm>
            <a:off x="971550" y="476250"/>
            <a:ext cx="7675563" cy="5980113"/>
            <a:chOff x="494" y="252"/>
            <a:chExt cx="4835" cy="3767"/>
          </a:xfrm>
        </p:grpSpPr>
        <p:graphicFrame>
          <p:nvGraphicFramePr>
            <p:cNvPr id="12" name="图示 11"/>
            <p:cNvGraphicFramePr/>
            <p:nvPr/>
          </p:nvGraphicFramePr>
          <p:xfrm>
            <a:off x="494" y="252"/>
            <a:ext cx="4835" cy="37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Picture 8" descr="u=331451492,3810183718&amp;fm=0&amp;gp=26"/>
            <p:cNvSpPr>
              <a:spLocks noChangeAspect="1" noChangeArrowheads="1"/>
            </p:cNvSpPr>
            <p:nvPr/>
          </p:nvSpPr>
          <p:spPr bwMode="auto">
            <a:xfrm>
              <a:off x="4047" y="799"/>
              <a:ext cx="1099" cy="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Picture 9" descr="u=3041707118,43337091&amp;fm=0&amp;gp=20">
              <a:hlinkClick r:id="rId8"/>
            </p:cNvPr>
            <p:cNvSpPr>
              <a:spLocks noChangeAspect="1" noChangeArrowheads="1"/>
            </p:cNvSpPr>
            <p:nvPr/>
          </p:nvSpPr>
          <p:spPr bwMode="auto">
            <a:xfrm>
              <a:off x="2336" y="2659"/>
              <a:ext cx="1100" cy="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Picture 10" descr="u=3807532083,4261157968&amp;fm=0&amp;gp=16"/>
            <p:cNvSpPr>
              <a:spLocks noChangeAspect="1" noChangeArrowheads="1"/>
            </p:cNvSpPr>
            <p:nvPr/>
          </p:nvSpPr>
          <p:spPr bwMode="auto">
            <a:xfrm>
              <a:off x="646" y="761"/>
              <a:ext cx="1145" cy="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331" y="2069"/>
              <a:ext cx="7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small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470" y="3521"/>
              <a:ext cx="9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smaller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612" y="2115"/>
              <a:ext cx="11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smallest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018" y="1797"/>
              <a:ext cx="186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8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Compare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00113" y="476250"/>
            <a:ext cx="66976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rgbClr val="333399"/>
                </a:solidFill>
              </a:rPr>
              <a:t>Learn Together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051050" y="1412875"/>
            <a:ext cx="54737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The dogs are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small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The cats are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small</a:t>
            </a:r>
            <a:r>
              <a:rPr lang="en-US" altLang="zh-CN" sz="3200" b="1" dirty="0">
                <a:latin typeface="Times New Roman" panose="02020603050405020304" pitchFamily="18" charset="0"/>
              </a:rPr>
              <a:t>er.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The mice are 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small</a:t>
            </a:r>
            <a:r>
              <a:rPr lang="en-US" altLang="zh-CN" sz="3200" b="1" dirty="0">
                <a:latin typeface="Times New Roman" panose="02020603050405020304" pitchFamily="18" charset="0"/>
              </a:rPr>
              <a:t>est.</a:t>
            </a:r>
          </a:p>
        </p:txBody>
      </p:sp>
      <p:pic>
        <p:nvPicPr>
          <p:cNvPr id="47108" name="Picture 4" descr="2239584_104743098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789363"/>
            <a:ext cx="874871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6013" y="1844675"/>
            <a:ext cx="5400675" cy="3676650"/>
          </a:xfr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59113" y="55895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</a:rPr>
              <a:t>cow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403350" y="1196975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countryside  </a:t>
            </a:r>
            <a:r>
              <a:rPr lang="en-US" altLang="zh-CN" sz="3200" b="1" i="1">
                <a:latin typeface="Comic Sans MS" panose="030F0702030302020204" pitchFamily="66" charset="0"/>
              </a:rPr>
              <a:t>n</a:t>
            </a:r>
            <a:r>
              <a:rPr lang="en-US" altLang="zh-CN" sz="3200" b="1">
                <a:latin typeface="Comic Sans MS" panose="030F0702030302020204" pitchFamily="66" charset="0"/>
              </a:rPr>
              <a:t>.  </a:t>
            </a:r>
            <a:r>
              <a:rPr lang="zh-CN" altLang="en-US" sz="3200" b="1">
                <a:latin typeface="Comic Sans MS" panose="030F0702030302020204" pitchFamily="66" charset="0"/>
              </a:rPr>
              <a:t>农村，乡下</a:t>
            </a:r>
          </a:p>
        </p:txBody>
      </p:sp>
      <p:pic>
        <p:nvPicPr>
          <p:cNvPr id="48135" name="Picture 7" descr="马[45]提示：点击图片可以进入下一页&gt;&gt;&gt;&gt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844675"/>
            <a:ext cx="48974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843213" y="5589588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</a:rPr>
              <a:t>horse</a:t>
            </a:r>
          </a:p>
        </p:txBody>
      </p:sp>
      <p:pic>
        <p:nvPicPr>
          <p:cNvPr id="48137" name="Picture 9" descr="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1916113"/>
            <a:ext cx="3225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987675" y="5589588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</a:rPr>
              <a:t>hen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84213" y="333375"/>
            <a:ext cx="813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  <a:latin typeface="Arial Black" panose="020B0A04020102020204" pitchFamily="34" charset="0"/>
              </a:rPr>
              <a:t>What can we see in the </a:t>
            </a:r>
            <a:r>
              <a:rPr lang="en-US" altLang="zh-CN" sz="3200" b="1">
                <a:solidFill>
                  <a:srgbClr val="FF00FF"/>
                </a:solidFill>
                <a:latin typeface="Arial Black" panose="020B0A04020102020204" pitchFamily="34" charset="0"/>
              </a:rPr>
              <a:t>countryside</a:t>
            </a:r>
            <a:r>
              <a:rPr lang="en-US" altLang="zh-CN" sz="3200" b="1">
                <a:solidFill>
                  <a:schemeClr val="tx2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3932238"/>
            <a:ext cx="31670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4537075" cy="922337"/>
          </a:xfrm>
        </p:spPr>
        <p:txBody>
          <a:bodyPr/>
          <a:lstStyle/>
          <a:p>
            <a:pPr eaLnBrk="1" hangingPunct="1"/>
            <a:r>
              <a:rPr lang="en-US" altLang="zh-CN" sz="4000" b="1" smtClean="0"/>
              <a:t>sheep</a:t>
            </a:r>
          </a:p>
        </p:txBody>
      </p:sp>
      <p:pic>
        <p:nvPicPr>
          <p:cNvPr id="4100" name="Picture 4" descr="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288" y="2420938"/>
            <a:ext cx="3455987" cy="3192462"/>
          </a:xfrm>
          <a:noFill/>
        </p:spPr>
      </p:pic>
      <p:pic>
        <p:nvPicPr>
          <p:cNvPr id="46086" name="Picture 6" descr="1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652963"/>
            <a:ext cx="20510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067175" y="1700213"/>
            <a:ext cx="3119438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some sheep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68313" y="333375"/>
            <a:ext cx="818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</a:rPr>
              <a:t>What can we see in the </a:t>
            </a:r>
            <a:r>
              <a:rPr lang="en-US" altLang="zh-CN" sz="3600" b="1">
                <a:solidFill>
                  <a:srgbClr val="FF00FF"/>
                </a:solidFill>
              </a:rPr>
              <a:t>countryside</a:t>
            </a:r>
            <a:r>
              <a:rPr lang="en-US" altLang="zh-CN" sz="3600" b="1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W05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3754437" cy="114300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goose</a:t>
            </a:r>
          </a:p>
        </p:txBody>
      </p:sp>
      <p:pic>
        <p:nvPicPr>
          <p:cNvPr id="5123" name="Picture 4" descr="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850" y="2692400"/>
            <a:ext cx="3690938" cy="4165600"/>
          </a:xfrm>
          <a:noFill/>
        </p:spPr>
      </p:pic>
      <p:pic>
        <p:nvPicPr>
          <p:cNvPr id="47109" name="Picture 5" descr="0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3698875"/>
            <a:ext cx="267176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0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710113"/>
            <a:ext cx="19018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284663" y="2636838"/>
            <a:ext cx="309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chemeClr val="tx2"/>
                </a:solidFill>
              </a:rPr>
              <a:t>some geese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468313" y="549275"/>
            <a:ext cx="8929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</a:rPr>
              <a:t>What can we see in the </a:t>
            </a:r>
            <a:r>
              <a:rPr lang="en-US" altLang="zh-CN" sz="3600" b="1">
                <a:solidFill>
                  <a:srgbClr val="FF00FF"/>
                </a:solidFill>
              </a:rPr>
              <a:t>countryside</a:t>
            </a:r>
            <a:r>
              <a:rPr lang="en-US" altLang="zh-CN" sz="3600" b="1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W1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989138"/>
            <a:ext cx="2447925" cy="114300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mouse</a:t>
            </a:r>
          </a:p>
        </p:txBody>
      </p:sp>
      <p:pic>
        <p:nvPicPr>
          <p:cNvPr id="50180" name="Picture 4" descr="u=3976251822,2329854966&amp;gp=-4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24300" y="3379788"/>
            <a:ext cx="1655763" cy="1289050"/>
          </a:xfrm>
          <a:noFill/>
        </p:spPr>
      </p:pic>
      <p:pic>
        <p:nvPicPr>
          <p:cNvPr id="6148" name="Picture 5" descr="u=3976251822,2329854966&amp;gp=-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141663"/>
            <a:ext cx="177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u=3976251822,2329854966&amp;gp=-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883150"/>
            <a:ext cx="19446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u=3976251822,2329854966&amp;gp=-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84763"/>
            <a:ext cx="15621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u=3976251822,2329854966&amp;gp=-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79963"/>
            <a:ext cx="2016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851275" y="2420938"/>
            <a:ext cx="3024188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some mice</a:t>
            </a: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611188" y="765175"/>
            <a:ext cx="818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</a:rPr>
              <a:t>What can we see in the </a:t>
            </a:r>
            <a:r>
              <a:rPr lang="en-US" altLang="zh-CN" sz="3600" b="1">
                <a:solidFill>
                  <a:srgbClr val="FF00FF"/>
                </a:solidFill>
              </a:rPr>
              <a:t>countryside</a:t>
            </a:r>
            <a:r>
              <a:rPr lang="en-US" altLang="zh-CN" sz="3600" b="1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全屏显示(4:3)</PresentationFormat>
  <Paragraphs>225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MS PGothic</vt:lpstr>
      <vt:lpstr>黑体</vt:lpstr>
      <vt:lpstr>华文新魏</vt:lpstr>
      <vt:lpstr>宋体</vt:lpstr>
      <vt:lpstr>微软雅黑</vt:lpstr>
      <vt:lpstr>幼圆</vt:lpstr>
      <vt:lpstr>Arial</vt:lpstr>
      <vt:lpstr>Arial Black</vt:lpstr>
      <vt:lpstr>Arial Narrow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sheep</vt:lpstr>
      <vt:lpstr>goose</vt:lpstr>
      <vt:lpstr>mouse</vt:lpstr>
      <vt:lpstr>PowerPoint 演示文稿</vt:lpstr>
      <vt:lpstr>PowerPoint 演示文稿</vt:lpstr>
      <vt:lpstr>PowerPoint 演示文稿</vt:lpstr>
      <vt:lpstr>countryside</vt:lpstr>
      <vt:lpstr>The air is dirty.</vt:lpstr>
      <vt:lpstr>clearer</vt:lpstr>
      <vt:lpstr>PowerPoint 演示文稿</vt:lpstr>
      <vt:lpstr>PowerPoint 演示文稿</vt:lpstr>
      <vt:lpstr>PowerPoint 演示文稿</vt:lpstr>
      <vt:lpstr>small             big</vt:lpstr>
      <vt:lpstr>&gt;</vt:lpstr>
      <vt:lpstr>thin</vt:lpstr>
      <vt:lpstr>单音节及部分双音节形容词比较级（- er）和最高级 （- est）的规则变化。</vt:lpstr>
      <vt:lpstr>PowerPoint 演示文稿</vt:lpstr>
      <vt:lpstr>单音节及部分双音节形容词比较级（- er）和最高级（- est）的规则变化。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2009-03-20T05:00:00Z</dcterms:created>
  <dcterms:modified xsi:type="dcterms:W3CDTF">2023-01-16T23:48:41Z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E8ABA5E997974FFA8330D0EC64A4A00E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