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1" r:id="rId2"/>
    <p:sldId id="313" r:id="rId3"/>
    <p:sldId id="314" r:id="rId4"/>
    <p:sldId id="315" r:id="rId5"/>
    <p:sldId id="318" r:id="rId6"/>
    <p:sldId id="319" r:id="rId7"/>
    <p:sldId id="320" r:id="rId8"/>
    <p:sldId id="321" r:id="rId9"/>
    <p:sldId id="322" r:id="rId10"/>
    <p:sldId id="316" r:id="rId11"/>
    <p:sldId id="317" r:id="rId12"/>
    <p:sldId id="339" r:id="rId13"/>
    <p:sldId id="340" r:id="rId14"/>
    <p:sldId id="346" r:id="rId15"/>
    <p:sldId id="347" r:id="rId16"/>
    <p:sldId id="351" r:id="rId17"/>
    <p:sldId id="348" r:id="rId18"/>
    <p:sldId id="349" r:id="rId19"/>
    <p:sldId id="350" r:id="rId20"/>
    <p:sldId id="341" r:id="rId21"/>
    <p:sldId id="342" r:id="rId22"/>
    <p:sldId id="343" r:id="rId23"/>
    <p:sldId id="344" r:id="rId24"/>
    <p:sldId id="345" r:id="rId25"/>
    <p:sldId id="323" r:id="rId26"/>
    <p:sldId id="324" r:id="rId27"/>
    <p:sldId id="325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26" r:id="rId37"/>
    <p:sldId id="327" r:id="rId38"/>
    <p:sldId id="328" r:id="rId39"/>
    <p:sldId id="329" r:id="rId40"/>
    <p:sldId id="295" r:id="rId41"/>
    <p:sldId id="311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B6BA4A4-C0B8-45B1-BC54-33E13F8DDEF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BA4A4-C0B8-45B1-BC54-33E13F8DDEF5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56318-1C22-4EE9-8B8D-3DA0E35266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3E9B-679E-4B5C-8EDD-4C5239B1A6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93D8D-6B91-49F1-9AA9-BA272559AA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0C7B-2167-4037-ACCD-AC66254EA8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7D92-E340-4E4D-AB66-03E969FFCC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8A6F-36C2-47E6-9EF4-BBE48759CF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684B-66CD-4DEB-871F-128C6C5BEA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22A73-11B1-45D6-9CAB-0206A1559A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452A6-045F-45FB-A8AE-572AD27FD8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F80A-0419-406D-BAAD-23B15B2273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507C1-2A6E-4DB6-9E51-83F8133156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493FF8-7A78-4C8C-A2D3-2CD3250442C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38142;&#25509;&#36164;&#28304;/P9%20U1-T2A-1a.sw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&#36164;&#28304;/U1T2A-2-A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38142;&#25509;&#36164;&#28304;/U1T2A-2-B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95600"/>
          </a:xfrm>
        </p:spPr>
        <p:txBody>
          <a:bodyPr/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 </a:t>
            </a:r>
            <a:r>
              <a:rPr lang="en-US" altLang="zh-C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learn teamwork.</a:t>
            </a:r>
            <a:endParaRPr lang="en-US" altLang="zh-CN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A </a:t>
            </a:r>
          </a:p>
        </p:txBody>
      </p:sp>
      <p:sp>
        <p:nvSpPr>
          <p:cNvPr id="5" name="矩形 4"/>
          <p:cNvSpPr/>
          <p:nvPr/>
        </p:nvSpPr>
        <p:spPr>
          <a:xfrm>
            <a:off x="2972165" y="5638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55435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0542" tIns="35271" rIns="70542" bIns="35271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333399"/>
                </a:solidFill>
              </a:rPr>
              <a:t>1a. Listen, read and say</a:t>
            </a:r>
          </a:p>
        </p:txBody>
      </p:sp>
      <p:pic>
        <p:nvPicPr>
          <p:cNvPr id="102405" name="Picture 5" descr="视频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838200"/>
            <a:ext cx="1087438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8382000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: Michael, could you help me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: sure. What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it?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: we are going to have a soccer game against class five on Saturday. But one of my teammates fell ill. Will you join us?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: I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d be glad to. But I am not very good at it. Would you mind teaching me?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: not at all. You can do it! Let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go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and practice.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82000" cy="58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and Michael are practicing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in the playground.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: Michael, I kick the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ball to you. and you pass me the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ball like this.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: sorry, I missed it.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: never mind. Keep trying.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ll kick you the ball again.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: ok.</a:t>
            </a:r>
          </a:p>
        </p:txBody>
      </p:sp>
      <p:pic>
        <p:nvPicPr>
          <p:cNvPr id="104453" name="Picture 5" descr="Section A-la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3352800"/>
            <a:ext cx="22098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Section A-la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1143000"/>
            <a:ext cx="25574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Answer the following questions.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7345362" cy="4300537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Franklin Gothic Medium" panose="020B0603020102020204" pitchFamily="34" charset="0"/>
              </a:rPr>
              <a:t>Which class are they going to play against?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Franklin Gothic Medium" panose="020B060302010202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 dirty="0">
                <a:latin typeface="Franklin Gothic Medium" panose="020B0603020102020204" pitchFamily="34" charset="0"/>
              </a:rPr>
              <a:t>What’s wrong with </a:t>
            </a:r>
            <a:r>
              <a:rPr kumimoji="1" lang="en-US" altLang="zh-CN" sz="3200" b="1" dirty="0" err="1">
                <a:latin typeface="Franklin Gothic Medium" panose="020B0603020102020204" pitchFamily="34" charset="0"/>
              </a:rPr>
              <a:t>Kangkang’s</a:t>
            </a:r>
            <a:r>
              <a:rPr kumimoji="1" lang="en-US" altLang="zh-CN" sz="3200" b="1" dirty="0">
                <a:latin typeface="Franklin Gothic Medium" panose="020B0603020102020204" pitchFamily="34" charset="0"/>
              </a:rPr>
              <a:t> teammate?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Franklin Gothic Medium" panose="020B06030201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Franklin Gothic Medium" panose="020B0603020102020204" pitchFamily="34" charset="0"/>
              </a:rPr>
              <a:t>3. Would </a:t>
            </a:r>
            <a:r>
              <a:rPr kumimoji="1" lang="en-US" altLang="zh-CN" sz="3200" b="1" dirty="0" err="1">
                <a:latin typeface="Franklin Gothic Medium" panose="020B0603020102020204" pitchFamily="34" charset="0"/>
              </a:rPr>
              <a:t>Kangkang</a:t>
            </a:r>
            <a:r>
              <a:rPr kumimoji="1" lang="en-US" altLang="zh-CN" sz="3200" b="1" dirty="0">
                <a:latin typeface="Franklin Gothic Medium" panose="020B0603020102020204" pitchFamily="34" charset="0"/>
              </a:rPr>
              <a:t> mind teaching him?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051050" y="2636838"/>
            <a:ext cx="4176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are going to play against Class Five.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2339975" y="4797425"/>
            <a:ext cx="1865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fell ill.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339975" y="6092825"/>
            <a:ext cx="188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 at all.</a:t>
            </a:r>
          </a:p>
        </p:txBody>
      </p:sp>
      <p:pic>
        <p:nvPicPr>
          <p:cNvPr id="126985" name="Picture 9" descr="p9-1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1557338"/>
            <a:ext cx="22987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84250" y="633412"/>
            <a:ext cx="796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to 1a and complete the sentences.</a:t>
            </a:r>
          </a:p>
        </p:txBody>
      </p:sp>
      <p:pic>
        <p:nvPicPr>
          <p:cNvPr id="128003" name="Picture 3" descr="p9-1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2667000"/>
            <a:ext cx="171926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228600" y="381000"/>
            <a:ext cx="755650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0350" y="1544638"/>
            <a:ext cx="7380288" cy="4965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kumimoji="1"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and his team are going to have a soccer game against __________ on Saturday.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asks Michael to join them because a teammate _________.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Michael is not good at ______________,but he likes to have a try.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Michael and 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are going to _________ for the game.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365750" y="205740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Class Five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111625" y="3560763"/>
            <a:ext cx="1512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fell ill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88950" y="4495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(playing) soccer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762000" y="5943600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practice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/>
      <p:bldP spid="128007" grpId="0"/>
      <p:bldP spid="128008" grpId="0"/>
      <p:bldP spid="1280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04800" y="533400"/>
            <a:ext cx="755650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079500" y="228600"/>
            <a:ext cx="8064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Read and understand the first sentence. Then complete the second one with the correct form of each word or phrase in the box.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2997200"/>
            <a:ext cx="9144000" cy="301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1. --- Could you help me, please?               ---Sure.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--- Could you please ______________? ---Sure.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2.We are going to have a soccer game against the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fifth class on Saturday.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We are going to have ________ game against   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____________ on Saturday.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114800" y="35052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give me a hand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4343400" y="4953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259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Class Five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762000" y="1752600"/>
            <a:ext cx="72390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zh-CN" sz="2800" b="1">
                <a:latin typeface="Times New Roman" panose="02020603050405020304" pitchFamily="18" charset="0"/>
              </a:rPr>
              <a:t>be ill             give … a hand         do well in   </a:t>
            </a:r>
          </a:p>
          <a:p>
            <a:pPr algn="ctr"/>
            <a:r>
              <a:rPr kumimoji="1" lang="en-US" altLang="zh-CN" sz="2800" b="1">
                <a:latin typeface="Times New Roman" panose="02020603050405020304" pitchFamily="18" charset="0"/>
              </a:rPr>
              <a:t>  Could you please          football      Class Five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/>
      <p:bldP spid="134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57200" y="381000"/>
            <a:ext cx="8458200" cy="6256338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One of my teammates fell ill.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One of my teammates ________.</a:t>
            </a:r>
          </a:p>
          <a:p>
            <a:pPr>
              <a:lnSpc>
                <a:spcPct val="11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I am not good at football.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I don’t __________ football.</a:t>
            </a:r>
          </a:p>
          <a:p>
            <a:pPr>
              <a:lnSpc>
                <a:spcPct val="11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---Would you mind teaching  me?      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-----Not at all.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---______________________ teach me?          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-----Certainly.</a:t>
            </a:r>
          </a:p>
          <a:p>
            <a:pPr>
              <a:lnSpc>
                <a:spcPct val="115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029200" y="103822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was ill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220913" y="254952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do well in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524000" y="4876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please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2" grpId="0"/>
      <p:bldP spid="135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04800" y="533400"/>
            <a:ext cx="755650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295400" y="533400"/>
            <a:ext cx="7848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Read 1a and underline the sentences with</a:t>
            </a:r>
          </a:p>
          <a:p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the direct and indirect object structure. Then follow the example to rewrite them.</a:t>
            </a:r>
          </a:p>
          <a:p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685800" y="2743200"/>
            <a:ext cx="7688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Example :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I kick the ball to you.             I kick the ball.</a:t>
            </a:r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4572000" y="3505200"/>
            <a:ext cx="1143000" cy="1524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rgbClr val="FF00FF"/>
          </a:solidFill>
          <a:ln w="57150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Oval 2"/>
          <p:cNvSpPr>
            <a:spLocks noChangeArrowheads="1"/>
          </p:cNvSpPr>
          <p:nvPr/>
        </p:nvSpPr>
        <p:spPr bwMode="auto">
          <a:xfrm>
            <a:off x="228600" y="381000"/>
            <a:ext cx="755650" cy="504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859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A Listen to the conversations and number the pictures. </a:t>
            </a:r>
          </a:p>
        </p:txBody>
      </p:sp>
      <p:pic>
        <p:nvPicPr>
          <p:cNvPr id="137221" name="Picture 5" descr="8-1-2-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341438"/>
            <a:ext cx="3240087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 descr="8-1-2-4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1295400"/>
            <a:ext cx="3024188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8-1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227513"/>
            <a:ext cx="324008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4" name="Picture 8" descr="8-1-2-5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221163"/>
            <a:ext cx="30956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468313" y="1412875"/>
            <a:ext cx="5032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6" name="Oval 10"/>
          <p:cNvSpPr>
            <a:spLocks noChangeArrowheads="1"/>
          </p:cNvSpPr>
          <p:nvPr/>
        </p:nvSpPr>
        <p:spPr bwMode="auto">
          <a:xfrm>
            <a:off x="4643438" y="1412875"/>
            <a:ext cx="5032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7" name="Oval 11"/>
          <p:cNvSpPr>
            <a:spLocks noChangeArrowheads="1"/>
          </p:cNvSpPr>
          <p:nvPr/>
        </p:nvSpPr>
        <p:spPr bwMode="auto">
          <a:xfrm>
            <a:off x="468313" y="4292600"/>
            <a:ext cx="5032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8" name="Oval 12"/>
          <p:cNvSpPr>
            <a:spLocks noChangeArrowheads="1"/>
          </p:cNvSpPr>
          <p:nvPr/>
        </p:nvSpPr>
        <p:spPr bwMode="auto">
          <a:xfrm>
            <a:off x="4643438" y="4221163"/>
            <a:ext cx="5032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539750" y="42211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39750" y="13414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4648200" y="1371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4716463" y="41497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37233" name="Picture 17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219200"/>
            <a:ext cx="11430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9" grpId="0"/>
      <p:bldP spid="137230" grpId="0"/>
      <p:bldP spid="137231" grpId="0"/>
      <p:bldP spid="1372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B. Listen again and fill in the blanks.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7561263" cy="1189038"/>
          </a:xfrm>
          <a:prstGeom prst="rect">
            <a:avLst/>
          </a:prstGeom>
          <a:solidFill>
            <a:srgbClr val="660066"/>
          </a:solidFill>
          <a:ln w="28575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A: Would you mind ___________________?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B: Of course not. I’ll do it right away.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2349500"/>
            <a:ext cx="7632700" cy="1198563"/>
          </a:xfrm>
          <a:prstGeom prst="rect">
            <a:avLst/>
          </a:prstGeom>
          <a:solidFill>
            <a:srgbClr val="333399"/>
          </a:solidFill>
          <a:ln w="38100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A: Would you mind if I try it again?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B: _______________. Please do.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228600" y="3862388"/>
            <a:ext cx="7632700" cy="1198562"/>
          </a:xfrm>
          <a:prstGeom prst="rect">
            <a:avLst/>
          </a:prstGeom>
          <a:solidFill>
            <a:srgbClr val="666633"/>
          </a:solidFill>
          <a:ln w="38100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A: _______________ putting your bike here?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B: Sorry. I’ll put it somewhere else.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28600" y="5372100"/>
            <a:ext cx="7705725" cy="1198563"/>
          </a:xfrm>
          <a:prstGeom prst="rect">
            <a:avLst/>
          </a:prstGeom>
          <a:solidFill>
            <a:srgbClr val="6600CC"/>
          </a:solidFill>
          <a:ln w="38100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A: Would you mind not throwing bottles around?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B: ___________________. I won’t do it again.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3397250" y="838200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passing me the ball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804863" y="2997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Certainly not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733425" y="3862388"/>
            <a:ext cx="2727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Do you mind not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660400" y="6051550"/>
            <a:ext cx="3387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I’m sorry about that</a:t>
            </a:r>
          </a:p>
        </p:txBody>
      </p:sp>
      <p:pic>
        <p:nvPicPr>
          <p:cNvPr id="138253" name="Picture 13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9213" y="17463"/>
            <a:ext cx="1143000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/>
      <p:bldP spid="138250" grpId="0"/>
      <p:bldP spid="138251" grpId="0"/>
      <p:bldP spid="1382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WordArt 2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24844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81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Practice</a:t>
            </a:r>
            <a:endParaRPr lang="zh-CN" altLang="en-US" sz="3600" b="1" kern="10" dirty="0">
              <a:ln w="381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Lucida Sans" panose="020B0602030504020204" pitchFamily="34" charset="0"/>
              </a:rPr>
              <a:t>Make a similar conversation with your partner. The following phrases and sentences are useful.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84213" y="2276475"/>
            <a:ext cx="7561262" cy="2443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Bookman Old Style" panose="02050604050505020204" pitchFamily="18" charset="0"/>
              </a:rPr>
              <a:t>1. — Would you mind …?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— </a:t>
            </a:r>
            <a:r>
              <a:rPr kumimoji="1" lang="en-US" altLang="zh-CN" sz="2800" b="1">
                <a:latin typeface="Bookman Old Style" panose="02050604050505020204" pitchFamily="18" charset="0"/>
              </a:rPr>
              <a:t>Of course not. / Certainly not.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Bookman Old Style" panose="02050604050505020204" pitchFamily="18" charset="0"/>
              </a:rPr>
              <a:t>2.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— </a:t>
            </a:r>
            <a:r>
              <a:rPr kumimoji="1" lang="en-US" altLang="zh-CN" sz="2800" b="1">
                <a:latin typeface="Bookman Old Style" panose="02050604050505020204" pitchFamily="18" charset="0"/>
              </a:rPr>
              <a:t>Would you mind not …?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Bookman Old Style" panose="02050604050505020204" pitchFamily="18" charset="0"/>
              </a:rPr>
              <a:t>   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—</a:t>
            </a:r>
            <a:r>
              <a:rPr kumimoji="1" lang="en-US" altLang="zh-CN" sz="2800" b="1">
                <a:latin typeface="Bookman Old Style" panose="02050604050505020204" pitchFamily="18" charset="0"/>
              </a:rPr>
              <a:t> Sorry. / I’m sorry about that.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092950" y="765175"/>
            <a:ext cx="143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9331" name="Picture 3" descr="8-p26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349500"/>
            <a:ext cx="288131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WordArt 4" descr="6"/>
          <p:cNvSpPr>
            <a:spLocks noChangeArrowheads="1" noChangeShapeType="1" noTextEdit="1"/>
          </p:cNvSpPr>
          <p:nvPr/>
        </p:nvSpPr>
        <p:spPr bwMode="auto">
          <a:xfrm>
            <a:off x="2601119" y="1081882"/>
            <a:ext cx="36004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Look and say</a:t>
            </a:r>
            <a:endParaRPr lang="zh-CN" altLang="en-US" sz="4800" b="1" kern="10" dirty="0">
              <a:ln w="25400">
                <a:solidFill>
                  <a:srgbClr val="3333CC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419475" y="2781300"/>
            <a:ext cx="5545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Xiao Ming doesn’t go to school because he _________.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580063" y="3284538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falls ill</a:t>
            </a:r>
          </a:p>
        </p:txBody>
      </p:sp>
      <p:sp>
        <p:nvSpPr>
          <p:cNvPr id="99335" name="AutoShape 7" descr="紫色网格"/>
          <p:cNvSpPr/>
          <p:nvPr/>
        </p:nvSpPr>
        <p:spPr bwMode="auto">
          <a:xfrm>
            <a:off x="7524750" y="4221163"/>
            <a:ext cx="1135063" cy="609600"/>
          </a:xfrm>
          <a:prstGeom prst="borderCallout2">
            <a:avLst>
              <a:gd name="adj1" fmla="val 18750"/>
              <a:gd name="adj2" fmla="val -6713"/>
              <a:gd name="adj3" fmla="val 18750"/>
              <a:gd name="adj4" fmla="val -44338"/>
              <a:gd name="adj5" fmla="val -48176"/>
              <a:gd name="adj6" fmla="val -832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生病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  <p:bldP spid="993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2" descr="6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600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Key points</a:t>
            </a:r>
            <a:endParaRPr lang="zh-CN" altLang="en-US" sz="4800" b="1" kern="10" dirty="0">
              <a:ln w="25400">
                <a:solidFill>
                  <a:srgbClr val="3333CC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1341438"/>
            <a:ext cx="67071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CC"/>
                </a:solidFill>
              </a:rPr>
              <a:t>But one of my teammates </a:t>
            </a:r>
            <a:r>
              <a:rPr lang="en-US" altLang="zh-CN" sz="3200" b="1" dirty="0">
                <a:solidFill>
                  <a:srgbClr val="FF0000"/>
                </a:solidFill>
              </a:rPr>
              <a:t>fell ill</a:t>
            </a:r>
            <a:r>
              <a:rPr lang="en-US" altLang="zh-CN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9028" name="AutoShape 4" descr="羊皮纸"/>
          <p:cNvSpPr/>
          <p:nvPr/>
        </p:nvSpPr>
        <p:spPr bwMode="auto">
          <a:xfrm>
            <a:off x="611188" y="2205038"/>
            <a:ext cx="5199062" cy="1079500"/>
          </a:xfrm>
          <a:prstGeom prst="borderCallout2">
            <a:avLst>
              <a:gd name="adj1" fmla="val 10588"/>
              <a:gd name="adj2" fmla="val 101468"/>
              <a:gd name="adj3" fmla="val 10588"/>
              <a:gd name="adj4" fmla="val 101468"/>
              <a:gd name="adj5" fmla="val -30588"/>
              <a:gd name="adj6" fmla="val 101468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6600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fall ill </a:t>
            </a:r>
            <a:r>
              <a:rPr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得病</a:t>
            </a: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be ill </a:t>
            </a:r>
            <a:r>
              <a:rPr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生病了，强调状态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23850" y="3644900"/>
            <a:ext cx="71278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err="1">
                <a:latin typeface="Franklin Gothic Medium" panose="020B0603020102020204" pitchFamily="34" charset="0"/>
              </a:rPr>
              <a:t>Eg</a:t>
            </a:r>
            <a:r>
              <a:rPr lang="en-US" altLang="zh-CN" sz="3600" b="1" dirty="0">
                <a:latin typeface="Franklin Gothic Medium" panose="020B0603020102020204" pitchFamily="34" charset="0"/>
              </a:rPr>
              <a:t>: </a:t>
            </a:r>
            <a:r>
              <a:rPr lang="zh-CN" altLang="en-US" sz="3600" b="1" dirty="0">
                <a:latin typeface="Franklin Gothic Medium" panose="020B0603020102020204" pitchFamily="34" charset="0"/>
              </a:rPr>
              <a:t>上星期天我妹妹生病了。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My sister fell ill last Sunday.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Franklin Gothic Medium" panose="020B0603020102020204" pitchFamily="34" charset="0"/>
              </a:rPr>
              <a:t>      </a:t>
            </a:r>
            <a:r>
              <a:rPr lang="zh-CN" altLang="en-US" sz="3600" b="1" dirty="0">
                <a:latin typeface="Franklin Gothic Medium" panose="020B0603020102020204" pitchFamily="34" charset="0"/>
              </a:rPr>
              <a:t>别太累了，否则你会生病的。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Don’t be too tired, or you will be ill.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 animBg="1"/>
      <p:bldP spid="1290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WordArt 2" descr="6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600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Key points</a:t>
            </a:r>
            <a:endParaRPr lang="zh-CN" altLang="en-US" sz="4800" b="1" kern="10">
              <a:ln w="25400">
                <a:solidFill>
                  <a:srgbClr val="3333CC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1341438"/>
            <a:ext cx="63896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CC"/>
                </a:solidFill>
              </a:rPr>
              <a:t>Would you mind teaching me?</a:t>
            </a:r>
          </a:p>
        </p:txBody>
      </p:sp>
      <p:sp>
        <p:nvSpPr>
          <p:cNvPr id="130052" name="AutoShape 4" descr="羊皮纸"/>
          <p:cNvSpPr/>
          <p:nvPr/>
        </p:nvSpPr>
        <p:spPr bwMode="auto">
          <a:xfrm>
            <a:off x="250825" y="2276475"/>
            <a:ext cx="8893175" cy="1081088"/>
          </a:xfrm>
          <a:prstGeom prst="borderCallout2">
            <a:avLst>
              <a:gd name="adj1" fmla="val 10574"/>
              <a:gd name="adj2" fmla="val 6389"/>
              <a:gd name="adj3" fmla="val 10574"/>
              <a:gd name="adj4" fmla="val 6389"/>
              <a:gd name="adj5" fmla="val -35977"/>
              <a:gd name="adj6" fmla="val 638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6600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W</a:t>
            </a:r>
            <a:r>
              <a:rPr lang="en-US" altLang="en-US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ould you mind doing </a:t>
            </a:r>
            <a:r>
              <a:rPr lang="en-US" altLang="en-US" sz="3000" b="1" dirty="0" err="1">
                <a:solidFill>
                  <a:srgbClr val="660066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.</a:t>
            </a:r>
            <a:r>
              <a:rPr lang="en-US" altLang="en-US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？ </a:t>
            </a:r>
            <a:r>
              <a:rPr lang="en-US" altLang="en-US" sz="3000" b="1" dirty="0" err="1">
                <a:solidFill>
                  <a:srgbClr val="660066"/>
                </a:solidFill>
                <a:latin typeface="Arial Narrow" panose="020B0606020202030204" pitchFamily="34" charset="0"/>
              </a:rPr>
              <a:t>你介意做某事吗</a:t>
            </a:r>
            <a:r>
              <a:rPr lang="en-US" altLang="en-US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？</a:t>
            </a:r>
            <a:endParaRPr lang="zh-CN" altLang="en-US" sz="300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Would you mind not doing </a:t>
            </a:r>
            <a:r>
              <a:rPr lang="en-US" altLang="zh-CN" sz="3000" b="1" dirty="0" err="1">
                <a:solidFill>
                  <a:srgbClr val="660066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.?</a:t>
            </a:r>
            <a:r>
              <a:rPr lang="zh-CN" altLang="en-US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你介意不要做某事吗？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50825" y="3644900"/>
            <a:ext cx="84963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err="1">
                <a:latin typeface="Franklin Gothic Medium" panose="020B0603020102020204" pitchFamily="34" charset="0"/>
              </a:rPr>
              <a:t>Eg</a:t>
            </a:r>
            <a:r>
              <a:rPr lang="en-US" altLang="zh-CN" sz="3600" b="1" dirty="0">
                <a:latin typeface="Franklin Gothic Medium" panose="020B0603020102020204" pitchFamily="34" charset="0"/>
              </a:rPr>
              <a:t>: </a:t>
            </a:r>
            <a:r>
              <a:rPr lang="zh-CN" altLang="en-US" sz="3600" b="1" dirty="0">
                <a:latin typeface="Franklin Gothic Medium" panose="020B0603020102020204" pitchFamily="34" charset="0"/>
              </a:rPr>
              <a:t>你介意不要在这里吸烟吗？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altLang="zh-CN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Would you mind not smoking here?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Franklin Gothic Medium" panose="020B0603020102020204" pitchFamily="34" charset="0"/>
              </a:rPr>
              <a:t>      </a:t>
            </a:r>
            <a:r>
              <a:rPr lang="zh-CN" altLang="en-US" sz="3600" b="1" dirty="0">
                <a:latin typeface="Franklin Gothic Medium" panose="020B0603020102020204" pitchFamily="34" charset="0"/>
              </a:rPr>
              <a:t>你介意把窗户打开吗？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altLang="zh-CN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Would you mind opening the window?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 animBg="1"/>
      <p:bldP spid="13005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2" descr="6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600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Key points</a:t>
            </a:r>
            <a:endParaRPr lang="zh-CN" altLang="en-US" sz="4800" b="1" kern="10">
              <a:ln w="25400">
                <a:solidFill>
                  <a:srgbClr val="3333CC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125538"/>
            <a:ext cx="5937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CC"/>
                </a:solidFill>
              </a:rPr>
              <a:t>I will kick you the ball again.</a:t>
            </a:r>
          </a:p>
        </p:txBody>
      </p:sp>
      <p:sp>
        <p:nvSpPr>
          <p:cNvPr id="131076" name="AutoShape 4" descr="羊皮纸"/>
          <p:cNvSpPr/>
          <p:nvPr/>
        </p:nvSpPr>
        <p:spPr bwMode="auto">
          <a:xfrm>
            <a:off x="1403350" y="2060575"/>
            <a:ext cx="7489825" cy="1512888"/>
          </a:xfrm>
          <a:prstGeom prst="borderCallout2">
            <a:avLst>
              <a:gd name="adj1" fmla="val 7556"/>
              <a:gd name="adj2" fmla="val -1019"/>
              <a:gd name="adj3" fmla="val 7556"/>
              <a:gd name="adj4" fmla="val -2884"/>
              <a:gd name="adj5" fmla="val -31898"/>
              <a:gd name="adj6" fmla="val -475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6600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这是含有双宾语的句子。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kick sb. </a:t>
            </a:r>
            <a:r>
              <a:rPr lang="en-US" altLang="zh-CN" sz="2800" b="1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.=kick </a:t>
            </a:r>
            <a:r>
              <a:rPr lang="en-US" altLang="zh-CN" sz="2800" b="1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. to sb. </a:t>
            </a:r>
          </a:p>
          <a:p>
            <a:r>
              <a:rPr lang="zh-CN" altLang="en-US" sz="2800" b="1" dirty="0">
                <a:solidFill>
                  <a:srgbClr val="6600CC"/>
                </a:solidFill>
                <a:latin typeface="Franklin Gothic Medium" panose="020B0603020102020204" pitchFamily="34" charset="0"/>
              </a:rPr>
              <a:t>类似用法的动词有：</a:t>
            </a:r>
            <a:r>
              <a:rPr lang="en-US" altLang="zh-CN" sz="2800" b="1" dirty="0">
                <a:solidFill>
                  <a:srgbClr val="6600CC"/>
                </a:solidFill>
                <a:latin typeface="Franklin Gothic Medium" panose="020B0603020102020204" pitchFamily="34" charset="0"/>
              </a:rPr>
              <a:t>pass, give, bring, take…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79388" y="3789363"/>
            <a:ext cx="547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在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1a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中找出相似结构的句子：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051050" y="4437063"/>
            <a:ext cx="53784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I kick the ball to you.</a:t>
            </a:r>
          </a:p>
          <a:p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= I kick you the ball.</a:t>
            </a:r>
          </a:p>
          <a:p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You pass me the ball like this.</a:t>
            </a:r>
          </a:p>
          <a:p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= You pass the ball to me like this.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1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1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 animBg="1"/>
      <p:bldP spid="131077" grpId="0"/>
      <p:bldP spid="1310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4213" y="1125538"/>
            <a:ext cx="76327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 err="1">
                <a:latin typeface="Franklin Gothic Medium" panose="020B0603020102020204" pitchFamily="34" charset="0"/>
              </a:rPr>
              <a:t>Eg</a:t>
            </a:r>
            <a:r>
              <a:rPr lang="en-US" altLang="zh-CN" sz="3200" b="1" dirty="0">
                <a:latin typeface="Franklin Gothic Medium" panose="020B0603020102020204" pitchFamily="34" charset="0"/>
              </a:rPr>
              <a:t>: </a:t>
            </a:r>
            <a:r>
              <a:rPr lang="zh-CN" altLang="en-US" sz="3200" b="1" dirty="0">
                <a:latin typeface="Franklin Gothic Medium" panose="020B0603020102020204" pitchFamily="34" charset="0"/>
              </a:rPr>
              <a:t>请把书包拿给我。</a:t>
            </a: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altLang="zh-CN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Please bring me the schoolbag.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       =Please bring the schoolbag to me.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latin typeface="Franklin Gothic Medium" panose="020B0603020102020204" pitchFamily="34" charset="0"/>
              </a:rPr>
              <a:t>      </a:t>
            </a:r>
            <a:r>
              <a:rPr lang="zh-CN" altLang="en-US" sz="3200" b="1" dirty="0">
                <a:latin typeface="Franklin Gothic Medium" panose="020B0603020102020204" pitchFamily="34" charset="0"/>
              </a:rPr>
              <a:t>不要把钱给他。</a:t>
            </a: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altLang="zh-CN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Don’t give the money to him.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660066"/>
                </a:solidFill>
                <a:latin typeface="Franklin Gothic Medium" panose="020B0603020102020204" pitchFamily="34" charset="0"/>
              </a:rPr>
              <a:t>       =Don’t give him the money.</a:t>
            </a:r>
          </a:p>
        </p:txBody>
      </p:sp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24844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81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Practice</a:t>
            </a:r>
            <a:endParaRPr lang="zh-CN" altLang="en-US" sz="3600" b="1" kern="10" dirty="0">
              <a:ln w="381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2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7368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81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Task</a:t>
            </a:r>
            <a:endParaRPr lang="zh-CN" altLang="en-US" sz="3600" b="1" kern="10" dirty="0">
              <a:ln w="381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34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Retell the dialog with the useful expressions: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16013" y="2060575"/>
            <a:ext cx="6913562" cy="3602038"/>
          </a:xfrm>
          <a:prstGeom prst="rect">
            <a:avLst/>
          </a:prstGeom>
          <a:noFill/>
          <a:ln w="76200">
            <a:pattFill prst="sphere">
              <a:fgClr>
                <a:srgbClr val="FF0000"/>
              </a:fgClr>
              <a:bgClr>
                <a:srgbClr val="FFFFFF"/>
              </a:bgClr>
            </a:patt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Could you help me?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have a soccer game against …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One of my teammates fell ill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Will you …?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be glad to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Would you mind …?</a:t>
            </a:r>
          </a:p>
          <a:p>
            <a:pPr>
              <a:lnSpc>
                <a:spcPct val="115000"/>
              </a:lnSpc>
            </a:pPr>
            <a:r>
              <a:rPr kumimoji="1" lang="en-US" altLang="zh-CN" sz="2800" b="1" dirty="0">
                <a:latin typeface="Bookman Old Style" panose="02050604050505020204" pitchFamily="18" charset="0"/>
              </a:rPr>
              <a:t>Let’s go and practice.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68313" y="1263650"/>
            <a:ext cx="79914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latin typeface="Times New Roman" panose="02020603050405020304" pitchFamily="18" charset="0"/>
              </a:rPr>
              <a:t>★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Could you please + do sth.?</a:t>
            </a:r>
            <a:br>
              <a:rPr lang="en-US" altLang="zh-CN" sz="3800" b="1">
                <a:latin typeface="Times New Roman" panose="02020603050405020304" pitchFamily="18" charset="0"/>
              </a:rPr>
            </a:br>
            <a:r>
              <a:rPr lang="en-US" altLang="zh-CN" sz="3800" b="1">
                <a:latin typeface="Times New Roman" panose="02020603050405020304" pitchFamily="18" charset="0"/>
              </a:rPr>
              <a:t>    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Sure. / Of course.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44500" y="2798763"/>
            <a:ext cx="7993063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 dirty="0">
                <a:latin typeface="Times New Roman" panose="02020603050405020304" pitchFamily="18" charset="0"/>
              </a:rPr>
              <a:t>★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Will you + do </a:t>
            </a:r>
            <a:r>
              <a:rPr lang="en-US" altLang="zh-CN" sz="3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800" b="1" dirty="0">
                <a:latin typeface="Times New Roman" panose="02020603050405020304" pitchFamily="18" charset="0"/>
              </a:rPr>
              <a:t>.?</a:t>
            </a:r>
            <a:br>
              <a:rPr lang="en-US" altLang="zh-CN" sz="3800" b="1" dirty="0">
                <a:latin typeface="Times New Roman" panose="02020603050405020304" pitchFamily="18" charset="0"/>
              </a:rPr>
            </a:br>
            <a:r>
              <a:rPr lang="en-US" altLang="zh-CN" sz="3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I’ll be glad to.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39750" y="4330700"/>
            <a:ext cx="79565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latin typeface="Times New Roman" panose="02020603050405020304" pitchFamily="18" charset="0"/>
              </a:rPr>
              <a:t>★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Would you mind + doing sth.?</a:t>
            </a:r>
            <a:br>
              <a:rPr lang="en-US" altLang="zh-CN" sz="3800" b="1">
                <a:latin typeface="Times New Roman" panose="02020603050405020304" pitchFamily="18" charset="0"/>
              </a:rPr>
            </a:br>
            <a:r>
              <a:rPr lang="en-US" altLang="zh-CN" sz="3800" b="1">
                <a:latin typeface="Times New Roman" panose="02020603050405020304" pitchFamily="18" charset="0"/>
              </a:rPr>
              <a:t>    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Not at all. / Of course not.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460625" y="369888"/>
            <a:ext cx="3975100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>
                <a:solidFill>
                  <a:srgbClr val="333399"/>
                </a:solidFill>
              </a:rPr>
              <a:t>Key structures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  <p:bldP spid="1105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940050" y="549275"/>
            <a:ext cx="3276600" cy="717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chemeClr val="accent2"/>
                </a:solidFill>
              </a:rPr>
              <a:t>Key phrases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31838" y="1538288"/>
            <a:ext cx="7834312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en-US" altLang="zh-CN" sz="3200" b="1" dirty="0">
                <a:latin typeface="Times New Roman" panose="02020603050405020304" pitchFamily="18" charset="0"/>
              </a:rPr>
              <a:t> —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Could/Would you please + do </a:t>
            </a:r>
            <a:r>
              <a:rPr lang="en-US" altLang="zh-C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.?</a:t>
            </a:r>
          </a:p>
          <a:p>
            <a:pPr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      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请你做某事好吗？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—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Sure. / Of course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 </a:t>
            </a:r>
            <a:r>
              <a:rPr lang="en-US" altLang="zh-CN" sz="2900" b="1" dirty="0">
                <a:latin typeface="Times New Roman" panose="02020603050405020304" pitchFamily="18" charset="0"/>
              </a:rPr>
              <a:t>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好的。</a:t>
            </a:r>
          </a:p>
          <a:p>
            <a:pPr>
              <a:spcBef>
                <a:spcPct val="1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★ </a:t>
            </a:r>
            <a:r>
              <a:rPr lang="en-US" altLang="zh-CN" sz="3200" b="1" dirty="0">
                <a:latin typeface="Times New Roman" panose="02020603050405020304" pitchFamily="18" charset="0"/>
              </a:rPr>
              <a:t>—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Will you + do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你愿意做某事吗？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—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I’ll be glad to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我很乐意。</a:t>
            </a:r>
          </a:p>
          <a:p>
            <a:pPr>
              <a:spcBef>
                <a:spcPct val="1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★ </a:t>
            </a:r>
            <a:r>
              <a:rPr lang="en-US" altLang="zh-CN" sz="3200" b="1" dirty="0">
                <a:latin typeface="Times New Roman" panose="02020603050405020304" pitchFamily="18" charset="0"/>
              </a:rPr>
              <a:t>—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Would you mind + doing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你介意做某事吗？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—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Not at all. / Of course not.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当然不。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731838" y="1449388"/>
            <a:ext cx="7967662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do sb. a favor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帮某人的忙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fall ill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病倒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mind doing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介意做某事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practice doing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练习做某事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52413" y="1538288"/>
            <a:ext cx="9107487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latin typeface="Times New Roman" panose="02020603050405020304" pitchFamily="18" charset="0"/>
              </a:rPr>
              <a:t>★ </a:t>
            </a:r>
            <a:r>
              <a:rPr lang="en-US" altLang="zh-CN" sz="3800" b="1">
                <a:latin typeface="Times New Roman" panose="02020603050405020304" pitchFamily="18" charset="0"/>
              </a:rPr>
              <a:t>— Would you mind + doing sth.?</a:t>
            </a:r>
            <a:br>
              <a:rPr lang="en-US" altLang="zh-CN" sz="3800" b="1">
                <a:latin typeface="Times New Roman" panose="02020603050405020304" pitchFamily="18" charset="0"/>
              </a:rPr>
            </a:br>
            <a:r>
              <a:rPr lang="en-US" altLang="zh-CN" sz="3800" b="1">
                <a:latin typeface="Times New Roman" panose="02020603050405020304" pitchFamily="18" charset="0"/>
              </a:rPr>
              <a:t>     — Not at all. / Of course not.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55875" y="549275"/>
            <a:ext cx="39751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Key structures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49250" y="2978150"/>
            <a:ext cx="9107488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latin typeface="Times New Roman" panose="02020603050405020304" pitchFamily="18" charset="0"/>
              </a:rPr>
              <a:t>★ </a:t>
            </a:r>
            <a:r>
              <a:rPr lang="en-US" altLang="zh-CN" sz="3800" b="1">
                <a:latin typeface="Times New Roman" panose="02020603050405020304" pitchFamily="18" charset="0"/>
              </a:rPr>
              <a:t>— Would you mind not + doing sth.?    </a:t>
            </a:r>
            <a:br>
              <a:rPr lang="en-US" altLang="zh-CN" sz="3800" b="1">
                <a:latin typeface="Times New Roman" panose="02020603050405020304" pitchFamily="18" charset="0"/>
              </a:rPr>
            </a:br>
            <a:r>
              <a:rPr lang="en-US" altLang="zh-CN" sz="3800" b="1">
                <a:latin typeface="Times New Roman" panose="02020603050405020304" pitchFamily="18" charset="0"/>
              </a:rPr>
              <a:t>         </a:t>
            </a:r>
            <a:r>
              <a:rPr lang="zh-CN" altLang="en-US" sz="3800" b="1">
                <a:latin typeface="Times New Roman" panose="02020603050405020304" pitchFamily="18" charset="0"/>
                <a:ea typeface="楷体_GB2312" pitchFamily="49" charset="-122"/>
              </a:rPr>
              <a:t>你介意不做某事吗？</a:t>
            </a:r>
            <a:r>
              <a:rPr lang="zh-CN" altLang="en-US" sz="3800" b="1">
                <a:latin typeface="Times New Roman" panose="02020603050405020304" pitchFamily="18" charset="0"/>
              </a:rPr>
              <a:t/>
            </a:r>
            <a:br>
              <a:rPr lang="zh-CN" altLang="en-US" sz="3800" b="1">
                <a:latin typeface="Times New Roman" panose="02020603050405020304" pitchFamily="18" charset="0"/>
              </a:rPr>
            </a:br>
            <a:r>
              <a:rPr lang="zh-CN" altLang="en-US" sz="3800" b="1">
                <a:latin typeface="Times New Roman" panose="02020603050405020304" pitchFamily="18" charset="0"/>
              </a:rPr>
              <a:t>    </a:t>
            </a:r>
            <a:r>
              <a:rPr lang="en-US" altLang="zh-CN" sz="3800" b="1">
                <a:latin typeface="Times New Roman" panose="02020603050405020304" pitchFamily="18" charset="0"/>
              </a:rPr>
              <a:t>— Sorry.  </a:t>
            </a:r>
            <a:r>
              <a:rPr lang="zh-CN" altLang="en-US" sz="3800" b="1">
                <a:latin typeface="Times New Roman" panose="02020603050405020304" pitchFamily="18" charset="0"/>
                <a:ea typeface="楷体_GB2312" pitchFamily="49" charset="-122"/>
              </a:rPr>
              <a:t>对不起。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882775" y="549275"/>
            <a:ext cx="5473700" cy="808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700" b="1" dirty="0">
                <a:solidFill>
                  <a:srgbClr val="333399"/>
                </a:solidFill>
              </a:rPr>
              <a:t>Key phrases in 3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36588" y="1631950"/>
            <a:ext cx="726122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right away         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立刻，马上</a:t>
            </a:r>
          </a:p>
          <a:p>
            <a:pPr>
              <a:lnSpc>
                <a:spcPct val="120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put it somewhere else 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去其他一些地方</a:t>
            </a:r>
          </a:p>
          <a:p>
            <a:pPr>
              <a:lnSpc>
                <a:spcPct val="120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throw about       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乱扔</a:t>
            </a:r>
          </a:p>
          <a:p>
            <a:pPr>
              <a:lnSpc>
                <a:spcPct val="120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I’m sorry about that.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因那件事而感到抱歉。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 descr="6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36004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Look and say</a:t>
            </a:r>
            <a:endParaRPr lang="zh-CN" altLang="en-US" sz="4800" b="1" kern="10">
              <a:ln w="25400">
                <a:solidFill>
                  <a:srgbClr val="3333CC"/>
                </a:solidFill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0" y="1412875"/>
            <a:ext cx="3851275" cy="1871663"/>
          </a:xfrm>
          <a:prstGeom prst="cloudCallout">
            <a:avLst>
              <a:gd name="adj1" fmla="val 65046"/>
              <a:gd name="adj2" fmla="val 113356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latin typeface="Franklin Gothic Medium" panose="020B0603020102020204" pitchFamily="34" charset="0"/>
              </a:rPr>
              <a:t>Could you </a:t>
            </a: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give him a hand</a:t>
            </a:r>
            <a:r>
              <a:rPr kumimoji="1" lang="en-US" altLang="zh-CN" sz="3200" b="1" dirty="0">
                <a:latin typeface="Franklin Gothic Medium" panose="020B0603020102020204" pitchFamily="34" charset="0"/>
              </a:rPr>
              <a:t>?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5651500" y="1989138"/>
            <a:ext cx="2303463" cy="1079500"/>
          </a:xfrm>
          <a:prstGeom prst="wedgeRoundRectCallout">
            <a:avLst>
              <a:gd name="adj1" fmla="val -14509"/>
              <a:gd name="adj2" fmla="val 156912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>
                <a:latin typeface="Times New Roman" panose="02020603050405020304" pitchFamily="18" charset="0"/>
              </a:rPr>
              <a:t>Sure! What is it?</a:t>
            </a:r>
          </a:p>
        </p:txBody>
      </p:sp>
      <p:pic>
        <p:nvPicPr>
          <p:cNvPr id="100357" name="Picture 5" descr="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240213"/>
            <a:ext cx="3168650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AutoShape 6" descr="羊皮纸"/>
          <p:cNvSpPr/>
          <p:nvPr/>
        </p:nvSpPr>
        <p:spPr bwMode="auto">
          <a:xfrm>
            <a:off x="1498600" y="4221163"/>
            <a:ext cx="2692400" cy="1079500"/>
          </a:xfrm>
          <a:prstGeom prst="borderCallout2">
            <a:avLst>
              <a:gd name="adj1" fmla="val 10588"/>
              <a:gd name="adj2" fmla="val -2829"/>
              <a:gd name="adj3" fmla="val 10588"/>
              <a:gd name="adj4" fmla="val -2829"/>
              <a:gd name="adj5" fmla="val -136028"/>
              <a:gd name="adj6" fmla="val -1898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give sb. a hand </a:t>
            </a:r>
            <a:r>
              <a:rPr kumimoji="1"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帮助某人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 animBg="1"/>
      <p:bldP spid="1003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2173288" y="639763"/>
            <a:ext cx="5184775" cy="80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700" b="1">
                <a:solidFill>
                  <a:srgbClr val="333399"/>
                </a:solidFill>
              </a:rPr>
              <a:t>Key phrases in 4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193925" y="1714500"/>
            <a:ext cx="583247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★</a:t>
            </a:r>
            <a:r>
              <a:rPr lang="en-US" altLang="zh-CN" sz="3600" b="1">
                <a:latin typeface="Times New Roman" panose="02020603050405020304" pitchFamily="18" charset="0"/>
              </a:rPr>
              <a:t> make one’s bed    </a:t>
            </a:r>
          </a:p>
          <a:p>
            <a:pPr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整理床铺</a:t>
            </a:r>
          </a:p>
          <a:p>
            <a:pPr>
              <a:spcBef>
                <a:spcPct val="2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manage sth.</a:t>
            </a:r>
          </a:p>
          <a:p>
            <a:pPr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设法对付；管理</a:t>
            </a:r>
          </a:p>
          <a:p>
            <a:pPr>
              <a:spcBef>
                <a:spcPct val="2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manage to do sth.</a:t>
            </a:r>
          </a:p>
          <a:p>
            <a:pPr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设法做成某事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595438" y="277813"/>
            <a:ext cx="5076825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333399"/>
                </a:solidFill>
              </a:rPr>
              <a:t>Key phrases of Section A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07950" y="806450"/>
            <a:ext cx="9036050" cy="594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en-US" altLang="zh-CN" sz="3200" b="1" dirty="0">
                <a:latin typeface="Times New Roman" panose="02020603050405020304" pitchFamily="18" charset="0"/>
              </a:rPr>
              <a:t> do sb. a favor = help sb. = give sb. a hand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帮助某人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fall ill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病倒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mind doing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介意做某事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practice doing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练习做某事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right away      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立刻，马上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en-US" altLang="zh-CN" sz="3200" b="1" dirty="0">
                <a:latin typeface="Times New Roman" panose="02020603050405020304" pitchFamily="18" charset="0"/>
              </a:rPr>
              <a:t>put it somewhere else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把它放到其他一些地方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throw about    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乱扔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I’m sorry about that.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因此而感到抱歉。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make one’s bed   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整理床铺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manage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设法对付；管理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manage to do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设法做成某事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36588" y="639763"/>
            <a:ext cx="7581900" cy="134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100" b="1"/>
              <a:t>Key sentence patterns of Section A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60363" y="2168525"/>
            <a:ext cx="8783637" cy="412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defTabSz="913130">
              <a:lnSpc>
                <a:spcPct val="125000"/>
              </a:lnSpc>
              <a:spcBef>
                <a:spcPct val="20000"/>
              </a:spcBef>
            </a:pPr>
            <a:r>
              <a:rPr lang="en-US" altLang="en-US" sz="3100" b="1">
                <a:latin typeface="Times New Roman" panose="02020603050405020304" pitchFamily="18" charset="0"/>
              </a:rPr>
              <a:t>★</a:t>
            </a:r>
            <a:r>
              <a:rPr lang="en-US" altLang="zh-CN" sz="3100" b="1">
                <a:latin typeface="Times New Roman" panose="02020603050405020304" pitchFamily="18" charset="0"/>
              </a:rPr>
              <a:t> — Could/Would you please do sth.?</a:t>
            </a:r>
          </a:p>
          <a:p>
            <a:pPr defTabSz="913130">
              <a:lnSpc>
                <a:spcPct val="125000"/>
              </a:lnSpc>
              <a:spcBef>
                <a:spcPct val="20000"/>
              </a:spcBef>
            </a:pPr>
            <a:r>
              <a:rPr lang="en-US" altLang="zh-CN" sz="3100" b="1">
                <a:latin typeface="Times New Roman" panose="02020603050405020304" pitchFamily="18" charset="0"/>
              </a:rPr>
              <a:t>      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请你做某事好吗？</a:t>
            </a:r>
          </a:p>
          <a:p>
            <a:pPr defTabSz="913130">
              <a:lnSpc>
                <a:spcPct val="125000"/>
              </a:lnSpc>
              <a:spcBef>
                <a:spcPct val="20000"/>
              </a:spcBef>
            </a:pPr>
            <a:r>
              <a:rPr lang="zh-CN" altLang="en-US" sz="3100" b="1">
                <a:latin typeface="Times New Roman" panose="02020603050405020304" pitchFamily="18" charset="0"/>
              </a:rPr>
              <a:t>     </a:t>
            </a:r>
            <a:r>
              <a:rPr lang="en-US" altLang="zh-CN" sz="3100" b="1">
                <a:latin typeface="Times New Roman" panose="02020603050405020304" pitchFamily="18" charset="0"/>
              </a:rPr>
              <a:t>— Sure. / Of course.   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好的。</a:t>
            </a:r>
          </a:p>
          <a:p>
            <a:pPr defTabSz="913130">
              <a:lnSpc>
                <a:spcPct val="125000"/>
              </a:lnSpc>
              <a:spcBef>
                <a:spcPct val="20000"/>
              </a:spcBef>
            </a:pPr>
            <a:r>
              <a:rPr lang="en-US" altLang="en-US" sz="3100" b="1">
                <a:latin typeface="Times New Roman" panose="02020603050405020304" pitchFamily="18" charset="0"/>
              </a:rPr>
              <a:t>★ </a:t>
            </a:r>
            <a:r>
              <a:rPr lang="en-US" altLang="zh-CN" sz="3100" b="1">
                <a:latin typeface="Times New Roman" panose="02020603050405020304" pitchFamily="18" charset="0"/>
              </a:rPr>
              <a:t>—</a:t>
            </a:r>
            <a:r>
              <a:rPr lang="en-US" altLang="en-US" sz="3100" b="1">
                <a:latin typeface="Times New Roman" panose="02020603050405020304" pitchFamily="18" charset="0"/>
              </a:rPr>
              <a:t> Will you do sth.?</a:t>
            </a:r>
            <a:r>
              <a:rPr lang="en-US" altLang="zh-CN" sz="3100" b="1">
                <a:latin typeface="Times New Roman" panose="02020603050405020304" pitchFamily="18" charset="0"/>
              </a:rPr>
              <a:t>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你愿意做某事吗？</a:t>
            </a:r>
          </a:p>
          <a:p>
            <a:pPr defTabSz="913130">
              <a:lnSpc>
                <a:spcPct val="125000"/>
              </a:lnSpc>
              <a:spcBef>
                <a:spcPct val="20000"/>
              </a:spcBef>
            </a:pPr>
            <a:r>
              <a:rPr lang="zh-CN" altLang="en-US" sz="3100" b="1">
                <a:latin typeface="Times New Roman" panose="02020603050405020304" pitchFamily="18" charset="0"/>
              </a:rPr>
              <a:t>     </a:t>
            </a:r>
            <a:r>
              <a:rPr lang="en-US" altLang="zh-CN" sz="3100" b="1">
                <a:latin typeface="Times New Roman" panose="02020603050405020304" pitchFamily="18" charset="0"/>
              </a:rPr>
              <a:t>—</a:t>
            </a:r>
            <a:r>
              <a:rPr lang="en-US" altLang="en-US" sz="3100" b="1">
                <a:latin typeface="Times New Roman" panose="02020603050405020304" pitchFamily="18" charset="0"/>
              </a:rPr>
              <a:t> I’</a:t>
            </a:r>
            <a:r>
              <a:rPr lang="en-US" altLang="zh-CN" sz="3100" b="1">
                <a:latin typeface="Times New Roman" panose="02020603050405020304" pitchFamily="18" charset="0"/>
              </a:rPr>
              <a:t>d</a:t>
            </a:r>
            <a:r>
              <a:rPr lang="en-US" altLang="en-US" sz="3100" b="1">
                <a:latin typeface="Times New Roman" panose="02020603050405020304" pitchFamily="18" charset="0"/>
              </a:rPr>
              <a:t> be glad to.</a:t>
            </a:r>
            <a:r>
              <a:rPr lang="en-US" altLang="zh-CN" sz="3100" b="1">
                <a:latin typeface="Times New Roman" panose="02020603050405020304" pitchFamily="18" charset="0"/>
              </a:rPr>
              <a:t>   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我很乐意。</a:t>
            </a:r>
          </a:p>
          <a:p>
            <a:pPr defTabSz="913130">
              <a:lnSpc>
                <a:spcPct val="125000"/>
              </a:lnSpc>
              <a:spcBef>
                <a:spcPct val="20000"/>
              </a:spcBef>
            </a:pPr>
            <a:endParaRPr lang="en-US" altLang="zh-CN" sz="31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44500" y="819150"/>
            <a:ext cx="85423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en-US" altLang="en-US" sz="3100" b="1">
                <a:latin typeface="Times New Roman" panose="02020603050405020304" pitchFamily="18" charset="0"/>
              </a:rPr>
              <a:t>★ </a:t>
            </a:r>
            <a:r>
              <a:rPr lang="en-US" altLang="zh-CN" sz="3100" b="1">
                <a:latin typeface="Times New Roman" panose="02020603050405020304" pitchFamily="18" charset="0"/>
              </a:rPr>
              <a:t>—</a:t>
            </a:r>
            <a:r>
              <a:rPr lang="en-US" altLang="en-US" sz="3100" b="1">
                <a:latin typeface="Times New Roman" panose="02020603050405020304" pitchFamily="18" charset="0"/>
              </a:rPr>
              <a:t> Would you mind doing sth.?</a:t>
            </a:r>
            <a:endParaRPr lang="en-US" altLang="zh-CN" sz="3100" b="1"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en-US" altLang="zh-CN" sz="3100" b="1">
                <a:latin typeface="Times New Roman" panose="02020603050405020304" pitchFamily="18" charset="0"/>
              </a:rPr>
              <a:t>      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你介意做某事吗？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zh-CN" altLang="en-US" sz="3100" b="1">
                <a:latin typeface="Times New Roman" panose="02020603050405020304" pitchFamily="18" charset="0"/>
              </a:rPr>
              <a:t>     </a:t>
            </a:r>
            <a:r>
              <a:rPr lang="en-US" altLang="zh-CN" sz="3100" b="1">
                <a:latin typeface="Times New Roman" panose="02020603050405020304" pitchFamily="18" charset="0"/>
              </a:rPr>
              <a:t>—</a:t>
            </a:r>
            <a:r>
              <a:rPr lang="en-US" altLang="en-US" sz="3100" b="1">
                <a:latin typeface="Times New Roman" panose="02020603050405020304" pitchFamily="18" charset="0"/>
              </a:rPr>
              <a:t> Not at all. / Of course not.</a:t>
            </a:r>
            <a:r>
              <a:rPr lang="en-US" altLang="zh-CN" sz="3100" b="1">
                <a:latin typeface="Times New Roman" panose="02020603050405020304" pitchFamily="18" charset="0"/>
              </a:rPr>
              <a:t>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当然不。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zh-CN" altLang="en-US" sz="3100" b="1">
                <a:latin typeface="Times New Roman" panose="02020603050405020304" pitchFamily="18" charset="0"/>
              </a:rPr>
              <a:t>          </a:t>
            </a:r>
            <a:r>
              <a:rPr lang="en-US" altLang="zh-CN" sz="3100" b="1">
                <a:latin typeface="Times New Roman" panose="02020603050405020304" pitchFamily="18" charset="0"/>
              </a:rPr>
              <a:t>Sorry, you’d better not.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对不起，最好不 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         要。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en-US" altLang="en-US" sz="3100" b="1">
                <a:latin typeface="Times New Roman" panose="02020603050405020304" pitchFamily="18" charset="0"/>
              </a:rPr>
              <a:t>★ </a:t>
            </a:r>
            <a:r>
              <a:rPr lang="en-US" altLang="zh-CN" sz="3100" b="1">
                <a:latin typeface="Times New Roman" panose="02020603050405020304" pitchFamily="18" charset="0"/>
              </a:rPr>
              <a:t>—</a:t>
            </a:r>
            <a:r>
              <a:rPr lang="en-US" altLang="en-US" sz="3100" b="1">
                <a:latin typeface="Times New Roman" panose="02020603050405020304" pitchFamily="18" charset="0"/>
              </a:rPr>
              <a:t> Would you mind </a:t>
            </a:r>
            <a:r>
              <a:rPr lang="en-US" altLang="zh-CN" sz="3100" b="1">
                <a:latin typeface="Times New Roman" panose="02020603050405020304" pitchFamily="18" charset="0"/>
              </a:rPr>
              <a:t>not</a:t>
            </a:r>
            <a:r>
              <a:rPr lang="en-US" altLang="en-US" sz="3100" b="1">
                <a:latin typeface="Times New Roman" panose="02020603050405020304" pitchFamily="18" charset="0"/>
              </a:rPr>
              <a:t> doing sth.?</a:t>
            </a:r>
            <a:endParaRPr lang="en-US" altLang="zh-CN" sz="3100" b="1"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en-US" altLang="zh-CN" sz="3100" b="1">
                <a:latin typeface="Times New Roman" panose="02020603050405020304" pitchFamily="18" charset="0"/>
              </a:rPr>
              <a:t>      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你介意不做某事吗？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zh-CN" altLang="en-US" sz="3100" b="1">
                <a:latin typeface="Times New Roman" panose="02020603050405020304" pitchFamily="18" charset="0"/>
              </a:rPr>
              <a:t>     </a:t>
            </a:r>
            <a:r>
              <a:rPr lang="en-US" altLang="zh-CN" sz="3100" b="1">
                <a:latin typeface="Times New Roman" panose="02020603050405020304" pitchFamily="18" charset="0"/>
              </a:rPr>
              <a:t>— Sorry, I won’t.  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对不起，我不会再这  </a:t>
            </a:r>
          </a:p>
          <a:p>
            <a:pPr defTabSz="913130">
              <a:lnSpc>
                <a:spcPct val="110000"/>
              </a:lnSpc>
              <a:spcBef>
                <a:spcPct val="10000"/>
              </a:spcBef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    样。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52413" y="1628775"/>
            <a:ext cx="795337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1. --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你介意不乱扔垃圾吗？</a:t>
            </a: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--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我为此感到抱歉。</a:t>
            </a: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你马上去整理床铺好吗？</a:t>
            </a: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39750" y="2619375"/>
            <a:ext cx="82184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 Would you mind not </a:t>
            </a:r>
            <a:r>
              <a:rPr lang="en-US" altLang="zh-CN" sz="31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throwing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rubbish </a:t>
            </a:r>
            <a:r>
              <a:rPr lang="en-US" altLang="zh-CN" sz="31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about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36588" y="3609975"/>
            <a:ext cx="435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 I’m sorry about that.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44500" y="4778375"/>
            <a:ext cx="76946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please </a:t>
            </a:r>
            <a:r>
              <a:rPr lang="en-US" altLang="zh-CN" sz="31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make your bed right away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0" y="36988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08" tIns="59255" rIns="118508" bIns="5925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333399"/>
                </a:solidFill>
              </a:rPr>
              <a:t>Translate the following sentences.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212850" y="2619375"/>
            <a:ext cx="719931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I’ll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manage to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play the piano more quietly.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25513" y="4508500"/>
            <a:ext cx="74866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mind not speaking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loudly?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11835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我会设法弹钢琴弹得更安静点。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你介意不要说得这么大声吗？</a:t>
            </a:r>
          </a:p>
          <a:p>
            <a:endParaRPr lang="en-US" altLang="zh-CN" sz="4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49250" y="1358900"/>
            <a:ext cx="793432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我们将给他们以帮助。</a:t>
            </a:r>
          </a:p>
          <a:p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21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我的一个朋友喜欢在星期天玩电脑游戏。</a:t>
            </a:r>
          </a:p>
          <a:p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21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你和我们一起练习打排球好吗？</a:t>
            </a:r>
          </a:p>
          <a:p>
            <a:endParaRPr lang="zh-CN" altLang="en-US" sz="3200" b="1">
              <a:latin typeface="Times New Roman" panose="02020603050405020304" pitchFamily="18" charset="0"/>
            </a:endParaRPr>
          </a:p>
          <a:p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39750" y="1898650"/>
            <a:ext cx="42465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We’ll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do them a favor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539750" y="3248025"/>
            <a:ext cx="777875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One of my friends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likes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playing computer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games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Sunday.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44500" y="4959350"/>
            <a:ext cx="82153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Will you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practice playing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volleyball with us?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0" y="458788"/>
            <a:ext cx="93106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08" tIns="59255" rIns="118508" bIns="5925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333399"/>
                </a:solidFill>
              </a:rPr>
              <a:t>Translate the following sentences.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1089025"/>
            <a:ext cx="7772400" cy="30607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ea typeface="楷体_GB2312" pitchFamily="49" charset="-122"/>
              </a:rPr>
              <a:t>4. </a:t>
            </a:r>
            <a:r>
              <a:rPr lang="zh-CN" altLang="en-US" b="1">
                <a:ea typeface="楷体_GB2312" pitchFamily="49" charset="-122"/>
              </a:rPr>
              <a:t>不要太劳累了，否则你会生病的。</a:t>
            </a:r>
          </a:p>
          <a:p>
            <a:pPr>
              <a:buFontTx/>
              <a:buNone/>
            </a:pPr>
            <a:endParaRPr lang="zh-CN" altLang="en-US" b="1">
              <a:ea typeface="楷体_GB2312" pitchFamily="49" charset="-122"/>
            </a:endParaRPr>
          </a:p>
          <a:p>
            <a:pPr>
              <a:buFontTx/>
              <a:buNone/>
            </a:pPr>
            <a:endParaRPr lang="zh-CN" altLang="en-US" sz="1300" b="1"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ea typeface="楷体_GB2312" pitchFamily="49" charset="-122"/>
              </a:rPr>
              <a:t>5. </a:t>
            </a:r>
            <a:r>
              <a:rPr lang="en-US" altLang="zh-CN" b="1">
                <a:latin typeface="Times New Roman" panose="02020603050405020304"/>
              </a:rPr>
              <a:t>—</a:t>
            </a: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你介意把窗户打开吗？ </a:t>
            </a:r>
            <a:r>
              <a:rPr lang="en-US" altLang="zh-CN" b="1">
                <a:latin typeface="Times New Roman" panose="02020603050405020304"/>
              </a:rPr>
              <a:t>—</a:t>
            </a:r>
            <a:r>
              <a:rPr lang="en-US" altLang="zh-CN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抱歉，外面太冷了。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731838" y="1719263"/>
            <a:ext cx="68040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Don’t be too tired, or you will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fall ill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7088" y="3517900"/>
            <a:ext cx="76771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Would you mind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opening the window?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925513" y="4330700"/>
            <a:ext cx="75819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— I’m sorry. (You’d better not.) It’s too cold outside.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9250" y="277813"/>
            <a:ext cx="42243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08" tIns="59255" rIns="118508" bIns="5925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单项选择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308100" y="1989138"/>
            <a:ext cx="6096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011863" y="3517900"/>
            <a:ext cx="838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49250" y="933450"/>
            <a:ext cx="854233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– Would you mind helping me with my English?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– _____ Let’s go and practice.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A. Not at all.          	B. Don’t mind.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C. I’m sorry.           	D. Sure.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When the children saw the _____ film, they became _____.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A. exciting; excited  	B. excited; excited</a:t>
            </a: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C. exciting; excited  	D. excited; exciting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44500" y="819150"/>
            <a:ext cx="8447088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– Would you mind my smoking here?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– _______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No, thanks.   	B. Go out.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C. Of course not.  D. Yes, I’d love to.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He ______ yesterday. I hope he’ll be well soon.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A. fall ill    B. falls ill   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3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C. fell ill    D. fell illness</a:t>
            </a:r>
          </a:p>
          <a:p>
            <a:pPr>
              <a:spcBef>
                <a:spcPct val="50000"/>
              </a:spcBef>
            </a:pPr>
            <a:endParaRPr lang="en-US" altLang="zh-CN" sz="4100" dirty="0">
              <a:latin typeface="Times New Roman" panose="02020603050405020304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595438" y="1449388"/>
            <a:ext cx="8382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882775" y="3159125"/>
            <a:ext cx="8413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092950" y="765175"/>
            <a:ext cx="143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1379" name="Picture 3" descr="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240213"/>
            <a:ext cx="3168650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3850" y="2852738"/>
            <a:ext cx="4067175" cy="2160587"/>
          </a:xfrm>
          <a:prstGeom prst="cloudCallout">
            <a:avLst>
              <a:gd name="adj1" fmla="val 52106"/>
              <a:gd name="adj2" fmla="val 79023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Would you mind</a:t>
            </a:r>
            <a:r>
              <a:rPr kumimoji="1" lang="en-US" altLang="zh-CN" sz="3200" b="1" dirty="0">
                <a:latin typeface="Franklin Gothic Medium" panose="020B0603020102020204" pitchFamily="34" charset="0"/>
              </a:rPr>
              <a:t> teaching him English?</a:t>
            </a: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6588125" y="3141663"/>
            <a:ext cx="2124075" cy="647700"/>
          </a:xfrm>
          <a:prstGeom prst="wedgeRoundRectCallout">
            <a:avLst>
              <a:gd name="adj1" fmla="val -52764"/>
              <a:gd name="adj2" fmla="val 12892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>
                <a:latin typeface="Times New Roman" panose="02020603050405020304" pitchFamily="18" charset="0"/>
              </a:rPr>
              <a:t>Not at all.</a:t>
            </a:r>
          </a:p>
        </p:txBody>
      </p:sp>
      <p:sp>
        <p:nvSpPr>
          <p:cNvPr id="101382" name="WordArt 6" descr="6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36004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3333CC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/>
                <a:cs typeface="Courier New" panose="02070309020205020404"/>
              </a:rPr>
              <a:t>Look and say</a:t>
            </a:r>
            <a:endParaRPr lang="zh-CN" altLang="en-US" sz="4800" b="1" kern="10">
              <a:ln w="25400">
                <a:solidFill>
                  <a:srgbClr val="3333CC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01383" name="AutoShape 7" descr="羊皮纸"/>
          <p:cNvSpPr/>
          <p:nvPr/>
        </p:nvSpPr>
        <p:spPr bwMode="auto">
          <a:xfrm>
            <a:off x="1403350" y="1484313"/>
            <a:ext cx="4681538" cy="1296987"/>
          </a:xfrm>
          <a:prstGeom prst="borderCallout2">
            <a:avLst>
              <a:gd name="adj1" fmla="val 8815"/>
              <a:gd name="adj2" fmla="val -1630"/>
              <a:gd name="adj3" fmla="val 8815"/>
              <a:gd name="adj4" fmla="val -1630"/>
              <a:gd name="adj5" fmla="val 163403"/>
              <a:gd name="adj6" fmla="val -620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Would you mind doing </a:t>
            </a:r>
            <a:r>
              <a:rPr kumimoji="1" lang="en-US" altLang="zh-C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sth</a:t>
            </a:r>
            <a:r>
              <a:rPr kumimoji="1"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？ 你介意做某事吗？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10138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/>
              <a:t>   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2804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看图写对话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, 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运用句型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: 1) Where is he/she? </a:t>
            </a:r>
          </a:p>
          <a:p>
            <a:pPr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2) What is he/she doing? </a:t>
            </a:r>
          </a:p>
          <a:p>
            <a:pPr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3) --Is he/she…? --Yes, he/she is. </a:t>
            </a:r>
          </a:p>
          <a:p>
            <a:pPr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                            --No, he/she isn’t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916238" y="47625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000" b="1" dirty="0">
                <a:solidFill>
                  <a:srgbClr val="333399"/>
                </a:solidFill>
              </a:rPr>
              <a:t>Homework</a:t>
            </a:r>
          </a:p>
        </p:txBody>
      </p:sp>
      <p:pic>
        <p:nvPicPr>
          <p:cNvPr id="44037" name="Picture 5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4005263"/>
            <a:ext cx="2881312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933825"/>
            <a:ext cx="2952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66563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4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69900" y="738188"/>
            <a:ext cx="763111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 dirty="0">
                <a:latin typeface="Times New Roman" panose="02020603050405020304" pitchFamily="18" charset="0"/>
              </a:rPr>
              <a:t>—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Could you please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help me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468313" y="2667000"/>
            <a:ext cx="590391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>
                <a:latin typeface="Times New Roman" panose="02020603050405020304" pitchFamily="18" charset="0"/>
              </a:rPr>
              <a:t>— 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Sure /Of course.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3588" y="1414463"/>
            <a:ext cx="457041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= do me a favor</a:t>
            </a:r>
          </a:p>
          <a:p>
            <a:pPr marL="342900" indent="-342900" defTabSz="91313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= give me a hand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971550" y="3132138"/>
            <a:ext cx="359886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>
                <a:latin typeface="Times New Roman" panose="02020603050405020304" pitchFamily="18" charset="0"/>
              </a:rPr>
              <a:t>What is it?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52413" y="4330700"/>
            <a:ext cx="8674100" cy="1301750"/>
          </a:xfrm>
          <a:prstGeom prst="rect">
            <a:avLst/>
          </a:prstGeom>
          <a:solidFill>
            <a:srgbClr val="CCFF33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solidFill>
                  <a:srgbClr val="FF0000"/>
                </a:solidFill>
              </a:rPr>
              <a:t>★</a:t>
            </a:r>
            <a:r>
              <a:rPr lang="en-US" altLang="en-US" sz="3800" b="1">
                <a:solidFill>
                  <a:srgbClr val="3333FF"/>
                </a:solidFill>
              </a:rPr>
              <a:t> </a:t>
            </a:r>
            <a:r>
              <a:rPr lang="en-US" altLang="zh-CN" sz="4200" b="1">
                <a:latin typeface="Times New Roman" panose="02020603050405020304"/>
              </a:rPr>
              <a:t>—</a:t>
            </a:r>
            <a:r>
              <a:rPr lang="en-US" altLang="zh-CN" sz="3800" b="1"/>
              <a:t> </a:t>
            </a:r>
            <a:r>
              <a:rPr lang="en-US" altLang="zh-CN" sz="3800" b="1">
                <a:solidFill>
                  <a:srgbClr val="FF3300"/>
                </a:solidFill>
              </a:rPr>
              <a:t>Could you please + do sth.?</a:t>
            </a:r>
            <a:br>
              <a:rPr lang="en-US" altLang="zh-CN" sz="3800" b="1">
                <a:solidFill>
                  <a:srgbClr val="FF3300"/>
                </a:solidFill>
              </a:rPr>
            </a:br>
            <a:r>
              <a:rPr lang="en-US" altLang="zh-CN" sz="3800" b="1">
                <a:solidFill>
                  <a:srgbClr val="FF3300"/>
                </a:solidFill>
              </a:rPr>
              <a:t>     </a:t>
            </a:r>
            <a:r>
              <a:rPr lang="en-US" altLang="zh-CN" sz="4200" b="1">
                <a:latin typeface="Times New Roman" panose="02020603050405020304"/>
              </a:rPr>
              <a:t>—</a:t>
            </a:r>
            <a:r>
              <a:rPr lang="en-US" altLang="zh-CN" sz="3800" b="1"/>
              <a:t> </a:t>
            </a:r>
            <a:r>
              <a:rPr lang="en-US" altLang="zh-CN" sz="3800" b="1">
                <a:solidFill>
                  <a:srgbClr val="FF3300"/>
                </a:solidFill>
              </a:rPr>
              <a:t>Sure. / Of course.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5148263" y="14224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6" grpId="0" build="p"/>
      <p:bldP spid="105477" grpId="0"/>
      <p:bldP spid="105478" grpId="0" animBg="1"/>
      <p:bldP spid="1054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Volley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079625"/>
            <a:ext cx="16637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skat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075" y="2168525"/>
            <a:ext cx="1774825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s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3288" y="4238625"/>
            <a:ext cx="18796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Bicycling"/>
          <p:cNvPicPr>
            <a:picLocks noChangeAspect="1" noChangeArrowheads="1"/>
          </p:cNvPicPr>
          <p:nvPr/>
        </p:nvPicPr>
        <p:blipFill>
          <a:blip r:embed="rId5" cstate="email"/>
          <a:srcRect t="11528"/>
          <a:stretch>
            <a:fillRect/>
          </a:stretch>
        </p:blipFill>
        <p:spPr bwMode="auto">
          <a:xfrm>
            <a:off x="252413" y="4238625"/>
            <a:ext cx="180816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runnin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950" y="2168525"/>
            <a:ext cx="20431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jordan6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03950" y="4238625"/>
            <a:ext cx="21780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socc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7825" y="4238625"/>
            <a:ext cx="1841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 descr="baseb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3288" y="2168525"/>
            <a:ext cx="18319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252413" y="277813"/>
            <a:ext cx="8458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—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please</a:t>
            </a:r>
            <a:r>
              <a:rPr lang="en-US" altLang="zh-CN" sz="3600" b="1">
                <a:latin typeface="Times New Roman" panose="02020603050405020304" pitchFamily="18" charset="0"/>
              </a:rPr>
              <a:t> tell me this sport’s name?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252413" y="1358900"/>
            <a:ext cx="5280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Sure. It is 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444500" y="909638"/>
            <a:ext cx="76533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>
                <a:latin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Will you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u="sng">
                <a:latin typeface="Times New Roman" panose="02020603050405020304" pitchFamily="18" charset="0"/>
              </a:rPr>
              <a:t>play basketball with us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68313" y="2055813"/>
            <a:ext cx="52562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—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I’ll be glad to.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68313" y="3998913"/>
            <a:ext cx="7991475" cy="1301750"/>
          </a:xfrm>
          <a:prstGeom prst="rect">
            <a:avLst/>
          </a:prstGeom>
          <a:solidFill>
            <a:srgbClr val="CCFF33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solidFill>
                  <a:srgbClr val="FF0000"/>
                </a:solidFill>
              </a:rPr>
              <a:t>★</a:t>
            </a:r>
            <a:r>
              <a:rPr lang="en-US" altLang="en-US" sz="3800" b="1">
                <a:solidFill>
                  <a:srgbClr val="3333FF"/>
                </a:solidFill>
              </a:rPr>
              <a:t> </a:t>
            </a:r>
            <a:r>
              <a:rPr lang="en-US" altLang="zh-CN" sz="4200" b="1">
                <a:latin typeface="Times New Roman" panose="02020603050405020304"/>
              </a:rPr>
              <a:t>—</a:t>
            </a:r>
            <a:r>
              <a:rPr lang="en-US" altLang="zh-CN" sz="3800" b="1"/>
              <a:t> </a:t>
            </a:r>
            <a:r>
              <a:rPr lang="en-US" altLang="zh-CN" sz="3800" b="1">
                <a:solidFill>
                  <a:srgbClr val="FF3300"/>
                </a:solidFill>
              </a:rPr>
              <a:t>Will you + do sth.?</a:t>
            </a:r>
            <a:br>
              <a:rPr lang="en-US" altLang="zh-CN" sz="3800" b="1">
                <a:solidFill>
                  <a:srgbClr val="FF3300"/>
                </a:solidFill>
              </a:rPr>
            </a:br>
            <a:r>
              <a:rPr lang="en-US" altLang="zh-CN" sz="3800" b="1">
                <a:solidFill>
                  <a:srgbClr val="FF3300"/>
                </a:solidFill>
              </a:rPr>
              <a:t>     </a:t>
            </a:r>
            <a:r>
              <a:rPr lang="en-US" altLang="zh-CN" sz="4200" b="1">
                <a:latin typeface="Times New Roman" panose="02020603050405020304"/>
              </a:rPr>
              <a:t>—</a:t>
            </a:r>
            <a:r>
              <a:rPr lang="en-US" altLang="zh-CN" sz="3800" b="1"/>
              <a:t> </a:t>
            </a:r>
            <a:r>
              <a:rPr lang="en-US" altLang="zh-CN" sz="3800" b="1">
                <a:solidFill>
                  <a:srgbClr val="FF3300"/>
                </a:solidFill>
              </a:rPr>
              <a:t>I</a:t>
            </a:r>
            <a:r>
              <a:rPr lang="en-US" altLang="zh-CN" sz="3800" b="1">
                <a:solidFill>
                  <a:srgbClr val="FF3300"/>
                </a:solidFill>
                <a:latin typeface="Times New Roman" panose="02020603050405020304"/>
              </a:rPr>
              <a:t>’</a:t>
            </a:r>
            <a:r>
              <a:rPr lang="en-US" altLang="zh-CN" sz="3800" b="1">
                <a:solidFill>
                  <a:srgbClr val="FF3300"/>
                </a:solidFill>
              </a:rPr>
              <a:t>ll be glad to.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57163" y="1358900"/>
            <a:ext cx="80645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you mind</a:t>
            </a:r>
            <a:r>
              <a:rPr lang="en-US" altLang="zh-CN" sz="3600" b="1" dirty="0">
                <a:latin typeface="Times New Roman" panose="02020603050405020304" pitchFamily="18" charset="0"/>
              </a:rPr>
              <a:t> teach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me to play basketball?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49250" y="3340100"/>
            <a:ext cx="30956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 at all. /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3075" y="819150"/>
            <a:ext cx="4511675" cy="62230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 dirty="0">
                <a:latin typeface="Times New Roman" panose="02020603050405020304" pitchFamily="18" charset="0"/>
              </a:rPr>
              <a:t>open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windows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379913" y="2079625"/>
            <a:ext cx="4606925" cy="62071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clos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 b="1">
                <a:latin typeface="Times New Roman" panose="02020603050405020304" pitchFamily="18" charset="0"/>
              </a:rPr>
              <a:t> the windows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419475" y="3340100"/>
            <a:ext cx="3962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342900" indent="-342900"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Of course not.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925513" y="2798763"/>
            <a:ext cx="60499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BFA"/>
                    </a:gs>
                    <a:gs pos="100000">
                      <a:schemeClr val="fol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zh-CN" altLang="en-US" sz="3500" b="1">
                <a:latin typeface="Times New Roman" panose="02020603050405020304" pitchFamily="18" charset="0"/>
                <a:ea typeface="楷体_GB2312" pitchFamily="49" charset="-122"/>
              </a:rPr>
              <a:t>你介意做</a:t>
            </a:r>
            <a:r>
              <a:rPr lang="en-US" altLang="zh-CN" sz="3500" b="1">
                <a:latin typeface="宋体" panose="02010600030101010101" pitchFamily="2" charset="-122"/>
              </a:rPr>
              <a:t>…</a:t>
            </a:r>
            <a:r>
              <a:rPr lang="en-US" altLang="zh-CN" sz="3500" b="1">
                <a:latin typeface="Times New Roman" panose="02020603050405020304" pitchFamily="18" charset="0"/>
              </a:rPr>
              <a:t> </a:t>
            </a:r>
            <a:r>
              <a:rPr lang="en-US" altLang="zh-CN" sz="3500" b="1">
                <a:latin typeface="宋体" panose="02010600030101010101" pitchFamily="2" charset="-122"/>
              </a:rPr>
              <a:t>…</a:t>
            </a:r>
            <a:r>
              <a:rPr lang="en-US" altLang="zh-CN" sz="3500" b="1">
                <a:latin typeface="Times New Roman" panose="02020603050405020304" pitchFamily="18" charset="0"/>
              </a:rPr>
              <a:t> </a:t>
            </a:r>
            <a:r>
              <a:rPr lang="zh-CN" altLang="en-US" sz="3500" b="1">
                <a:latin typeface="Times New Roman" panose="02020603050405020304" pitchFamily="18" charset="0"/>
                <a:ea typeface="楷体_GB2312" pitchFamily="49" charset="-122"/>
              </a:rPr>
              <a:t>？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57163" y="4419600"/>
            <a:ext cx="8758237" cy="1301750"/>
          </a:xfrm>
          <a:prstGeom prst="rect">
            <a:avLst/>
          </a:prstGeom>
          <a:solidFill>
            <a:srgbClr val="CCFF66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en-US" sz="3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</a:t>
            </a:r>
            <a:r>
              <a:rPr lang="en-US" altLang="zh-CN" sz="3800" b="1">
                <a:solidFill>
                  <a:srgbClr val="FF3300"/>
                </a:solidFill>
                <a:latin typeface="Times New Roman" panose="02020603050405020304" pitchFamily="18" charset="0"/>
              </a:rPr>
              <a:t>Would you mind + doing sth.?</a:t>
            </a:r>
            <a:br>
              <a:rPr lang="en-US" altLang="zh-CN" sz="3800" b="1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zh-CN" sz="3800" b="1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4200" b="1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>
                <a:latin typeface="Times New Roman" panose="02020603050405020304" pitchFamily="18" charset="0"/>
              </a:rPr>
              <a:t> </a:t>
            </a:r>
            <a:r>
              <a:rPr lang="en-US" altLang="zh-CN" sz="3800" b="1">
                <a:solidFill>
                  <a:srgbClr val="FF3300"/>
                </a:solidFill>
                <a:latin typeface="Times New Roman" panose="02020603050405020304" pitchFamily="18" charset="0"/>
              </a:rPr>
              <a:t>Not at all. / Of course not.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48" grpId="0" animBg="1"/>
      <p:bldP spid="108549" grpId="0" animBg="1"/>
      <p:bldP spid="108550" grpId="0"/>
      <p:bldP spid="108551" grpId="0"/>
      <p:bldP spid="1085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8313" y="1263650"/>
            <a:ext cx="79914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 dirty="0">
                <a:latin typeface="Times New Roman" panose="02020603050405020304" pitchFamily="18" charset="0"/>
              </a:rPr>
              <a:t>★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Could you please + do </a:t>
            </a:r>
            <a:r>
              <a:rPr lang="en-US" altLang="zh-CN" sz="3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800" b="1" dirty="0">
                <a:latin typeface="Times New Roman" panose="02020603050405020304" pitchFamily="18" charset="0"/>
              </a:rPr>
              <a:t>.?</a:t>
            </a:r>
            <a:br>
              <a:rPr lang="en-US" altLang="zh-CN" sz="3800" b="1" dirty="0">
                <a:latin typeface="Times New Roman" panose="02020603050405020304" pitchFamily="18" charset="0"/>
              </a:rPr>
            </a:br>
            <a:r>
              <a:rPr lang="en-US" altLang="zh-CN" sz="3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Sure. / Of course.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44500" y="2798763"/>
            <a:ext cx="7993063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 dirty="0">
                <a:latin typeface="Times New Roman" panose="02020603050405020304" pitchFamily="18" charset="0"/>
              </a:rPr>
              <a:t>★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Will you + do </a:t>
            </a:r>
            <a:r>
              <a:rPr lang="en-US" altLang="zh-CN" sz="3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800" b="1" dirty="0">
                <a:latin typeface="Times New Roman" panose="02020603050405020304" pitchFamily="18" charset="0"/>
              </a:rPr>
              <a:t>.?</a:t>
            </a:r>
            <a:br>
              <a:rPr lang="en-US" altLang="zh-CN" sz="3800" b="1" dirty="0">
                <a:latin typeface="Times New Roman" panose="02020603050405020304" pitchFamily="18" charset="0"/>
              </a:rPr>
            </a:br>
            <a:r>
              <a:rPr lang="en-US" altLang="zh-CN" sz="3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I’ll be glad to.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39750" y="4330700"/>
            <a:ext cx="79565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/>
          <a:p>
            <a:r>
              <a:rPr lang="en-US" altLang="en-US" sz="3800" b="1" dirty="0">
                <a:latin typeface="Times New Roman" panose="02020603050405020304" pitchFamily="18" charset="0"/>
              </a:rPr>
              <a:t>★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Would you mind + doing </a:t>
            </a:r>
            <a:r>
              <a:rPr lang="en-US" altLang="zh-CN" sz="38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800" b="1" dirty="0">
                <a:latin typeface="Times New Roman" panose="02020603050405020304" pitchFamily="18" charset="0"/>
              </a:rPr>
              <a:t>.?</a:t>
            </a:r>
            <a:br>
              <a:rPr lang="en-US" altLang="zh-CN" sz="3800" b="1" dirty="0">
                <a:latin typeface="Times New Roman" panose="02020603050405020304" pitchFamily="18" charset="0"/>
              </a:rPr>
            </a:br>
            <a:r>
              <a:rPr lang="en-US" altLang="zh-CN" sz="3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3800" b="1" dirty="0">
                <a:latin typeface="Times New Roman" panose="02020603050405020304" pitchFamily="18" charset="0"/>
              </a:rPr>
              <a:t> Not at all. / Of course not.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460625" y="369888"/>
            <a:ext cx="3975100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Key structures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Office PowerPoint</Application>
  <PresentationFormat>全屏显示(4:3)</PresentationFormat>
  <Paragraphs>297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楷体_GB2312</vt:lpstr>
      <vt:lpstr>宋体</vt:lpstr>
      <vt:lpstr>微软雅黑</vt:lpstr>
      <vt:lpstr>Arial</vt:lpstr>
      <vt:lpstr>Arial Narrow</vt:lpstr>
      <vt:lpstr>Bookman Old Style</vt:lpstr>
      <vt:lpstr>Comic Sans MS</vt:lpstr>
      <vt:lpstr>Courier New</vt:lpstr>
      <vt:lpstr>Franklin Gothic Medium</vt:lpstr>
      <vt:lpstr>Lucida Sans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95022A230EA6457B86184EFA4BA893FD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