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3" r:id="rId3"/>
    <p:sldId id="266" r:id="rId4"/>
    <p:sldId id="261" r:id="rId5"/>
    <p:sldId id="265" r:id="rId6"/>
    <p:sldId id="278" r:id="rId7"/>
    <p:sldId id="279" r:id="rId8"/>
    <p:sldId id="289" r:id="rId9"/>
    <p:sldId id="274" r:id="rId10"/>
    <p:sldId id="280" r:id="rId11"/>
    <p:sldId id="281" r:id="rId12"/>
    <p:sldId id="282" r:id="rId13"/>
    <p:sldId id="271" r:id="rId14"/>
    <p:sldId id="284" r:id="rId15"/>
    <p:sldId id="256" r:id="rId16"/>
    <p:sldId id="268" r:id="rId17"/>
    <p:sldId id="286" r:id="rId18"/>
    <p:sldId id="285" r:id="rId19"/>
    <p:sldId id="269" r:id="rId20"/>
    <p:sldId id="287" r:id="rId21"/>
    <p:sldId id="258" r:id="rId22"/>
    <p:sldId id="273" r:id="rId23"/>
    <p:sldId id="288" r:id="rId24"/>
    <p:sldId id="276" r:id="rId25"/>
    <p:sldId id="277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F13"/>
    <a:srgbClr val="25AAA5"/>
    <a:srgbClr val="769A61"/>
    <a:srgbClr val="0099FF"/>
    <a:srgbClr val="0099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403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CAF8BF3-A48B-4700-8158-13E63AD0162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D67C15D-3B81-424D-8381-DBA53D85D48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D147FD-284B-4389-9063-D8534115A72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B8AEEF-4BDA-46EF-96EA-76CCFF051A3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D456A5-7459-4A41-8024-3F0C3A34E87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B450E-6102-431D-A080-8DA2CD17156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BDC2AD-524B-4D39-A5A2-FF838BF582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233C0-0175-4672-B628-27F70A5841C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8C12B-A497-4330-BE37-67ABD188EF48}" type="slidenum">
              <a:rPr lang="zh-CN" altLang="en-US" smtClean="0"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768CA6-5A9F-464A-87B6-01BB60E19F5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E3C0CB-7D1F-491A-8DF2-FFF1899AD94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FAD909-DB69-430B-B2C5-012FB3AD61D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53E09F-F60A-4327-8BA8-741FB32675F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9DE2C-2335-42F8-A431-E874EF995F8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168947-6500-4A53-8A9E-C85A5381D29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2B5BE-972D-4184-8FED-87279CADF37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9965F-E48A-4C5B-A127-5DCF2770D7A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975B2-5E7E-405A-A97F-D8A4D72F759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A78B0-DBAD-48A2-AF5B-FCAAF6F5081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ADF8A2-A15A-4952-BA6C-01430FFC968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7C15D-3B81-424D-8381-DBA53D85D48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34F8-8BC3-4E4E-901E-C046AADD643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345E-0508-4984-96F2-32B86260BB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F697E-49B6-4214-8400-10CED9EC019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B2711-3E18-4968-9376-99B2A6CB26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5558-7276-4523-B0F7-1DD25CF6175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B2479-52C3-4767-979E-FCF56E81D37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53E-7630-44A0-BC25-A31C52AF69A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C1670-ADC7-4387-8F86-0BAFAA60E82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34F8-8BC3-4E4E-901E-C046AADD643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5345E-0508-4984-96F2-32B86260BB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6EB0-A069-4862-9C7C-5FCF53428D6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4BC5-DE8D-4055-A679-BE4822C844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0E50-7546-4CA8-8B31-40B3B6CDFC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CE8F3-F58B-4690-B83B-C171954762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D8CD-09A2-46FF-8D9D-2996F754AB4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783EA-3B55-4492-9222-BF054CC795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3D7B6-31A4-4CDF-8910-9C6412FE70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4497-D546-42E2-8BC7-80A901E767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740A-9837-4BAF-8080-87937EBBB66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F79B-5C47-4339-84C7-5B38E63BC0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638E-62C0-4DA6-A3C8-941E196122A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01EE-F70F-4765-AF26-EA85F7D2FF2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7BF5-F362-4E1F-A4F5-31D231331E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82405-7F39-44D6-82B1-52542965AC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824CB0-F0EC-43D1-9D0E-0336EC2B042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ED23F2-E9C1-4C83-ACB8-34208046A34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.png"/><Relationship Id="rId7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audio" Target="file:///D:\&#35838;&#20214;&#21046;&#20316;\Unit1-3\u4\chant&#33410;&#22863;.wav" TargetMode="External"/><Relationship Id="rId1" Type="http://schemas.microsoft.com/office/2007/relationships/media" Target="file:///D:\&#35838;&#20214;&#21046;&#20316;\Unit1-3\u4\chant&#33410;&#22863;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60.jpeg"/><Relationship Id="rId5" Type="http://schemas.openxmlformats.org/officeDocument/2006/relationships/image" Target="../media/image2.png"/><Relationship Id="rId10" Type="http://schemas.openxmlformats.org/officeDocument/2006/relationships/image" Target="../media/image59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8.jpeg"/><Relationship Id="rId1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5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4.jpeg"/><Relationship Id="rId12" Type="http://schemas.openxmlformats.org/officeDocument/2006/relationships/image" Target="../media/image66.jpeg"/><Relationship Id="rId2" Type="http://schemas.openxmlformats.org/officeDocument/2006/relationships/audio" Target="file:///D:\&#35838;&#20214;&#21046;&#20316;\Unit1-3\u4\chant&#33410;&#22863;.wav" TargetMode="External"/><Relationship Id="rId1" Type="http://schemas.microsoft.com/office/2007/relationships/media" Target="file:///D:\&#35838;&#20214;&#21046;&#20316;\Unit1-3\u4\chant&#33410;&#22863;.wav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61.jpeg"/><Relationship Id="rId5" Type="http://schemas.openxmlformats.org/officeDocument/2006/relationships/image" Target="../media/image2.png"/><Relationship Id="rId15" Type="http://schemas.openxmlformats.org/officeDocument/2006/relationships/image" Target="../media/image63.png"/><Relationship Id="rId10" Type="http://schemas.openxmlformats.org/officeDocument/2006/relationships/image" Target="../media/image60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59.jpeg"/><Relationship Id="rId1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3.jpeg"/><Relationship Id="rId2" Type="http://schemas.openxmlformats.org/officeDocument/2006/relationships/audio" Target="file:///C:\Users\MeBiuS\Desktop\&#33521;&#35821;%20&#19977;&#24180;&#32423;&#19979;&#20876;%20&#25945;&#23398;&#35838;&#20214;\Module%202\Unit%204\&#38899;&#39057;\elepahnt.mp3" TargetMode="External"/><Relationship Id="rId1" Type="http://schemas.microsoft.com/office/2007/relationships/media" Target="file:///C:\Users\MeBiuS\Desktop\&#33521;&#35821;%20&#19977;&#24180;&#32423;&#19979;&#20876;%20&#25945;&#23398;&#35838;&#20214;\Module%202\Unit%204\&#38899;&#39057;\elepahnt.mp3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2.jpeg"/><Relationship Id="rId5" Type="http://schemas.openxmlformats.org/officeDocument/2006/relationships/audio" Target="file:///C:\Users\MeBiuS\Desktop\&#33521;&#35821;%20&#19977;&#24180;&#32423;&#19979;&#20876;%20&#25945;&#23398;&#35838;&#20214;\Module%202\Unit%204\&#38899;&#39057;\monkey.mp3" TargetMode="External"/><Relationship Id="rId10" Type="http://schemas.openxmlformats.org/officeDocument/2006/relationships/image" Target="../media/image11.jpeg"/><Relationship Id="rId4" Type="http://schemas.microsoft.com/office/2007/relationships/media" Target="file:///C:\Users\MeBiuS\Desktop\&#33521;&#35821;%20&#19977;&#24180;&#32423;&#19979;&#20876;%20&#25945;&#23398;&#35838;&#20214;\Module%202\Unit%204\&#38899;&#39057;\monkey.mp3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audio" Target="file:///C:\Users\&#65325;&#65349;&#65314;&#65353;&#65365;&#65331;\Desktop\&#33521;&#35821;%20&#19977;&#24180;&#32423;&#19979;&#20876;%20&#25945;&#23398;&#35838;&#20214;\Module%202\Unit%204\&#38899;&#39057;\chant&#33410;&#22863;.wav" TargetMode="External"/><Relationship Id="rId1" Type="http://schemas.microsoft.com/office/2007/relationships/media" Target="file:///C:\Users\&#65325;&#65349;&#65314;&#65353;&#65365;&#65331;\Desktop\&#33521;&#35821;%20&#19977;&#24180;&#32423;&#19979;&#20876;%20&#25945;&#23398;&#35838;&#20214;\Module%202\Unit%204\&#38899;&#39057;\chant&#33410;&#22863;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audio" Target="file:///C:\Users\&#65325;&#65349;&#65314;&#65353;&#65365;&#65331;\Desktop\&#33521;&#35821;%20&#19977;&#24180;&#32423;&#19979;&#20876;%20&#25945;&#23398;&#35838;&#20214;\Module%202\Unit%204\&#38899;&#39057;\chant&#33410;&#22863;.wav" TargetMode="External"/><Relationship Id="rId1" Type="http://schemas.microsoft.com/office/2007/relationships/media" Target="file:///C:\Users\&#65325;&#65349;&#65314;&#65353;&#65365;&#65331;\Desktop\&#33521;&#35821;%20&#19977;&#24180;&#32423;&#19979;&#20876;%20&#25945;&#23398;&#35838;&#20214;\Module%202\Unit%204\&#38899;&#39057;\chant&#33410;&#22863;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2" Type="http://schemas.openxmlformats.org/officeDocument/2006/relationships/audio" Target="file:///C:\Users\&#65325;&#65349;&#65314;&#65353;&#65365;&#65331;\Desktop\&#33521;&#35821;%20&#19977;&#24180;&#32423;&#19979;&#20876;%20&#25945;&#23398;&#35838;&#20214;\Module%202\Unit%204\&#38899;&#39057;\chant&#33410;&#22863;.wav" TargetMode="External"/><Relationship Id="rId1" Type="http://schemas.microsoft.com/office/2007/relationships/media" Target="file:///C:\Users\&#65325;&#65349;&#65314;&#65353;&#65365;&#65331;\Desktop\&#33521;&#35821;%20&#19977;&#24180;&#32423;&#19979;&#20876;%20&#25945;&#23398;&#35838;&#20214;\Module%202\Unit%204\&#38899;&#39057;\chant&#33410;&#22863;.wa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3"/>
          <p:cNvGrpSpPr/>
          <p:nvPr/>
        </p:nvGrpSpPr>
        <p:grpSpPr bwMode="auto">
          <a:xfrm>
            <a:off x="0" y="0"/>
            <a:ext cx="9144000" cy="798512"/>
            <a:chOff x="0" y="-397"/>
            <a:chExt cx="9144000" cy="798156"/>
          </a:xfrm>
        </p:grpSpPr>
        <p:pic>
          <p:nvPicPr>
            <p:cNvPr id="2061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-397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580111" y="3517703"/>
            <a:ext cx="194468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第一课时</a:t>
            </a:r>
          </a:p>
        </p:txBody>
      </p:sp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2636911"/>
            <a:ext cx="35671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标题 1"/>
          <p:cNvSpPr>
            <a:spLocks noGrp="1"/>
          </p:cNvSpPr>
          <p:nvPr>
            <p:ph type="title"/>
          </p:nvPr>
        </p:nvSpPr>
        <p:spPr>
          <a:xfrm>
            <a:off x="-16550" y="1052736"/>
            <a:ext cx="9160550" cy="1448693"/>
          </a:xfrm>
        </p:spPr>
        <p:txBody>
          <a:bodyPr/>
          <a:lstStyle/>
          <a:p>
            <a:pPr eaLnBrk="1" hangingPunct="1"/>
            <a:r>
              <a:rPr lang="en-US" altLang="zh-CN" sz="7200" b="1" i="1" dirty="0" smtClean="0">
                <a:solidFill>
                  <a:srgbClr val="25AAA5"/>
                </a:solidFill>
                <a:latin typeface="Arno Pro Smbd Subhead" pitchFamily="18" charset="0"/>
              </a:rPr>
              <a:t>Animals in the zoo</a:t>
            </a:r>
            <a:endParaRPr lang="zh-CN" altLang="en-US" sz="7200" b="1" i="1" dirty="0" smtClean="0">
              <a:solidFill>
                <a:srgbClr val="25AAA5"/>
              </a:solidFill>
              <a:latin typeface="Arno Pro Smbd Subhead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64" y="5726571"/>
            <a:ext cx="9133736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1271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7" name="图片 6" descr="tiger5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8175" y="1341438"/>
            <a:ext cx="4608513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3203575" y="1484313"/>
            <a:ext cx="4249738" cy="4968875"/>
          </a:xfrm>
          <a:prstGeom prst="ellipse">
            <a:avLst/>
          </a:prstGeom>
          <a:ln w="571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89338"/>
            <a:ext cx="260826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14561 C -0.1184 0.15301 -0.246 0.16065 -0.23385 0.11644 C -0.2217 0.07246 0.05365 -0.11759 0.08212 -0.11875 C 0.1106 -0.1199 -0.00815 0.0963 -0.06336 0.10857 C -0.11857 0.12084 -0.26059 0.01158 -0.24965 -0.0449 C -0.23871 -0.10115 -0.01597 -0.2287 0.00261 -0.22986 C 0.02119 -0.23101 -0.11822 -0.0456 -0.13836 -0.05277 C -0.1585 -0.05972 -0.12135 -0.23564 -0.11788 -0.27199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-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2295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5" descr="D:\课件制作\Unit1-3\u4\anmimals\lio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052513"/>
            <a:ext cx="4732337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3276600" y="1125538"/>
            <a:ext cx="4103688" cy="5472112"/>
          </a:xfrm>
          <a:prstGeom prst="ellipse">
            <a:avLst/>
          </a:prstGeom>
          <a:ln w="571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89338"/>
            <a:ext cx="260826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14561 C -0.1184 0.15301 -0.246 0.16065 -0.23385 0.11644 C -0.2217 0.07246 0.05365 -0.11759 0.08212 -0.11875 C 0.1106 -0.1199 -0.00815 0.0963 -0.06336 0.10857 C -0.11857 0.12084 -0.26059 0.01158 -0.24965 -0.0449 C -0.23871 -0.10115 -0.01597 -0.2287 0.00261 -0.22986 C 0.02119 -0.23101 -0.11822 -0.0456 -0.13836 -0.05277 C -0.1585 -0.05972 -0.12135 -0.23564 -0.11788 -0.27199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-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331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5" name="图片 7" descr="blackele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8538" y="908050"/>
            <a:ext cx="4137025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2843213" y="1412875"/>
            <a:ext cx="4176712" cy="4608513"/>
          </a:xfrm>
          <a:prstGeom prst="ellipse">
            <a:avLst/>
          </a:prstGeom>
          <a:ln w="571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89338"/>
            <a:ext cx="260826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15602 C -0.12638 0.16343 -0.25399 0.17107 -0.24184 0.12686 C -0.22968 0.08287 0.04566 -0.10717 0.07414 -0.10833 C 0.10261 -0.10949 -0.01614 0.10672 -0.07135 0.11899 C -0.12656 0.13125 -0.26857 0.02199 -0.25763 -0.03449 C -0.2467 -0.09074 -0.02395 -0.21828 -0.00538 -0.21944 C 0.0132 -0.2206 -0.12621 -0.03518 -0.14635 -0.04236 C -0.16649 -0.0493 -0.12934 -0.22523 -0.12586 -0.26157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-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10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434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spell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4340" name="图片 6" descr="tigershaow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375" y="1341438"/>
            <a:ext cx="30956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3965575"/>
            <a:ext cx="211296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620713"/>
            <a:ext cx="30527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3644900"/>
            <a:ext cx="2692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341438"/>
            <a:ext cx="2705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476375" y="3500438"/>
            <a:ext cx="192087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16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5376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spell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7" name="图片 6" descr="tigershaow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375" y="1341438"/>
            <a:ext cx="30956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3965575"/>
            <a:ext cx="211296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620713"/>
            <a:ext cx="30527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3644900"/>
            <a:ext cx="2692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341438"/>
            <a:ext cx="2705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476375" y="3500438"/>
            <a:ext cx="192087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1268413"/>
            <a:ext cx="2592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elephant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850" y="5661025"/>
            <a:ext cx="248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panda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19925" y="1125538"/>
            <a:ext cx="24844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tiger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1725" y="3573463"/>
            <a:ext cx="169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lion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32363" y="115888"/>
            <a:ext cx="2482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bear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076825" y="6021388"/>
            <a:ext cx="2800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monkey</a:t>
            </a:r>
            <a:endParaRPr lang="zh-CN" altLang="en-US" sz="40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27" dur="indefinite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42" dur="indefinite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2" dur="indefinite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5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72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82" dur="indefinite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87" dur="indefinite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7" dur="indefinite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99"/>
                                      </p:to>
                                    </p:set>
                                    <p:animEffect filter="image" prLst="opacity: 0.99">
                                      <p:cBhvr rctx="IE">
                                        <p:cTn id="102" dur="indefinite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2" dur="indefinite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2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640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match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908050"/>
            <a:ext cx="181768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565400"/>
            <a:ext cx="20542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2492375"/>
            <a:ext cx="19383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9200" y="4365625"/>
            <a:ext cx="1944688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4738" y="836613"/>
            <a:ext cx="18002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797425"/>
            <a:ext cx="162877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3563938" y="1341438"/>
            <a:ext cx="18240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panda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3540125" y="2852738"/>
            <a:ext cx="1824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tiger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3492500" y="4376738"/>
            <a:ext cx="280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monkey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3563938" y="3716338"/>
            <a:ext cx="1824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lion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3492500" y="5084763"/>
            <a:ext cx="2967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elephant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3563938" y="2060575"/>
            <a:ext cx="182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bear</a:t>
            </a:r>
            <a:endParaRPr lang="zh-CN" altLang="en-US" sz="4000">
              <a:latin typeface="GCFrutiger" pitchFamily="50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 flipV="1">
            <a:off x="2411413" y="1412875"/>
            <a:ext cx="1081087" cy="28733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292725" y="1773238"/>
            <a:ext cx="1150938" cy="273526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2339975" y="2492375"/>
            <a:ext cx="1223963" cy="25923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2484438" y="3716338"/>
            <a:ext cx="1079500" cy="158432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643438" y="3357563"/>
            <a:ext cx="1728787" cy="165576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4572000" y="3429000"/>
            <a:ext cx="1871663" cy="79216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7420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6388" name="图片 7" descr="bears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6450" y="3943350"/>
            <a:ext cx="25019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8" descr="eles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908050"/>
            <a:ext cx="2324100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10" descr="ele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981075"/>
            <a:ext cx="240347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205288"/>
            <a:ext cx="275748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203575" y="2060575"/>
            <a:ext cx="2663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elephant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3563938" y="4868863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bear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40350" y="2060575"/>
            <a:ext cx="38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GCFrutiger" pitchFamily="50" charset="0"/>
              </a:rPr>
              <a:t>s</a:t>
            </a:r>
            <a:endParaRPr lang="zh-CN" altLang="en-US" sz="4000">
              <a:solidFill>
                <a:srgbClr val="FF0000"/>
              </a:solidFill>
              <a:latin typeface="GCFrutiger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3438" y="4868863"/>
            <a:ext cx="38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GCFrutiger" pitchFamily="50" charset="0"/>
              </a:rPr>
              <a:t>s</a:t>
            </a:r>
            <a:endParaRPr lang="zh-CN" altLang="en-US" sz="4000">
              <a:solidFill>
                <a:srgbClr val="FF0000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组合 14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8446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7412" name="图片 10" descr="moes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4850" y="4292600"/>
            <a:ext cx="32512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12" descr="monek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789363"/>
            <a:ext cx="2295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628775"/>
            <a:ext cx="252888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0"/>
          <p:cNvGrpSpPr/>
          <p:nvPr/>
        </p:nvGrpSpPr>
        <p:grpSpPr bwMode="auto">
          <a:xfrm>
            <a:off x="5797550" y="950913"/>
            <a:ext cx="3095625" cy="2235200"/>
            <a:chOff x="5580112" y="950563"/>
            <a:chExt cx="3095576" cy="2235550"/>
          </a:xfrm>
        </p:grpSpPr>
        <p:pic>
          <p:nvPicPr>
            <p:cNvPr id="18444" name="图片 16" descr="tiger4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112" y="1412776"/>
              <a:ext cx="1408855" cy="167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图片 18" descr="tiger4.jpg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7581" y="950563"/>
              <a:ext cx="1638107" cy="223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3348038" y="4868863"/>
            <a:ext cx="2592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monkey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3419475" y="2000250"/>
            <a:ext cx="1439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tiger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48188" y="2000250"/>
            <a:ext cx="38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GCFrutiger" pitchFamily="50" charset="0"/>
              </a:rPr>
              <a:t>s</a:t>
            </a:r>
            <a:endParaRPr lang="zh-CN" altLang="en-US" sz="4000">
              <a:solidFill>
                <a:srgbClr val="FF0000"/>
              </a:solidFill>
              <a:latin typeface="GCFrutiger" pitchFamily="50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68913" y="4868863"/>
            <a:ext cx="382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GCFrutiger" pitchFamily="50" charset="0"/>
              </a:rPr>
              <a:t>s</a:t>
            </a:r>
            <a:endParaRPr lang="zh-CN" altLang="en-US" sz="4000">
              <a:solidFill>
                <a:srgbClr val="FF0000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12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9468" name="Picture 1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read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8436" name="图片 9" descr="pandas2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1249363"/>
            <a:ext cx="23050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1" descr="panda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052513"/>
            <a:ext cx="23891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13" descr="lion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3860800"/>
            <a:ext cx="33845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14" descr="lions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3933825"/>
            <a:ext cx="3033713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3708400" y="4868863"/>
            <a:ext cx="1439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lion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9465" name="TextBox 8"/>
          <p:cNvSpPr txBox="1">
            <a:spLocks noChangeArrowheads="1"/>
          </p:cNvSpPr>
          <p:nvPr/>
        </p:nvSpPr>
        <p:spPr bwMode="auto">
          <a:xfrm>
            <a:off x="3563938" y="2060575"/>
            <a:ext cx="2087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GCFrutiger" pitchFamily="50" charset="0"/>
              </a:rPr>
              <a:t>panda</a:t>
            </a:r>
            <a:endParaRPr lang="zh-CN" altLang="en-US" sz="4000">
              <a:latin typeface="GCFrutiger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24450" y="2060575"/>
            <a:ext cx="38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GCFrutiger" pitchFamily="50" charset="0"/>
              </a:rPr>
              <a:t>s</a:t>
            </a:r>
            <a:endParaRPr lang="zh-CN" altLang="en-US" sz="4000">
              <a:solidFill>
                <a:srgbClr val="FF0000"/>
              </a:solidFill>
              <a:latin typeface="GCFrutiger" pitchFamily="50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21213" y="4868863"/>
            <a:ext cx="382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0000"/>
                </a:solidFill>
                <a:latin typeface="GCFrutiger" pitchFamily="50" charset="0"/>
              </a:rPr>
              <a:t>s</a:t>
            </a:r>
            <a:endParaRPr lang="zh-CN" altLang="en-US" sz="4000">
              <a:solidFill>
                <a:srgbClr val="FF0000"/>
              </a:solidFill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0498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 chant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0484" name="图片 7" descr="bears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4797425"/>
            <a:ext cx="1662113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 descr="eles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0588" y="1052513"/>
            <a:ext cx="11874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10" descr="moes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789363"/>
            <a:ext cx="2027238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6"/>
          <p:cNvGrpSpPr/>
          <p:nvPr/>
        </p:nvGrpSpPr>
        <p:grpSpPr bwMode="auto">
          <a:xfrm>
            <a:off x="1979613" y="5229225"/>
            <a:ext cx="1930400" cy="1222375"/>
            <a:chOff x="5580112" y="950563"/>
            <a:chExt cx="3095576" cy="2235550"/>
          </a:xfrm>
        </p:grpSpPr>
        <p:pic>
          <p:nvPicPr>
            <p:cNvPr id="20496" name="图片 16" descr="tiger4.jpg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112" y="1412776"/>
              <a:ext cx="1408855" cy="167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图片 18" descr="tiger4.jpg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7581" y="950563"/>
              <a:ext cx="1638107" cy="223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8" name="图片 9" descr="pandas2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9113" y="3716338"/>
            <a:ext cx="15319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14" descr="lions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27875" y="3644900"/>
            <a:ext cx="201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8" descr="eles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052513"/>
            <a:ext cx="11874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4300" y="1412875"/>
            <a:ext cx="554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Do you like elephant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s</a:t>
            </a:r>
            <a:r>
              <a:rPr lang="en-US" altLang="zh-CN" sz="3600" dirty="0">
                <a:latin typeface="GCFrutiger" pitchFamily="50" charset="0"/>
              </a:rPr>
              <a:t>?</a:t>
            </a:r>
            <a:endParaRPr lang="zh-CN" altLang="en-US" sz="3600" dirty="0">
              <a:latin typeface="GCFrutiger" pitchFamily="50" charset="0"/>
            </a:endParaRP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971550" y="2708275"/>
            <a:ext cx="8172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Yes, I do. Yes, I do. I like             .  </a:t>
            </a:r>
            <a:endParaRPr lang="zh-CN" altLang="en-US" sz="3600" dirty="0">
              <a:latin typeface="GCFrutiger" pitchFamily="50" charset="0"/>
            </a:endParaRPr>
          </a:p>
        </p:txBody>
      </p:sp>
      <p:pic>
        <p:nvPicPr>
          <p:cNvPr id="15" name="图片 8" descr="eles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25" y="2276475"/>
            <a:ext cx="11874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24300" y="1414463"/>
            <a:ext cx="4751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Do you like …?</a:t>
            </a:r>
            <a:endParaRPr lang="zh-CN" altLang="en-US" sz="3600" dirty="0">
              <a:latin typeface="GCFrutiger" pitchFamily="50" charset="0"/>
            </a:endParaRPr>
          </a:p>
        </p:txBody>
      </p:sp>
      <p:pic>
        <p:nvPicPr>
          <p:cNvPr id="17" name="chant节奏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3079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4" descr="D:\课件制作\Unit1-3\u4\anmimals\fores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pan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640263"/>
            <a:ext cx="2447925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bear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789363"/>
            <a:ext cx="21605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3913" y="3860800"/>
            <a:ext cx="3240087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21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1522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 chant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" name="图片 7" descr="bears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908050"/>
            <a:ext cx="1223962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0" descr="moes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3716338"/>
            <a:ext cx="202723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6"/>
          <p:cNvGrpSpPr/>
          <p:nvPr/>
        </p:nvGrpSpPr>
        <p:grpSpPr bwMode="auto">
          <a:xfrm>
            <a:off x="1979613" y="5229225"/>
            <a:ext cx="1930400" cy="1222375"/>
            <a:chOff x="5580112" y="950563"/>
            <a:chExt cx="3095576" cy="2235550"/>
          </a:xfrm>
        </p:grpSpPr>
        <p:pic>
          <p:nvPicPr>
            <p:cNvPr id="21520" name="图片 16" descr="tiger4.jpg"/>
            <p:cNvPicPr>
              <a:picLocks noChangeAspect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112" y="1412776"/>
              <a:ext cx="1408855" cy="167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图片 18" descr="tiger4.jpg"/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37581" y="950563"/>
              <a:ext cx="1638107" cy="223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3" name="图片 9" descr="pandas2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789363"/>
            <a:ext cx="15319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图片 14" descr="lions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019925" y="3571875"/>
            <a:ext cx="21240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4300" y="1412875"/>
            <a:ext cx="4643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Do you like bear</a:t>
            </a:r>
            <a:r>
              <a:rPr lang="en-US" altLang="zh-CN" sz="3600" dirty="0">
                <a:solidFill>
                  <a:srgbClr val="FF0000"/>
                </a:solidFill>
                <a:latin typeface="GCFrutiger" pitchFamily="50" charset="0"/>
              </a:rPr>
              <a:t>s</a:t>
            </a:r>
            <a:r>
              <a:rPr lang="en-US" altLang="zh-CN" sz="3600" dirty="0">
                <a:latin typeface="GCFrutiger" pitchFamily="50" charset="0"/>
              </a:rPr>
              <a:t>?</a:t>
            </a:r>
            <a:endParaRPr lang="zh-CN" altLang="en-US" sz="3600" dirty="0">
              <a:latin typeface="GCFrutiger" pitchFamily="50" charset="0"/>
            </a:endParaRPr>
          </a:p>
        </p:txBody>
      </p:sp>
      <p:sp>
        <p:nvSpPr>
          <p:cNvPr id="21514" name="TextBox 13"/>
          <p:cNvSpPr txBox="1">
            <a:spLocks noChangeArrowheads="1"/>
          </p:cNvSpPr>
          <p:nvPr/>
        </p:nvSpPr>
        <p:spPr bwMode="auto">
          <a:xfrm>
            <a:off x="539750" y="2708275"/>
            <a:ext cx="8172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No, I don’t. No, I don’t. I like             .  </a:t>
            </a:r>
            <a:endParaRPr lang="zh-CN" altLang="en-US" sz="3600" dirty="0">
              <a:latin typeface="GCFrutiger" pitchFamily="50" charset="0"/>
            </a:endParaRPr>
          </a:p>
        </p:txBody>
      </p:sp>
      <p:pic>
        <p:nvPicPr>
          <p:cNvPr id="19467" name="图片 8" descr="eles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5084763"/>
            <a:ext cx="118745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24300" y="1412875"/>
            <a:ext cx="5040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Do you like …?</a:t>
            </a:r>
            <a:endParaRPr lang="zh-CN" altLang="en-US" sz="3600" dirty="0">
              <a:latin typeface="GCFrutiger" pitchFamily="50" charset="0"/>
            </a:endParaRPr>
          </a:p>
        </p:txBody>
      </p:sp>
      <p:pic>
        <p:nvPicPr>
          <p:cNvPr id="18" name="图片 7" descr="bears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981075"/>
            <a:ext cx="12239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0" descr="moes.jpg"/>
          <p:cNvPicPr>
            <a:picLocks noChangeAspect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492375"/>
            <a:ext cx="15621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chant节奏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11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2538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22532" name="图片 4" descr="pandas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477838"/>
            <a:ext cx="3097213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188" y="1268413"/>
            <a:ext cx="4645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Do you like pandas?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2133600"/>
            <a:ext cx="4643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latin typeface="GCFrutiger" pitchFamily="50" charset="0"/>
              </a:rPr>
              <a:t>Yes, I do. </a:t>
            </a:r>
            <a:endParaRPr lang="zh-CN" altLang="en-US" sz="3600" dirty="0">
              <a:latin typeface="GCFrutiger" pitchFamily="50" charset="0"/>
            </a:endParaRPr>
          </a:p>
        </p:txBody>
      </p:sp>
      <p:pic>
        <p:nvPicPr>
          <p:cNvPr id="8" name="图片 7" descr="bears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303588"/>
            <a:ext cx="3240088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3860800"/>
            <a:ext cx="4643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Do you like bears?</a:t>
            </a:r>
            <a:endParaRPr lang="zh-CN" altLang="en-US" sz="3600">
              <a:latin typeface="GCFrutiger" pitchFamily="50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1188" y="4652963"/>
            <a:ext cx="4392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latin typeface="GCFrutiger" pitchFamily="50" charset="0"/>
              </a:rPr>
              <a:t>No, I don’t.</a:t>
            </a:r>
          </a:p>
          <a:p>
            <a:pPr eaLnBrk="1" hangingPunct="1"/>
            <a:r>
              <a:rPr lang="en-US" altLang="zh-CN" sz="3600">
                <a:latin typeface="GCFrutiger" pitchFamily="50" charset="0"/>
              </a:rPr>
              <a:t>I like … </a:t>
            </a:r>
            <a:endParaRPr lang="zh-CN" altLang="en-US" sz="36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3560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313113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Do a survey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55650" y="981075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Do you like …?  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4211638" y="620713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Yes, I do.</a:t>
            </a:r>
            <a:endParaRPr lang="zh-CN" altLang="en-US" sz="3200">
              <a:latin typeface="GCFrutiger" pitchFamily="50" charset="0"/>
            </a:endParaRPr>
          </a:p>
        </p:txBody>
      </p:sp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4211638" y="1196975"/>
            <a:ext cx="3168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GCFrutiger" pitchFamily="50" charset="0"/>
              </a:rPr>
              <a:t>No, I don’t.</a:t>
            </a:r>
            <a:endParaRPr lang="zh-CN" altLang="en-US" sz="3200">
              <a:latin typeface="GCFrutiger" pitchFamily="50" charset="0"/>
            </a:endParaRPr>
          </a:p>
        </p:txBody>
      </p:sp>
      <p:pic>
        <p:nvPicPr>
          <p:cNvPr id="23559" name="Picture 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1916113"/>
            <a:ext cx="77406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4620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1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79" name="Picture 4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633441"/>
            <a:ext cx="522007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2089150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Survey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50825" y="1412776"/>
            <a:ext cx="38163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GCFrutiger" pitchFamily="50" charset="0"/>
              </a:rPr>
              <a:t>How many students like …?  </a:t>
            </a:r>
            <a:endParaRPr lang="zh-CN" altLang="en-US" sz="3200" dirty="0">
              <a:latin typeface="GCFrutiger" pitchFamily="50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50825" y="2997200"/>
          <a:ext cx="7632700" cy="37163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2874"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CFrutiger" pitchFamily="50" charset="0"/>
                        </a:rPr>
                        <a:t>Like</a:t>
                      </a:r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CFrutiger" pitchFamily="50" charset="0"/>
                        </a:rPr>
                        <a:t>Not like</a:t>
                      </a:r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CFrutiger" pitchFamily="50" charset="0"/>
                        </a:rPr>
                        <a:t>bears</a:t>
                      </a:r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CFrutiger" pitchFamily="50" charset="0"/>
                        </a:rPr>
                        <a:t>elephants</a:t>
                      </a:r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CFrutiger" pitchFamily="50" charset="0"/>
                        </a:rPr>
                        <a:t>lions</a:t>
                      </a:r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CFrutiger" pitchFamily="50" charset="0"/>
                        </a:rPr>
                        <a:t>tigers</a:t>
                      </a:r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CFrutiger" pitchFamily="50" charset="0"/>
                        </a:rPr>
                        <a:t>monkeys</a:t>
                      </a:r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CFrutiger" pitchFamily="50" charset="0"/>
                        </a:rPr>
                        <a:t>pandas</a:t>
                      </a:r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GCFrutiger" pitchFamily="50" charset="0"/>
                        </a:rPr>
                        <a:t>rabbits</a:t>
                      </a:r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GCFrutiger" pitchFamily="50" charset="0"/>
                      </a:endParaRPr>
                    </a:p>
                  </a:txBody>
                  <a:tcPr marL="91438" marR="91438" marT="45712" marB="4571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8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25607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4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3673475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Find your friend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539750" y="1557338"/>
            <a:ext cx="38877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GCFrutiger" pitchFamily="50" charset="0"/>
              </a:rPr>
              <a:t>Dialogue 1</a:t>
            </a:r>
          </a:p>
          <a:p>
            <a:pPr eaLnBrk="1" hangingPunct="1"/>
            <a:endParaRPr lang="en-US" altLang="zh-CN" sz="2000" b="1" dirty="0">
              <a:latin typeface="GCFrutiger" pitchFamily="50" charset="0"/>
            </a:endParaRP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S1: Hello, … How are you?</a:t>
            </a: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S2: Fine, thank you. And you?</a:t>
            </a: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S1: I’m fine too. </a:t>
            </a: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      Let’s go to the zoo.</a:t>
            </a: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S2: OK.</a:t>
            </a: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 </a:t>
            </a: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S1: Do you like lions?</a:t>
            </a: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S2: No, I don’t. I like tigers. </a:t>
            </a: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      Do you like tigers?</a:t>
            </a: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S1: No, I like lions.</a:t>
            </a: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S2: Bye.</a:t>
            </a:r>
          </a:p>
          <a:p>
            <a:pPr eaLnBrk="1" hangingPunct="1"/>
            <a:r>
              <a:rPr lang="en-US" altLang="zh-CN" sz="2000" b="1" dirty="0">
                <a:latin typeface="GCFrutiger" pitchFamily="50" charset="0"/>
              </a:rPr>
              <a:t>S1: Bye.</a:t>
            </a:r>
            <a:endParaRPr lang="zh-CN" altLang="en-US" sz="2000" b="1" dirty="0">
              <a:latin typeface="GCFrutiger" pitchFamily="50" charset="0"/>
            </a:endParaRPr>
          </a:p>
        </p:txBody>
      </p:sp>
      <p:sp>
        <p:nvSpPr>
          <p:cNvPr id="25606" name="TextBox 4"/>
          <p:cNvSpPr txBox="1">
            <a:spLocks noChangeArrowheads="1"/>
          </p:cNvSpPr>
          <p:nvPr/>
        </p:nvSpPr>
        <p:spPr bwMode="auto">
          <a:xfrm>
            <a:off x="4645025" y="1557338"/>
            <a:ext cx="439102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GCFrutiger" pitchFamily="50" charset="0"/>
              </a:rPr>
              <a:t>Dialogue 2</a:t>
            </a:r>
          </a:p>
          <a:p>
            <a:pPr eaLnBrk="1" hangingPunct="1"/>
            <a:endParaRPr lang="en-US" altLang="zh-CN" sz="2000" b="1">
              <a:latin typeface="GCFrutiger" pitchFamily="50" charset="0"/>
            </a:endParaRPr>
          </a:p>
          <a:p>
            <a:pPr eaLnBrk="1" hangingPunct="1"/>
            <a:r>
              <a:rPr lang="en-US" altLang="zh-CN" sz="2000" b="1">
                <a:latin typeface="GCFrutiger" pitchFamily="50" charset="0"/>
              </a:rPr>
              <a:t>S1: Hello, … How are you?</a:t>
            </a:r>
          </a:p>
          <a:p>
            <a:pPr eaLnBrk="1" hangingPunct="1"/>
            <a:r>
              <a:rPr lang="en-US" altLang="zh-CN" sz="2000" b="1">
                <a:latin typeface="GCFrutiger" pitchFamily="50" charset="0"/>
              </a:rPr>
              <a:t>S2: Fine, thank you. And you?</a:t>
            </a:r>
          </a:p>
          <a:p>
            <a:pPr eaLnBrk="1" hangingPunct="1"/>
            <a:r>
              <a:rPr lang="en-US" altLang="zh-CN" sz="2000" b="1">
                <a:latin typeface="GCFrutiger" pitchFamily="50" charset="0"/>
              </a:rPr>
              <a:t>S1: I’m fine too. </a:t>
            </a:r>
          </a:p>
          <a:p>
            <a:pPr eaLnBrk="1" hangingPunct="1"/>
            <a:r>
              <a:rPr lang="en-US" altLang="zh-CN" sz="2000" b="1">
                <a:latin typeface="GCFrutiger" pitchFamily="50" charset="0"/>
              </a:rPr>
              <a:t>      Let’s go to the zoo.</a:t>
            </a:r>
          </a:p>
          <a:p>
            <a:pPr eaLnBrk="1" hangingPunct="1"/>
            <a:r>
              <a:rPr lang="en-US" altLang="zh-CN" sz="2000" b="1">
                <a:latin typeface="GCFrutiger" pitchFamily="50" charset="0"/>
              </a:rPr>
              <a:t>S2: OK. </a:t>
            </a:r>
          </a:p>
          <a:p>
            <a:pPr eaLnBrk="1" hangingPunct="1"/>
            <a:endParaRPr lang="en-US" altLang="zh-CN" sz="2000" b="1">
              <a:latin typeface="GCFrutiger" pitchFamily="50" charset="0"/>
            </a:endParaRPr>
          </a:p>
          <a:p>
            <a:pPr eaLnBrk="1" hangingPunct="1"/>
            <a:r>
              <a:rPr lang="en-US" altLang="zh-CN" sz="2000" b="1">
                <a:latin typeface="GCFrutiger" pitchFamily="50" charset="0"/>
              </a:rPr>
              <a:t>S1: Do you like lions?</a:t>
            </a:r>
          </a:p>
          <a:p>
            <a:pPr eaLnBrk="1" hangingPunct="1"/>
            <a:r>
              <a:rPr lang="en-US" altLang="zh-CN" sz="2000" b="1">
                <a:latin typeface="GCFrutiger" pitchFamily="50" charset="0"/>
              </a:rPr>
              <a:t>S2: Yes, I do. Do you like lions?</a:t>
            </a:r>
          </a:p>
          <a:p>
            <a:pPr eaLnBrk="1" hangingPunct="1"/>
            <a:r>
              <a:rPr lang="en-US" altLang="zh-CN" sz="2000" b="1">
                <a:latin typeface="GCFrutiger" pitchFamily="50" charset="0"/>
              </a:rPr>
              <a:t>S1: Yes, I do.  I like lions too.</a:t>
            </a:r>
          </a:p>
          <a:p>
            <a:pPr eaLnBrk="1" hangingPunct="1"/>
            <a:r>
              <a:rPr lang="en-US" altLang="zh-CN" sz="2000" b="1">
                <a:latin typeface="GCFrutiger" pitchFamily="50" charset="0"/>
              </a:rPr>
              <a:t>S2: Let’s go to see the lions.</a:t>
            </a:r>
          </a:p>
          <a:p>
            <a:pPr eaLnBrk="1" hangingPunct="1"/>
            <a:r>
              <a:rPr lang="en-US" altLang="zh-CN" sz="2000" b="1">
                <a:latin typeface="GCFrutiger" pitchFamily="50" charset="0"/>
              </a:rPr>
              <a:t>S1: Great! Let’s go!</a:t>
            </a:r>
            <a:endParaRPr lang="zh-CN" altLang="en-US" sz="2000" b="1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 r="14085"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3333750"/>
            <a:ext cx="6624637" cy="330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1   Spell and copy these words. </a:t>
            </a:r>
          </a:p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    </a:t>
            </a: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lion   tiger   monkey   elephant</a:t>
            </a:r>
          </a:p>
          <a:p>
            <a:pPr marL="457200" indent="-457200">
              <a:lnSpc>
                <a:spcPct val="145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    panda   bear</a:t>
            </a:r>
            <a:endParaRPr lang="en-US" altLang="zh-CN" sz="2400" b="1" dirty="0"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45000"/>
              </a:lnSpc>
              <a:defRPr/>
            </a:pPr>
            <a:r>
              <a:rPr lang="en-US" altLang="zh-CN" sz="2400" b="1" dirty="0"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2   Make sentences.</a:t>
            </a:r>
          </a:p>
          <a:p>
            <a:pPr marL="342900" indent="-342900">
              <a:lnSpc>
                <a:spcPct val="145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    — Do you like …? — Yes, I do.</a:t>
            </a:r>
          </a:p>
          <a:p>
            <a:pPr marL="342900" indent="-342900">
              <a:lnSpc>
                <a:spcPct val="145000"/>
              </a:lnSpc>
              <a:defRPr/>
            </a:pPr>
            <a:r>
              <a:rPr lang="en-US" altLang="zh-CN" sz="2400" dirty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     — Do you like …? — No, I don’t. I like </a:t>
            </a:r>
            <a:r>
              <a:rPr lang="en-US" altLang="zh-CN" sz="2400" dirty="0" smtClean="0">
                <a:solidFill>
                  <a:srgbClr val="FF0000"/>
                </a:solidFill>
                <a:latin typeface="GCFrutiger" pitchFamily="50" charset="0"/>
                <a:ea typeface="Arial Unicode MS" pitchFamily="34" charset="-122"/>
                <a:cs typeface="Arial" panose="020B0604020202020204" pitchFamily="34" charset="0"/>
              </a:rPr>
              <a:t>… </a:t>
            </a:r>
            <a:endParaRPr lang="en-US" altLang="zh-CN" sz="2400" dirty="0">
              <a:solidFill>
                <a:srgbClr val="FF0000"/>
              </a:solidFill>
              <a:latin typeface="GCFrutiger" pitchFamily="50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6628" name="WordArt 6"/>
          <p:cNvSpPr>
            <a:spLocks noChangeArrowheads="1" noChangeShapeType="1" noTextEdit="1"/>
          </p:cNvSpPr>
          <p:nvPr/>
        </p:nvSpPr>
        <p:spPr bwMode="auto">
          <a:xfrm>
            <a:off x="468313" y="2492375"/>
            <a:ext cx="4103687" cy="60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0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410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Say and read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100" name="图片 3" descr="bear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268413"/>
            <a:ext cx="302418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042988" y="3573463"/>
            <a:ext cx="1441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GCFrutiger" pitchFamily="50" charset="0"/>
              </a:rPr>
              <a:t>bear</a:t>
            </a:r>
            <a:endParaRPr lang="zh-CN" altLang="en-US" sz="4400">
              <a:latin typeface="GCFrutiger" pitchFamily="50" charset="0"/>
            </a:endParaRPr>
          </a:p>
        </p:txBody>
      </p:sp>
      <p:pic>
        <p:nvPicPr>
          <p:cNvPr id="4102" name="图片 5" descr="pan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4292600"/>
            <a:ext cx="2830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916113"/>
            <a:ext cx="32400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5724525" y="5589588"/>
            <a:ext cx="2232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GCFrutiger" pitchFamily="50" charset="0"/>
              </a:rPr>
              <a:t>panda</a:t>
            </a:r>
            <a:endParaRPr lang="zh-CN" altLang="en-US" sz="4400">
              <a:latin typeface="GCFrutiger" pitchFamily="50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6588125" y="3644900"/>
            <a:ext cx="1439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>
                <a:latin typeface="GCFrutiger" pitchFamily="50" charset="0"/>
              </a:rPr>
              <a:t>tiger</a:t>
            </a:r>
            <a:endParaRPr lang="zh-CN" altLang="en-US" sz="4400">
              <a:latin typeface="GCFrutiger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4" grpId="0"/>
      <p:bldP spid="4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0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5131" name="Picture 12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" name="图片 5" descr="forest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12" descr="mo1.jpg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64125"/>
            <a:ext cx="21240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3" descr="ele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2349500"/>
            <a:ext cx="2905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16" descr="lion6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068638"/>
            <a:ext cx="457200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lepahn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ion1869.wav">
            <a:hlinkClick r:id="" action="ppaction://media"/>
          </p:cNvPr>
          <p:cNvPicPr>
            <a:picLocks noRot="1" noChangeAspect="1"/>
          </p:cNvPicPr>
          <p:nvPr>
            <a:wavAudioFile r:embed="rId3" name="lionsound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48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onkey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54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Listen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1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6155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chant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547813" y="2852738"/>
            <a:ext cx="55451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latin typeface="GCFrutiger" pitchFamily="50" charset="0"/>
              </a:rPr>
              <a:t>A big, big lion.</a:t>
            </a:r>
            <a:endParaRPr lang="zh-CN" altLang="en-US" sz="4800" dirty="0">
              <a:latin typeface="GCFrutiger" pitchFamily="50" charset="0"/>
            </a:endParaRP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1547813" y="5732463"/>
            <a:ext cx="7056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latin typeface="GCFrutiger" pitchFamily="50" charset="0"/>
              </a:rPr>
              <a:t>A strong, strong lion.</a:t>
            </a:r>
            <a:endParaRPr lang="zh-CN" altLang="en-US" sz="4800" dirty="0">
              <a:latin typeface="GCFrutiger" pitchFamily="50" charset="0"/>
            </a:endParaRPr>
          </a:p>
        </p:txBody>
      </p:sp>
      <p:pic>
        <p:nvPicPr>
          <p:cNvPr id="6150" name="图片 9" descr="li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3644900"/>
            <a:ext cx="23336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10" descr="li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789363"/>
            <a:ext cx="23336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图片 11" descr="li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981075"/>
            <a:ext cx="23336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12" descr="li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052513"/>
            <a:ext cx="23336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hant节奏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452438"/>
            <a:ext cx="3873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11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7179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chant</a:t>
            </a:r>
            <a:endParaRPr lang="zh-CN" altLang="en-US" sz="3600" kern="10" dirty="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187450" y="2781300"/>
            <a:ext cx="75961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latin typeface="GCFrutiger" pitchFamily="50" charset="0"/>
              </a:rPr>
              <a:t>A grey, grey elephant.</a:t>
            </a:r>
            <a:endParaRPr lang="zh-CN" altLang="en-US" sz="4800" dirty="0">
              <a:latin typeface="GCFrutiger" pitchFamily="50" charset="0"/>
            </a:endParaRP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187450" y="5692775"/>
            <a:ext cx="7129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latin typeface="GCFrutiger" pitchFamily="50" charset="0"/>
              </a:rPr>
              <a:t>A _____, _____ elephant.</a:t>
            </a:r>
            <a:endParaRPr lang="zh-CN" altLang="en-US" sz="4800" dirty="0">
              <a:latin typeface="GCFrutiger" pitchFamily="50" charset="0"/>
            </a:endParaRPr>
          </a:p>
        </p:txBody>
      </p:sp>
      <p:pic>
        <p:nvPicPr>
          <p:cNvPr id="7174" name="图片 12" descr="ele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939800"/>
            <a:ext cx="18732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13" descr="ele1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981075"/>
            <a:ext cx="1871663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14" descr="ele1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933825"/>
            <a:ext cx="187325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15" descr="ele1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4005263"/>
            <a:ext cx="1871662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hant节奏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490538"/>
            <a:ext cx="369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1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8203" name="Picture 1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Read and chant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827088" y="2852738"/>
            <a:ext cx="813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latin typeface="GCFrutiger" pitchFamily="50" charset="0"/>
              </a:rPr>
              <a:t>A/An _____, _____ monkey.</a:t>
            </a:r>
            <a:endParaRPr lang="zh-CN" altLang="en-US" sz="4800" dirty="0">
              <a:latin typeface="GCFrutiger" pitchFamily="50" charset="0"/>
            </a:endParaRP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827088" y="5732463"/>
            <a:ext cx="8316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>
                <a:latin typeface="GCFrutiger" pitchFamily="50" charset="0"/>
              </a:rPr>
              <a:t>A/An _____, _____ monkey.</a:t>
            </a:r>
            <a:endParaRPr lang="zh-CN" altLang="en-US" sz="4800" dirty="0">
              <a:latin typeface="GCFrutiger" pitchFamily="50" charset="0"/>
            </a:endParaRPr>
          </a:p>
        </p:txBody>
      </p:sp>
      <p:pic>
        <p:nvPicPr>
          <p:cNvPr id="8198" name="图片 10" descr="monkey2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052513"/>
            <a:ext cx="18002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11" descr="monkey2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4005263"/>
            <a:ext cx="18002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图片 12" descr="monkey2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4005263"/>
            <a:ext cx="18002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13" descr="monkey2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981075"/>
            <a:ext cx="18002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hant节奏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69900"/>
            <a:ext cx="376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3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9226" name="Picture 1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say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4100" name="图片 3" descr="bear1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341438"/>
            <a:ext cx="3043238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5" descr="pan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692150"/>
            <a:ext cx="232727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1373188"/>
            <a:ext cx="28908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2" descr="li.jp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860800"/>
            <a:ext cx="23336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2" descr="ele1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3716338"/>
            <a:ext cx="187325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monkey2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3789363"/>
            <a:ext cx="18002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7"/>
          <p:cNvGrpSpPr/>
          <p:nvPr/>
        </p:nvGrpSpPr>
        <p:grpSpPr bwMode="auto">
          <a:xfrm>
            <a:off x="0" y="-26988"/>
            <a:ext cx="9144000" cy="798513"/>
            <a:chOff x="0" y="-1"/>
            <a:chExt cx="9144000" cy="798157"/>
          </a:xfrm>
        </p:grpSpPr>
        <p:pic>
          <p:nvPicPr>
            <p:cNvPr id="10247" name="Picture 1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4644008" cy="79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-1"/>
              <a:ext cx="4572000" cy="786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>
                <a:ln w="12700">
                  <a:solidFill>
                    <a:srgbClr val="3333CC"/>
                  </a:solidFill>
                  <a:rou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/>
              </a:rPr>
              <a:t>Look and guess</a:t>
            </a:r>
            <a:endParaRPr lang="zh-CN" altLang="en-US" sz="3600" kern="10">
              <a:ln w="12700">
                <a:solidFill>
                  <a:srgbClr val="3333CC"/>
                </a:solidFill>
                <a:rou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/>
            </a:endParaRPr>
          </a:p>
        </p:txBody>
      </p:sp>
      <p:pic>
        <p:nvPicPr>
          <p:cNvPr id="10244" name="图片 3" descr="elephant4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1268413"/>
            <a:ext cx="46799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/>
        </p:nvSpPr>
        <p:spPr>
          <a:xfrm>
            <a:off x="2843213" y="908050"/>
            <a:ext cx="4392612" cy="5689600"/>
          </a:xfrm>
          <a:prstGeom prst="ellipse">
            <a:avLst/>
          </a:prstGeom>
          <a:ln w="5715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589338"/>
            <a:ext cx="260826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14561 C -0.1184 0.15301 -0.246 0.16065 -0.23385 0.11644 C -0.2217 0.07246 0.05365 -0.11759 0.08212 -0.11875 C 0.1106 -0.1199 -0.00815 0.0963 -0.06336 0.10857 C -0.11857 0.12084 -0.26059 0.01158 -0.24965 -0.0449 C -0.23871 -0.10115 -0.01597 -0.2287 0.00261 -0.22986 C 0.02119 -0.23101 -0.11822 -0.0456 -0.13836 -0.05277 C -0.1585 -0.05972 -0.12135 -0.23564 -0.11788 -0.27199 " pathEditMode="relative" rAng="0" ptsTypes="aaaaaaaA">
                                      <p:cBhvr>
                                        <p:cTn id="6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-20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全屏显示(4:3)</PresentationFormat>
  <Paragraphs>135</Paragraphs>
  <Slides>25</Slides>
  <Notes>19</Notes>
  <HiddenSlides>0</HiddenSlides>
  <MMClips>8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 Unicode MS</vt:lpstr>
      <vt:lpstr>Arno Pro Smbd Subhead</vt:lpstr>
      <vt:lpstr>GCFrutiger</vt:lpstr>
      <vt:lpstr>宋体</vt:lpstr>
      <vt:lpstr>微软雅黑</vt:lpstr>
      <vt:lpstr>Arial</vt:lpstr>
      <vt:lpstr>Arial Black</vt:lpstr>
      <vt:lpstr>Calibri</vt:lpstr>
      <vt:lpstr>WWW.2PPT.COM
</vt:lpstr>
      <vt:lpstr>Animals in the zoo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2012-10-25T03:42:00Z</dcterms:created>
  <dcterms:modified xsi:type="dcterms:W3CDTF">2023-01-16T23:49:14Z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032D4CFD23B745E98A749425C65A586C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