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70" r:id="rId10"/>
    <p:sldId id="269" r:id="rId11"/>
    <p:sldId id="271" r:id="rId12"/>
    <p:sldId id="272" r:id="rId13"/>
    <p:sldId id="273" r:id="rId14"/>
    <p:sldId id="275" r:id="rId15"/>
    <p:sldId id="274" r:id="rId16"/>
    <p:sldId id="276" r:id="rId17"/>
    <p:sldId id="277" r:id="rId18"/>
    <p:sldId id="263" r:id="rId19"/>
    <p:sldId id="264" r:id="rId20"/>
    <p:sldId id="265" r:id="rId21"/>
    <p:sldId id="278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1F9A2-8C90-4268-A80F-89B362E0590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3D291-628D-44C4-B06E-0D4D173FA4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FAD9E-596E-4CA2-AA9E-E53CD4F6168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74E74-ABD8-4259-B3D2-03F3C5C258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8DAFA-A266-4C89-B107-5A7260C283C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C8C98-80DF-4EC2-BBB4-E2571E161A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C902D-9A2A-4721-8CF1-7DE4D9CA403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8100-437B-47F8-ADE2-2B464E41C8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E74F0-C2A0-4B40-A7E1-A097FB5CAEE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89D8E-4F7D-4862-ADC5-858CB809139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4EF21-5752-47D6-B4D5-AA2EC2BDEBA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9F80F-E4E9-41C2-BBE9-711D4330DB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87057-B786-4391-B051-4FD96C92C65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1EE34-6B9F-4479-92E4-CA11558580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7108E-4C22-4955-B51A-759A812560A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ABDED-7712-4AFE-8FF0-B172F2D582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35412-AEE1-48CC-ADB0-BB5313527D1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F67C0-2435-48BA-A7F5-5BE34705D0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BF577-AC99-4234-8946-4FD50179F74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0939-141E-46AE-B247-9FDA15B0C5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A9E29-9890-4745-90AE-11F358CBD6D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BBE5B-5964-4A19-9452-8107E0816D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6D7FEAC-C746-4BAF-974E-B9558CE40EA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28DA35B-A4B3-4D78-BA2B-5D702C09BAB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500061" y="980728"/>
            <a:ext cx="8143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隶书" panose="02010509060101010101" pitchFamily="49" charset="-122"/>
              </a:rPr>
              <a:t>冀教版六年级数学下册第二单元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1928812" y="2492896"/>
            <a:ext cx="5286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72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认识正比例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229200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33" descr="6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285750"/>
            <a:ext cx="2438400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34"/>
          <p:cNvSpPr txBox="1">
            <a:spLocks noChangeArrowheads="1"/>
          </p:cNvSpPr>
          <p:nvPr/>
        </p:nvSpPr>
        <p:spPr bwMode="auto">
          <a:xfrm>
            <a:off x="1643063" y="3643313"/>
            <a:ext cx="65722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在速度一定的情况下，路程和时间有什么关系？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8"/>
          <p:cNvGrpSpPr/>
          <p:nvPr/>
        </p:nvGrpSpPr>
        <p:grpSpPr bwMode="auto">
          <a:xfrm>
            <a:off x="1500188" y="500063"/>
            <a:ext cx="6637337" cy="1614487"/>
            <a:chOff x="930" y="346"/>
            <a:chExt cx="4181" cy="1017"/>
          </a:xfrm>
        </p:grpSpPr>
        <p:sp>
          <p:nvSpPr>
            <p:cNvPr id="12293" name="Text Box 6"/>
            <p:cNvSpPr txBox="1">
              <a:spLocks noChangeArrowheads="1"/>
            </p:cNvSpPr>
            <p:nvPr/>
          </p:nvSpPr>
          <p:spPr bwMode="auto">
            <a:xfrm>
              <a:off x="2076" y="605"/>
              <a:ext cx="3035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=</a:t>
              </a:r>
              <a:r>
                <a:rPr lang="zh-CN" altLang="en-US" sz="4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速度</a:t>
              </a:r>
              <a:r>
                <a:rPr lang="zh-CN" altLang="en-US" sz="4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（一定）</a:t>
              </a:r>
            </a:p>
          </p:txBody>
        </p:sp>
        <p:grpSp>
          <p:nvGrpSpPr>
            <p:cNvPr id="12294" name="Group 17"/>
            <p:cNvGrpSpPr/>
            <p:nvPr/>
          </p:nvGrpSpPr>
          <p:grpSpPr bwMode="auto">
            <a:xfrm>
              <a:off x="930" y="346"/>
              <a:ext cx="1537" cy="1017"/>
              <a:chOff x="930" y="346"/>
              <a:chExt cx="1537" cy="1017"/>
            </a:xfrm>
          </p:grpSpPr>
          <p:sp>
            <p:nvSpPr>
              <p:cNvPr id="12295" name="Line 7"/>
              <p:cNvSpPr>
                <a:spLocks noChangeShapeType="1"/>
              </p:cNvSpPr>
              <p:nvPr/>
            </p:nvSpPr>
            <p:spPr bwMode="auto">
              <a:xfrm>
                <a:off x="930" y="858"/>
                <a:ext cx="1019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96" name="Text Box 5"/>
              <p:cNvSpPr txBox="1">
                <a:spLocks noChangeArrowheads="1"/>
              </p:cNvSpPr>
              <p:nvPr/>
            </p:nvSpPr>
            <p:spPr bwMode="auto">
              <a:xfrm>
                <a:off x="1027" y="883"/>
                <a:ext cx="14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4400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时间</a:t>
                </a:r>
              </a:p>
            </p:txBody>
          </p:sp>
          <p:sp>
            <p:nvSpPr>
              <p:cNvPr id="12297" name="Text Box 8"/>
              <p:cNvSpPr txBox="1">
                <a:spLocks noChangeArrowheads="1"/>
              </p:cNvSpPr>
              <p:nvPr/>
            </p:nvSpPr>
            <p:spPr bwMode="auto">
              <a:xfrm>
                <a:off x="1020" y="346"/>
                <a:ext cx="14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4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路程</a:t>
                </a:r>
              </a:p>
            </p:txBody>
          </p:sp>
        </p:grpSp>
      </p:grpSp>
      <p:sp>
        <p:nvSpPr>
          <p:cNvPr id="12291" name="Text Box 11"/>
          <p:cNvSpPr txBox="1">
            <a:spLocks noChangeArrowheads="1"/>
          </p:cNvSpPr>
          <p:nvPr/>
        </p:nvSpPr>
        <p:spPr bwMode="auto">
          <a:xfrm>
            <a:off x="250825" y="2205038"/>
            <a:ext cx="845978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▲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路程和时间是                               ，路程随着时间的变化而变化，时间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扩大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，路程也就随着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扩大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；反之，时间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缩小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，路程也就随着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缩小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。而且，路程和时间的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比值一定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（速度一定）时。我们说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路程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时间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这两种量成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正比例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12292" name="Text Box 20"/>
          <p:cNvSpPr txBox="1">
            <a:spLocks noChangeArrowheads="1"/>
          </p:cNvSpPr>
          <p:nvPr/>
        </p:nvSpPr>
        <p:spPr bwMode="auto">
          <a:xfrm>
            <a:off x="4006850" y="2214563"/>
            <a:ext cx="3708400" cy="6413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两种相关联的量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714375" y="428625"/>
            <a:ext cx="79295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一支自动笔的单价为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1.6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元，计算并完成下表。</a:t>
            </a:r>
          </a:p>
        </p:txBody>
      </p:sp>
      <p:grpSp>
        <p:nvGrpSpPr>
          <p:cNvPr id="13315" name="Group 3"/>
          <p:cNvGrpSpPr/>
          <p:nvPr/>
        </p:nvGrpSpPr>
        <p:grpSpPr bwMode="auto">
          <a:xfrm>
            <a:off x="214313" y="2055813"/>
            <a:ext cx="8643937" cy="1658937"/>
            <a:chOff x="291" y="1796"/>
            <a:chExt cx="5445" cy="1045"/>
          </a:xfrm>
        </p:grpSpPr>
        <p:sp>
          <p:nvSpPr>
            <p:cNvPr id="13322" name="Text Box 4"/>
            <p:cNvSpPr txBox="1">
              <a:spLocks noChangeArrowheads="1"/>
            </p:cNvSpPr>
            <p:nvPr/>
          </p:nvSpPr>
          <p:spPr bwMode="auto">
            <a:xfrm>
              <a:off x="543" y="1894"/>
              <a:ext cx="5193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数量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枝   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2      3      4      5     6     7     8</a:t>
              </a:r>
            </a:p>
          </p:txBody>
        </p:sp>
        <p:sp>
          <p:nvSpPr>
            <p:cNvPr id="13323" name="Text Box 5"/>
            <p:cNvSpPr txBox="1">
              <a:spLocks noChangeArrowheads="1"/>
            </p:cNvSpPr>
            <p:nvPr/>
          </p:nvSpPr>
          <p:spPr bwMode="auto">
            <a:xfrm>
              <a:off x="291" y="2341"/>
              <a:ext cx="306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 </a:t>
              </a: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总价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元    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3.2   4.8   6.4</a:t>
              </a:r>
            </a:p>
          </p:txBody>
        </p:sp>
        <p:grpSp>
          <p:nvGrpSpPr>
            <p:cNvPr id="13324" name="Group 8"/>
            <p:cNvGrpSpPr/>
            <p:nvPr/>
          </p:nvGrpSpPr>
          <p:grpSpPr bwMode="auto">
            <a:xfrm>
              <a:off x="476" y="1796"/>
              <a:ext cx="4808" cy="1045"/>
              <a:chOff x="476" y="1796"/>
              <a:chExt cx="4808" cy="1045"/>
            </a:xfrm>
          </p:grpSpPr>
          <p:sp>
            <p:nvSpPr>
              <p:cNvPr id="13325" name="Line 9"/>
              <p:cNvSpPr>
                <a:spLocks noChangeShapeType="1"/>
              </p:cNvSpPr>
              <p:nvPr/>
            </p:nvSpPr>
            <p:spPr bwMode="auto">
              <a:xfrm>
                <a:off x="1655" y="1797"/>
                <a:ext cx="0" cy="10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6" name="Line 10"/>
              <p:cNvSpPr>
                <a:spLocks noChangeShapeType="1"/>
              </p:cNvSpPr>
              <p:nvPr/>
            </p:nvSpPr>
            <p:spPr bwMode="auto">
              <a:xfrm>
                <a:off x="2200" y="1797"/>
                <a:ext cx="0" cy="10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7" name="Line 11"/>
              <p:cNvSpPr>
                <a:spLocks noChangeShapeType="1"/>
              </p:cNvSpPr>
              <p:nvPr/>
            </p:nvSpPr>
            <p:spPr bwMode="auto">
              <a:xfrm>
                <a:off x="4921" y="1796"/>
                <a:ext cx="0" cy="10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8" name="Line 12"/>
              <p:cNvSpPr>
                <a:spLocks noChangeShapeType="1"/>
              </p:cNvSpPr>
              <p:nvPr/>
            </p:nvSpPr>
            <p:spPr bwMode="auto">
              <a:xfrm>
                <a:off x="3833" y="1796"/>
                <a:ext cx="0" cy="10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9" name="Line 13"/>
              <p:cNvSpPr>
                <a:spLocks noChangeShapeType="1"/>
              </p:cNvSpPr>
              <p:nvPr/>
            </p:nvSpPr>
            <p:spPr bwMode="auto">
              <a:xfrm>
                <a:off x="2744" y="1796"/>
                <a:ext cx="0" cy="10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0" name="Line 14"/>
              <p:cNvSpPr>
                <a:spLocks noChangeShapeType="1"/>
              </p:cNvSpPr>
              <p:nvPr/>
            </p:nvSpPr>
            <p:spPr bwMode="auto">
              <a:xfrm>
                <a:off x="3288" y="1796"/>
                <a:ext cx="0" cy="10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1" name="Line 15"/>
              <p:cNvSpPr>
                <a:spLocks noChangeShapeType="1"/>
              </p:cNvSpPr>
              <p:nvPr/>
            </p:nvSpPr>
            <p:spPr bwMode="auto">
              <a:xfrm>
                <a:off x="4377" y="1796"/>
                <a:ext cx="0" cy="10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2" name="Line 16"/>
              <p:cNvSpPr>
                <a:spLocks noChangeShapeType="1"/>
              </p:cNvSpPr>
              <p:nvPr/>
            </p:nvSpPr>
            <p:spPr bwMode="auto">
              <a:xfrm>
                <a:off x="476" y="1797"/>
                <a:ext cx="4791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3" name="Line 17"/>
              <p:cNvSpPr>
                <a:spLocks noChangeShapeType="1"/>
              </p:cNvSpPr>
              <p:nvPr/>
            </p:nvSpPr>
            <p:spPr bwMode="auto">
              <a:xfrm>
                <a:off x="493" y="2840"/>
                <a:ext cx="479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4" name="Line 18"/>
              <p:cNvSpPr>
                <a:spLocks noChangeShapeType="1"/>
              </p:cNvSpPr>
              <p:nvPr/>
            </p:nvSpPr>
            <p:spPr bwMode="auto">
              <a:xfrm>
                <a:off x="476" y="2341"/>
                <a:ext cx="48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076825" y="2940050"/>
            <a:ext cx="638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8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837238" y="2922588"/>
            <a:ext cx="9350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9.6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6629400" y="2922588"/>
            <a:ext cx="1123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11.2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7486650" y="2928938"/>
            <a:ext cx="1123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12.8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214563" y="5221288"/>
            <a:ext cx="6429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你从表中发现了什么规律？</a:t>
            </a:r>
          </a:p>
        </p:txBody>
      </p:sp>
      <p:pic>
        <p:nvPicPr>
          <p:cNvPr id="27" name="图片 26" descr="思考.wm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4357688"/>
            <a:ext cx="19716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"/>
          <p:cNvGrpSpPr/>
          <p:nvPr/>
        </p:nvGrpSpPr>
        <p:grpSpPr bwMode="auto">
          <a:xfrm>
            <a:off x="214313" y="500063"/>
            <a:ext cx="8643937" cy="1658937"/>
            <a:chOff x="291" y="1796"/>
            <a:chExt cx="5445" cy="1045"/>
          </a:xfrm>
        </p:grpSpPr>
        <p:sp>
          <p:nvSpPr>
            <p:cNvPr id="14365" name="Text Box 4"/>
            <p:cNvSpPr txBox="1">
              <a:spLocks noChangeArrowheads="1"/>
            </p:cNvSpPr>
            <p:nvPr/>
          </p:nvSpPr>
          <p:spPr bwMode="auto">
            <a:xfrm>
              <a:off x="543" y="1894"/>
              <a:ext cx="5193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数量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枝   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2      3      4      5     6     7     8</a:t>
              </a:r>
            </a:p>
          </p:txBody>
        </p:sp>
        <p:sp>
          <p:nvSpPr>
            <p:cNvPr id="14366" name="Text Box 5"/>
            <p:cNvSpPr txBox="1">
              <a:spLocks noChangeArrowheads="1"/>
            </p:cNvSpPr>
            <p:nvPr/>
          </p:nvSpPr>
          <p:spPr bwMode="auto">
            <a:xfrm>
              <a:off x="291" y="2341"/>
              <a:ext cx="306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 </a:t>
              </a: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总价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元    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3.2   4.8   6.4</a:t>
              </a:r>
            </a:p>
          </p:txBody>
        </p:sp>
        <p:grpSp>
          <p:nvGrpSpPr>
            <p:cNvPr id="14367" name="Group 8"/>
            <p:cNvGrpSpPr/>
            <p:nvPr/>
          </p:nvGrpSpPr>
          <p:grpSpPr bwMode="auto">
            <a:xfrm>
              <a:off x="476" y="1796"/>
              <a:ext cx="4808" cy="1045"/>
              <a:chOff x="476" y="1796"/>
              <a:chExt cx="4808" cy="1045"/>
            </a:xfrm>
          </p:grpSpPr>
          <p:sp>
            <p:nvSpPr>
              <p:cNvPr id="14368" name="Line 9"/>
              <p:cNvSpPr>
                <a:spLocks noChangeShapeType="1"/>
              </p:cNvSpPr>
              <p:nvPr/>
            </p:nvSpPr>
            <p:spPr bwMode="auto">
              <a:xfrm>
                <a:off x="1655" y="1797"/>
                <a:ext cx="0" cy="10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9" name="Line 10"/>
              <p:cNvSpPr>
                <a:spLocks noChangeShapeType="1"/>
              </p:cNvSpPr>
              <p:nvPr/>
            </p:nvSpPr>
            <p:spPr bwMode="auto">
              <a:xfrm>
                <a:off x="2200" y="1797"/>
                <a:ext cx="0" cy="10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0" name="Line 11"/>
              <p:cNvSpPr>
                <a:spLocks noChangeShapeType="1"/>
              </p:cNvSpPr>
              <p:nvPr/>
            </p:nvSpPr>
            <p:spPr bwMode="auto">
              <a:xfrm>
                <a:off x="4921" y="1796"/>
                <a:ext cx="0" cy="10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1" name="Line 12"/>
              <p:cNvSpPr>
                <a:spLocks noChangeShapeType="1"/>
              </p:cNvSpPr>
              <p:nvPr/>
            </p:nvSpPr>
            <p:spPr bwMode="auto">
              <a:xfrm>
                <a:off x="3833" y="1796"/>
                <a:ext cx="0" cy="10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2" name="Line 13"/>
              <p:cNvSpPr>
                <a:spLocks noChangeShapeType="1"/>
              </p:cNvSpPr>
              <p:nvPr/>
            </p:nvSpPr>
            <p:spPr bwMode="auto">
              <a:xfrm>
                <a:off x="2744" y="1796"/>
                <a:ext cx="0" cy="10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3" name="Line 14"/>
              <p:cNvSpPr>
                <a:spLocks noChangeShapeType="1"/>
              </p:cNvSpPr>
              <p:nvPr/>
            </p:nvSpPr>
            <p:spPr bwMode="auto">
              <a:xfrm>
                <a:off x="3288" y="1796"/>
                <a:ext cx="0" cy="10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4" name="Line 15"/>
              <p:cNvSpPr>
                <a:spLocks noChangeShapeType="1"/>
              </p:cNvSpPr>
              <p:nvPr/>
            </p:nvSpPr>
            <p:spPr bwMode="auto">
              <a:xfrm>
                <a:off x="4377" y="1796"/>
                <a:ext cx="0" cy="10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5" name="Line 16"/>
              <p:cNvSpPr>
                <a:spLocks noChangeShapeType="1"/>
              </p:cNvSpPr>
              <p:nvPr/>
            </p:nvSpPr>
            <p:spPr bwMode="auto">
              <a:xfrm>
                <a:off x="476" y="1797"/>
                <a:ext cx="4791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6" name="Line 17"/>
              <p:cNvSpPr>
                <a:spLocks noChangeShapeType="1"/>
              </p:cNvSpPr>
              <p:nvPr/>
            </p:nvSpPr>
            <p:spPr bwMode="auto">
              <a:xfrm>
                <a:off x="493" y="2840"/>
                <a:ext cx="479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7" name="Line 18"/>
              <p:cNvSpPr>
                <a:spLocks noChangeShapeType="1"/>
              </p:cNvSpPr>
              <p:nvPr/>
            </p:nvSpPr>
            <p:spPr bwMode="auto">
              <a:xfrm>
                <a:off x="476" y="2341"/>
                <a:ext cx="48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4339" name="Text Box 23"/>
          <p:cNvSpPr txBox="1">
            <a:spLocks noChangeArrowheads="1"/>
          </p:cNvSpPr>
          <p:nvPr/>
        </p:nvSpPr>
        <p:spPr bwMode="auto">
          <a:xfrm>
            <a:off x="5076825" y="1384300"/>
            <a:ext cx="638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 8</a:t>
            </a:r>
          </a:p>
        </p:txBody>
      </p:sp>
      <p:sp>
        <p:nvSpPr>
          <p:cNvPr id="14340" name="Text Box 24"/>
          <p:cNvSpPr txBox="1">
            <a:spLocks noChangeArrowheads="1"/>
          </p:cNvSpPr>
          <p:nvPr/>
        </p:nvSpPr>
        <p:spPr bwMode="auto">
          <a:xfrm>
            <a:off x="5837238" y="1366838"/>
            <a:ext cx="9350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9.6</a:t>
            </a:r>
          </a:p>
        </p:txBody>
      </p:sp>
      <p:sp>
        <p:nvSpPr>
          <p:cNvPr id="14341" name="Text Box 25"/>
          <p:cNvSpPr txBox="1">
            <a:spLocks noChangeArrowheads="1"/>
          </p:cNvSpPr>
          <p:nvPr/>
        </p:nvSpPr>
        <p:spPr bwMode="auto">
          <a:xfrm>
            <a:off x="6629400" y="1366838"/>
            <a:ext cx="1123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11.2</a:t>
            </a:r>
          </a:p>
        </p:txBody>
      </p:sp>
      <p:sp>
        <p:nvSpPr>
          <p:cNvPr id="14342" name="Text Box 25"/>
          <p:cNvSpPr txBox="1">
            <a:spLocks noChangeArrowheads="1"/>
          </p:cNvSpPr>
          <p:nvPr/>
        </p:nvSpPr>
        <p:spPr bwMode="auto">
          <a:xfrm>
            <a:off x="7486650" y="1373188"/>
            <a:ext cx="1123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12.8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430463" y="2643188"/>
            <a:ext cx="4537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=</a:t>
            </a:r>
            <a:r>
              <a:rPr lang="zh-CN" altLang="en-US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单价</a:t>
            </a:r>
            <a:r>
              <a:rPr lang="zh-CN" altLang="en-US" sz="40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（一定）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846138" y="2932113"/>
            <a:ext cx="1366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846138" y="2932113"/>
            <a:ext cx="193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数量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846138" y="2139950"/>
            <a:ext cx="193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总价</a:t>
            </a:r>
          </a:p>
        </p:txBody>
      </p:sp>
      <p:grpSp>
        <p:nvGrpSpPr>
          <p:cNvPr id="4" name="Group 66"/>
          <p:cNvGrpSpPr/>
          <p:nvPr/>
        </p:nvGrpSpPr>
        <p:grpSpPr bwMode="auto">
          <a:xfrm>
            <a:off x="714375" y="3724275"/>
            <a:ext cx="2506663" cy="1500188"/>
            <a:chOff x="348" y="2179"/>
            <a:chExt cx="1579" cy="945"/>
          </a:xfrm>
        </p:grpSpPr>
        <p:sp>
          <p:nvSpPr>
            <p:cNvPr id="14361" name="Text Box 28"/>
            <p:cNvSpPr txBox="1">
              <a:spLocks noChangeArrowheads="1"/>
            </p:cNvSpPr>
            <p:nvPr/>
          </p:nvSpPr>
          <p:spPr bwMode="auto">
            <a:xfrm>
              <a:off x="348" y="2179"/>
              <a:ext cx="79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3.2</a:t>
              </a:r>
            </a:p>
          </p:txBody>
        </p:sp>
        <p:sp>
          <p:nvSpPr>
            <p:cNvPr id="14362" name="Text Box 29"/>
            <p:cNvSpPr txBox="1">
              <a:spLocks noChangeArrowheads="1"/>
            </p:cNvSpPr>
            <p:nvPr/>
          </p:nvSpPr>
          <p:spPr bwMode="auto">
            <a:xfrm>
              <a:off x="496" y="2678"/>
              <a:ext cx="7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</a:t>
              </a:r>
            </a:p>
          </p:txBody>
        </p:sp>
        <p:sp>
          <p:nvSpPr>
            <p:cNvPr id="14363" name="Line 30"/>
            <p:cNvSpPr>
              <a:spLocks noChangeShapeType="1"/>
            </p:cNvSpPr>
            <p:nvPr/>
          </p:nvSpPr>
          <p:spPr bwMode="auto">
            <a:xfrm flipV="1">
              <a:off x="424" y="2659"/>
              <a:ext cx="460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4" name="Text Box 31"/>
            <p:cNvSpPr txBox="1">
              <a:spLocks noChangeArrowheads="1"/>
            </p:cNvSpPr>
            <p:nvPr/>
          </p:nvSpPr>
          <p:spPr bwMode="auto">
            <a:xfrm>
              <a:off x="853" y="2426"/>
              <a:ext cx="107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=</a:t>
              </a:r>
              <a:r>
                <a:rPr lang="en-US" altLang="zh-CN" sz="40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1.6</a:t>
              </a:r>
            </a:p>
          </p:txBody>
        </p:sp>
      </p:grpSp>
      <p:grpSp>
        <p:nvGrpSpPr>
          <p:cNvPr id="5" name="Group 67"/>
          <p:cNvGrpSpPr/>
          <p:nvPr/>
        </p:nvGrpSpPr>
        <p:grpSpPr bwMode="auto">
          <a:xfrm>
            <a:off x="2717800" y="3694113"/>
            <a:ext cx="2506663" cy="1500187"/>
            <a:chOff x="348" y="2179"/>
            <a:chExt cx="1579" cy="945"/>
          </a:xfrm>
        </p:grpSpPr>
        <p:sp>
          <p:nvSpPr>
            <p:cNvPr id="14357" name="Text Box 68"/>
            <p:cNvSpPr txBox="1">
              <a:spLocks noChangeArrowheads="1"/>
            </p:cNvSpPr>
            <p:nvPr/>
          </p:nvSpPr>
          <p:spPr bwMode="auto">
            <a:xfrm>
              <a:off x="348" y="2179"/>
              <a:ext cx="79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4.8</a:t>
              </a:r>
            </a:p>
          </p:txBody>
        </p:sp>
        <p:sp>
          <p:nvSpPr>
            <p:cNvPr id="14358" name="Text Box 69"/>
            <p:cNvSpPr txBox="1">
              <a:spLocks noChangeArrowheads="1"/>
            </p:cNvSpPr>
            <p:nvPr/>
          </p:nvSpPr>
          <p:spPr bwMode="auto">
            <a:xfrm>
              <a:off x="496" y="2678"/>
              <a:ext cx="7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3</a:t>
              </a:r>
            </a:p>
          </p:txBody>
        </p:sp>
        <p:sp>
          <p:nvSpPr>
            <p:cNvPr id="14359" name="Line 70"/>
            <p:cNvSpPr>
              <a:spLocks noChangeShapeType="1"/>
            </p:cNvSpPr>
            <p:nvPr/>
          </p:nvSpPr>
          <p:spPr bwMode="auto">
            <a:xfrm flipV="1">
              <a:off x="424" y="2659"/>
              <a:ext cx="460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0" name="Text Box 71"/>
            <p:cNvSpPr txBox="1">
              <a:spLocks noChangeArrowheads="1"/>
            </p:cNvSpPr>
            <p:nvPr/>
          </p:nvSpPr>
          <p:spPr bwMode="auto">
            <a:xfrm>
              <a:off x="853" y="2426"/>
              <a:ext cx="107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=</a:t>
              </a:r>
              <a:r>
                <a:rPr lang="en-US" altLang="zh-CN" sz="40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1.6</a:t>
              </a:r>
            </a:p>
          </p:txBody>
        </p:sp>
      </p:grpSp>
      <p:grpSp>
        <p:nvGrpSpPr>
          <p:cNvPr id="6" name="Group 72"/>
          <p:cNvGrpSpPr/>
          <p:nvPr/>
        </p:nvGrpSpPr>
        <p:grpSpPr bwMode="auto">
          <a:xfrm>
            <a:off x="4748213" y="3694113"/>
            <a:ext cx="2506662" cy="1500187"/>
            <a:chOff x="348" y="2179"/>
            <a:chExt cx="1579" cy="945"/>
          </a:xfrm>
        </p:grpSpPr>
        <p:sp>
          <p:nvSpPr>
            <p:cNvPr id="14353" name="Text Box 73"/>
            <p:cNvSpPr txBox="1">
              <a:spLocks noChangeArrowheads="1"/>
            </p:cNvSpPr>
            <p:nvPr/>
          </p:nvSpPr>
          <p:spPr bwMode="auto">
            <a:xfrm>
              <a:off x="348" y="2179"/>
              <a:ext cx="79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6.4</a:t>
              </a:r>
            </a:p>
          </p:txBody>
        </p:sp>
        <p:sp>
          <p:nvSpPr>
            <p:cNvPr id="14354" name="Text Box 74"/>
            <p:cNvSpPr txBox="1">
              <a:spLocks noChangeArrowheads="1"/>
            </p:cNvSpPr>
            <p:nvPr/>
          </p:nvSpPr>
          <p:spPr bwMode="auto">
            <a:xfrm>
              <a:off x="496" y="2678"/>
              <a:ext cx="7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4</a:t>
              </a:r>
            </a:p>
          </p:txBody>
        </p:sp>
        <p:sp>
          <p:nvSpPr>
            <p:cNvPr id="14355" name="Line 75"/>
            <p:cNvSpPr>
              <a:spLocks noChangeShapeType="1"/>
            </p:cNvSpPr>
            <p:nvPr/>
          </p:nvSpPr>
          <p:spPr bwMode="auto">
            <a:xfrm flipV="1">
              <a:off x="424" y="2659"/>
              <a:ext cx="460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6" name="Text Box 76"/>
            <p:cNvSpPr txBox="1">
              <a:spLocks noChangeArrowheads="1"/>
            </p:cNvSpPr>
            <p:nvPr/>
          </p:nvSpPr>
          <p:spPr bwMode="auto">
            <a:xfrm>
              <a:off x="853" y="2426"/>
              <a:ext cx="107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=</a:t>
              </a:r>
              <a:r>
                <a:rPr lang="en-US" altLang="zh-CN" sz="40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1.6</a:t>
              </a:r>
            </a:p>
          </p:txBody>
        </p:sp>
      </p:grpSp>
      <p:sp>
        <p:nvSpPr>
          <p:cNvPr id="46" name="Text Box 82"/>
          <p:cNvSpPr txBox="1">
            <a:spLocks noChangeArrowheads="1"/>
          </p:cNvSpPr>
          <p:nvPr/>
        </p:nvSpPr>
        <p:spPr bwMode="auto">
          <a:xfrm>
            <a:off x="6591300" y="4121150"/>
            <a:ext cx="228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</a:p>
        </p:txBody>
      </p:sp>
      <p:sp>
        <p:nvSpPr>
          <p:cNvPr id="47" name="Text Box 83"/>
          <p:cNvSpPr txBox="1">
            <a:spLocks noChangeArrowheads="1"/>
          </p:cNvSpPr>
          <p:nvPr/>
        </p:nvSpPr>
        <p:spPr bwMode="auto">
          <a:xfrm>
            <a:off x="1643063" y="5143500"/>
            <a:ext cx="4857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这个比值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1.6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表示什么？</a:t>
            </a:r>
          </a:p>
        </p:txBody>
      </p:sp>
      <p:sp>
        <p:nvSpPr>
          <p:cNvPr id="48" name="Text Box 103"/>
          <p:cNvSpPr txBox="1">
            <a:spLocks noChangeArrowheads="1"/>
          </p:cNvSpPr>
          <p:nvPr/>
        </p:nvSpPr>
        <p:spPr bwMode="auto">
          <a:xfrm>
            <a:off x="2786063" y="5929313"/>
            <a:ext cx="2195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单价</a:t>
            </a:r>
            <a:r>
              <a:rPr lang="zh-CN" altLang="en-US" sz="40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4" grpId="0"/>
      <p:bldP spid="25" grpId="0"/>
      <p:bldP spid="46" grpId="0"/>
      <p:bldP spid="47" grpId="0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33" descr="6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142875"/>
            <a:ext cx="2438400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34"/>
          <p:cNvSpPr txBox="1">
            <a:spLocks noChangeArrowheads="1"/>
          </p:cNvSpPr>
          <p:nvPr/>
        </p:nvSpPr>
        <p:spPr bwMode="auto">
          <a:xfrm>
            <a:off x="1643063" y="3500438"/>
            <a:ext cx="657225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花的钱数和买自动笔的数量这两种量成正比例吗？为什么？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4"/>
          <p:cNvGrpSpPr/>
          <p:nvPr/>
        </p:nvGrpSpPr>
        <p:grpSpPr bwMode="auto">
          <a:xfrm>
            <a:off x="1331913" y="333375"/>
            <a:ext cx="6121400" cy="1554163"/>
            <a:chOff x="1202" y="346"/>
            <a:chExt cx="3856" cy="979"/>
          </a:xfrm>
        </p:grpSpPr>
        <p:sp>
          <p:nvSpPr>
            <p:cNvPr id="16389" name="Text Box 8"/>
            <p:cNvSpPr txBox="1">
              <a:spLocks noChangeArrowheads="1"/>
            </p:cNvSpPr>
            <p:nvPr/>
          </p:nvSpPr>
          <p:spPr bwMode="auto">
            <a:xfrm>
              <a:off x="2200" y="663"/>
              <a:ext cx="285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=</a:t>
              </a:r>
              <a:r>
                <a:rPr lang="zh-CN" altLang="en-US" sz="4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单价</a:t>
              </a:r>
              <a:r>
                <a:rPr lang="zh-CN" altLang="en-US" sz="4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（一定）</a:t>
              </a:r>
            </a:p>
          </p:txBody>
        </p:sp>
        <p:sp>
          <p:nvSpPr>
            <p:cNvPr id="16390" name="Line 5"/>
            <p:cNvSpPr>
              <a:spLocks noChangeShapeType="1"/>
            </p:cNvSpPr>
            <p:nvPr/>
          </p:nvSpPr>
          <p:spPr bwMode="auto">
            <a:xfrm>
              <a:off x="1202" y="845"/>
              <a:ext cx="8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1202" y="845"/>
              <a:ext cx="121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4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数量</a:t>
              </a:r>
            </a:p>
          </p:txBody>
        </p:sp>
        <p:sp>
          <p:nvSpPr>
            <p:cNvPr id="16392" name="Text Box 9"/>
            <p:cNvSpPr txBox="1">
              <a:spLocks noChangeArrowheads="1"/>
            </p:cNvSpPr>
            <p:nvPr/>
          </p:nvSpPr>
          <p:spPr bwMode="auto">
            <a:xfrm>
              <a:off x="1202" y="346"/>
              <a:ext cx="121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4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总价</a:t>
              </a:r>
            </a:p>
          </p:txBody>
        </p:sp>
      </p:grpSp>
      <p:sp>
        <p:nvSpPr>
          <p:cNvPr id="16387" name="Text Box 13"/>
          <p:cNvSpPr txBox="1">
            <a:spLocks noChangeArrowheads="1"/>
          </p:cNvSpPr>
          <p:nvPr/>
        </p:nvSpPr>
        <p:spPr bwMode="auto">
          <a:xfrm>
            <a:off x="323850" y="2132013"/>
            <a:ext cx="84963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▲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总价和数量是                            ，总价随着数量的变化而变化。数量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扩大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，总价也就随着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扩大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；反之，数量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缩小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，总价也就随着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缩小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。而且，总价和数量的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比值一定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（单价一定）时，我们就说铅笔的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总价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数量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成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正比例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16388" name="Text Box 16"/>
          <p:cNvSpPr txBox="1">
            <a:spLocks noChangeArrowheads="1"/>
          </p:cNvSpPr>
          <p:nvPr/>
        </p:nvSpPr>
        <p:spPr bwMode="auto">
          <a:xfrm>
            <a:off x="4067175" y="2144713"/>
            <a:ext cx="3505200" cy="6413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两种相关联的量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8"/>
          <p:cNvSpPr txBox="1">
            <a:spLocks noChangeArrowheads="1"/>
          </p:cNvSpPr>
          <p:nvPr/>
        </p:nvSpPr>
        <p:spPr bwMode="auto">
          <a:xfrm>
            <a:off x="0" y="1066800"/>
            <a:ext cx="9144000" cy="286226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</a:t>
            </a:r>
            <a:r>
              <a:rPr lang="zh-CN" altLang="en-US" sz="3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像上面这样，</a:t>
            </a:r>
            <a:r>
              <a:rPr lang="zh-CN" altLang="en-US" sz="36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两种相关联的量，一种量变化，另一种量也随着变化，如果这两种量中相对应的两个数的比值一定，这两种量就叫做成正比例的量，它们的关系叫做成正比例关系．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0" y="4429125"/>
            <a:ext cx="9144000" cy="131127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▲</a:t>
            </a:r>
            <a:r>
              <a:rPr lang="zh-CN" altLang="en-US" sz="4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正比例关系两种相关联的量的变化规律：同时扩大，同时缩小，比值不变。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3" descr="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3"/>
            <a:ext cx="24003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785813" y="1285875"/>
            <a:ext cx="7572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判断下面每题中的两种量是不是成正比例，说明理由。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785813" y="2643188"/>
            <a:ext cx="75723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）飞机飞行的速度不变，飞行的路程和时间。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785813" y="3929063"/>
            <a:ext cx="75723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）每千克苹果的价钱一定，付出的钱数和购买苹果的数量。</a:t>
            </a: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785813" y="5216525"/>
            <a:ext cx="75723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）每月收入一定，每月支出的钱数和剩下的钱数。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10" descr="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90488"/>
            <a:ext cx="22479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11"/>
          <p:cNvSpPr txBox="1">
            <a:spLocks noChangeArrowheads="1"/>
          </p:cNvSpPr>
          <p:nvPr/>
        </p:nvSpPr>
        <p:spPr bwMode="auto">
          <a:xfrm>
            <a:off x="785813" y="1285875"/>
            <a:ext cx="771525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判断下面每题中的两种量是不是成正比例，说明理由。</a:t>
            </a:r>
          </a:p>
        </p:txBody>
      </p:sp>
      <p:sp>
        <p:nvSpPr>
          <p:cNvPr id="19460" name="TextBox 12"/>
          <p:cNvSpPr txBox="1">
            <a:spLocks noChangeArrowheads="1"/>
          </p:cNvSpPr>
          <p:nvPr/>
        </p:nvSpPr>
        <p:spPr bwMode="auto">
          <a:xfrm>
            <a:off x="785813" y="2571750"/>
            <a:ext cx="771525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）轮船行驶的速度一定，行驶的路程和时间。</a:t>
            </a:r>
          </a:p>
        </p:txBody>
      </p:sp>
      <p:sp>
        <p:nvSpPr>
          <p:cNvPr id="19461" name="TextBox 13"/>
          <p:cNvSpPr txBox="1">
            <a:spLocks noChangeArrowheads="1"/>
          </p:cNvSpPr>
          <p:nvPr/>
        </p:nvSpPr>
        <p:spPr bwMode="auto">
          <a:xfrm>
            <a:off x="785813" y="3930650"/>
            <a:ext cx="771525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）每小时织布的米数一定，织布总米数和时间。</a:t>
            </a:r>
          </a:p>
        </p:txBody>
      </p:sp>
      <p:sp>
        <p:nvSpPr>
          <p:cNvPr id="19462" name="TextBox 14"/>
          <p:cNvSpPr txBox="1">
            <a:spLocks noChangeArrowheads="1"/>
          </p:cNvSpPr>
          <p:nvPr/>
        </p:nvSpPr>
        <p:spPr bwMode="auto">
          <a:xfrm>
            <a:off x="785813" y="5287963"/>
            <a:ext cx="77152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）每天看书的页数一定，看书的总页数和时间。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785813" y="1214438"/>
            <a:ext cx="7715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）小明跳高的高度和他的身高。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785813" y="2857500"/>
            <a:ext cx="77152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）幼儿园的阿姨分给每个小朋友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块糖，小朋友的人数和需要的总块糖。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27784" y="548680"/>
            <a:ext cx="3910046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zh-CN" altLang="en-US" sz="7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教学目标</a:t>
            </a: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395536" y="2031647"/>
            <a:ext cx="8643937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、结合具体实例，经历认识成正比例的量的过程。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  <a:p>
            <a:pPr indent="304800" eaLnBrk="0" hangingPunct="0"/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、知道正比例的意义，能判断两种量是否成正比例关系，能找出生活中成正比例的实例，并进行交流。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  <a:p>
            <a:pPr indent="304800" eaLnBrk="0" hangingPunct="0"/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、对显示生活中成正比例关系的事物有好奇心，在判断成正比例量的过程中，能进行有条理的思考。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571500" y="785813"/>
            <a:ext cx="8358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每箱葡萄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12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千克，葡萄的箱数和数量如下表。</a:t>
            </a:r>
          </a:p>
        </p:txBody>
      </p:sp>
      <p:grpSp>
        <p:nvGrpSpPr>
          <p:cNvPr id="21507" name="Group 7"/>
          <p:cNvGrpSpPr/>
          <p:nvPr/>
        </p:nvGrpSpPr>
        <p:grpSpPr bwMode="auto">
          <a:xfrm>
            <a:off x="0" y="2343150"/>
            <a:ext cx="8785225" cy="1885950"/>
            <a:chOff x="22" y="1979"/>
            <a:chExt cx="5534" cy="1188"/>
          </a:xfrm>
        </p:grpSpPr>
        <p:sp>
          <p:nvSpPr>
            <p:cNvPr id="21513" name="Text Box 8"/>
            <p:cNvSpPr txBox="1">
              <a:spLocks noChangeArrowheads="1"/>
            </p:cNvSpPr>
            <p:nvPr/>
          </p:nvSpPr>
          <p:spPr bwMode="auto">
            <a:xfrm>
              <a:off x="385" y="2069"/>
              <a:ext cx="467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箱数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箱       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2         3         4          5      </a:t>
              </a:r>
            </a:p>
          </p:txBody>
        </p:sp>
        <p:sp>
          <p:nvSpPr>
            <p:cNvPr id="21514" name="Text Box 9"/>
            <p:cNvSpPr txBox="1">
              <a:spLocks noChangeArrowheads="1"/>
            </p:cNvSpPr>
            <p:nvPr/>
          </p:nvSpPr>
          <p:spPr bwMode="auto">
            <a:xfrm>
              <a:off x="22" y="2667"/>
              <a:ext cx="234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</a:t>
              </a: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数量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千克     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24</a:t>
              </a:r>
            </a:p>
          </p:txBody>
        </p:sp>
        <p:grpSp>
          <p:nvGrpSpPr>
            <p:cNvPr id="21515" name="Group 12"/>
            <p:cNvGrpSpPr/>
            <p:nvPr/>
          </p:nvGrpSpPr>
          <p:grpSpPr bwMode="auto">
            <a:xfrm>
              <a:off x="385" y="1979"/>
              <a:ext cx="5171" cy="1188"/>
              <a:chOff x="385" y="1979"/>
              <a:chExt cx="5171" cy="1188"/>
            </a:xfrm>
          </p:grpSpPr>
          <p:sp>
            <p:nvSpPr>
              <p:cNvPr id="21516" name="Line 13"/>
              <p:cNvSpPr>
                <a:spLocks noChangeShapeType="1"/>
              </p:cNvSpPr>
              <p:nvPr/>
            </p:nvSpPr>
            <p:spPr bwMode="auto">
              <a:xfrm>
                <a:off x="385" y="1979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7" name="Line 14"/>
              <p:cNvSpPr>
                <a:spLocks noChangeShapeType="1"/>
              </p:cNvSpPr>
              <p:nvPr/>
            </p:nvSpPr>
            <p:spPr bwMode="auto">
              <a:xfrm>
                <a:off x="385" y="2568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8" name="Line 15"/>
              <p:cNvSpPr>
                <a:spLocks noChangeShapeType="1"/>
              </p:cNvSpPr>
              <p:nvPr/>
            </p:nvSpPr>
            <p:spPr bwMode="auto">
              <a:xfrm>
                <a:off x="385" y="3158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9" name="Line 16"/>
              <p:cNvSpPr>
                <a:spLocks noChangeShapeType="1"/>
              </p:cNvSpPr>
              <p:nvPr/>
            </p:nvSpPr>
            <p:spPr bwMode="auto">
              <a:xfrm>
                <a:off x="1610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0" name="Line 17"/>
              <p:cNvSpPr>
                <a:spLocks noChangeShapeType="1"/>
              </p:cNvSpPr>
              <p:nvPr/>
            </p:nvSpPr>
            <p:spPr bwMode="auto">
              <a:xfrm>
                <a:off x="2407" y="1988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1" name="Line 18"/>
              <p:cNvSpPr>
                <a:spLocks noChangeShapeType="1"/>
              </p:cNvSpPr>
              <p:nvPr/>
            </p:nvSpPr>
            <p:spPr bwMode="auto">
              <a:xfrm>
                <a:off x="3172" y="1988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2" name="Line 19"/>
              <p:cNvSpPr>
                <a:spLocks noChangeShapeType="1"/>
              </p:cNvSpPr>
              <p:nvPr/>
            </p:nvSpPr>
            <p:spPr bwMode="auto">
              <a:xfrm>
                <a:off x="4027" y="1988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3" name="Line 20"/>
              <p:cNvSpPr>
                <a:spLocks noChangeShapeType="1"/>
              </p:cNvSpPr>
              <p:nvPr/>
            </p:nvSpPr>
            <p:spPr bwMode="auto">
              <a:xfrm>
                <a:off x="4882" y="1988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214563" y="5378450"/>
            <a:ext cx="6429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葡萄的数量和箱数成正比例吗？为什么？</a:t>
            </a:r>
          </a:p>
        </p:txBody>
      </p:sp>
      <p:pic>
        <p:nvPicPr>
          <p:cNvPr id="23" name="图片 22" descr="思考.wm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4514850"/>
            <a:ext cx="19716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071938" y="3425825"/>
            <a:ext cx="785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36</a:t>
            </a:r>
            <a:endParaRPr lang="zh-CN" altLang="en-US" sz="36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286375" y="3429000"/>
            <a:ext cx="785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48</a:t>
            </a:r>
            <a:endParaRPr lang="zh-CN" altLang="en-US" sz="36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715125" y="3429000"/>
            <a:ext cx="785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60</a:t>
            </a:r>
            <a:endParaRPr lang="zh-CN" altLang="en-US" sz="36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53736" y="928670"/>
            <a:ext cx="4584909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zh-CN" altLang="en-US" sz="8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课堂总</a:t>
            </a:r>
            <a:r>
              <a:rPr lang="zh-CN" altLang="en-US" sz="8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结 </a:t>
            </a:r>
            <a:endParaRPr lang="zh-CN" altLang="en-US" sz="8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899592" y="3000375"/>
            <a:ext cx="75009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谈一谈，这节课你收获了什么？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图片 4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2" y="3140968"/>
            <a:ext cx="619125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图片 3" descr="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48595" y="332656"/>
            <a:ext cx="4786313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4" descr="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5976" y="3053740"/>
            <a:ext cx="4755149" cy="3373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图片 3" descr="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04664"/>
            <a:ext cx="4642826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5" descr="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5" y="1428750"/>
            <a:ext cx="47339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图片 3" descr="1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279400"/>
            <a:ext cx="3286125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28625" y="493713"/>
            <a:ext cx="2214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行程问题</a:t>
            </a:r>
          </a:p>
        </p:txBody>
      </p:sp>
      <p:pic>
        <p:nvPicPr>
          <p:cNvPr id="6149" name="图片 6" descr="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3429000"/>
            <a:ext cx="25241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图片 7" descr="1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25" y="3500438"/>
            <a:ext cx="26860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6429375" y="3571875"/>
            <a:ext cx="207168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观察图片，你发现了什么？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40" descr="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357188"/>
            <a:ext cx="25241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图片 41" descr="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2013" y="428625"/>
            <a:ext cx="26860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43"/>
          <p:cNvSpPr txBox="1">
            <a:spLocks noChangeArrowheads="1"/>
          </p:cNvSpPr>
          <p:nvPr/>
        </p:nvSpPr>
        <p:spPr bwMode="auto">
          <a:xfrm>
            <a:off x="1500188" y="3857625"/>
            <a:ext cx="6500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 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汽车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小时行了多少千米？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143125" y="4929188"/>
            <a:ext cx="3286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8724 − 8814=</a:t>
            </a:r>
            <a:endParaRPr lang="zh-CN" altLang="en-US" sz="4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143500" y="4929188"/>
            <a:ext cx="3286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90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（千米）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7"/>
          <p:cNvSpPr txBox="1">
            <a:spLocks noChangeArrowheads="1"/>
          </p:cNvSpPr>
          <p:nvPr/>
        </p:nvSpPr>
        <p:spPr bwMode="auto">
          <a:xfrm>
            <a:off x="214313" y="1592263"/>
            <a:ext cx="8786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 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如果汽车的速度不变，请完成下表。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57813" y="4000500"/>
            <a:ext cx="1000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450</a:t>
            </a:r>
            <a:endParaRPr lang="zh-CN" altLang="en-US" sz="36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357938" y="4000500"/>
            <a:ext cx="1000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540</a:t>
            </a:r>
            <a:endParaRPr lang="zh-CN" altLang="en-US" sz="36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8197" name="Group 7"/>
          <p:cNvGrpSpPr/>
          <p:nvPr/>
        </p:nvGrpSpPr>
        <p:grpSpPr bwMode="auto">
          <a:xfrm>
            <a:off x="0" y="2914650"/>
            <a:ext cx="8882063" cy="1871663"/>
            <a:chOff x="22" y="1979"/>
            <a:chExt cx="5595" cy="1179"/>
          </a:xfrm>
        </p:grpSpPr>
        <p:sp>
          <p:nvSpPr>
            <p:cNvPr id="8199" name="Text Box 8"/>
            <p:cNvSpPr txBox="1">
              <a:spLocks noChangeArrowheads="1"/>
            </p:cNvSpPr>
            <p:nvPr/>
          </p:nvSpPr>
          <p:spPr bwMode="auto">
            <a:xfrm>
              <a:off x="385" y="2069"/>
              <a:ext cx="474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时间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时     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2      3      4       5      6       7</a:t>
              </a:r>
            </a:p>
          </p:txBody>
        </p:sp>
        <p:sp>
          <p:nvSpPr>
            <p:cNvPr id="8200" name="Text Box 9"/>
            <p:cNvSpPr txBox="1">
              <a:spLocks noChangeArrowheads="1"/>
            </p:cNvSpPr>
            <p:nvPr/>
          </p:nvSpPr>
          <p:spPr bwMode="auto">
            <a:xfrm>
              <a:off x="22" y="2667"/>
              <a:ext cx="342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</a:t>
              </a: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路程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千米  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180   270   360</a:t>
              </a:r>
            </a:p>
          </p:txBody>
        </p:sp>
        <p:sp>
          <p:nvSpPr>
            <p:cNvPr id="8201" name="Text Box 10"/>
            <p:cNvSpPr txBox="1">
              <a:spLocks noChangeArrowheads="1"/>
            </p:cNvSpPr>
            <p:nvPr/>
          </p:nvSpPr>
          <p:spPr bwMode="auto">
            <a:xfrm>
              <a:off x="5163" y="2711"/>
              <a:ext cx="4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……</a:t>
              </a:r>
            </a:p>
          </p:txBody>
        </p:sp>
        <p:sp>
          <p:nvSpPr>
            <p:cNvPr id="8202" name="Text Box 11"/>
            <p:cNvSpPr txBox="1">
              <a:spLocks noChangeArrowheads="1"/>
            </p:cNvSpPr>
            <p:nvPr/>
          </p:nvSpPr>
          <p:spPr bwMode="auto">
            <a:xfrm>
              <a:off x="5144" y="2132"/>
              <a:ext cx="4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……</a:t>
              </a:r>
            </a:p>
          </p:txBody>
        </p:sp>
        <p:grpSp>
          <p:nvGrpSpPr>
            <p:cNvPr id="8203" name="Group 12"/>
            <p:cNvGrpSpPr/>
            <p:nvPr/>
          </p:nvGrpSpPr>
          <p:grpSpPr bwMode="auto">
            <a:xfrm>
              <a:off x="385" y="1979"/>
              <a:ext cx="5171" cy="1179"/>
              <a:chOff x="385" y="1979"/>
              <a:chExt cx="5171" cy="1179"/>
            </a:xfrm>
          </p:grpSpPr>
          <p:sp>
            <p:nvSpPr>
              <p:cNvPr id="8204" name="Line 13"/>
              <p:cNvSpPr>
                <a:spLocks noChangeShapeType="1"/>
              </p:cNvSpPr>
              <p:nvPr/>
            </p:nvSpPr>
            <p:spPr bwMode="auto">
              <a:xfrm>
                <a:off x="385" y="1979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5" name="Line 14"/>
              <p:cNvSpPr>
                <a:spLocks noChangeShapeType="1"/>
              </p:cNvSpPr>
              <p:nvPr/>
            </p:nvSpPr>
            <p:spPr bwMode="auto">
              <a:xfrm>
                <a:off x="385" y="2568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6" name="Line 15"/>
              <p:cNvSpPr>
                <a:spLocks noChangeShapeType="1"/>
              </p:cNvSpPr>
              <p:nvPr/>
            </p:nvSpPr>
            <p:spPr bwMode="auto">
              <a:xfrm>
                <a:off x="385" y="3158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7" name="Line 16"/>
              <p:cNvSpPr>
                <a:spLocks noChangeShapeType="1"/>
              </p:cNvSpPr>
              <p:nvPr/>
            </p:nvSpPr>
            <p:spPr bwMode="auto">
              <a:xfrm>
                <a:off x="1610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8" name="Line 17"/>
              <p:cNvSpPr>
                <a:spLocks noChangeShapeType="1"/>
              </p:cNvSpPr>
              <p:nvPr/>
            </p:nvSpPr>
            <p:spPr bwMode="auto">
              <a:xfrm>
                <a:off x="2154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9" name="Line 18"/>
              <p:cNvSpPr>
                <a:spLocks noChangeShapeType="1"/>
              </p:cNvSpPr>
              <p:nvPr/>
            </p:nvSpPr>
            <p:spPr bwMode="auto">
              <a:xfrm>
                <a:off x="2744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0" name="Line 19"/>
              <p:cNvSpPr>
                <a:spLocks noChangeShapeType="1"/>
              </p:cNvSpPr>
              <p:nvPr/>
            </p:nvSpPr>
            <p:spPr bwMode="auto">
              <a:xfrm>
                <a:off x="3334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1" name="Line 20"/>
              <p:cNvSpPr>
                <a:spLocks noChangeShapeType="1"/>
              </p:cNvSpPr>
              <p:nvPr/>
            </p:nvSpPr>
            <p:spPr bwMode="auto">
              <a:xfrm>
                <a:off x="3969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2" name="Line 21"/>
              <p:cNvSpPr>
                <a:spLocks noChangeShapeType="1"/>
              </p:cNvSpPr>
              <p:nvPr/>
            </p:nvSpPr>
            <p:spPr bwMode="auto">
              <a:xfrm>
                <a:off x="4558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3" name="Line 22"/>
              <p:cNvSpPr>
                <a:spLocks noChangeShapeType="1"/>
              </p:cNvSpPr>
              <p:nvPr/>
            </p:nvSpPr>
            <p:spPr bwMode="auto">
              <a:xfrm>
                <a:off x="5148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215188" y="4000500"/>
            <a:ext cx="1000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630</a:t>
            </a:r>
            <a:endParaRPr lang="zh-CN" altLang="en-US" sz="36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500063" y="214313"/>
            <a:ext cx="8286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 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写出相对应的路程和时间的比并求比值。你发现了什么？</a:t>
            </a:r>
          </a:p>
        </p:txBody>
      </p:sp>
      <p:sp>
        <p:nvSpPr>
          <p:cNvPr id="9219" name="TextBox 9"/>
          <p:cNvSpPr txBox="1">
            <a:spLocks noChangeArrowheads="1"/>
          </p:cNvSpPr>
          <p:nvPr/>
        </p:nvSpPr>
        <p:spPr bwMode="auto">
          <a:xfrm>
            <a:off x="5357813" y="2657475"/>
            <a:ext cx="1000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450</a:t>
            </a:r>
            <a:endParaRPr lang="zh-CN" altLang="en-US" sz="36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220" name="TextBox 10"/>
          <p:cNvSpPr txBox="1">
            <a:spLocks noChangeArrowheads="1"/>
          </p:cNvSpPr>
          <p:nvPr/>
        </p:nvSpPr>
        <p:spPr bwMode="auto">
          <a:xfrm>
            <a:off x="6357938" y="2657475"/>
            <a:ext cx="1000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540</a:t>
            </a:r>
            <a:endParaRPr lang="zh-CN" altLang="en-US" sz="36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9221" name="Group 7"/>
          <p:cNvGrpSpPr/>
          <p:nvPr/>
        </p:nvGrpSpPr>
        <p:grpSpPr bwMode="auto">
          <a:xfrm>
            <a:off x="0" y="1571625"/>
            <a:ext cx="8882063" cy="1871663"/>
            <a:chOff x="22" y="1979"/>
            <a:chExt cx="5595" cy="1179"/>
          </a:xfrm>
        </p:grpSpPr>
        <p:sp>
          <p:nvSpPr>
            <p:cNvPr id="9242" name="Text Box 8"/>
            <p:cNvSpPr txBox="1">
              <a:spLocks noChangeArrowheads="1"/>
            </p:cNvSpPr>
            <p:nvPr/>
          </p:nvSpPr>
          <p:spPr bwMode="auto">
            <a:xfrm>
              <a:off x="385" y="2069"/>
              <a:ext cx="474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时间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时     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2      3      4       5      6       7</a:t>
              </a:r>
            </a:p>
          </p:txBody>
        </p:sp>
        <p:sp>
          <p:nvSpPr>
            <p:cNvPr id="9243" name="Text Box 9"/>
            <p:cNvSpPr txBox="1">
              <a:spLocks noChangeArrowheads="1"/>
            </p:cNvSpPr>
            <p:nvPr/>
          </p:nvSpPr>
          <p:spPr bwMode="auto">
            <a:xfrm>
              <a:off x="22" y="2667"/>
              <a:ext cx="342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</a:t>
              </a: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路程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千米  </a:t>
              </a: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180   270   360</a:t>
              </a:r>
            </a:p>
          </p:txBody>
        </p:sp>
        <p:sp>
          <p:nvSpPr>
            <p:cNvPr id="9244" name="Text Box 10"/>
            <p:cNvSpPr txBox="1">
              <a:spLocks noChangeArrowheads="1"/>
            </p:cNvSpPr>
            <p:nvPr/>
          </p:nvSpPr>
          <p:spPr bwMode="auto">
            <a:xfrm>
              <a:off x="5163" y="2711"/>
              <a:ext cx="4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……</a:t>
              </a:r>
            </a:p>
          </p:txBody>
        </p:sp>
        <p:sp>
          <p:nvSpPr>
            <p:cNvPr id="9245" name="Text Box 11"/>
            <p:cNvSpPr txBox="1">
              <a:spLocks noChangeArrowheads="1"/>
            </p:cNvSpPr>
            <p:nvPr/>
          </p:nvSpPr>
          <p:spPr bwMode="auto">
            <a:xfrm>
              <a:off x="5144" y="2132"/>
              <a:ext cx="4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……</a:t>
              </a:r>
            </a:p>
          </p:txBody>
        </p:sp>
        <p:grpSp>
          <p:nvGrpSpPr>
            <p:cNvPr id="9246" name="Group 12"/>
            <p:cNvGrpSpPr/>
            <p:nvPr/>
          </p:nvGrpSpPr>
          <p:grpSpPr bwMode="auto">
            <a:xfrm>
              <a:off x="385" y="1979"/>
              <a:ext cx="5171" cy="1179"/>
              <a:chOff x="385" y="1979"/>
              <a:chExt cx="5171" cy="1179"/>
            </a:xfrm>
          </p:grpSpPr>
          <p:sp>
            <p:nvSpPr>
              <p:cNvPr id="9247" name="Line 13"/>
              <p:cNvSpPr>
                <a:spLocks noChangeShapeType="1"/>
              </p:cNvSpPr>
              <p:nvPr/>
            </p:nvSpPr>
            <p:spPr bwMode="auto">
              <a:xfrm>
                <a:off x="385" y="1979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8" name="Line 14"/>
              <p:cNvSpPr>
                <a:spLocks noChangeShapeType="1"/>
              </p:cNvSpPr>
              <p:nvPr/>
            </p:nvSpPr>
            <p:spPr bwMode="auto">
              <a:xfrm>
                <a:off x="385" y="2568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9" name="Line 15"/>
              <p:cNvSpPr>
                <a:spLocks noChangeShapeType="1"/>
              </p:cNvSpPr>
              <p:nvPr/>
            </p:nvSpPr>
            <p:spPr bwMode="auto">
              <a:xfrm>
                <a:off x="385" y="3158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0" name="Line 16"/>
              <p:cNvSpPr>
                <a:spLocks noChangeShapeType="1"/>
              </p:cNvSpPr>
              <p:nvPr/>
            </p:nvSpPr>
            <p:spPr bwMode="auto">
              <a:xfrm>
                <a:off x="1610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1" name="Line 17"/>
              <p:cNvSpPr>
                <a:spLocks noChangeShapeType="1"/>
              </p:cNvSpPr>
              <p:nvPr/>
            </p:nvSpPr>
            <p:spPr bwMode="auto">
              <a:xfrm>
                <a:off x="2154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2" name="Line 18"/>
              <p:cNvSpPr>
                <a:spLocks noChangeShapeType="1"/>
              </p:cNvSpPr>
              <p:nvPr/>
            </p:nvSpPr>
            <p:spPr bwMode="auto">
              <a:xfrm>
                <a:off x="2744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3" name="Line 19"/>
              <p:cNvSpPr>
                <a:spLocks noChangeShapeType="1"/>
              </p:cNvSpPr>
              <p:nvPr/>
            </p:nvSpPr>
            <p:spPr bwMode="auto">
              <a:xfrm>
                <a:off x="3334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4" name="Line 20"/>
              <p:cNvSpPr>
                <a:spLocks noChangeShapeType="1"/>
              </p:cNvSpPr>
              <p:nvPr/>
            </p:nvSpPr>
            <p:spPr bwMode="auto">
              <a:xfrm>
                <a:off x="3969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5" name="Line 21"/>
              <p:cNvSpPr>
                <a:spLocks noChangeShapeType="1"/>
              </p:cNvSpPr>
              <p:nvPr/>
            </p:nvSpPr>
            <p:spPr bwMode="auto">
              <a:xfrm>
                <a:off x="4558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6" name="Line 22"/>
              <p:cNvSpPr>
                <a:spLocks noChangeShapeType="1"/>
              </p:cNvSpPr>
              <p:nvPr/>
            </p:nvSpPr>
            <p:spPr bwMode="auto">
              <a:xfrm>
                <a:off x="5148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9222" name="TextBox 31"/>
          <p:cNvSpPr txBox="1">
            <a:spLocks noChangeArrowheads="1"/>
          </p:cNvSpPr>
          <p:nvPr/>
        </p:nvSpPr>
        <p:spPr bwMode="auto">
          <a:xfrm>
            <a:off x="7215188" y="2657475"/>
            <a:ext cx="1000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630</a:t>
            </a:r>
            <a:endParaRPr lang="zh-CN" altLang="en-US" sz="36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4" name="Group 24"/>
          <p:cNvGrpSpPr/>
          <p:nvPr/>
        </p:nvGrpSpPr>
        <p:grpSpPr bwMode="auto">
          <a:xfrm>
            <a:off x="571500" y="3783013"/>
            <a:ext cx="2730500" cy="1370012"/>
            <a:chOff x="747" y="615"/>
            <a:chExt cx="2405" cy="863"/>
          </a:xfrm>
        </p:grpSpPr>
        <p:grpSp>
          <p:nvGrpSpPr>
            <p:cNvPr id="9237" name="Group 25"/>
            <p:cNvGrpSpPr/>
            <p:nvPr/>
          </p:nvGrpSpPr>
          <p:grpSpPr bwMode="auto">
            <a:xfrm>
              <a:off x="747" y="615"/>
              <a:ext cx="1271" cy="863"/>
              <a:chOff x="747" y="615"/>
              <a:chExt cx="1271" cy="863"/>
            </a:xfrm>
          </p:grpSpPr>
          <p:sp>
            <p:nvSpPr>
              <p:cNvPr id="9239" name="Text Box 26"/>
              <p:cNvSpPr txBox="1">
                <a:spLocks noChangeArrowheads="1"/>
              </p:cNvSpPr>
              <p:nvPr/>
            </p:nvSpPr>
            <p:spPr bwMode="auto">
              <a:xfrm>
                <a:off x="747" y="615"/>
                <a:ext cx="1179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36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180</a:t>
                </a:r>
              </a:p>
            </p:txBody>
          </p:sp>
          <p:sp>
            <p:nvSpPr>
              <p:cNvPr id="9240" name="Text Box 27"/>
              <p:cNvSpPr txBox="1">
                <a:spLocks noChangeArrowheads="1"/>
              </p:cNvSpPr>
              <p:nvPr/>
            </p:nvSpPr>
            <p:spPr bwMode="auto">
              <a:xfrm>
                <a:off x="975" y="1071"/>
                <a:ext cx="104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36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2</a:t>
                </a:r>
              </a:p>
            </p:txBody>
          </p:sp>
          <p:sp>
            <p:nvSpPr>
              <p:cNvPr id="9241" name="Line 28"/>
              <p:cNvSpPr>
                <a:spLocks noChangeShapeType="1"/>
              </p:cNvSpPr>
              <p:nvPr/>
            </p:nvSpPr>
            <p:spPr bwMode="auto">
              <a:xfrm>
                <a:off x="806" y="1058"/>
                <a:ext cx="6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38" name="Text Box 29"/>
            <p:cNvSpPr txBox="1">
              <a:spLocks noChangeArrowheads="1"/>
            </p:cNvSpPr>
            <p:nvPr/>
          </p:nvSpPr>
          <p:spPr bwMode="auto">
            <a:xfrm>
              <a:off x="1564" y="819"/>
              <a:ext cx="158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=</a:t>
              </a:r>
              <a:r>
                <a:rPr lang="en-US" altLang="zh-CN" sz="36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90</a:t>
              </a:r>
            </a:p>
          </p:txBody>
        </p:sp>
      </p:grpSp>
      <p:grpSp>
        <p:nvGrpSpPr>
          <p:cNvPr id="6" name="Group 36"/>
          <p:cNvGrpSpPr/>
          <p:nvPr/>
        </p:nvGrpSpPr>
        <p:grpSpPr bwMode="auto">
          <a:xfrm>
            <a:off x="2727325" y="3783013"/>
            <a:ext cx="3095625" cy="1370012"/>
            <a:chOff x="767" y="1976"/>
            <a:chExt cx="2340" cy="863"/>
          </a:xfrm>
        </p:grpSpPr>
        <p:sp>
          <p:nvSpPr>
            <p:cNvPr id="9233" name="Text Box 37"/>
            <p:cNvSpPr txBox="1">
              <a:spLocks noChangeArrowheads="1"/>
            </p:cNvSpPr>
            <p:nvPr/>
          </p:nvSpPr>
          <p:spPr bwMode="auto">
            <a:xfrm>
              <a:off x="793" y="1976"/>
              <a:ext cx="1303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270</a:t>
              </a:r>
            </a:p>
          </p:txBody>
        </p:sp>
        <p:sp>
          <p:nvSpPr>
            <p:cNvPr id="9234" name="Text Box 38"/>
            <p:cNvSpPr txBox="1">
              <a:spLocks noChangeArrowheads="1"/>
            </p:cNvSpPr>
            <p:nvPr/>
          </p:nvSpPr>
          <p:spPr bwMode="auto">
            <a:xfrm>
              <a:off x="898" y="2432"/>
              <a:ext cx="1153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3</a:t>
              </a:r>
            </a:p>
          </p:txBody>
        </p:sp>
        <p:sp>
          <p:nvSpPr>
            <p:cNvPr id="9235" name="Line 39"/>
            <p:cNvSpPr>
              <a:spLocks noChangeShapeType="1"/>
            </p:cNvSpPr>
            <p:nvPr/>
          </p:nvSpPr>
          <p:spPr bwMode="auto">
            <a:xfrm>
              <a:off x="767" y="2419"/>
              <a:ext cx="75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6" name="Text Box 40"/>
            <p:cNvSpPr txBox="1">
              <a:spLocks noChangeArrowheads="1"/>
            </p:cNvSpPr>
            <p:nvPr/>
          </p:nvSpPr>
          <p:spPr bwMode="auto">
            <a:xfrm>
              <a:off x="1519" y="2192"/>
              <a:ext cx="158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=</a:t>
              </a:r>
              <a:r>
                <a:rPr lang="en-US" altLang="zh-CN" sz="36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90</a:t>
              </a:r>
            </a:p>
          </p:txBody>
        </p:sp>
      </p:grpSp>
      <p:grpSp>
        <p:nvGrpSpPr>
          <p:cNvPr id="7" name="Group 41"/>
          <p:cNvGrpSpPr/>
          <p:nvPr/>
        </p:nvGrpSpPr>
        <p:grpSpPr bwMode="auto">
          <a:xfrm>
            <a:off x="4886325" y="3783013"/>
            <a:ext cx="3095625" cy="1370012"/>
            <a:chOff x="767" y="1976"/>
            <a:chExt cx="2340" cy="863"/>
          </a:xfrm>
        </p:grpSpPr>
        <p:sp>
          <p:nvSpPr>
            <p:cNvPr id="9229" name="Text Box 42"/>
            <p:cNvSpPr txBox="1">
              <a:spLocks noChangeArrowheads="1"/>
            </p:cNvSpPr>
            <p:nvPr/>
          </p:nvSpPr>
          <p:spPr bwMode="auto">
            <a:xfrm>
              <a:off x="793" y="1976"/>
              <a:ext cx="1303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360</a:t>
              </a:r>
            </a:p>
          </p:txBody>
        </p:sp>
        <p:sp>
          <p:nvSpPr>
            <p:cNvPr id="9230" name="Text Box 43"/>
            <p:cNvSpPr txBox="1">
              <a:spLocks noChangeArrowheads="1"/>
            </p:cNvSpPr>
            <p:nvPr/>
          </p:nvSpPr>
          <p:spPr bwMode="auto">
            <a:xfrm>
              <a:off x="898" y="2432"/>
              <a:ext cx="1153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4</a:t>
              </a:r>
            </a:p>
          </p:txBody>
        </p:sp>
        <p:sp>
          <p:nvSpPr>
            <p:cNvPr id="9231" name="Line 44"/>
            <p:cNvSpPr>
              <a:spLocks noChangeShapeType="1"/>
            </p:cNvSpPr>
            <p:nvPr/>
          </p:nvSpPr>
          <p:spPr bwMode="auto">
            <a:xfrm>
              <a:off x="767" y="2419"/>
              <a:ext cx="75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2" name="Text Box 45"/>
            <p:cNvSpPr txBox="1">
              <a:spLocks noChangeArrowheads="1"/>
            </p:cNvSpPr>
            <p:nvPr/>
          </p:nvSpPr>
          <p:spPr bwMode="auto">
            <a:xfrm>
              <a:off x="1519" y="2192"/>
              <a:ext cx="158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=</a:t>
              </a:r>
              <a:r>
                <a:rPr lang="en-US" altLang="zh-CN" sz="36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90</a:t>
              </a:r>
            </a:p>
          </p:txBody>
        </p:sp>
      </p:grpSp>
      <p:sp>
        <p:nvSpPr>
          <p:cNvPr id="54" name="Text Box 57"/>
          <p:cNvSpPr txBox="1">
            <a:spLocks noChangeArrowheads="1"/>
          </p:cNvSpPr>
          <p:nvPr/>
        </p:nvSpPr>
        <p:spPr bwMode="auto">
          <a:xfrm>
            <a:off x="6715125" y="4143375"/>
            <a:ext cx="2071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</a:p>
        </p:txBody>
      </p:sp>
      <p:sp>
        <p:nvSpPr>
          <p:cNvPr id="55" name="Text Box 58"/>
          <p:cNvSpPr txBox="1">
            <a:spLocks noChangeArrowheads="1"/>
          </p:cNvSpPr>
          <p:nvPr/>
        </p:nvSpPr>
        <p:spPr bwMode="auto">
          <a:xfrm>
            <a:off x="1643063" y="5354638"/>
            <a:ext cx="4714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这个比值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90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表示什么？</a:t>
            </a:r>
          </a:p>
        </p:txBody>
      </p:sp>
      <p:sp>
        <p:nvSpPr>
          <p:cNvPr id="56" name="Text Box 61"/>
          <p:cNvSpPr txBox="1">
            <a:spLocks noChangeArrowheads="1"/>
          </p:cNvSpPr>
          <p:nvPr/>
        </p:nvSpPr>
        <p:spPr bwMode="auto">
          <a:xfrm>
            <a:off x="2786063" y="5953125"/>
            <a:ext cx="2195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速度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/>
        </p:nvSpPr>
        <p:spPr>
          <a:xfrm>
            <a:off x="1214438" y="2928938"/>
            <a:ext cx="6286500" cy="1500187"/>
          </a:xfrm>
          <a:prstGeom prst="roundRect">
            <a:avLst/>
          </a:prstGeom>
          <a:solidFill>
            <a:srgbClr val="FFFF0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143000" y="1571625"/>
            <a:ext cx="7000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用式子表示上面的几个量的关系：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85938" y="3071813"/>
            <a:ext cx="1428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路程</a:t>
            </a:r>
            <a:endParaRPr lang="en-US" altLang="zh-CN" sz="40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时间</a:t>
            </a:r>
          </a:p>
        </p:txBody>
      </p:sp>
      <p:cxnSp>
        <p:nvCxnSpPr>
          <p:cNvPr id="7" name="直接连接符 6"/>
          <p:cNvCxnSpPr>
            <a:stCxn id="6" idx="1"/>
            <a:endCxn id="6" idx="3"/>
          </p:cNvCxnSpPr>
          <p:nvPr/>
        </p:nvCxnSpPr>
        <p:spPr>
          <a:xfrm rot="10800000" flipH="1">
            <a:off x="1785938" y="3733800"/>
            <a:ext cx="14287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14688" y="3370263"/>
            <a:ext cx="952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=</a:t>
            </a:r>
            <a:endParaRPr lang="zh-CN" altLang="en-US" sz="40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43313" y="3370263"/>
            <a:ext cx="1619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速度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29125" y="3370263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（比值一定）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808</Words>
  <Application>Microsoft Office PowerPoint</Application>
  <PresentationFormat>全屏显示(4:3)</PresentationFormat>
  <Paragraphs>108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华文楷体</vt:lpstr>
      <vt:lpstr>华文隶书</vt:lpstr>
      <vt:lpstr>华文新魏</vt:lpstr>
      <vt:lpstr>隶书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2014-03-15T02:56:00Z</dcterms:created>
  <dcterms:modified xsi:type="dcterms:W3CDTF">2023-01-16T23:49:29Z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86C504C927944CE8B6EB2A5C2326147F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