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363" r:id="rId3"/>
    <p:sldId id="482" r:id="rId4"/>
    <p:sldId id="425" r:id="rId5"/>
    <p:sldId id="423" r:id="rId6"/>
    <p:sldId id="414" r:id="rId7"/>
    <p:sldId id="454" r:id="rId8"/>
    <p:sldId id="455" r:id="rId9"/>
    <p:sldId id="491" r:id="rId10"/>
    <p:sldId id="514" r:id="rId11"/>
    <p:sldId id="515" r:id="rId12"/>
    <p:sldId id="606" r:id="rId13"/>
    <p:sldId id="582" r:id="rId14"/>
    <p:sldId id="607" r:id="rId15"/>
    <p:sldId id="608" r:id="rId16"/>
    <p:sldId id="584" r:id="rId17"/>
    <p:sldId id="633" r:id="rId18"/>
    <p:sldId id="634" r:id="rId19"/>
    <p:sldId id="546" r:id="rId20"/>
    <p:sldId id="550" r:id="rId21"/>
    <p:sldId id="553" r:id="rId22"/>
    <p:sldId id="645" r:id="rId23"/>
    <p:sldId id="417" r:id="rId24"/>
    <p:sldId id="418" r:id="rId25"/>
    <p:sldId id="512" r:id="rId26"/>
    <p:sldId id="422" r:id="rId27"/>
    <p:sldId id="603" r:id="rId28"/>
    <p:sldId id="421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4">
          <p15:clr>
            <a:srgbClr val="A4A3A4"/>
          </p15:clr>
        </p15:guide>
        <p15:guide id="2" pos="2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4"/>
        <p:guide pos="2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111C7FD5-CA2B-4584-BF66-0C33E393482F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7FD5-CA2B-4584-BF66-0C33E393482F}" type="slidenum">
              <a:rPr lang="zh-CN" altLang="en-US" smtClean="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2D1E6-A221-4AFB-B7CA-09DEEE399F2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BC536-AD1E-41B1-A3D0-D62ACC23AD0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E160-BA2A-4380-8D7D-57240E16EFE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6E110-DB2E-4F7E-9B01-6AAB1D6CDE1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E8E3B-A8AF-43BC-A2B9-FCD3A308D3C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7DE41-176E-40B8-9B06-1E96DB08AA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BAE2-6904-430F-A0FC-B8D9BC254CD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E6F0-9B24-401D-85C8-9A23647341B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1E29B-0515-4214-A10A-EF3CF8D0BCA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AD409-74E1-4EE4-B335-DD7D44484A1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F41A-8777-4517-877B-AEC735F81E7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A9B17-4EAC-4149-843C-F250CF6049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0BCCD-C777-45DC-AA3D-0C63D6D1905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462FA-2F65-405A-B21C-7EAEFAE95AC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EE0D9-6ED7-456E-9C33-798CD94DAF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D66F7-C4AF-4C35-9B54-A748BE74152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974F7-20AE-464C-8BB6-69373B9A7D3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8DE44-E722-48DC-BF19-38970BEFB70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42B36-C8E8-447A-A9DB-7D6210710AA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5D6C2-4124-41DF-B943-4488D1EECCF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B8962-1B20-468B-862D-308CCFB4A80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2434B-F466-4BF5-8E1B-AEF6BCA23A9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AEBA4FF-E134-49EA-8448-2F932EC2983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473299C-C5EC-4CFA-A6B6-2025C36DD8C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7.emf"/><Relationship Id="rId10" Type="http://schemas.openxmlformats.org/officeDocument/2006/relationships/image" Target="../media/image16.jpeg"/><Relationship Id="rId4" Type="http://schemas.openxmlformats.org/officeDocument/2006/relationships/image" Target="../media/image6.emf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文本框 22"/>
          <p:cNvSpPr>
            <a:spLocks noChangeArrowheads="1"/>
          </p:cNvSpPr>
          <p:nvPr/>
        </p:nvSpPr>
        <p:spPr bwMode="auto">
          <a:xfrm>
            <a:off x="0" y="2754312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0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0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10</a:t>
            </a:r>
            <a:r>
              <a:rPr lang="en-US" sz="40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How Many Are There?</a:t>
            </a:r>
            <a:endParaRPr lang="zh-CN" altLang="en-US" sz="40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5133" name="TextBox 3"/>
          <p:cNvSpPr>
            <a:spLocks noChangeArrowheads="1"/>
          </p:cNvSpPr>
          <p:nvPr/>
        </p:nvSpPr>
        <p:spPr bwMode="auto">
          <a:xfrm>
            <a:off x="0" y="1503363"/>
            <a:ext cx="9144000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School in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Canada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924754" y="533717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文本框 19"/>
          <p:cNvSpPr>
            <a:spLocks noChangeArrowheads="1"/>
          </p:cNvSpPr>
          <p:nvPr/>
        </p:nvSpPr>
        <p:spPr bwMode="auto">
          <a:xfrm>
            <a:off x="3524250" y="774700"/>
            <a:ext cx="2201863" cy="581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语法链接</a:t>
            </a:r>
          </a:p>
        </p:txBody>
      </p:sp>
      <p:sp>
        <p:nvSpPr>
          <p:cNvPr id="15369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5370" name="文本框 15369"/>
          <p:cNvSpPr txBox="1">
            <a:spLocks noChangeArrowheads="1"/>
          </p:cNvSpPr>
          <p:nvPr/>
        </p:nvSpPr>
        <p:spPr bwMode="auto">
          <a:xfrm>
            <a:off x="450850" y="1333500"/>
            <a:ext cx="8521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         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名词变复数的规则(一)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名词分为可数名词和不可数名词。可以用数量来计算的单词叫可数名词。可数名词有单数和复数两种形式,表示一个用单数,表示两个及两个以上用复数。可数名词单数前面一般要加不定冠词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a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或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an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5371" name="文本框 15370"/>
          <p:cNvSpPr txBox="1">
            <a:spLocks noChangeArrowheads="1"/>
          </p:cNvSpPr>
          <p:nvPr/>
        </p:nvSpPr>
        <p:spPr bwMode="auto">
          <a:xfrm>
            <a:off x="450850" y="3289300"/>
            <a:ext cx="85915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一般情况下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可数名词的复数形式是在单数名词词尾加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-s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。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如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endParaRPr lang="en-US" altLang="zh-CN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cup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cups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杯子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car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cars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小汽车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pear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pears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梨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  <a:sym typeface="NEU-FZ-S92" charset="0"/>
            </a:endParaRPr>
          </a:p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1.-s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在清辅音后读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/s/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。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如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endParaRPr lang="en-US" altLang="zh-CN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book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books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b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BZ-S92" charset="0"/>
              </a:rPr>
              <a:t>ʊ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ks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书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cup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cups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k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BZ-S92" charset="0"/>
              </a:rPr>
              <a:t>ʌ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ps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杯子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  <a:sym typeface="NEU-FZ-S92" charset="0"/>
            </a:endParaRPr>
          </a:p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2.-s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在浊辅音和元音后读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/z/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。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如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</a:p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bed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beds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bedz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床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hour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hours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BZ-S92" charset="0"/>
              </a:rPr>
              <a:t>ˈ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a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BZ-S92" charset="0"/>
              </a:rPr>
              <a:t>ʊə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r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z/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小时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  <a:sym typeface="NEU-FZ-S92" charset="0"/>
            </a:endParaRPr>
          </a:p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3.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其他。如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endParaRPr lang="en-US" altLang="zh-CN" sz="24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house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houses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BZ-S92" charset="0"/>
              </a:rPr>
              <a:t>ˈ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ha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BZ-S92" charset="0"/>
              </a:rPr>
              <a:t>ʊ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z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BZ-S92" charset="0"/>
              </a:rPr>
              <a:t>ɪ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z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房子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horse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horses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h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BZ-S92" charset="0"/>
              </a:rPr>
              <a:t>ɔː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s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BZ-S92" charset="0"/>
              </a:rPr>
              <a:t>ɪ</a:t>
            </a:r>
            <a:r>
              <a:rPr lang="en-US" altLang="zh-CN" sz="24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z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马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sp>
        <p:nvSpPr>
          <p:cNvPr id="1639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22C2D92-A86B-49F8-B295-5F5DBA56C39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ldLvl="0"/>
      <p:bldP spid="1537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6394" name="文本框 16393"/>
          <p:cNvSpPr txBox="1">
            <a:spLocks noChangeArrowheads="1"/>
          </p:cNvSpPr>
          <p:nvPr/>
        </p:nvSpPr>
        <p:spPr bwMode="auto">
          <a:xfrm>
            <a:off x="311150" y="5314950"/>
            <a:ext cx="8521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这是一个盒子。这是一辆公共汽车。这些词没有“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es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”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。</a:t>
            </a:r>
          </a:p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这些是许多盒子。这些是三辆公共汽车。这些词有“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es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”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。</a:t>
            </a:r>
          </a:p>
        </p:txBody>
      </p:sp>
      <p:pic>
        <p:nvPicPr>
          <p:cNvPr id="16395" name="图片 16394" descr="10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844550"/>
            <a:ext cx="872648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70EBBF6-EAE3-44FF-8B20-4B69227D670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19"/>
          <p:cNvSpPr>
            <a:spLocks noChangeArrowheads="1"/>
          </p:cNvSpPr>
          <p:nvPr/>
        </p:nvSpPr>
        <p:spPr bwMode="auto">
          <a:xfrm>
            <a:off x="3524250" y="774700"/>
            <a:ext cx="2201863" cy="581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语法链接</a:t>
            </a:r>
          </a:p>
        </p:txBody>
      </p:sp>
      <p:sp>
        <p:nvSpPr>
          <p:cNvPr id="17416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7417" name="文本框 17416"/>
          <p:cNvSpPr txBox="1">
            <a:spLocks noChangeArrowheads="1"/>
          </p:cNvSpPr>
          <p:nvPr/>
        </p:nvSpPr>
        <p:spPr bwMode="auto">
          <a:xfrm>
            <a:off x="241300" y="1543050"/>
            <a:ext cx="865981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         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名词变复数的规则(二)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以“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小标宋_GBK" charset="0"/>
              </a:rPr>
              <a:t>sh, ch, s, x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”结尾的名词变复数时,一般直接在词尾加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小标宋_GBK" charset="0"/>
              </a:rPr>
              <a:t>-es,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 读成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方正小标宋_GBK" charset="0"/>
              </a:rPr>
              <a:t>/ɪz/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。如: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dish 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小标宋_GBK" charset="0"/>
              </a:rPr>
              <a:t>—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dishes /ˈdɪʃɪz/</a:t>
            </a:r>
            <a:r>
              <a:rPr lang="zh-CN" altLang="en-US" sz="2400" b="1">
                <a:solidFill>
                  <a:srgbClr val="66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 盘子 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watch 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小标宋_GBK" charset="0"/>
              </a:rPr>
              <a:t>—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watches /wɒtʃɪz/ </a:t>
            </a:r>
            <a:r>
              <a:rPr lang="zh-CN" altLang="en-US" sz="2400" b="1">
                <a:solidFill>
                  <a:srgbClr val="66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手表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bus 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小标宋_GBK" charset="0"/>
              </a:rPr>
              <a:t>—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buses /ˈbʌsɪz/ </a:t>
            </a:r>
            <a:r>
              <a:rPr lang="zh-CN" altLang="en-US" sz="2400" b="1">
                <a:solidFill>
                  <a:srgbClr val="66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公共汽车 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box 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小标宋_GBK" charset="0"/>
              </a:rPr>
              <a:t>—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boxes /bɒksɪz/ </a:t>
            </a:r>
            <a:r>
              <a:rPr lang="zh-CN" altLang="en-US" sz="2400" b="1">
                <a:solidFill>
                  <a:srgbClr val="6600CC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小标宋_GBK" charset="0"/>
              </a:rPr>
              <a:t>盒子</a:t>
            </a:r>
          </a:p>
        </p:txBody>
      </p:sp>
      <p:pic>
        <p:nvPicPr>
          <p:cNvPr id="19465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119749B-34EA-43E2-97D4-EE0C4BA17B7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8442" name="图片 18441" descr="1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300" y="914400"/>
            <a:ext cx="8878888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F35C433-6F12-496B-901F-686A04B5B97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9466" name="文本框 19465"/>
          <p:cNvSpPr txBox="1">
            <a:spLocks noChangeArrowheads="1"/>
          </p:cNvSpPr>
          <p:nvPr/>
        </p:nvSpPr>
        <p:spPr bwMode="auto">
          <a:xfrm>
            <a:off x="590550" y="1193800"/>
            <a:ext cx="7543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这是一个西红柿。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这是一个土豆。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这是一张照片。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这些是许多西红柿。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这些是许多土豆。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这些是许多照片。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你能在这些单词里发现“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或“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es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吗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是的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endParaRPr lang="en-US" altLang="zh-CN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3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8B15FA2-34B8-4274-90D8-99E88A26057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文本框 19"/>
          <p:cNvSpPr>
            <a:spLocks noChangeArrowheads="1"/>
          </p:cNvSpPr>
          <p:nvPr/>
        </p:nvSpPr>
        <p:spPr bwMode="auto">
          <a:xfrm>
            <a:off x="3524250" y="774700"/>
            <a:ext cx="2201863" cy="581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语法链接</a:t>
            </a:r>
          </a:p>
        </p:txBody>
      </p:sp>
      <p:sp>
        <p:nvSpPr>
          <p:cNvPr id="20488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0489" name="文本框 20488"/>
          <p:cNvSpPr txBox="1">
            <a:spLocks noChangeArrowheads="1"/>
          </p:cNvSpPr>
          <p:nvPr/>
        </p:nvSpPr>
        <p:spPr bwMode="auto">
          <a:xfrm>
            <a:off x="33338" y="1333500"/>
            <a:ext cx="915035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       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方正小标宋_GBK" charset="0"/>
              </a:rPr>
              <a:t>名词变复数的规则(三)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小标宋_GBK" charset="0"/>
              </a:rPr>
              <a:t>　　</a:t>
            </a:r>
            <a:r>
              <a:rPr lang="zh-CN" altLang="en-US" sz="2800" b="1" dirty="0">
                <a:solidFill>
                  <a:srgbClr val="66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以辅音字母加o结尾的名词变复数,一般在词尾加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-es,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小标宋_GBK" charset="0"/>
              </a:rPr>
              <a:t>读为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/z/ 。photo</a:t>
            </a:r>
            <a:r>
              <a:rPr lang="zh-CN" altLang="en-US" sz="2800" b="1" dirty="0">
                <a:solidFill>
                  <a:srgbClr val="66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是一个例外,其复数形式是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photos。</a:t>
            </a:r>
            <a:r>
              <a:rPr lang="zh-CN" altLang="en-US" sz="2800" b="1" dirty="0">
                <a:solidFill>
                  <a:srgbClr val="66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如: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　　tomato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小标宋_GBK" charset="0"/>
              </a:rPr>
              <a:t>—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tomatoes /təˈmɑːtəʊz/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小标宋_GBK" charset="0"/>
              </a:rPr>
              <a:t>西红柿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　potato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小标宋_GBK" charset="0"/>
              </a:rPr>
              <a:t>—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potatoes /pəˈteɪtəʊz/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小标宋_GBK" charset="0"/>
              </a:rPr>
              <a:t>土豆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　　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小标宋_GBK" charset="0"/>
              </a:rPr>
              <a:t>以元音字母加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o</a:t>
            </a:r>
            <a:r>
              <a:rPr lang="zh-CN" altLang="en-US" sz="2800" b="1" dirty="0">
                <a:solidFill>
                  <a:srgbClr val="66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结尾的名词变复数,一般在词尾加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-s。</a:t>
            </a:r>
            <a:r>
              <a:rPr lang="zh-CN" altLang="en-US" sz="2800" b="1" dirty="0">
                <a:solidFill>
                  <a:srgbClr val="66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如: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radio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小标宋_GBK" charset="0"/>
              </a:rPr>
              <a:t>—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radios /ˈreɪdiəʊz/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小标宋_GBK" charset="0"/>
              </a:rPr>
              <a:t>收音机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　zoo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小标宋_GBK" charset="0"/>
              </a:rPr>
              <a:t>—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小标宋_GBK" charset="0"/>
              </a:rPr>
              <a:t> zoos /zuː z/ 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小标宋_GBK" charset="0"/>
              </a:rPr>
              <a:t>动物园</a:t>
            </a:r>
          </a:p>
        </p:txBody>
      </p:sp>
      <p:pic>
        <p:nvPicPr>
          <p:cNvPr id="23561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9AC961D-4BA3-438F-AC57-45716D49D6C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1514" name="图片 21513" descr="1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1150" y="914400"/>
            <a:ext cx="8716963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39D8067-4390-4639-80D4-2D7BE6EACE4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2538" name="文本框 22537"/>
          <p:cNvSpPr txBox="1">
            <a:spLocks noChangeArrowheads="1"/>
          </p:cNvSpPr>
          <p:nvPr/>
        </p:nvSpPr>
        <p:spPr bwMode="auto">
          <a:xfrm>
            <a:off x="590550" y="1263650"/>
            <a:ext cx="7543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这个男人老了。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这个女人在跳舞。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这个孩子在走路。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这些男人年轻。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这些女人在唱歌。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这些孩子在玩耍。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你能在这些单词里发现“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”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或“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es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”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吗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没有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endParaRPr lang="en-US" altLang="zh-CN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663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DEDD510-1916-4510-8EEA-7185F315FC0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3561" name="组合 23560"/>
          <p:cNvGrpSpPr/>
          <p:nvPr/>
        </p:nvGrpSpPr>
        <p:grpSpPr bwMode="auto">
          <a:xfrm>
            <a:off x="590550" y="4057650"/>
            <a:ext cx="1812925" cy="522288"/>
            <a:chOff x="0" y="0"/>
            <a:chExt cx="1813524" cy="522902"/>
          </a:xfrm>
        </p:grpSpPr>
        <p:sp>
          <p:nvSpPr>
            <p:cNvPr id="27657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765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9" name="组合 23563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7660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6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3567" name="文本框 23566"/>
          <p:cNvSpPr txBox="1">
            <a:spLocks noChangeArrowheads="1"/>
          </p:cNvSpPr>
          <p:nvPr/>
        </p:nvSpPr>
        <p:spPr bwMode="auto">
          <a:xfrm>
            <a:off x="2546350" y="1054100"/>
            <a:ext cx="508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child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儿童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3568" name="组合 23567"/>
          <p:cNvGrpSpPr/>
          <p:nvPr/>
        </p:nvGrpSpPr>
        <p:grpSpPr bwMode="auto">
          <a:xfrm>
            <a:off x="590550" y="5035550"/>
            <a:ext cx="1812925" cy="522288"/>
            <a:chOff x="0" y="0"/>
            <a:chExt cx="1813524" cy="522902"/>
          </a:xfrm>
        </p:grpSpPr>
        <p:sp>
          <p:nvSpPr>
            <p:cNvPr id="27664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766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组合 23570"/>
          <p:cNvGrpSpPr/>
          <p:nvPr/>
        </p:nvGrpSpPr>
        <p:grpSpPr bwMode="auto">
          <a:xfrm>
            <a:off x="590550" y="3079750"/>
            <a:ext cx="1812925" cy="522288"/>
            <a:chOff x="0" y="0"/>
            <a:chExt cx="1813524" cy="522902"/>
          </a:xfrm>
        </p:grpSpPr>
        <p:sp>
          <p:nvSpPr>
            <p:cNvPr id="27667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同义词</a:t>
              </a:r>
            </a:p>
          </p:txBody>
        </p:sp>
        <p:pic>
          <p:nvPicPr>
            <p:cNvPr id="2766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组合 23573"/>
          <p:cNvGrpSpPr/>
          <p:nvPr/>
        </p:nvGrpSpPr>
        <p:grpSpPr bwMode="auto">
          <a:xfrm>
            <a:off x="590550" y="2101850"/>
            <a:ext cx="2025650" cy="522288"/>
            <a:chOff x="0" y="0"/>
            <a:chExt cx="1813524" cy="522902"/>
          </a:xfrm>
        </p:grpSpPr>
        <p:sp>
          <p:nvSpPr>
            <p:cNvPr id="27670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27671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7" name="文本框 23576"/>
          <p:cNvSpPr txBox="1">
            <a:spLocks noChangeArrowheads="1"/>
          </p:cNvSpPr>
          <p:nvPr/>
        </p:nvSpPr>
        <p:spPr bwMode="auto">
          <a:xfrm>
            <a:off x="2825750" y="2101850"/>
            <a:ext cx="1746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children</a:t>
            </a:r>
            <a:endParaRPr lang="en-US" altLang="zh-CN" sz="28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8" name="文本框 23577"/>
          <p:cNvSpPr txBox="1">
            <a:spLocks noChangeArrowheads="1"/>
          </p:cNvSpPr>
          <p:nvPr/>
        </p:nvSpPr>
        <p:spPr bwMode="auto">
          <a:xfrm>
            <a:off x="2965450" y="3149600"/>
            <a:ext cx="977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kid</a:t>
            </a:r>
          </a:p>
        </p:txBody>
      </p:sp>
      <p:sp>
        <p:nvSpPr>
          <p:cNvPr id="23579" name="文本框 23578"/>
          <p:cNvSpPr txBox="1">
            <a:spLocks noChangeArrowheads="1"/>
          </p:cNvSpPr>
          <p:nvPr/>
        </p:nvSpPr>
        <p:spPr bwMode="auto">
          <a:xfrm>
            <a:off x="1847850" y="3987800"/>
            <a:ext cx="5937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clever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child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一个聪明的儿童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80" name="文本框 23579"/>
          <p:cNvSpPr txBox="1">
            <a:spLocks noChangeArrowheads="1"/>
          </p:cNvSpPr>
          <p:nvPr/>
        </p:nvSpPr>
        <p:spPr bwMode="auto">
          <a:xfrm>
            <a:off x="1987550" y="50355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That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child.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那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是一名儿童</a:t>
            </a:r>
            <a:r>
              <a:rPr lang="zh-CN" altLang="en-US" sz="2800" b="1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。</a:t>
            </a:r>
            <a:endParaRPr lang="zh-CN" altLang="en-US" sz="2800"/>
          </a:p>
        </p:txBody>
      </p:sp>
      <p:pic>
        <p:nvPicPr>
          <p:cNvPr id="23581" name="图片 2358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8850" y="1822450"/>
            <a:ext cx="28638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D646E5D-E220-4A37-8346-BF85988EAFE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bldLvl="0"/>
      <p:bldP spid="23577" grpId="0" bldLvl="0"/>
      <p:bldP spid="23578" grpId="0" bldLvl="0"/>
      <p:bldP spid="23579" grpId="0" bldLvl="0"/>
      <p:bldP spid="23580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24585" name="文本框 24584"/>
          <p:cNvSpPr txBox="1">
            <a:spLocks noChangeArrowheads="1"/>
          </p:cNvSpPr>
          <p:nvPr/>
        </p:nvSpPr>
        <p:spPr bwMode="auto">
          <a:xfrm>
            <a:off x="520700" y="704850"/>
            <a:ext cx="85217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               名词变复数的规则(四)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上文中出现的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men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,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women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children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属于不规则的名词复数变化形式。在英语学习过程中,还有一些类似的情况,我们一起来看看!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aphicFrame>
        <p:nvGraphicFramePr>
          <p:cNvPr id="24586" name="表格 24585"/>
          <p:cNvGraphicFramePr/>
          <p:nvPr/>
        </p:nvGraphicFramePr>
        <p:xfrm>
          <a:off x="101600" y="2249488"/>
          <a:ext cx="9010650" cy="3449665"/>
        </p:xfrm>
        <a:graphic>
          <a:graphicData uri="http://schemas.openxmlformats.org/drawingml/2006/table">
            <a:tbl>
              <a:tblPr/>
              <a:tblGrid>
                <a:gridCol w="300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03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>
                          <a:solidFill>
                            <a:srgbClr val="FF0000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构成法</a:t>
                      </a: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>
                          <a:solidFill>
                            <a:srgbClr val="FF0000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例词</a:t>
                      </a: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876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>
                          <a:solidFill>
                            <a:srgbClr val="FF0000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单复数同形</a:t>
                      </a: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sheep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sheep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绵羊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deer—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deer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鹿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Chinese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—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Chinese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中国人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Japanese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Japanese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日本人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fish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fish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鱼</a:t>
                      </a:r>
                      <a:endParaRPr lang="zh-CN" altLang="en-US" sz="2000" u="none" dirty="0">
                        <a:solidFill>
                          <a:srgbClr val="6600CC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04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rgbClr val="FF0000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变内部元音: </a:t>
                      </a:r>
                      <a:r>
                        <a:rPr lang="zh-CN" altLang="en-US" sz="2000" u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a</a:t>
                      </a:r>
                      <a:r>
                        <a:rPr lang="zh-CN" altLang="en-US" sz="2000" u="none" dirty="0">
                          <a:solidFill>
                            <a:srgbClr val="FF0000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变成</a:t>
                      </a:r>
                      <a:r>
                        <a:rPr lang="zh-CN" altLang="en-US" sz="2000" u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e</a:t>
                      </a:r>
                      <a:r>
                        <a:rPr lang="zh-CN" altLang="en-US" sz="2000" u="none" dirty="0">
                          <a:solidFill>
                            <a:srgbClr val="FF0000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oo</a:t>
                      </a:r>
                      <a:r>
                        <a:rPr lang="zh-CN" altLang="en-US" sz="2000" u="none" dirty="0">
                          <a:solidFill>
                            <a:srgbClr val="FF0000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变</a:t>
                      </a:r>
                      <a:r>
                        <a:rPr lang="zh-CN" altLang="en-US" sz="2000" u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ee</a:t>
                      </a: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man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men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男人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foot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feet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脚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tooth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teeth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牙齿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goose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geese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鹅</a:t>
                      </a:r>
                      <a:endParaRPr lang="zh-CN" altLang="en-US" sz="2000" u="none" dirty="0">
                        <a:solidFill>
                          <a:srgbClr val="6600CC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43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rgbClr val="FF0000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词尾发生变化</a:t>
                      </a: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child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children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孩子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方正书宋_GBK" charset="0"/>
                        </a:rPr>
                        <a:t>mouse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mice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老鼠</a:t>
                      </a:r>
                      <a:endParaRPr lang="zh-CN" altLang="en-US" sz="2000" u="none" dirty="0">
                        <a:solidFill>
                          <a:srgbClr val="6600CC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10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rgbClr val="FF0000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有一些名词只有复数形式</a:t>
                      </a: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pants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长裤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scissors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剪刀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shorts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短裤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glasses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rgbClr val="6600CC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眼镜</a:t>
                      </a:r>
                      <a:endParaRPr lang="zh-CN" altLang="en-US" sz="2000" u="none" dirty="0">
                        <a:solidFill>
                          <a:srgbClr val="6600CC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86" marB="469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1F7B9C8-1DD2-4779-991B-25CCB366EAD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3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844550"/>
            <a:ext cx="91059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文本框 4106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5900" y="2940050"/>
            <a:ext cx="3927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50A9249-D17A-41A5-AC00-62AE1B1693A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25609" name="文本框 25608"/>
          <p:cNvSpPr txBox="1">
            <a:spLocks noChangeArrowheads="1"/>
          </p:cNvSpPr>
          <p:nvPr/>
        </p:nvSpPr>
        <p:spPr bwMode="auto">
          <a:xfrm>
            <a:off x="381000" y="1962150"/>
            <a:ext cx="85915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一些以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-man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-woman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结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尾的词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构成复数形式时与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man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和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woman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单数变复数的变化形式相同。如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policeman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policemen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警察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fish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在表示“鱼类”时为可数名词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复数形式为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fishes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文本框 25609"/>
          <p:cNvSpPr txBox="1">
            <a:spLocks noChangeArrowheads="1"/>
          </p:cNvSpPr>
          <p:nvPr/>
        </p:nvSpPr>
        <p:spPr bwMode="auto">
          <a:xfrm>
            <a:off x="450850" y="1123950"/>
            <a:ext cx="1325563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注意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</a:p>
        </p:txBody>
      </p:sp>
      <p:sp>
        <p:nvSpPr>
          <p:cNvPr id="2970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43F8377-493D-4DAB-96B0-81E95A9A53B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bldLvl="0"/>
      <p:bldP spid="256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30728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6635" name="TextBox 8"/>
          <p:cNvSpPr txBox="1">
            <a:spLocks noChangeArrowheads="1"/>
          </p:cNvSpPr>
          <p:nvPr/>
        </p:nvSpPr>
        <p:spPr bwMode="auto">
          <a:xfrm>
            <a:off x="1428750" y="2800350"/>
            <a:ext cx="6286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请同学们自由结组用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1" charset="-122"/>
              </a:rPr>
              <a:t>This is...</a:t>
            </a:r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和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1" charset="-122"/>
              </a:rPr>
              <a:t>These are...</a:t>
            </a:r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说句子（用本节课学习的名词单复数内容）。</a:t>
            </a:r>
          </a:p>
        </p:txBody>
      </p:sp>
      <p:sp>
        <p:nvSpPr>
          <p:cNvPr id="3073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317F5D7-9FCF-42D3-AF0B-EA7DDB8FCCF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组合 27655"/>
          <p:cNvGrpSpPr/>
          <p:nvPr/>
        </p:nvGrpSpPr>
        <p:grpSpPr bwMode="auto">
          <a:xfrm>
            <a:off x="473075" y="1042988"/>
            <a:ext cx="1720850" cy="657225"/>
            <a:chOff x="0" y="0"/>
            <a:chExt cx="1169975" cy="657654"/>
          </a:xfrm>
        </p:grpSpPr>
        <p:sp>
          <p:nvSpPr>
            <p:cNvPr id="31752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1169975" cy="65765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CB3E3"/>
            </a:solidFill>
            <a:ln w="38100">
              <a:solidFill>
                <a:srgbClr val="FFFFFF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31753" name="矩形 23"/>
            <p:cNvSpPr>
              <a:spLocks noChangeArrowheads="1"/>
            </p:cNvSpPr>
            <p:nvPr/>
          </p:nvSpPr>
          <p:spPr bwMode="auto">
            <a:xfrm>
              <a:off x="9726" y="52844"/>
              <a:ext cx="1160035" cy="52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tx2"/>
                  </a:solidFill>
                  <a:sym typeface="宋体" panose="02010600030101010101" pitchFamily="2" charset="-122"/>
                </a:rPr>
                <a:t>课堂操练</a:t>
              </a:r>
            </a:p>
          </p:txBody>
        </p:sp>
      </p:grpSp>
      <p:sp>
        <p:nvSpPr>
          <p:cNvPr id="27659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7660" name="文本框 27659"/>
          <p:cNvSpPr txBox="1">
            <a:spLocks noChangeArrowheads="1"/>
          </p:cNvSpPr>
          <p:nvPr/>
        </p:nvSpPr>
        <p:spPr bwMode="auto">
          <a:xfrm>
            <a:off x="3733800" y="1054100"/>
            <a:ext cx="2071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1" charset="-122"/>
              </a:rPr>
              <a:t>替换练习</a:t>
            </a:r>
          </a:p>
        </p:txBody>
      </p:sp>
      <p:sp>
        <p:nvSpPr>
          <p:cNvPr id="27661" name="文本框 27660"/>
          <p:cNvSpPr txBox="1">
            <a:spLocks noChangeArrowheads="1"/>
          </p:cNvSpPr>
          <p:nvPr/>
        </p:nvSpPr>
        <p:spPr bwMode="auto">
          <a:xfrm>
            <a:off x="103188" y="1892300"/>
            <a:ext cx="90408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1.This is a potato.     These are many ____________.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2.This is a bus.          These are many ____________.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3.This is a toamto.     These are many ____________. 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4.I  have a  box.         I have many_______________.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5.I have a sister.        I have many_______________.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6.I have a pencil.        I have many_______________.</a:t>
            </a:r>
          </a:p>
          <a:p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7662" name="文本框 27661"/>
          <p:cNvSpPr txBox="1"/>
          <p:nvPr/>
        </p:nvSpPr>
        <p:spPr>
          <a:xfrm>
            <a:off x="6178550" y="5175250"/>
            <a:ext cx="1720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pencil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7663" name="文本框 27662"/>
          <p:cNvSpPr txBox="1"/>
          <p:nvPr/>
        </p:nvSpPr>
        <p:spPr>
          <a:xfrm>
            <a:off x="6178550" y="4546600"/>
            <a:ext cx="1720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sister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7664" name="文本框 27663"/>
          <p:cNvSpPr txBox="1"/>
          <p:nvPr/>
        </p:nvSpPr>
        <p:spPr>
          <a:xfrm>
            <a:off x="6108700" y="3848100"/>
            <a:ext cx="1720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noProof="1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box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27665" name="文本框 27664"/>
          <p:cNvSpPr txBox="1"/>
          <p:nvPr/>
        </p:nvSpPr>
        <p:spPr>
          <a:xfrm>
            <a:off x="6457950" y="3219450"/>
            <a:ext cx="19669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noProof="1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toamto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27666" name="文本框 27665"/>
          <p:cNvSpPr txBox="1"/>
          <p:nvPr/>
        </p:nvSpPr>
        <p:spPr>
          <a:xfrm>
            <a:off x="6457950" y="1962150"/>
            <a:ext cx="1720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potatoes</a:t>
            </a:r>
          </a:p>
        </p:txBody>
      </p:sp>
      <p:sp>
        <p:nvSpPr>
          <p:cNvPr id="27667" name="文本框 27666"/>
          <p:cNvSpPr txBox="1"/>
          <p:nvPr/>
        </p:nvSpPr>
        <p:spPr>
          <a:xfrm>
            <a:off x="6667500" y="2590800"/>
            <a:ext cx="12239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bus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3176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EA4D59C-D5C4-4C9C-8E82-B42C5DA968E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bldLvl="0"/>
      <p:bldP spid="27661" grpId="0" bldLvl="0"/>
      <p:bldP spid="27662" grpId="0" bldLvl="0"/>
      <p:bldP spid="27663" grpId="0" bldLvl="0"/>
      <p:bldP spid="27664" grpId="0" bldLvl="0"/>
      <p:bldP spid="27665" grpId="0" bldLvl="0"/>
      <p:bldP spid="27666" grpId="0" bldLvl="0"/>
      <p:bldP spid="27667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81000" y="3754438"/>
            <a:ext cx="83820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二、写出下列单词的复数形式。</a:t>
            </a:r>
          </a:p>
          <a:p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1. bus________ 2. woman_______ 3. bike_______　　　　</a:t>
            </a:r>
          </a:p>
          <a:p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4. car________ 5. knife_______ 6. pen______　　　</a:t>
            </a:r>
          </a:p>
          <a:p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7. pear_________ 8. bedroom_________ 9. dog______　　　</a:t>
            </a:r>
          </a:p>
          <a:p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10. door________ 11. watch_______ 12. dish_______　</a:t>
            </a:r>
            <a:r>
              <a:rPr lang="zh-CN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 </a:t>
            </a:r>
            <a:endParaRPr lang="zh-CN" altLang="en-US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677" name="TextBox 6"/>
          <p:cNvSpPr>
            <a:spLocks noChangeArrowheads="1"/>
          </p:cNvSpPr>
          <p:nvPr/>
        </p:nvSpPr>
        <p:spPr bwMode="auto">
          <a:xfrm>
            <a:off x="381000" y="844550"/>
            <a:ext cx="4213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一、看图片,写单词。</a:t>
            </a:r>
          </a:p>
        </p:txBody>
      </p:sp>
      <p:pic>
        <p:nvPicPr>
          <p:cNvPr id="3277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8683" name="图片 2868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9950" y="1473200"/>
            <a:ext cx="76136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4D42742-96C1-46C1-A70A-AD9A3627164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/>
      <p:bldP spid="28677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9705" name="文本框 29704"/>
          <p:cNvSpPr txBox="1">
            <a:spLocks noChangeArrowheads="1"/>
          </p:cNvSpPr>
          <p:nvPr/>
        </p:nvSpPr>
        <p:spPr bwMode="auto">
          <a:xfrm>
            <a:off x="450850" y="1193800"/>
            <a:ext cx="85217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三、用括号内所给单词的适当形式填空。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1.These</a:t>
            </a:r>
            <a:r>
              <a:rPr lang="zh-CN" altLang="en-US" sz="2800" b="1" u="sng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man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teachers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playing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basketball.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2.Many</a:t>
            </a:r>
            <a:r>
              <a:rPr lang="zh-CN" altLang="en-US" sz="2800" b="1" u="sng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child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like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KFC.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3.Spring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coming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u="sng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leaf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turn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green.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4.The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girls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in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blue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skirts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his</a:t>
            </a:r>
            <a:r>
              <a:rPr lang="zh-CN" altLang="en-US" sz="2800" b="1" u="sng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sister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5.She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likes</a:t>
            </a:r>
            <a:r>
              <a:rPr lang="zh-CN" altLang="en-US" sz="2800" b="1" u="sng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banana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very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much.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6.I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like</a:t>
            </a:r>
            <a:r>
              <a:rPr lang="zh-CN" altLang="en-US" sz="2800" b="1" u="sng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tomato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very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much.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7.I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have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three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new</a:t>
            </a:r>
            <a:r>
              <a:rPr lang="zh-CN" altLang="en-US" sz="2800" b="1" u="sng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sweater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8.Do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have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any</a:t>
            </a:r>
            <a:r>
              <a:rPr lang="zh-CN" altLang="en-US" sz="2800" b="1" u="sng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NEU-FZ-S92" charset="0"/>
              </a:rPr>
              <a:t>ruler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  <a:sym typeface="方正黑体_GBK" charset="0"/>
              </a:rPr>
              <a:t>? </a:t>
            </a:r>
            <a:endParaRPr lang="en-US" altLang="zh-CN" sz="2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085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2B031FC-EFF2-4995-8BB8-4916B45AED7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2450"/>
            <a:ext cx="91503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矩形 3"/>
          <p:cNvSpPr>
            <a:spLocks noChangeArrowheads="1"/>
          </p:cNvSpPr>
          <p:nvPr/>
        </p:nvSpPr>
        <p:spPr bwMode="auto">
          <a:xfrm>
            <a:off x="571500" y="1123950"/>
            <a:ext cx="79121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32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word </a:t>
            </a:r>
            <a:r>
              <a:rPr lang="zh-CN" altLang="en-US" sz="3200" b="1" dirty="0">
                <a:latin typeface="Times New Roman" panose="02020603050405020304" pitchFamily="18" charset="0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单词;字;话语)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child 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（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儿童）</a:t>
            </a:r>
          </a:p>
        </p:txBody>
      </p:sp>
      <p:sp>
        <p:nvSpPr>
          <p:cNvPr id="30726" name="矩形 10"/>
          <p:cNvSpPr>
            <a:spLocks noChangeArrowheads="1"/>
          </p:cNvSpPr>
          <p:nvPr/>
        </p:nvSpPr>
        <p:spPr bwMode="auto">
          <a:xfrm>
            <a:off x="520700" y="2660650"/>
            <a:ext cx="6000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二、本课时学习的重点语法知识</a:t>
            </a:r>
            <a:endParaRPr lang="zh-CN" altLang="en-US" sz="3200" dirty="0"/>
          </a:p>
        </p:txBody>
      </p:sp>
      <p:pic>
        <p:nvPicPr>
          <p:cNvPr id="3482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0732" name="文本框 30731"/>
          <p:cNvSpPr txBox="1">
            <a:spLocks noChangeArrowheads="1"/>
          </p:cNvSpPr>
          <p:nvPr/>
        </p:nvSpPr>
        <p:spPr bwMode="auto">
          <a:xfrm>
            <a:off x="939800" y="3359150"/>
            <a:ext cx="635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小标宋_GBK" charset="0"/>
              </a:rPr>
              <a:t>名词单数变复数的规则</a:t>
            </a:r>
          </a:p>
        </p:txBody>
      </p:sp>
      <p:sp>
        <p:nvSpPr>
          <p:cNvPr id="3482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9826CE9-2CF4-4C9D-AC9B-DB91D281CF5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/>
      <p:bldP spid="30726" grpId="0" bldLvl="0"/>
      <p:bldP spid="30732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aphicFrame>
        <p:nvGraphicFramePr>
          <p:cNvPr id="31753" name="表格 31752"/>
          <p:cNvGraphicFramePr/>
          <p:nvPr/>
        </p:nvGraphicFramePr>
        <p:xfrm>
          <a:off x="31750" y="844550"/>
          <a:ext cx="9080500" cy="5721349"/>
        </p:xfrm>
        <a:graphic>
          <a:graphicData uri="http://schemas.openxmlformats.org/drawingml/2006/table">
            <a:tbl>
              <a:tblPr/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93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情况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规律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例词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84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一般情况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加</a:t>
                      </a:r>
                      <a:r>
                        <a:rPr lang="en-US" altLang="zh-CN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-s</a:t>
                      </a:r>
                      <a:endParaRPr lang="zh-CN" altLang="en-US" sz="2000" u="none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方正书宋_GBK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cup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cups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杯子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方正书宋_GBK" charset="0"/>
                        </a:rPr>
                        <a:t>car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cars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小汽车</a:t>
                      </a:r>
                      <a:endParaRPr lang="zh-CN" altLang="en-US" sz="2000" u="none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011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以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“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sh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,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ch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,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,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x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”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结尾的名词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-es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方正书宋_GBK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dish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dishes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盘子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NEU-BZ-S92" charset="0"/>
                        </a:rPr>
                        <a:t>wat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方正书宋_GBK" charset="0"/>
                        </a:rPr>
                        <a:t>ch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watches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手表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bus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buses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公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共汽车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方正书宋_GBK" charset="0"/>
                        </a:rPr>
                        <a:t>box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boxes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盒子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295">
                <a:tc rowSpan="2"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以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y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结尾的名词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以“辅音字母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+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y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”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结尾的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变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y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为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i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再加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-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es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方正书宋_GBK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story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stories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故事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方正书宋_GBK" charset="0"/>
                        </a:rPr>
                        <a:t>study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studies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书房</a:t>
                      </a:r>
                      <a:endParaRPr lang="zh-CN" altLang="en-US" sz="2000" u="none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28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以“元音字母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+y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”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结尾的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直接加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-s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方正书宋_GBK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boy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boys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男孩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　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toy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toys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玩具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281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以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“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f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,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fe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”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结尾的名词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变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f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,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fe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为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-ves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方正书宋_GBK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leaf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leaves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叶子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方正书宋_GBK" charset="0"/>
                        </a:rPr>
                        <a:t>knife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knives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刀子</a:t>
                      </a:r>
                      <a:endParaRPr lang="zh-CN" altLang="en-US" sz="2000" u="none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281">
                <a:tc rowSpan="2"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以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“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o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”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结尾的名词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以辅音字母加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o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结尾的名词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-es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tomato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tomatoes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西红柿 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方正书宋_GBK" charset="0"/>
                        </a:rPr>
                        <a:t>potato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potatoe</a:t>
                      </a:r>
                      <a:r>
                        <a:rPr lang="en-US" altLang="zh-CN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土豆</a:t>
                      </a: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28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以元音字母加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o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结尾的名词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-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s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piano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pianos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钢琴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　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方正书宋_GBK" charset="0"/>
                        </a:rPr>
                        <a:t>photo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photos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图片</a:t>
                      </a:r>
                      <a:endParaRPr lang="zh-CN" altLang="en-US" sz="2000" u="none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7485" marB="4748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588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6D4D0D3-B2A7-481C-B725-1FB88C5A432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4" descr="homewor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96520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3FAF9257-EAB5-4D1A-B898-559936EBB832}" type="slidenum">
              <a:rPr lang="zh-CN" altLang="en-US" sz="1200">
                <a:solidFill>
                  <a:srgbClr val="898989"/>
                </a:solidFill>
              </a:rPr>
              <a:t>27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36869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2779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11239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矩形 32779"/>
          <p:cNvSpPr>
            <a:spLocks noChangeArrowheads="1" noChangeShapeType="1" noTextEdit="1"/>
          </p:cNvSpPr>
          <p:nvPr/>
        </p:nvSpPr>
        <p:spPr bwMode="auto">
          <a:xfrm>
            <a:off x="701675" y="3081338"/>
            <a:ext cx="61055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复习名词单数变复数的规则</a:t>
            </a:r>
          </a:p>
        </p:txBody>
      </p:sp>
      <p:sp>
        <p:nvSpPr>
          <p:cNvPr id="3687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38E801B-B1B9-4834-80CA-812860ADA68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638300" y="1892300"/>
            <a:ext cx="61198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words: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ill  lesson   its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华文楷体" panose="02010600040101010101" pitchFamily="2" charset="-122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175000" y="2522538"/>
            <a:ext cx="5029200" cy="2357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sentences:</a:t>
            </a:r>
          </a:p>
          <a:p>
            <a:pPr>
              <a:lnSpc>
                <a:spcPct val="130000"/>
              </a:lnSpc>
            </a:pPr>
            <a:r>
              <a:rPr lang="en-US" altLang="x-none" sz="2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How's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weather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today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Steven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rainy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and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cool.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x-none" sz="24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What's the temperature, Kim? 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It is 15 degrees.</a:t>
            </a:r>
          </a:p>
        </p:txBody>
      </p:sp>
      <p:sp>
        <p:nvSpPr>
          <p:cNvPr id="71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E04103C-1174-482B-A5F9-48BA9D2A5C6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7177" name="图片 7176" descr="下载 (6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7400" y="1612900"/>
            <a:ext cx="18859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7177" descr="u=1002803552,4096160773&amp;fm=27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1700" y="3498850"/>
            <a:ext cx="1816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7178" descr="u=1318781249,3587365555&amp;fm=27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97650" y="3429000"/>
            <a:ext cx="18859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图片 7179" descr="u=1364882620,3354635655&amp;fm=27&amp;gp=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1850" y="1543050"/>
            <a:ext cx="18224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7180" descr="下载 (7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57400" y="3498850"/>
            <a:ext cx="19558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7181" descr="u=3987727727,3848189197&amp;fm=27&amp;gp=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77050" y="1333500"/>
            <a:ext cx="13985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图片 1" descr="teacher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8425" y="3987800"/>
            <a:ext cx="22002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F2D802D-9739-48AA-B092-BAE738FBCD6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946150" y="1700213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494429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word /wɜːd/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(名词)单词;字;话语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1358900" y="3289300"/>
            <a:ext cx="3702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child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(名词)儿童</a:t>
            </a:r>
          </a:p>
        </p:txBody>
      </p:sp>
      <p:grpSp>
        <p:nvGrpSpPr>
          <p:cNvPr id="8203" name="组合 8202"/>
          <p:cNvGrpSpPr/>
          <p:nvPr/>
        </p:nvGrpSpPr>
        <p:grpSpPr bwMode="auto">
          <a:xfrm>
            <a:off x="466725" y="1700213"/>
            <a:ext cx="633413" cy="720725"/>
            <a:chOff x="0" y="0"/>
            <a:chExt cx="633358" cy="720289"/>
          </a:xfrm>
        </p:grpSpPr>
        <p:pic>
          <p:nvPicPr>
            <p:cNvPr id="9227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6" name="组合 8205"/>
          <p:cNvGrpSpPr/>
          <p:nvPr/>
        </p:nvGrpSpPr>
        <p:grpSpPr bwMode="auto">
          <a:xfrm>
            <a:off x="520700" y="3289300"/>
            <a:ext cx="633413" cy="720725"/>
            <a:chOff x="0" y="0"/>
            <a:chExt cx="633358" cy="720289"/>
          </a:xfrm>
        </p:grpSpPr>
        <p:pic>
          <p:nvPicPr>
            <p:cNvPr id="9230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09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8210" name="图片 82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0350" y="2870200"/>
            <a:ext cx="25844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F2EA266-B133-489C-BFDE-0C3CB1B9D41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9"/>
          <p:cNvSpPr>
            <a:spLocks noChangeArrowheads="1"/>
          </p:cNvSpPr>
          <p:nvPr/>
        </p:nvSpPr>
        <p:spPr bwMode="auto">
          <a:xfrm>
            <a:off x="2755900" y="2032000"/>
            <a:ext cx="5238750" cy="40020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 err="1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教师下指令，可用</a:t>
            </a:r>
            <a:r>
              <a:rPr 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Simon</a:t>
            </a:r>
            <a:r>
              <a:rPr lang="en-US" sz="3200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says</a:t>
            </a:r>
            <a:r>
              <a:rPr lang="en-US" sz="3200" dirty="0" err="1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。如果指令前面有</a:t>
            </a:r>
            <a:r>
              <a:rPr 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Simon</a:t>
            </a:r>
            <a:r>
              <a:rPr lang="en-US" sz="3200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says</a:t>
            </a:r>
            <a:r>
              <a:rPr lang="en-US" sz="3200" dirty="0" err="1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，那么学生就应按照指令去</a:t>
            </a:r>
            <a:r>
              <a:rPr lang="zh-CN" altLang="en-US" sz="3200" dirty="0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说单词</a:t>
            </a:r>
            <a:r>
              <a:rPr lang="en-US" sz="3200" dirty="0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，</a:t>
            </a:r>
            <a:r>
              <a:rPr lang="en-US" sz="3200" dirty="0" err="1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若指令前面没有</a:t>
            </a:r>
            <a:r>
              <a:rPr 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Simon</a:t>
            </a:r>
            <a:r>
              <a:rPr lang="en-US" sz="3200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says</a:t>
            </a:r>
            <a:r>
              <a:rPr lang="en-US" sz="3200" dirty="0" err="1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，学生就不能按照指令去</a:t>
            </a:r>
            <a:r>
              <a:rPr lang="zh-CN" altLang="en-US" sz="3200" dirty="0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说单词</a:t>
            </a:r>
            <a:r>
              <a:rPr lang="en-US" sz="3200" dirty="0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  <a:r>
              <a:rPr lang="en-US" sz="3200" dirty="0" err="1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随着指令速度的加快，游戏更为有趣，更有挑战性</a:t>
            </a:r>
            <a:r>
              <a:rPr lang="en-US" sz="3200" dirty="0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0250" name="TextBox 13"/>
          <p:cNvSpPr>
            <a:spLocks noChangeArrowheads="1"/>
          </p:cNvSpPr>
          <p:nvPr/>
        </p:nvSpPr>
        <p:spPr bwMode="auto">
          <a:xfrm>
            <a:off x="3943350" y="1054100"/>
            <a:ext cx="3214688" cy="527050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Simon says!</a:t>
            </a:r>
          </a:p>
        </p:txBody>
      </p:sp>
      <p:sp>
        <p:nvSpPr>
          <p:cNvPr id="10251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1275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pic>
        <p:nvPicPr>
          <p:cNvPr id="11276" name="图片 1" descr="teache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638550"/>
            <a:ext cx="22034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174F070-7D82-48C9-A0C9-E26B3F9B25B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2298" name="图片 12297" descr="1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914400"/>
            <a:ext cx="88788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文本框 12298"/>
          <p:cNvSpPr txBox="1">
            <a:spLocks noChangeArrowheads="1"/>
          </p:cNvSpPr>
          <p:nvPr/>
        </p:nvSpPr>
        <p:spPr bwMode="auto">
          <a:xfrm>
            <a:off x="311150" y="5105400"/>
            <a:ext cx="76136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你能找出不同点吗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</a:p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这是一支铅笔。这是一把椅子。这些词没有“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”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</a:p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这些是许多铅笔。这些是许多椅子。这些词有“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”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4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332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EFEE20B-7478-4D94-9349-9FD0082BA93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矩形 6"/>
          <p:cNvSpPr>
            <a:spLocks noChangeArrowheads="1"/>
          </p:cNvSpPr>
          <p:nvPr/>
        </p:nvSpPr>
        <p:spPr bwMode="auto">
          <a:xfrm>
            <a:off x="2546350" y="1054100"/>
            <a:ext cx="542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difference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名词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差异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不同</a:t>
            </a:r>
          </a:p>
        </p:txBody>
      </p:sp>
      <p:sp>
        <p:nvSpPr>
          <p:cNvPr id="13317" name="矩形 7"/>
          <p:cNvSpPr>
            <a:spLocks noChangeArrowheads="1"/>
          </p:cNvSpPr>
          <p:nvPr/>
        </p:nvSpPr>
        <p:spPr bwMode="auto">
          <a:xfrm>
            <a:off x="2895600" y="2032000"/>
            <a:ext cx="223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differences</a:t>
            </a:r>
          </a:p>
        </p:txBody>
      </p:sp>
      <p:sp>
        <p:nvSpPr>
          <p:cNvPr id="13318" name="矩形 8"/>
          <p:cNvSpPr>
            <a:spLocks noChangeArrowheads="1"/>
          </p:cNvSpPr>
          <p:nvPr/>
        </p:nvSpPr>
        <p:spPr bwMode="auto">
          <a:xfrm>
            <a:off x="2057400" y="3149600"/>
            <a:ext cx="4121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different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形容词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不同的</a:t>
            </a:r>
          </a:p>
        </p:txBody>
      </p:sp>
      <p:sp>
        <p:nvSpPr>
          <p:cNvPr id="14342" name="矩形 9"/>
          <p:cNvSpPr>
            <a:spLocks noChangeArrowheads="1"/>
          </p:cNvSpPr>
          <p:nvPr/>
        </p:nvSpPr>
        <p:spPr bwMode="auto">
          <a:xfrm>
            <a:off x="2616200" y="3848100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434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组合 13323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4348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9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13327" name="组合 13326"/>
          <p:cNvGrpSpPr/>
          <p:nvPr/>
        </p:nvGrpSpPr>
        <p:grpSpPr bwMode="auto">
          <a:xfrm>
            <a:off x="590550" y="4406900"/>
            <a:ext cx="1516063" cy="523875"/>
            <a:chOff x="0" y="0"/>
            <a:chExt cx="1515554" cy="523220"/>
          </a:xfrm>
        </p:grpSpPr>
        <p:sp>
          <p:nvSpPr>
            <p:cNvPr id="14351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435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0" name="组合 13329"/>
          <p:cNvGrpSpPr/>
          <p:nvPr/>
        </p:nvGrpSpPr>
        <p:grpSpPr bwMode="auto">
          <a:xfrm>
            <a:off x="590550" y="2032000"/>
            <a:ext cx="2165350" cy="523875"/>
            <a:chOff x="0" y="0"/>
            <a:chExt cx="1685923" cy="523220"/>
          </a:xfrm>
        </p:grpSpPr>
        <p:sp>
          <p:nvSpPr>
            <p:cNvPr id="1435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14355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3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3334" name="组合 13333"/>
          <p:cNvGrpSpPr/>
          <p:nvPr/>
        </p:nvGrpSpPr>
        <p:grpSpPr bwMode="auto">
          <a:xfrm>
            <a:off x="590550" y="3149600"/>
            <a:ext cx="1516063" cy="522288"/>
            <a:chOff x="0" y="0"/>
            <a:chExt cx="1515554" cy="521317"/>
          </a:xfrm>
        </p:grpSpPr>
        <p:sp>
          <p:nvSpPr>
            <p:cNvPr id="14358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1435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7" name="文本框 13336"/>
          <p:cNvSpPr txBox="1">
            <a:spLocks noChangeArrowheads="1"/>
          </p:cNvSpPr>
          <p:nvPr/>
        </p:nvSpPr>
        <p:spPr bwMode="auto">
          <a:xfrm>
            <a:off x="1847850" y="4197350"/>
            <a:ext cx="7124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1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Here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difference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between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two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letter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这两封信有一处不同。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sp>
        <p:nvSpPr>
          <p:cNvPr id="1436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E1574D2-7B96-4FA6-A7D0-69B6F365899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  <p:bldP spid="13317" grpId="0" bldLvl="0"/>
      <p:bldP spid="13318" grpId="0" bldLvl="0"/>
      <p:bldP spid="1333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矩形 12"/>
          <p:cNvSpPr>
            <a:spLocks noChangeArrowheads="1"/>
          </p:cNvSpPr>
          <p:nvPr/>
        </p:nvSpPr>
        <p:spPr bwMode="auto">
          <a:xfrm>
            <a:off x="2406650" y="1054100"/>
            <a:ext cx="609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word /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wɜːd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单词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字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话语</a:t>
            </a:r>
          </a:p>
        </p:txBody>
      </p:sp>
      <p:sp>
        <p:nvSpPr>
          <p:cNvPr id="14341" name="矩形 23"/>
          <p:cNvSpPr>
            <a:spLocks noChangeArrowheads="1"/>
          </p:cNvSpPr>
          <p:nvPr/>
        </p:nvSpPr>
        <p:spPr bwMode="auto">
          <a:xfrm>
            <a:off x="2266950" y="280035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word list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单词表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 a word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总而言之</a:t>
            </a:r>
          </a:p>
        </p:txBody>
      </p:sp>
      <p:sp>
        <p:nvSpPr>
          <p:cNvPr id="14342" name="矩形 24"/>
          <p:cNvSpPr>
            <a:spLocks noChangeArrowheads="1"/>
          </p:cNvSpPr>
          <p:nvPr/>
        </p:nvSpPr>
        <p:spPr bwMode="auto">
          <a:xfrm>
            <a:off x="2755900" y="2032000"/>
            <a:ext cx="292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words</a:t>
            </a:r>
          </a:p>
        </p:txBody>
      </p:sp>
      <p:pic>
        <p:nvPicPr>
          <p:cNvPr id="1536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组合 14346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15371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72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14350" name="组合 14349"/>
          <p:cNvGrpSpPr/>
          <p:nvPr/>
        </p:nvGrpSpPr>
        <p:grpSpPr bwMode="auto">
          <a:xfrm>
            <a:off x="660400" y="5314950"/>
            <a:ext cx="1812925" cy="522288"/>
            <a:chOff x="0" y="0"/>
            <a:chExt cx="1813524" cy="523220"/>
          </a:xfrm>
        </p:grpSpPr>
        <p:sp>
          <p:nvSpPr>
            <p:cNvPr id="15374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dirty="0"/>
            </a:p>
          </p:txBody>
        </p:sp>
        <p:pic>
          <p:nvPicPr>
            <p:cNvPr id="1537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3" name="组合 14352"/>
          <p:cNvGrpSpPr/>
          <p:nvPr/>
        </p:nvGrpSpPr>
        <p:grpSpPr bwMode="auto">
          <a:xfrm>
            <a:off x="660400" y="2800350"/>
            <a:ext cx="1892300" cy="522288"/>
            <a:chOff x="0" y="0"/>
            <a:chExt cx="1891664" cy="523220"/>
          </a:xfrm>
        </p:grpSpPr>
        <p:sp>
          <p:nvSpPr>
            <p:cNvPr id="15377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537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6" name="组合 14355"/>
          <p:cNvGrpSpPr/>
          <p:nvPr/>
        </p:nvGrpSpPr>
        <p:grpSpPr bwMode="auto">
          <a:xfrm>
            <a:off x="660400" y="2032000"/>
            <a:ext cx="2028825" cy="523875"/>
            <a:chOff x="0" y="0"/>
            <a:chExt cx="2028825" cy="523220"/>
          </a:xfrm>
        </p:grpSpPr>
        <p:sp>
          <p:nvSpPr>
            <p:cNvPr id="15380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1538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9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4360" name="组合 14359"/>
          <p:cNvGrpSpPr/>
          <p:nvPr/>
        </p:nvGrpSpPr>
        <p:grpSpPr bwMode="auto">
          <a:xfrm>
            <a:off x="660400" y="4546600"/>
            <a:ext cx="1812925" cy="522288"/>
            <a:chOff x="0" y="0"/>
            <a:chExt cx="1813524" cy="523220"/>
          </a:xfrm>
        </p:grpSpPr>
        <p:sp>
          <p:nvSpPr>
            <p:cNvPr id="15384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1538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3" name="组合 14362"/>
          <p:cNvGrpSpPr/>
          <p:nvPr/>
        </p:nvGrpSpPr>
        <p:grpSpPr bwMode="auto">
          <a:xfrm>
            <a:off x="660400" y="3638550"/>
            <a:ext cx="1812925" cy="522288"/>
            <a:chOff x="0" y="0"/>
            <a:chExt cx="1813524" cy="523220"/>
          </a:xfrm>
        </p:grpSpPr>
        <p:sp>
          <p:nvSpPr>
            <p:cNvPr id="15387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ea typeface="楷体" panose="02010609060101010101" pitchFamily="1" charset="-122"/>
                </a:rPr>
                <a:t>形似词</a:t>
              </a:r>
            </a:p>
          </p:txBody>
        </p:sp>
        <p:pic>
          <p:nvPicPr>
            <p:cNvPr id="1538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6" name="文本框 14365"/>
          <p:cNvSpPr txBox="1">
            <a:spLocks noChangeArrowheads="1"/>
          </p:cNvSpPr>
          <p:nvPr/>
        </p:nvSpPr>
        <p:spPr bwMode="auto">
          <a:xfrm>
            <a:off x="2406650" y="3638550"/>
            <a:ext cx="223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world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世界</a:t>
            </a:r>
          </a:p>
        </p:txBody>
      </p:sp>
      <p:sp>
        <p:nvSpPr>
          <p:cNvPr id="14367" name="文本框 14366"/>
          <p:cNvSpPr txBox="1">
            <a:spLocks noChangeArrowheads="1"/>
          </p:cNvSpPr>
          <p:nvPr/>
        </p:nvSpPr>
        <p:spPr bwMode="auto">
          <a:xfrm>
            <a:off x="2057400" y="4546600"/>
            <a:ext cx="2374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sentence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句子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4368" name="文本框 14367"/>
          <p:cNvSpPr txBox="1">
            <a:spLocks noChangeArrowheads="1"/>
          </p:cNvSpPr>
          <p:nvPr/>
        </p:nvSpPr>
        <p:spPr bwMode="auto">
          <a:xfrm>
            <a:off x="1917700" y="5314950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This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word is very simple.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这个单词很简单。</a:t>
            </a:r>
          </a:p>
        </p:txBody>
      </p:sp>
      <p:sp>
        <p:nvSpPr>
          <p:cNvPr id="1539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6A28CA7-D8EC-40A0-8CC1-D330F213350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/>
      <p:bldP spid="14341" grpId="0" bldLvl="0"/>
      <p:bldP spid="14342" grpId="0" bldLvl="0"/>
      <p:bldP spid="14366" grpId="0" bldLvl="0"/>
      <p:bldP spid="14367" grpId="0" bldLvl="0"/>
      <p:bldP spid="14368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全屏显示(4:3)</PresentationFormat>
  <Paragraphs>217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Kozuka Gothic Pro H</vt:lpstr>
      <vt:lpstr>NEU-BZ-S92</vt:lpstr>
      <vt:lpstr>NEU-FZ-S92</vt:lpstr>
      <vt:lpstr>NEU-YB-S92</vt:lpstr>
      <vt:lpstr>方正大黑简体</vt:lpstr>
      <vt:lpstr>方正黑体_GBK</vt:lpstr>
      <vt:lpstr>方正书宋_GBK</vt:lpstr>
      <vt:lpstr>方正小标宋_GBK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2023-01-16T23:49:57Z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C639C99BCEB44A4183E1CA23F12F327E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