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3" r:id="rId13"/>
    <p:sldId id="275" r:id="rId14"/>
    <p:sldId id="276" r:id="rId15"/>
    <p:sldId id="277" r:id="rId16"/>
    <p:sldId id="280" r:id="rId17"/>
    <p:sldId id="278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>
            <a:lvl1pPr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>
            <a:lvl1pPr algn="ctr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>
            <a:lvl1pPr algn="r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file:///C:\Documents%20and%20Settings\Administrator\&#26700;&#38754;\&#26032;&#24314;&#25991;&#20214;&#22841;\show.mp3" TargetMode="External"/><Relationship Id="rId1" Type="http://schemas.microsoft.com/office/2007/relationships/media" Target="file:///C:\Documents%20and%20Settings\Administrator\&#26700;&#38754;\&#26032;&#24314;&#25991;&#20214;&#22841;\show.mp3" TargetMode="External"/><Relationship Id="rId5" Type="http://schemas.openxmlformats.org/officeDocument/2006/relationships/image" Target="../media/image17.e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U4L1_1.sw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C:\Documents%20and%20Settings\Administrator\&#26700;&#38754;\&#26032;&#24314;&#25991;&#20214;&#22841;\U4L11006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Administrator\&#26700;&#38754;\&#26032;&#24314;&#25991;&#20214;&#22841;\U4L11005.mp3" TargetMode="External"/><Relationship Id="rId1" Type="http://schemas.microsoft.com/office/2007/relationships/media" Target="file:///C:\Documents%20and%20Settings\Administrator\&#26700;&#38754;\&#26032;&#24314;&#25991;&#20214;&#22841;\U4L11005.mp3" TargetMode="Externa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8.xml"/><Relationship Id="rId4" Type="http://schemas.openxmlformats.org/officeDocument/2006/relationships/audio" Target="file:///C:\Documents%20and%20Settings\Administrator\&#26700;&#38754;\&#26032;&#24314;&#25991;&#20214;&#22841;\U4L11006.mp3" TargetMode="Externa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0" y="870347"/>
            <a:ext cx="9144000" cy="22159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300" b="1" dirty="0">
                <a:latin typeface="Calibri" panose="020F0502020204030204" pitchFamily="34" charset="0"/>
              </a:rPr>
              <a:t>Unit4 </a:t>
            </a:r>
            <a:r>
              <a:rPr lang="en-US" altLang="zh-CN" sz="3300" b="1" dirty="0">
                <a:solidFill>
                  <a:srgbClr val="FF0000"/>
                </a:solidFill>
                <a:latin typeface="Calibri" panose="020F0502020204030204" pitchFamily="34" charset="0"/>
              </a:rPr>
              <a:t> Neighbourhood</a:t>
            </a:r>
            <a:endParaRPr lang="en-US" altLang="zh-CN" sz="4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6000" b="1" dirty="0">
                <a:latin typeface="Calibri" panose="020F0502020204030204" pitchFamily="34" charset="0"/>
              </a:rPr>
              <a:t>He lives </a:t>
            </a:r>
            <a:r>
              <a:rPr lang="en-US" altLang="zh-CN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next to</a:t>
            </a:r>
            <a:r>
              <a:rPr lang="en-US" altLang="zh-CN" sz="6000" b="1" dirty="0">
                <a:latin typeface="Calibri" panose="020F0502020204030204" pitchFamily="34" charset="0"/>
              </a:rPr>
              <a:t> me.</a:t>
            </a:r>
            <a:endParaRPr lang="zh-CN" altLang="en-US" sz="6000" b="1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07346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矩形 12293"/>
          <p:cNvSpPr/>
          <p:nvPr/>
        </p:nvSpPr>
        <p:spPr>
          <a:xfrm>
            <a:off x="1494473" y="1059656"/>
            <a:ext cx="7509034" cy="25831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Does Andy enjoy his stay in</a:t>
            </a:r>
            <a:r>
              <a:rPr lang="en-US" altLang="zh-CN" sz="30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Beijing?</a:t>
            </a:r>
            <a:endParaRPr lang="en-US" altLang="zh-CN" sz="3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000" b="1">
                <a:latin typeface="Arial" panose="020B0604020202020204" pitchFamily="34" charset="0"/>
                <a:ea typeface="宋体" panose="02010600030101010101" pitchFamily="2" charset="-122"/>
              </a:rPr>
              <a:t>Andy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喜欢呆在北京吗？）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3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Why?</a:t>
            </a:r>
          </a:p>
        </p:txBody>
      </p:sp>
      <p:sp>
        <p:nvSpPr>
          <p:cNvPr id="12295" name="矩形 12294"/>
          <p:cNvSpPr/>
          <p:nvPr/>
        </p:nvSpPr>
        <p:spPr>
          <a:xfrm>
            <a:off x="1475899" y="3831908"/>
            <a:ext cx="6447473" cy="9829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sz="3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like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en-US" altLang="zh-CN" sz="3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Chinese food.</a:t>
            </a:r>
          </a:p>
          <a:p>
            <a:pPr lvl="0" eaLnBrk="1" hangingPunct="1"/>
            <a:r>
              <a:rPr lang="en-US" altLang="zh-CN" sz="3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the new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neighbourhood</a:t>
            </a:r>
            <a:r>
              <a:rPr lang="en-US" altLang="zh-CN" sz="3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nice.</a:t>
            </a:r>
          </a:p>
        </p:txBody>
      </p:sp>
      <p:sp>
        <p:nvSpPr>
          <p:cNvPr id="12301" name="Text Box 4"/>
          <p:cNvSpPr txBox="1"/>
          <p:nvPr/>
        </p:nvSpPr>
        <p:spPr>
          <a:xfrm>
            <a:off x="1494235" y="141685"/>
            <a:ext cx="6210300" cy="48006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Watch</a:t>
            </a:r>
            <a:r>
              <a:rPr lang="en-US" altLang="zh-CN" sz="23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en-US" altLang="zh-CN" sz="23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answer. </a:t>
            </a:r>
            <a:r>
              <a:rPr lang="zh-CN" altLang="en-US" sz="2400" b="1" i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（读课文。）</a:t>
            </a:r>
            <a:endParaRPr lang="en-US" altLang="zh-CN" sz="2400" b="1" i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3545681" y="3954066"/>
            <a:ext cx="138564" cy="48474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endParaRPr lang="zh-CN" altLang="en-US" sz="2700" b="1" i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1602582" y="2248376"/>
            <a:ext cx="4665821" cy="571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Yes ,he does.</a:t>
            </a:r>
            <a:r>
              <a:rPr lang="en-US" altLang="zh-CN" sz="33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300" b="1" i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3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P2D1~7VUNME@QLN7Y4V]52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317" name="文本框 13316"/>
          <p:cNvSpPr txBox="1"/>
          <p:nvPr/>
        </p:nvSpPr>
        <p:spPr>
          <a:xfrm>
            <a:off x="3113485" y="2031206"/>
            <a:ext cx="1296590" cy="17145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kn</a:t>
            </a:r>
            <a:r>
              <a:rPr lang="en-US" altLang="zh-CN" sz="27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ow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sn</a:t>
            </a:r>
            <a:r>
              <a:rPr lang="en-US" altLang="zh-CN" sz="27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ow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sh</a:t>
            </a:r>
            <a:r>
              <a:rPr lang="en-US" altLang="zh-CN" sz="27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ow</a:t>
            </a:r>
          </a:p>
        </p:txBody>
      </p:sp>
      <p:sp>
        <p:nvSpPr>
          <p:cNvPr id="13320" name="椭圆形标注 13319"/>
          <p:cNvSpPr/>
          <p:nvPr/>
        </p:nvSpPr>
        <p:spPr>
          <a:xfrm>
            <a:off x="2357437" y="141685"/>
            <a:ext cx="3024188" cy="647700"/>
          </a:xfrm>
          <a:prstGeom prst="wedgeEllipseCallout">
            <a:avLst>
              <a:gd name="adj1" fmla="val 5630"/>
              <a:gd name="adj2" fmla="val 94116"/>
            </a:avLst>
          </a:prstGeom>
          <a:solidFill>
            <a:srgbClr val="FF9900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2412207" y="284560"/>
            <a:ext cx="2934137" cy="34624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Shall I </a:t>
            </a:r>
            <a:r>
              <a:rPr lang="en-US" altLang="zh-CN" b="1" i="1">
                <a:solidFill>
                  <a:srgbClr val="E0040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show</a:t>
            </a:r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 you </a:t>
            </a:r>
            <a:r>
              <a:rPr lang="en-US" altLang="zh-CN" b="1" i="1">
                <a:solidFill>
                  <a:srgbClr val="E0040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around</a:t>
            </a:r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椭圆形标注 13321"/>
          <p:cNvSpPr/>
          <p:nvPr/>
        </p:nvSpPr>
        <p:spPr>
          <a:xfrm>
            <a:off x="2519363" y="2139554"/>
            <a:ext cx="1999060" cy="1026319"/>
          </a:xfrm>
          <a:prstGeom prst="wedgeEllipseCallout">
            <a:avLst>
              <a:gd name="adj1" fmla="val -40769"/>
              <a:gd name="adj2" fmla="val -94546"/>
            </a:avLst>
          </a:prstGeom>
          <a:solidFill>
            <a:schemeClr val="accent1">
              <a:alpha val="72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2844404" y="2301479"/>
            <a:ext cx="1459374" cy="62324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Good  idea .</a:t>
            </a:r>
          </a:p>
          <a:p>
            <a:pPr lvl="0" eaLnBrk="1" hangingPunct="1"/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Thank you.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pic>
        <p:nvPicPr>
          <p:cNvPr id="3" name="show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040" y="914400"/>
            <a:ext cx="643890" cy="46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2" dur="1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317" grpId="0"/>
      <p:bldP spid="13317" grpId="1"/>
      <p:bldP spid="13320" grpId="0" bldLvl="0" animBg="1"/>
      <p:bldP spid="13321" grpId="0"/>
      <p:bldP spid="13322" grpId="0" bldLvl="0" animBg="1"/>
      <p:bldP spid="13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0" name="图片 58379" descr="单个小孩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416" y="1275160"/>
            <a:ext cx="1414463" cy="30146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8372" name="矩形 58371"/>
          <p:cNvSpPr/>
          <p:nvPr/>
        </p:nvSpPr>
        <p:spPr>
          <a:xfrm>
            <a:off x="1385887" y="141685"/>
            <a:ext cx="6481763" cy="50482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 b="1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Introduce Andy to your friends.（向朋友们介绍Andy。）</a:t>
            </a:r>
          </a:p>
        </p:txBody>
      </p:sp>
      <p:sp>
        <p:nvSpPr>
          <p:cNvPr id="58373" name="文本框 58372"/>
          <p:cNvSpPr txBox="1"/>
          <p:nvPr/>
        </p:nvSpPr>
        <p:spPr>
          <a:xfrm>
            <a:off x="1925241" y="1491854"/>
            <a:ext cx="5831681" cy="2885405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This is my friend Andy. He is </a:t>
            </a:r>
            <a:r>
              <a:rPr lang="en-US" altLang="zh-CN" sz="2400" b="1" i="1" dirty="0" err="1">
                <a:latin typeface="Arial" panose="020B0604020202020204" pitchFamily="34" charset="0"/>
                <a:ea typeface="宋体" panose="02010600030101010101" pitchFamily="2" charset="-122"/>
              </a:rPr>
              <a:t>from________.He</a:t>
            </a: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 lived in Yong Street. He and Jenny were ______ in Canada.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   Now, he lives  in _____. He and ________ are neighbours. His new ______ is nice. He enjoys his stay here.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8374" name="矩形 58373"/>
          <p:cNvSpPr/>
          <p:nvPr/>
        </p:nvSpPr>
        <p:spPr>
          <a:xfrm>
            <a:off x="6246019" y="4354116"/>
            <a:ext cx="1295400" cy="30360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6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 Ming</a:t>
            </a:r>
          </a:p>
        </p:txBody>
      </p:sp>
      <p:sp>
        <p:nvSpPr>
          <p:cNvPr id="58375" name="矩形 58374"/>
          <p:cNvSpPr/>
          <p:nvPr/>
        </p:nvSpPr>
        <p:spPr>
          <a:xfrm>
            <a:off x="2627710" y="4731544"/>
            <a:ext cx="1025128" cy="30361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6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Ottawa</a:t>
            </a:r>
          </a:p>
        </p:txBody>
      </p:sp>
      <p:sp>
        <p:nvSpPr>
          <p:cNvPr id="58376" name="矩形 58375"/>
          <p:cNvSpPr/>
          <p:nvPr/>
        </p:nvSpPr>
        <p:spPr>
          <a:xfrm>
            <a:off x="3492104" y="4354116"/>
            <a:ext cx="1133475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Beijing</a:t>
            </a:r>
          </a:p>
        </p:txBody>
      </p:sp>
      <p:sp>
        <p:nvSpPr>
          <p:cNvPr id="58377" name="矩形 58376"/>
          <p:cNvSpPr/>
          <p:nvPr/>
        </p:nvSpPr>
        <p:spPr>
          <a:xfrm>
            <a:off x="4680347" y="4624387"/>
            <a:ext cx="1889522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neighbourhood</a:t>
            </a:r>
          </a:p>
        </p:txBody>
      </p:sp>
      <p:sp>
        <p:nvSpPr>
          <p:cNvPr id="58378" name="矩形 58377"/>
          <p:cNvSpPr/>
          <p:nvPr/>
        </p:nvSpPr>
        <p:spPr>
          <a:xfrm>
            <a:off x="1656160" y="4354116"/>
            <a:ext cx="1350169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neighbours</a:t>
            </a:r>
          </a:p>
        </p:txBody>
      </p:sp>
      <p:sp>
        <p:nvSpPr>
          <p:cNvPr id="58379" name="矩形 58378"/>
          <p:cNvSpPr/>
          <p:nvPr/>
        </p:nvSpPr>
        <p:spPr>
          <a:xfrm>
            <a:off x="1601392" y="789385"/>
            <a:ext cx="5792390" cy="3429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/>
          <a:p>
            <a:pPr algn="ctr"/>
            <a:r>
              <a:rPr lang="zh-CN" altLang="en-US" sz="2700" b="1">
                <a:solidFill>
                  <a:srgbClr val="0066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Choose and fill in the blanks.(选词填空。）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图片 60425" descr="单个小孩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0055" y="1509712"/>
            <a:ext cx="1414463" cy="30146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0418" name="矩形 60417"/>
          <p:cNvSpPr/>
          <p:nvPr/>
        </p:nvSpPr>
        <p:spPr>
          <a:xfrm>
            <a:off x="1385887" y="141685"/>
            <a:ext cx="6481763" cy="50482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 b="1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Introduce Andy to your friends.（向朋友们介绍Andy。）</a:t>
            </a:r>
          </a:p>
        </p:txBody>
      </p:sp>
      <p:sp>
        <p:nvSpPr>
          <p:cNvPr id="60419" name="文本框 60418"/>
          <p:cNvSpPr txBox="1"/>
          <p:nvPr/>
        </p:nvSpPr>
        <p:spPr>
          <a:xfrm>
            <a:off x="1871663" y="1491854"/>
            <a:ext cx="5779294" cy="3254737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b="1" i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This is my friend Andy. He is </a:t>
            </a:r>
            <a:r>
              <a:rPr lang="en-US" altLang="zh-CN" sz="2400" b="1" i="1" dirty="0" err="1">
                <a:latin typeface="Arial" panose="020B0604020202020204" pitchFamily="34" charset="0"/>
                <a:ea typeface="宋体" panose="02010600030101010101" pitchFamily="2" charset="-122"/>
              </a:rPr>
              <a:t>from________.He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lived in Yong Street. He and Jenny were _______ in Canada.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  Now, he lives  in _______. He and ________ are </a:t>
            </a:r>
            <a:r>
              <a:rPr lang="en-US" altLang="zh-CN" sz="2400" b="1" i="1" dirty="0" err="1">
                <a:latin typeface="Arial" panose="020B0604020202020204" pitchFamily="34" charset="0"/>
                <a:ea typeface="宋体" panose="02010600030101010101" pitchFamily="2" charset="-122"/>
              </a:rPr>
              <a:t>neighbours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His new ____________ is nice. He enjoys  his stay here.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0420" name="矩形 60419"/>
          <p:cNvSpPr/>
          <p:nvPr/>
        </p:nvSpPr>
        <p:spPr>
          <a:xfrm>
            <a:off x="1818085" y="3274219"/>
            <a:ext cx="1240631" cy="30361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6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 Ming</a:t>
            </a:r>
          </a:p>
        </p:txBody>
      </p:sp>
      <p:sp>
        <p:nvSpPr>
          <p:cNvPr id="60421" name="矩形 60420"/>
          <p:cNvSpPr/>
          <p:nvPr/>
        </p:nvSpPr>
        <p:spPr>
          <a:xfrm>
            <a:off x="2519363" y="1924050"/>
            <a:ext cx="1026319" cy="30361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6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Ottawa</a:t>
            </a:r>
          </a:p>
        </p:txBody>
      </p:sp>
      <p:sp>
        <p:nvSpPr>
          <p:cNvPr id="60422" name="矩形 60421"/>
          <p:cNvSpPr/>
          <p:nvPr/>
        </p:nvSpPr>
        <p:spPr>
          <a:xfrm>
            <a:off x="4589860" y="2842022"/>
            <a:ext cx="1133475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Beijing</a:t>
            </a:r>
          </a:p>
        </p:txBody>
      </p:sp>
      <p:sp>
        <p:nvSpPr>
          <p:cNvPr id="60423" name="矩形 60422"/>
          <p:cNvSpPr/>
          <p:nvPr/>
        </p:nvSpPr>
        <p:spPr>
          <a:xfrm>
            <a:off x="1818085" y="3598069"/>
            <a:ext cx="1889522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neighbourhood</a:t>
            </a:r>
          </a:p>
        </p:txBody>
      </p:sp>
      <p:sp>
        <p:nvSpPr>
          <p:cNvPr id="60424" name="矩形 60423"/>
          <p:cNvSpPr/>
          <p:nvPr/>
        </p:nvSpPr>
        <p:spPr>
          <a:xfrm>
            <a:off x="4770835" y="2247662"/>
            <a:ext cx="1350169" cy="3571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neighbours</a:t>
            </a:r>
          </a:p>
        </p:txBody>
      </p:sp>
      <p:sp>
        <p:nvSpPr>
          <p:cNvPr id="60425" name="矩形 60424"/>
          <p:cNvSpPr/>
          <p:nvPr/>
        </p:nvSpPr>
        <p:spPr>
          <a:xfrm>
            <a:off x="1601392" y="789385"/>
            <a:ext cx="5792390" cy="3429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/>
          <a:p>
            <a:pPr algn="ctr"/>
            <a:r>
              <a:rPr lang="zh-CN" altLang="en-US" sz="2700" b="1">
                <a:solidFill>
                  <a:srgbClr val="0066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Choose and fill in the blanks.(选词填空。）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  <p:bldP spid="60423" grpId="0"/>
      <p:bldP spid="604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87" name="矩形 16386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88" name="矩形 16387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89" name="矩形 16388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90" name="矩形 16389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91" name="矩形 16390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16392" name="图片 16391" descr="NGKSO@}R11KT}T]UI17(R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20240"/>
            <a:ext cx="6858000" cy="5143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405" name="图片 16404" descr="liaxiaohai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9363" y="2653903"/>
            <a:ext cx="4212431" cy="23479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4" name="图片 16393" descr="xiaohai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9510" y="546498"/>
            <a:ext cx="1323975" cy="202525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6" name="图片 16395" descr="xiaohai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13485" y="519113"/>
            <a:ext cx="1512094" cy="199906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7" name="图片 16396" descr="xiaohai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74419" y="519113"/>
            <a:ext cx="1263254" cy="1981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8" name="图片 16397" descr="xiaohai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46019" y="519112"/>
            <a:ext cx="1338263" cy="20335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99" name="文本框 16398"/>
          <p:cNvSpPr txBox="1"/>
          <p:nvPr/>
        </p:nvSpPr>
        <p:spPr>
          <a:xfrm>
            <a:off x="1331119" y="141685"/>
            <a:ext cx="6426994" cy="4800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</a:t>
            </a:r>
            <a:r>
              <a:rPr lang="en-US" altLang="zh-CN" sz="2700" b="1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talk</a:t>
            </a:r>
            <a:r>
              <a:rPr lang="zh-CN" altLang="en-US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。（同桌讨论介绍</a:t>
            </a: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位新朋友。）</a:t>
            </a:r>
          </a:p>
        </p:txBody>
      </p:sp>
      <p:sp>
        <p:nvSpPr>
          <p:cNvPr id="16400" name="文本框 16399"/>
          <p:cNvSpPr txBox="1"/>
          <p:nvPr/>
        </p:nvSpPr>
        <p:spPr>
          <a:xfrm>
            <a:off x="1763316" y="2478881"/>
            <a:ext cx="1350370" cy="346249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Henry  </a:t>
            </a:r>
            <a:r>
              <a:rPr lang="en-US" altLang="zh-CN" sz="9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U.S.</a:t>
            </a:r>
          </a:p>
        </p:txBody>
      </p:sp>
      <p:sp>
        <p:nvSpPr>
          <p:cNvPr id="16401" name="文本框 16400"/>
          <p:cNvSpPr txBox="1"/>
          <p:nvPr/>
        </p:nvSpPr>
        <p:spPr>
          <a:xfrm>
            <a:off x="3113485" y="2463403"/>
            <a:ext cx="984885" cy="346249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Ann  </a:t>
            </a:r>
            <a:r>
              <a:rPr lang="en-US" altLang="zh-CN" sz="9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India</a:t>
            </a:r>
          </a:p>
        </p:txBody>
      </p:sp>
      <p:sp>
        <p:nvSpPr>
          <p:cNvPr id="16402" name="文本框 16401"/>
          <p:cNvSpPr txBox="1"/>
          <p:nvPr/>
        </p:nvSpPr>
        <p:spPr>
          <a:xfrm>
            <a:off x="4899422" y="2463403"/>
            <a:ext cx="1132361" cy="346249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Paul </a:t>
            </a: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9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France</a:t>
            </a:r>
          </a:p>
        </p:txBody>
      </p:sp>
      <p:sp>
        <p:nvSpPr>
          <p:cNvPr id="16403" name="文本框 16402"/>
          <p:cNvSpPr txBox="1"/>
          <p:nvPr/>
        </p:nvSpPr>
        <p:spPr>
          <a:xfrm>
            <a:off x="6246019" y="2458641"/>
            <a:ext cx="1119537" cy="346249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Amy</a:t>
            </a:r>
            <a:r>
              <a:rPr lang="en-US" altLang="zh-CN" sz="9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Canada</a:t>
            </a:r>
          </a:p>
        </p:txBody>
      </p:sp>
      <p:pic>
        <p:nvPicPr>
          <p:cNvPr id="16407" name="图片 16406" descr="kongbai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73416" y="2733675"/>
            <a:ext cx="1493044" cy="226337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408" name="图片 16407" descr="kongbai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23963" y="2733675"/>
            <a:ext cx="1508522" cy="226337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409" name="椭圆形标注 16408"/>
          <p:cNvSpPr/>
          <p:nvPr/>
        </p:nvSpPr>
        <p:spPr>
          <a:xfrm>
            <a:off x="6246019" y="2733675"/>
            <a:ext cx="1565672" cy="540544"/>
          </a:xfrm>
          <a:prstGeom prst="wedgeEllipseCallout">
            <a:avLst>
              <a:gd name="adj1" fmla="val -50606"/>
              <a:gd name="adj2" fmla="val 9405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0" name="文本框 16409"/>
          <p:cNvSpPr txBox="1"/>
          <p:nvPr/>
        </p:nvSpPr>
        <p:spPr>
          <a:xfrm>
            <a:off x="6246019" y="2842022"/>
            <a:ext cx="2117631" cy="34624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He’s from the U.S.</a:t>
            </a:r>
          </a:p>
        </p:txBody>
      </p:sp>
      <p:sp>
        <p:nvSpPr>
          <p:cNvPr id="16411" name="椭圆形标注 16410"/>
          <p:cNvSpPr/>
          <p:nvPr/>
        </p:nvSpPr>
        <p:spPr>
          <a:xfrm>
            <a:off x="1277541" y="2733676"/>
            <a:ext cx="1890713" cy="594122"/>
          </a:xfrm>
          <a:prstGeom prst="wedgeEllipseCallout">
            <a:avLst>
              <a:gd name="adj1" fmla="val 37468"/>
              <a:gd name="adj2" fmla="val 896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2" name="文本框 16411"/>
          <p:cNvSpPr txBox="1"/>
          <p:nvPr/>
        </p:nvSpPr>
        <p:spPr>
          <a:xfrm>
            <a:off x="1315641" y="2890838"/>
            <a:ext cx="2536592" cy="34624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 dirty="0">
                <a:latin typeface="Arial" panose="020B0604020202020204" pitchFamily="34" charset="0"/>
                <a:ea typeface="宋体" panose="02010600030101010101" pitchFamily="2" charset="-122"/>
              </a:rPr>
              <a:t>Where is Henry from?</a:t>
            </a:r>
          </a:p>
        </p:txBody>
      </p:sp>
      <p:sp>
        <p:nvSpPr>
          <p:cNvPr id="16413" name="椭圆形标注 16412"/>
          <p:cNvSpPr/>
          <p:nvPr/>
        </p:nvSpPr>
        <p:spPr>
          <a:xfrm>
            <a:off x="5975747" y="3813573"/>
            <a:ext cx="1890713" cy="1134665"/>
          </a:xfrm>
          <a:prstGeom prst="wedgeEllipseCallout">
            <a:avLst>
              <a:gd name="adj1" fmla="val -60454"/>
              <a:gd name="adj2" fmla="val -3121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4" name="文本框 16413"/>
          <p:cNvSpPr txBox="1"/>
          <p:nvPr/>
        </p:nvSpPr>
        <p:spPr>
          <a:xfrm>
            <a:off x="5975747" y="4044554"/>
            <a:ext cx="2639184" cy="90024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b="1" i="0" dirty="0" err="1">
                <a:latin typeface="Arial" panose="020B0604020202020204" pitchFamily="34" charset="0"/>
                <a:ea typeface="宋体" panose="02010600030101010101" pitchFamily="2" charset="-122"/>
              </a:rPr>
              <a:t>Yes,he</a:t>
            </a:r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 does. He likes</a:t>
            </a:r>
          </a:p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Beijing Opera. He likes</a:t>
            </a:r>
          </a:p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 his </a:t>
            </a:r>
            <a:r>
              <a:rPr lang="en-US" altLang="zh-CN" b="1" i="0" dirty="0" err="1">
                <a:latin typeface="Arial" panose="020B0604020202020204" pitchFamily="34" charset="0"/>
                <a:ea typeface="宋体" panose="02010600030101010101" pitchFamily="2" charset="-122"/>
              </a:rPr>
              <a:t>neighbourhood</a:t>
            </a:r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6415" name="椭圆形标注 16414"/>
          <p:cNvSpPr/>
          <p:nvPr/>
        </p:nvSpPr>
        <p:spPr>
          <a:xfrm>
            <a:off x="1277542" y="3921919"/>
            <a:ext cx="1782365" cy="864394"/>
          </a:xfrm>
          <a:prstGeom prst="wedgeEllipseCallout">
            <a:avLst>
              <a:gd name="adj1" fmla="val 60153"/>
              <a:gd name="adj2" fmla="val -384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6" name="文本框 16415"/>
          <p:cNvSpPr txBox="1"/>
          <p:nvPr/>
        </p:nvSpPr>
        <p:spPr>
          <a:xfrm>
            <a:off x="1385888" y="4088606"/>
            <a:ext cx="2113399" cy="62324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Does he enjoy</a:t>
            </a:r>
          </a:p>
          <a:p>
            <a:pPr lvl="0" eaLnBrk="1" hangingPunct="1"/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his stay in China?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61441"/>
          <p:cNvSpPr txBox="1"/>
          <p:nvPr/>
        </p:nvSpPr>
        <p:spPr>
          <a:xfrm>
            <a:off x="2321719" y="3436620"/>
            <a:ext cx="4266010" cy="1531620"/>
          </a:xfrm>
          <a:prstGeom prst="rect">
            <a:avLst/>
          </a:prstGeom>
          <a:solidFill>
            <a:srgbClr val="FFCC99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is my neighbour.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from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a/an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likes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61443" name="文本框 61442"/>
          <p:cNvSpPr txBox="1"/>
          <p:nvPr/>
        </p:nvSpPr>
        <p:spPr>
          <a:xfrm>
            <a:off x="862965" y="753904"/>
            <a:ext cx="2178844" cy="2308860"/>
          </a:xfrm>
          <a:prstGeom prst="rect">
            <a:avLst/>
          </a:prstGeom>
          <a:solidFill>
            <a:srgbClr val="FF99CC"/>
          </a:solidFill>
          <a:ln w="825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sz="2100" i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Jobs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doctor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nurse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businessman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teacher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gardener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cook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policeman </a:t>
            </a:r>
          </a:p>
        </p:txBody>
      </p:sp>
      <p:sp>
        <p:nvSpPr>
          <p:cNvPr id="61444" name="文本框 61443"/>
          <p:cNvSpPr txBox="1"/>
          <p:nvPr/>
        </p:nvSpPr>
        <p:spPr>
          <a:xfrm>
            <a:off x="5742622" y="717709"/>
            <a:ext cx="2376488" cy="2263140"/>
          </a:xfrm>
          <a:prstGeom prst="rect">
            <a:avLst/>
          </a:prstGeom>
          <a:solidFill>
            <a:srgbClr val="FFFF99"/>
          </a:solidFill>
          <a:ln w="82550" cap="flat" cmpd="thickThin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i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Hobbies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singing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dancing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playing basketball  playing the 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</a:rPr>
              <a:t>erhu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playing the piano   running   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reading </a:t>
            </a:r>
          </a:p>
        </p:txBody>
      </p:sp>
      <p:sp>
        <p:nvSpPr>
          <p:cNvPr id="61445" name="Text Box 4"/>
          <p:cNvSpPr txBox="1"/>
          <p:nvPr/>
        </p:nvSpPr>
        <p:spPr>
          <a:xfrm>
            <a:off x="1331119" y="86916"/>
            <a:ext cx="6669881" cy="61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 do.</a:t>
            </a:r>
            <a:r>
              <a:rPr lang="zh-CN" altLang="en-US" sz="30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zh-CN" altLang="en-US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小组讨论介绍自己的邻居。）</a:t>
            </a:r>
          </a:p>
        </p:txBody>
      </p:sp>
      <p:pic>
        <p:nvPicPr>
          <p:cNvPr id="61446" name="图片 61445" descr="一群小孩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13485" y="1113235"/>
            <a:ext cx="2537222" cy="181213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>
            <a:spLocks noChangeAspect="1"/>
          </p:cNvSpPr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17411" name="图片 174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98319" y="1114425"/>
            <a:ext cx="2402681" cy="28622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12" name="Text Box 4"/>
          <p:cNvSpPr txBox="1"/>
          <p:nvPr/>
        </p:nvSpPr>
        <p:spPr>
          <a:xfrm>
            <a:off x="1547812" y="195263"/>
            <a:ext cx="6453188" cy="61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i="1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 do </a:t>
            </a:r>
            <a:r>
              <a:rPr lang="zh-CN" altLang="en-US" sz="2700" b="1" i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（小组讨论介绍自己的邻居。）</a:t>
            </a:r>
            <a:endParaRPr lang="en-US" altLang="zh-CN" sz="2700" b="1" i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1439466" y="1059656"/>
            <a:ext cx="3996928" cy="1531620"/>
          </a:xfrm>
          <a:prstGeom prst="rect">
            <a:avLst/>
          </a:prstGeom>
          <a:solidFill>
            <a:srgbClr val="00CCFF"/>
          </a:solidFill>
          <a:ln w="825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Mary is my neighbour.</a:t>
            </a:r>
          </a:p>
          <a:p>
            <a:pPr lvl="0" eaLnBrk="1" hangingPunct="1"/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She’s from Beijing.</a:t>
            </a:r>
          </a:p>
          <a:p>
            <a:pPr lvl="0" eaLnBrk="1" hangingPunct="1"/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She’s a teacher.</a:t>
            </a:r>
          </a:p>
          <a:p>
            <a:pPr lvl="0" eaLnBrk="1" hangingPunct="1"/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She likes dancing. 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1439466" y="2950369"/>
            <a:ext cx="3996928" cy="1531620"/>
          </a:xfrm>
          <a:prstGeom prst="rect">
            <a:avLst/>
          </a:prstGeom>
          <a:solidFill>
            <a:srgbClr val="FFCC99"/>
          </a:solidFill>
          <a:ln w="825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is my neighbour.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from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a/an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. 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likes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5743575" y="1600200"/>
            <a:ext cx="2349104" cy="20345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Tips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（要求）: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.Fill in the blanks</a:t>
            </a:r>
            <a:r>
              <a:rPr lang="zh-CN" altLang="en-US" b="1" i="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b="1" i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b="1" i="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x-none" b="1" i="0" dirty="0" err="1">
                <a:latin typeface="Arial" panose="020B0604020202020204" pitchFamily="34" charset="0"/>
                <a:ea typeface="宋体" panose="02010600030101010101" pitchFamily="2" charset="-122"/>
              </a:rPr>
              <a:t>填空</a:t>
            </a:r>
            <a:r>
              <a:rPr lang="en-US" altLang="x-none" b="1" i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Talk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in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groups.</a:t>
            </a:r>
          </a:p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i="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x-none" b="1" i="0" dirty="0" err="1">
                <a:latin typeface="Arial" panose="020B0604020202020204" pitchFamily="34" charset="0"/>
                <a:ea typeface="宋体" panose="02010600030101010101" pitchFamily="2" charset="-122"/>
              </a:rPr>
              <a:t>小组</a:t>
            </a:r>
            <a:r>
              <a:rPr lang="zh-CN" altLang="en-US" b="1" i="0" dirty="0">
                <a:latin typeface="Arial" panose="020B0604020202020204" pitchFamily="34" charset="0"/>
                <a:ea typeface="宋体" panose="02010600030101010101" pitchFamily="2" charset="-122"/>
              </a:rPr>
              <a:t>交流</a:t>
            </a:r>
            <a:r>
              <a:rPr lang="en-US" altLang="x-none" b="1" i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3. Report.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i="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x-none" b="1" i="0" dirty="0" err="1">
                <a:latin typeface="Arial" panose="020B0604020202020204" pitchFamily="34" charset="0"/>
                <a:ea typeface="宋体" panose="02010600030101010101" pitchFamily="2" charset="-122"/>
              </a:rPr>
              <a:t>汇报</a:t>
            </a:r>
            <a:r>
              <a:rPr lang="en-US" altLang="x-none" b="1" i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7416" name="文本框 17415"/>
          <p:cNvSpPr txBox="1"/>
          <p:nvPr/>
        </p:nvSpPr>
        <p:spPr>
          <a:xfrm>
            <a:off x="1494235" y="2950369"/>
            <a:ext cx="983283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zh-CN" altLang="en-US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LiLei</a:t>
            </a: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1601391" y="3327797"/>
            <a:ext cx="777905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He’s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3221832" y="3325416"/>
            <a:ext cx="1034891" cy="4343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Yantai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1601391" y="3706416"/>
            <a:ext cx="777905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He’s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3275410" y="3706416"/>
            <a:ext cx="1234953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teacher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1656160" y="4030266"/>
            <a:ext cx="532838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文本框 17422"/>
          <p:cNvSpPr txBox="1"/>
          <p:nvPr/>
        </p:nvSpPr>
        <p:spPr>
          <a:xfrm>
            <a:off x="3221831" y="4030266"/>
            <a:ext cx="1238250" cy="4343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reading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5" name="文本框 17424"/>
          <p:cNvSpPr txBox="1"/>
          <p:nvPr/>
        </p:nvSpPr>
        <p:spPr>
          <a:xfrm>
            <a:off x="2412206" y="3868341"/>
            <a:ext cx="647700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b="1" i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i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1" grpId="0"/>
      <p:bldP spid="17422" grpId="0"/>
      <p:bldP spid="17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本框 46083"/>
          <p:cNvSpPr txBox="1"/>
          <p:nvPr/>
        </p:nvSpPr>
        <p:spPr>
          <a:xfrm>
            <a:off x="2195513" y="3274219"/>
            <a:ext cx="4266010" cy="1531620"/>
          </a:xfrm>
          <a:prstGeom prst="rect">
            <a:avLst/>
          </a:prstGeom>
          <a:solidFill>
            <a:srgbClr val="FFCC99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is my neighbour.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from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 a/an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</a:p>
          <a:p>
            <a:pPr lvl="0" eaLnBrk="1" hangingPunct="1"/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likes</a:t>
            </a:r>
            <a:r>
              <a:rPr lang="en-US" altLang="zh-CN" sz="2400" b="1" i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46085" name="文本框 46084"/>
          <p:cNvSpPr txBox="1"/>
          <p:nvPr/>
        </p:nvSpPr>
        <p:spPr>
          <a:xfrm>
            <a:off x="647224" y="735806"/>
            <a:ext cx="2412683" cy="2308860"/>
          </a:xfrm>
          <a:prstGeom prst="rect">
            <a:avLst/>
          </a:prstGeom>
          <a:solidFill>
            <a:srgbClr val="FF99CC"/>
          </a:solidFill>
          <a:ln w="825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sz="2100" i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Jobs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doctor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nurse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businessman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teacher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gardener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cook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policeman </a:t>
            </a:r>
          </a:p>
        </p:txBody>
      </p:sp>
      <p:sp>
        <p:nvSpPr>
          <p:cNvPr id="46086" name="文本框 46085"/>
          <p:cNvSpPr txBox="1"/>
          <p:nvPr/>
        </p:nvSpPr>
        <p:spPr>
          <a:xfrm>
            <a:off x="5760244" y="735806"/>
            <a:ext cx="2575084" cy="2263140"/>
          </a:xfrm>
          <a:prstGeom prst="rect">
            <a:avLst/>
          </a:prstGeom>
          <a:solidFill>
            <a:srgbClr val="FFFF99"/>
          </a:solidFill>
          <a:ln w="82550" cap="flat" cmpd="thickThin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/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Hobbies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singing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dancing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playing basketball  playing the erhu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playing the piano   running    </a:t>
            </a:r>
          </a:p>
          <a:p>
            <a:pPr lvl="0" eaLnBrk="1" hangingPunct="1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reading </a:t>
            </a:r>
          </a:p>
        </p:txBody>
      </p:sp>
      <p:sp>
        <p:nvSpPr>
          <p:cNvPr id="46087" name="Text Box 4"/>
          <p:cNvSpPr txBox="1"/>
          <p:nvPr/>
        </p:nvSpPr>
        <p:spPr>
          <a:xfrm>
            <a:off x="1331119" y="86916"/>
            <a:ext cx="6669881" cy="61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i="1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 </a:t>
            </a:r>
            <a:r>
              <a:rPr lang="en-US" altLang="zh-CN" sz="36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</a:t>
            </a:r>
            <a:r>
              <a:rPr lang="zh-CN" altLang="en-US" sz="2700" b="1" i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（小组讨论介绍自己的邻居。）</a:t>
            </a:r>
            <a:endParaRPr lang="en-US" altLang="zh-CN" sz="2700" b="1" i="1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95" name="图片 46094" descr="一群小孩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13485" y="1113235"/>
            <a:ext cx="2537222" cy="181213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4103" descr="02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6"/>
            <a:ext cx="2725341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图片 4097" descr="QQ截图201303281522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397" y="341710"/>
            <a:ext cx="2380059" cy="15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3379" y="341710"/>
            <a:ext cx="245387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4106" descr="0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" y="2751535"/>
            <a:ext cx="2313385" cy="17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84823" y="2833687"/>
            <a:ext cx="1526381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98106" y="2450306"/>
            <a:ext cx="2066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8685" y="2790825"/>
            <a:ext cx="2047875" cy="12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文本框 7"/>
          <p:cNvSpPr txBox="1">
            <a:spLocks noChangeArrowheads="1"/>
          </p:cNvSpPr>
          <p:nvPr/>
        </p:nvSpPr>
        <p:spPr bwMode="auto">
          <a:xfrm>
            <a:off x="461963" y="2150269"/>
            <a:ext cx="173355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singing </a:t>
            </a:r>
          </a:p>
        </p:txBody>
      </p:sp>
      <p:sp>
        <p:nvSpPr>
          <p:cNvPr id="13321" name="文本框 8"/>
          <p:cNvSpPr txBox="1">
            <a:spLocks noChangeArrowheads="1"/>
          </p:cNvSpPr>
          <p:nvPr/>
        </p:nvSpPr>
        <p:spPr bwMode="auto">
          <a:xfrm>
            <a:off x="2847975" y="2133600"/>
            <a:ext cx="233243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swimming</a:t>
            </a:r>
          </a:p>
        </p:txBody>
      </p:sp>
      <p:sp>
        <p:nvSpPr>
          <p:cNvPr id="13322" name="文本框 9"/>
          <p:cNvSpPr txBox="1">
            <a:spLocks noChangeArrowheads="1"/>
          </p:cNvSpPr>
          <p:nvPr/>
        </p:nvSpPr>
        <p:spPr bwMode="auto">
          <a:xfrm>
            <a:off x="6157912" y="2064544"/>
            <a:ext cx="290036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yangge dance</a:t>
            </a:r>
          </a:p>
        </p:txBody>
      </p:sp>
      <p:sp>
        <p:nvSpPr>
          <p:cNvPr id="13323" name="文本框 10"/>
          <p:cNvSpPr txBox="1">
            <a:spLocks noChangeArrowheads="1"/>
          </p:cNvSpPr>
          <p:nvPr/>
        </p:nvSpPr>
        <p:spPr bwMode="auto">
          <a:xfrm>
            <a:off x="290513" y="4364832"/>
            <a:ext cx="1750219" cy="575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reading</a:t>
            </a:r>
          </a:p>
        </p:txBody>
      </p:sp>
      <p:sp>
        <p:nvSpPr>
          <p:cNvPr id="13324" name="文本框 11"/>
          <p:cNvSpPr txBox="1">
            <a:spLocks noChangeArrowheads="1"/>
          </p:cNvSpPr>
          <p:nvPr/>
        </p:nvSpPr>
        <p:spPr bwMode="auto">
          <a:xfrm>
            <a:off x="2246710" y="4071938"/>
            <a:ext cx="2213372" cy="1078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playing  basketball</a:t>
            </a:r>
          </a:p>
        </p:txBody>
      </p:sp>
      <p:sp>
        <p:nvSpPr>
          <p:cNvPr id="13325" name="文本框 13"/>
          <p:cNvSpPr txBox="1">
            <a:spLocks noChangeArrowheads="1"/>
          </p:cNvSpPr>
          <p:nvPr/>
        </p:nvSpPr>
        <p:spPr bwMode="auto">
          <a:xfrm>
            <a:off x="4237435" y="4124326"/>
            <a:ext cx="2984897" cy="1078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playing ice hockey</a:t>
            </a:r>
          </a:p>
        </p:txBody>
      </p:sp>
      <p:sp>
        <p:nvSpPr>
          <p:cNvPr id="13326" name="文本框 14"/>
          <p:cNvSpPr txBox="1">
            <a:spLocks noChangeArrowheads="1"/>
          </p:cNvSpPr>
          <p:nvPr/>
        </p:nvSpPr>
        <p:spPr bwMode="auto">
          <a:xfrm>
            <a:off x="6843713" y="4140994"/>
            <a:ext cx="2094310" cy="1078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300" b="1">
                <a:latin typeface="Calibri" panose="020F0502020204030204" pitchFamily="34" charset="0"/>
              </a:rPr>
              <a:t>doing Taijiquan</a:t>
            </a:r>
          </a:p>
        </p:txBody>
      </p:sp>
      <p:sp>
        <p:nvSpPr>
          <p:cNvPr id="16" name="爆炸形 1 15"/>
          <p:cNvSpPr/>
          <p:nvPr/>
        </p:nvSpPr>
        <p:spPr>
          <a:xfrm>
            <a:off x="1579960" y="1183482"/>
            <a:ext cx="5335190" cy="2950369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437210" y="2093119"/>
            <a:ext cx="4305300" cy="1170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What's your hobby?</a:t>
            </a:r>
          </a:p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I like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0254" descr="QQ截图201303280936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35" y="342900"/>
            <a:ext cx="37861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4494610" y="1362075"/>
            <a:ext cx="4117181" cy="700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>
                <a:latin typeface="Calibri" panose="020F0502020204030204" pitchFamily="34" charset="0"/>
              </a:rPr>
              <a:t>Where's she from?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494610" y="2700338"/>
            <a:ext cx="4374356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Sh'e's</a:t>
            </a:r>
            <a:r>
              <a:rPr lang="en-US" altLang="zh-CN" sz="4100" b="1" dirty="0">
                <a:solidFill>
                  <a:srgbClr val="FF0000"/>
                </a:solidFill>
                <a:latin typeface="Calibri" panose="020F0502020204030204" pitchFamily="34" charset="0"/>
              </a:rPr>
              <a:t>  from France.</a:t>
            </a:r>
          </a:p>
          <a:p>
            <a:r>
              <a:rPr lang="en-US" altLang="zh-CN" sz="4100" b="1" dirty="0">
                <a:solidFill>
                  <a:srgbClr val="FF0000"/>
                </a:solidFill>
                <a:latin typeface="Calibri" panose="020F0502020204030204" pitchFamily="34" charset="0"/>
              </a:rPr>
              <a:t>She like</a:t>
            </a:r>
            <a:r>
              <a:rPr lang="en-US" altLang="zh-CN" sz="4100" b="1" dirty="0">
                <a:latin typeface="Calibri" panose="020F0502020204030204" pitchFamily="34" charset="0"/>
              </a:rPr>
              <a:t>s</a:t>
            </a:r>
            <a:r>
              <a:rPr lang="en-US" altLang="zh-CN" sz="4100" b="1" dirty="0">
                <a:solidFill>
                  <a:srgbClr val="FF0000"/>
                </a:solidFill>
                <a:latin typeface="Calibri" panose="020F0502020204030204" pitchFamily="34" charset="0"/>
              </a:rPr>
              <a:t> dancing.</a:t>
            </a:r>
          </a:p>
        </p:txBody>
      </p:sp>
      <p:sp>
        <p:nvSpPr>
          <p:cNvPr id="14340" name="文本框 6"/>
          <p:cNvSpPr txBox="1">
            <a:spLocks noChangeArrowheads="1"/>
          </p:cNvSpPr>
          <p:nvPr/>
        </p:nvSpPr>
        <p:spPr bwMode="auto">
          <a:xfrm>
            <a:off x="806054" y="3317081"/>
            <a:ext cx="3105150" cy="700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>
                <a:solidFill>
                  <a:srgbClr val="00B0F0"/>
                </a:solidFill>
                <a:latin typeface="Calibri" panose="020F0502020204030204" pitchFamily="34" charset="0"/>
              </a:rPr>
              <a:t>neighbour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097" descr="0K]N$BU14O5F0GHDO~4LY7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矩形 4098"/>
          <p:cNvSpPr>
            <a:spLocks noChangeArrowheads="1"/>
          </p:cNvSpPr>
          <p:nvPr/>
        </p:nvSpPr>
        <p:spPr bwMode="auto">
          <a:xfrm>
            <a:off x="3113485" y="3219450"/>
            <a:ext cx="2844403" cy="617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This is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Andy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r>
              <a:rPr lang="en-US" altLang="zh-CN" sz="3600" i="1" dirty="0"/>
              <a:t> </a:t>
            </a:r>
          </a:p>
        </p:txBody>
      </p:sp>
      <p:pic>
        <p:nvPicPr>
          <p:cNvPr id="4100" name="图片 4099" descr="单个小孩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1700" y="1085850"/>
            <a:ext cx="14144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文本框 4100"/>
          <p:cNvSpPr txBox="1">
            <a:spLocks noChangeArrowheads="1"/>
          </p:cNvSpPr>
          <p:nvPr/>
        </p:nvSpPr>
        <p:spPr bwMode="auto">
          <a:xfrm>
            <a:off x="2897981" y="4245769"/>
            <a:ext cx="3996929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latin typeface="Times New Roman" panose="02020603050405020304" pitchFamily="18" charset="0"/>
              </a:rPr>
              <a:t>He’s from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Ottawa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9156"/>
          <p:cNvSpPr txBox="1">
            <a:spLocks noChangeArrowheads="1"/>
          </p:cNvSpPr>
          <p:nvPr/>
        </p:nvSpPr>
        <p:spPr bwMode="auto">
          <a:xfrm>
            <a:off x="1601391" y="1168004"/>
            <a:ext cx="5715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300" b="1" dirty="0">
                <a:latin typeface="Times New Roman" panose="02020603050405020304" pitchFamily="18" charset="0"/>
              </a:rPr>
              <a:t>1. Where does Andy live</a:t>
            </a:r>
            <a:r>
              <a:rPr lang="en-US" altLang="zh-CN" sz="3300" b="1" i="1" dirty="0">
                <a:latin typeface="Times New Roman" panose="02020603050405020304" pitchFamily="18" charset="0"/>
              </a:rPr>
              <a:t>  </a:t>
            </a:r>
            <a:r>
              <a:rPr lang="en-US" altLang="zh-CN" sz="3300" b="1" dirty="0">
                <a:latin typeface="Times New Roman" panose="02020603050405020304" pitchFamily="18" charset="0"/>
              </a:rPr>
              <a:t>now?</a:t>
            </a:r>
          </a:p>
          <a:p>
            <a:pPr algn="just">
              <a:spcBef>
                <a:spcPct val="50000"/>
              </a:spcBef>
            </a:pPr>
            <a:r>
              <a:rPr lang="en-US" altLang="zh-CN" sz="2700" b="1" dirty="0"/>
              <a:t>(Andy</a:t>
            </a:r>
            <a:r>
              <a:rPr lang="zh-CN" altLang="en-US" sz="2700" b="1" dirty="0"/>
              <a:t>现在住在哪里？</a:t>
            </a:r>
            <a:r>
              <a:rPr lang="en-US" altLang="zh-CN" sz="2700" b="1" dirty="0"/>
              <a:t>)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1392" y="141685"/>
            <a:ext cx="6659165" cy="526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Watch and answer.</a:t>
            </a:r>
            <a:r>
              <a:rPr lang="zh-CN" altLang="en-US" sz="30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（读课文。）</a:t>
            </a:r>
          </a:p>
        </p:txBody>
      </p:sp>
      <p:sp>
        <p:nvSpPr>
          <p:cNvPr id="16387" name="文本框 49162"/>
          <p:cNvSpPr txBox="1">
            <a:spLocks noChangeArrowheads="1"/>
          </p:cNvSpPr>
          <p:nvPr/>
        </p:nvSpPr>
        <p:spPr bwMode="auto">
          <a:xfrm>
            <a:off x="1570435" y="3280172"/>
            <a:ext cx="6313884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b="1" dirty="0">
                <a:latin typeface="Times New Roman" panose="02020603050405020304" pitchFamily="18" charset="0"/>
              </a:rPr>
              <a:t>2. Who is from </a:t>
            </a:r>
            <a:r>
              <a:rPr lang="en-US" altLang="zh-CN" sz="3300" b="1" dirty="0" err="1">
                <a:latin typeface="Times New Roman" panose="02020603050405020304" pitchFamily="18" charset="0"/>
              </a:rPr>
              <a:t>Ottawa,too</a:t>
            </a:r>
            <a:r>
              <a:rPr lang="en-US" altLang="zh-CN" sz="3300" b="1" dirty="0">
                <a:latin typeface="Times New Roman" panose="02020603050405020304" pitchFamily="18" charset="0"/>
              </a:rPr>
              <a:t>?</a:t>
            </a:r>
            <a:endParaRPr lang="zh-CN" altLang="en-US" sz="3300" b="1" dirty="0"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63" y="38101"/>
            <a:ext cx="6858000" cy="50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9156"/>
          <p:cNvSpPr txBox="1">
            <a:spLocks noChangeArrowheads="1"/>
          </p:cNvSpPr>
          <p:nvPr/>
        </p:nvSpPr>
        <p:spPr bwMode="auto">
          <a:xfrm>
            <a:off x="1543050" y="876300"/>
            <a:ext cx="5715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300" b="1">
                <a:latin typeface="Times New Roman" panose="02020603050405020304" pitchFamily="18" charset="0"/>
              </a:rPr>
              <a:t>1. Where does Andy live</a:t>
            </a:r>
            <a:r>
              <a:rPr lang="en-US" altLang="zh-CN" sz="3300" b="1" i="1">
                <a:latin typeface="Times New Roman" panose="02020603050405020304" pitchFamily="18" charset="0"/>
              </a:rPr>
              <a:t>  </a:t>
            </a:r>
            <a:r>
              <a:rPr lang="en-US" altLang="zh-CN" sz="3300" b="1">
                <a:latin typeface="Times New Roman" panose="02020603050405020304" pitchFamily="18" charset="0"/>
              </a:rPr>
              <a:t>now?</a:t>
            </a:r>
          </a:p>
          <a:p>
            <a:pPr algn="just">
              <a:spcBef>
                <a:spcPct val="50000"/>
              </a:spcBef>
            </a:pPr>
            <a:r>
              <a:rPr lang="en-US" altLang="zh-CN" sz="2700" b="1"/>
              <a:t>(Andy</a:t>
            </a:r>
            <a:r>
              <a:rPr lang="zh-CN" altLang="en-US" sz="2700" b="1"/>
              <a:t>现在住在哪里？</a:t>
            </a:r>
            <a:r>
              <a:rPr lang="en-US" altLang="zh-CN" sz="2700" b="1"/>
              <a:t>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601392" y="141685"/>
            <a:ext cx="6659165" cy="526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Watch and answer.</a:t>
            </a:r>
            <a:r>
              <a:rPr lang="zh-CN" altLang="en-US" sz="30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（读课文。）</a:t>
            </a:r>
          </a:p>
        </p:txBody>
      </p:sp>
      <p:sp>
        <p:nvSpPr>
          <p:cNvPr id="19460" name="文本框 49162"/>
          <p:cNvSpPr txBox="1">
            <a:spLocks noChangeArrowheads="1"/>
          </p:cNvSpPr>
          <p:nvPr/>
        </p:nvSpPr>
        <p:spPr bwMode="auto">
          <a:xfrm>
            <a:off x="1541860" y="3367088"/>
            <a:ext cx="6313884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b="1">
                <a:latin typeface="Times New Roman" panose="02020603050405020304" pitchFamily="18" charset="0"/>
              </a:rPr>
              <a:t>2. Who is from Ottawa,too?</a:t>
            </a:r>
            <a:endParaRPr lang="zh-CN" altLang="en-US" sz="3300" b="1"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 txBox="1">
            <a:spLocks noGrp="1"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21669" y="2019300"/>
            <a:ext cx="5405438" cy="571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300" b="1" dirty="0">
                <a:solidFill>
                  <a:srgbClr val="E00404"/>
                </a:solidFill>
              </a:rPr>
              <a:t>Andy lives in  Beijing now.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906191" y="2574131"/>
            <a:ext cx="5189562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E00404"/>
                </a:solidFill>
              </a:rPr>
              <a:t>He lives next to _______.</a:t>
            </a:r>
            <a:r>
              <a:rPr lang="en-US" altLang="zh-CN" b="1">
                <a:solidFill>
                  <a:srgbClr val="E00404"/>
                </a:solidFill>
              </a:rPr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52375" y="3900488"/>
            <a:ext cx="5562600" cy="571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E00404"/>
                </a:solidFill>
              </a:rPr>
              <a:t>Jenny is from Ottawa</a:t>
            </a:r>
            <a:r>
              <a:rPr lang="zh-CN" altLang="en-US" sz="3300" b="1">
                <a:solidFill>
                  <a:srgbClr val="E00404"/>
                </a:solidFill>
              </a:rPr>
              <a:t>，</a:t>
            </a:r>
            <a:r>
              <a:rPr lang="en-US" altLang="zh-CN" sz="3300" b="1">
                <a:solidFill>
                  <a:srgbClr val="E00404"/>
                </a:solidFill>
              </a:rPr>
              <a:t>too.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21592" y="2544604"/>
            <a:ext cx="2182178" cy="5715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 b="1"/>
              <a:t>LiMing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图片 50179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390" y="140970"/>
            <a:ext cx="8731091" cy="49577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0181" name="图片 50180" descr="小孩00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87167" y="1653779"/>
            <a:ext cx="1478756" cy="326469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0182" name="图片 50181" descr="xiaohai7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75748" y="1869282"/>
            <a:ext cx="1307306" cy="313610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0186" name="云形标注 50185"/>
          <p:cNvSpPr/>
          <p:nvPr/>
        </p:nvSpPr>
        <p:spPr>
          <a:xfrm>
            <a:off x="1143000" y="250032"/>
            <a:ext cx="4104085" cy="1026319"/>
          </a:xfrm>
          <a:prstGeom prst="cloudCallout">
            <a:avLst>
              <a:gd name="adj1" fmla="val -5324"/>
              <a:gd name="adj2" fmla="val 10812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4" name="文本框 50183"/>
          <p:cNvSpPr txBox="1"/>
          <p:nvPr/>
        </p:nvSpPr>
        <p:spPr>
          <a:xfrm>
            <a:off x="1331119" y="573881"/>
            <a:ext cx="3974486" cy="3924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Where did you live in Ottawa?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8" name="椭圆形标注 50187"/>
          <p:cNvSpPr/>
          <p:nvPr/>
        </p:nvSpPr>
        <p:spPr>
          <a:xfrm>
            <a:off x="2736056" y="3436144"/>
            <a:ext cx="4806554" cy="971550"/>
          </a:xfrm>
          <a:prstGeom prst="wedgeEllipseCallout">
            <a:avLst>
              <a:gd name="adj1" fmla="val -33727"/>
              <a:gd name="adj2" fmla="val -8553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en-US" altLang="zh-CN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9" name="文本框 50188"/>
          <p:cNvSpPr txBox="1"/>
          <p:nvPr/>
        </p:nvSpPr>
        <p:spPr>
          <a:xfrm>
            <a:off x="2681288" y="3759994"/>
            <a:ext cx="4914900" cy="3886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Oh, we were </a:t>
            </a:r>
            <a:r>
              <a:rPr lang="en-US" altLang="zh-CN" sz="2100" b="1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neighbours</a:t>
            </a:r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 in Canada.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1" name="云形标注 50190"/>
          <p:cNvSpPr/>
          <p:nvPr/>
        </p:nvSpPr>
        <p:spPr>
          <a:xfrm>
            <a:off x="5381625" y="303610"/>
            <a:ext cx="2376488" cy="1512094"/>
          </a:xfrm>
          <a:prstGeom prst="cloudCallout">
            <a:avLst>
              <a:gd name="adj1" fmla="val -8468"/>
              <a:gd name="adj2" fmla="val 798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lvl="0" algn="ctr" eaLnBrk="1" hangingPunct="1"/>
            <a:endParaRPr lang="zh-CN" altLang="en-US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2" name="文本框 50191"/>
          <p:cNvSpPr txBox="1"/>
          <p:nvPr/>
        </p:nvSpPr>
        <p:spPr>
          <a:xfrm>
            <a:off x="5691187" y="603647"/>
            <a:ext cx="1870577" cy="71558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   I lived in </a:t>
            </a:r>
          </a:p>
          <a:p>
            <a:pPr lvl="0" eaLnBrk="1" hangingPunct="1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Young Street.</a:t>
            </a:r>
          </a:p>
        </p:txBody>
      </p:sp>
      <p:sp>
        <p:nvSpPr>
          <p:cNvPr id="50193" name="直接连接符 50192"/>
          <p:cNvSpPr/>
          <p:nvPr/>
        </p:nvSpPr>
        <p:spPr>
          <a:xfrm>
            <a:off x="4356498" y="4083844"/>
            <a:ext cx="1512094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pic>
        <p:nvPicPr>
          <p:cNvPr id="3" name="U4L11005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8307" y="1383507"/>
            <a:ext cx="878681" cy="464344"/>
          </a:xfrm>
          <a:prstGeom prst="rect">
            <a:avLst/>
          </a:prstGeom>
        </p:spPr>
      </p:pic>
      <p:pic>
        <p:nvPicPr>
          <p:cNvPr id="4" name="U4L11006.mp3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9470" y="1455896"/>
            <a:ext cx="752475" cy="770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1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3" dur="1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186" grpId="0" bldLvl="0" animBg="1"/>
      <p:bldP spid="50184" grpId="0"/>
      <p:bldP spid="50188" grpId="0" bldLvl="0" animBg="1"/>
      <p:bldP spid="50189" grpId="0"/>
      <p:bldP spid="50191" grpId="0" bldLvl="0" animBg="1"/>
      <p:bldP spid="50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/>
          <p:nvPr/>
        </p:nvSpPr>
        <p:spPr>
          <a:xfrm>
            <a:off x="1439466" y="195263"/>
            <a:ext cx="6048375" cy="48006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7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and answer. (</a:t>
            </a:r>
            <a:r>
              <a:rPr lang="zh-CN" altLang="en-US" sz="2700" b="1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自读课文并回答。）</a:t>
            </a:r>
            <a:endParaRPr lang="zh-CN" altLang="en-US" sz="2100" b="1" i="1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874044" y="3348038"/>
            <a:ext cx="138564" cy="71558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endParaRPr lang="zh-CN" altLang="en-US" sz="21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100" i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3" name="文本框 9232"/>
          <p:cNvSpPr txBox="1"/>
          <p:nvPr/>
        </p:nvSpPr>
        <p:spPr>
          <a:xfrm>
            <a:off x="773430" y="1654016"/>
            <a:ext cx="8084820" cy="30861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300" b="1" i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Andy</a:t>
            </a:r>
            <a:r>
              <a:rPr lang="en-US" altLang="zh-CN" sz="3300" b="1" i="1" dirty="0">
                <a:latin typeface="Arial" panose="020B0604020202020204" pitchFamily="34" charset="0"/>
                <a:ea typeface="宋体" panose="02010600030101010101" pitchFamily="2" charset="-122"/>
              </a:rPr>
              <a:t> and </a:t>
            </a:r>
            <a:r>
              <a:rPr lang="en-US" altLang="zh-CN" sz="3300" b="1" i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Jenny</a:t>
            </a:r>
            <a:r>
              <a:rPr lang="en-US" altLang="zh-CN" sz="3300" b="1" i="1" dirty="0">
                <a:latin typeface="Arial" panose="020B0604020202020204" pitchFamily="34" charset="0"/>
                <a:ea typeface="宋体" panose="02010600030101010101" pitchFamily="2" charset="-122"/>
              </a:rPr>
              <a:t> were neighbours in Canada.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33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300" b="1" i="1" dirty="0">
                <a:latin typeface="Arial" panose="020B0604020202020204" pitchFamily="34" charset="0"/>
                <a:ea typeface="宋体" panose="02010600030101010101" pitchFamily="2" charset="-122"/>
              </a:rPr>
              <a:t>And  _____ and ______ are neighbours in China!</a:t>
            </a:r>
            <a:endParaRPr lang="zh-CN" altLang="en-US" sz="33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4" name="矩形 9233"/>
          <p:cNvSpPr/>
          <p:nvPr/>
        </p:nvSpPr>
        <p:spPr>
          <a:xfrm>
            <a:off x="1853565" y="3618071"/>
            <a:ext cx="1218248" cy="571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3300" b="1" i="1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Andy</a:t>
            </a:r>
            <a:endParaRPr lang="zh-CN" altLang="en-US" sz="3300" b="1" i="1" dirty="0">
              <a:solidFill>
                <a:srgbClr val="CC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5" name="矩形 9234"/>
          <p:cNvSpPr/>
          <p:nvPr/>
        </p:nvSpPr>
        <p:spPr>
          <a:xfrm>
            <a:off x="4032648" y="3618071"/>
            <a:ext cx="1603534" cy="571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 anchor="t">
            <a:spAutoFit/>
          </a:bodyPr>
          <a:lstStyle/>
          <a:p>
            <a:pPr lvl="0" eaLnBrk="1" hangingPunct="1"/>
            <a:r>
              <a:rPr lang="en-US" altLang="zh-CN" sz="3300" b="1" i="1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 Ming</a:t>
            </a:r>
            <a:endParaRPr lang="en-US" altLang="zh-CN" sz="3300" b="1" i="1" dirty="0">
              <a:solidFill>
                <a:srgbClr val="CC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652</Words>
  <Application>Microsoft Office PowerPoint</Application>
  <PresentationFormat>全屏显示(16:9)</PresentationFormat>
  <Paragraphs>147</Paragraphs>
  <Slides>17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2016-04-05T01:07:00Z</dcterms:created>
  <dcterms:modified xsi:type="dcterms:W3CDTF">2023-01-16T23:50:29Z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E0B9C367B1ED4E2493D6B8D919BC41F8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