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811" r:id="rId5"/>
    <p:sldId id="812" r:id="rId6"/>
    <p:sldId id="813" r:id="rId7"/>
    <p:sldId id="814" r:id="rId8"/>
    <p:sldId id="815" r:id="rId9"/>
    <p:sldId id="816" r:id="rId10"/>
    <p:sldId id="817" r:id="rId11"/>
    <p:sldId id="818" r:id="rId12"/>
    <p:sldId id="819" r:id="rId13"/>
    <p:sldId id="820" r:id="rId14"/>
    <p:sldId id="821" r:id="rId15"/>
    <p:sldId id="822" r:id="rId16"/>
    <p:sldId id="823" r:id="rId17"/>
    <p:sldId id="824" r:id="rId18"/>
    <p:sldId id="825" r:id="rId19"/>
    <p:sldId id="826" r:id="rId20"/>
    <p:sldId id="827" r:id="rId21"/>
    <p:sldId id="828" r:id="rId22"/>
    <p:sldId id="829" r:id="rId23"/>
    <p:sldId id="830" r:id="rId24"/>
    <p:sldId id="831" r:id="rId25"/>
    <p:sldId id="832" r:id="rId26"/>
    <p:sldId id="833" r:id="rId27"/>
    <p:sldId id="834" r:id="rId28"/>
    <p:sldId id="835" r:id="rId29"/>
    <p:sldId id="837" r:id="rId30"/>
    <p:sldId id="836" r:id="rId31"/>
    <p:sldId id="838" r:id="rId32"/>
    <p:sldId id="257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9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93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D1FA54D-B032-42C4-BC5A-ACEFC29E9294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AACE42-BB1A-4A9A-8A73-A3B5A5C45DA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0" y="6705600"/>
            <a:ext cx="12192000" cy="0"/>
          </a:xfrm>
          <a:prstGeom prst="line">
            <a:avLst/>
          </a:prstGeom>
          <a:ln w="1111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/>
        </p:nvSpPr>
        <p:spPr>
          <a:xfrm>
            <a:off x="0" y="368300"/>
            <a:ext cx="622300" cy="4063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55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195207" y="2191260"/>
            <a:ext cx="5734050" cy="2475480"/>
            <a:chOff x="655032" y="2391891"/>
            <a:chExt cx="4752082" cy="2475480"/>
          </a:xfrm>
        </p:grpSpPr>
        <p:sp>
          <p:nvSpPr>
            <p:cNvPr id="24" name="文本框 23"/>
            <p:cNvSpPr txBox="1"/>
            <p:nvPr/>
          </p:nvSpPr>
          <p:spPr>
            <a:xfrm>
              <a:off x="655032" y="2391891"/>
              <a:ext cx="47520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000" b="1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剃头大师</a:t>
              </a:r>
              <a:r>
                <a:rPr lang="en-US" altLang="zh-CN" sz="6000" b="1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52564" y="3561108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语文精品课件 三年级下册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矩形: 圆角 26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flipH="1">
            <a:off x="7264578" y="5237770"/>
            <a:ext cx="1595309" cy="321642"/>
            <a:chOff x="10185400" y="5731858"/>
            <a:chExt cx="1384360" cy="321642"/>
          </a:xfrm>
        </p:grpSpPr>
        <p:sp>
          <p:nvSpPr>
            <p:cNvPr id="29" name="矩形 28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 flipH="1">
              <a:off x="10458064" y="5778011"/>
              <a:ext cx="8390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7290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guǐ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3265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5945" y="226250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鬼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独体结构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魔鬼 吸血鬼 鬼子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我们不要相信这世界上有鬼怪。  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鬼</a:t>
            </a:r>
          </a:p>
        </p:txBody>
      </p:sp>
      <p:pic>
        <p:nvPicPr>
          <p:cNvPr id="9" name="优酷录屏2020-2-3-21-7-12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7915" y="2630170"/>
            <a:ext cx="2695575" cy="258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7290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lǐ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3265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5945" y="226250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管理 办理 处理 合理 理财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小明正在理发。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理</a:t>
            </a:r>
          </a:p>
        </p:txBody>
      </p:sp>
      <p:pic>
        <p:nvPicPr>
          <p:cNvPr id="9" name="优酷录屏2020-2-3-21-7-41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385" y="2654300"/>
            <a:ext cx="2618105" cy="2593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7290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duó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3265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5945" y="226250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上下结构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争夺 夺取 抢夺 剥夺 掠夺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看到爸爸生气了，小明夺门而逃。 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夺</a:t>
            </a:r>
          </a:p>
        </p:txBody>
      </p:sp>
      <p:pic>
        <p:nvPicPr>
          <p:cNvPr id="9" name="优酷录屏2020-2-3-21-8-13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7435" y="2651760"/>
            <a:ext cx="2726055" cy="2595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7290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mà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3265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5945" y="2262505"/>
            <a:ext cx="590931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马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上下结构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辱骂 谩骂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爸爸责骂小明不好好学习。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骂</a:t>
            </a:r>
          </a:p>
        </p:txBody>
      </p:sp>
      <p:pic>
        <p:nvPicPr>
          <p:cNvPr id="9" name="优酷录屏2020-2-3-21-8-42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7770" y="2868295"/>
            <a:ext cx="2585720" cy="2379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085580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chóu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55945" y="226250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亻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复仇 仇恨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小明把小强当作仇人一样看待。</a:t>
            </a:r>
          </a:p>
        </p:txBody>
      </p:sp>
      <p:graphicFrame>
        <p:nvGraphicFramePr>
          <p:cNvPr id="13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矩形 13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仇</a:t>
            </a:r>
          </a:p>
        </p:txBody>
      </p:sp>
      <p:pic>
        <p:nvPicPr>
          <p:cNvPr id="15" name="优酷录屏2020-2-3-21-9-16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3155" y="2723515"/>
            <a:ext cx="2680335" cy="2494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7290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chà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3265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5945" y="226250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工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上下结构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差距 差异 差额 差不多 差别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小明这次考试的成绩差了点。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差</a:t>
            </a:r>
          </a:p>
        </p:txBody>
      </p:sp>
      <p:pic>
        <p:nvPicPr>
          <p:cNvPr id="9" name="优酷录屏2020-2-3-21-9-37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3355" y="2825750"/>
            <a:ext cx="2867025" cy="258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7290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3265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5945" y="226250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亻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支付 付出 交付 兑付 应付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小明买东西经常不付钱。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付</a:t>
            </a:r>
          </a:p>
        </p:txBody>
      </p:sp>
      <p:pic>
        <p:nvPicPr>
          <p:cNvPr id="9" name="优酷录屏2020-2-3-21-10-8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6975" y="2752090"/>
            <a:ext cx="2788920" cy="2661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7290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bèi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3265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5945" y="226250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亻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倍数 加倍 事半功倍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妈妈夜间加班挣了双倍的工资。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倍</a:t>
            </a:r>
          </a:p>
        </p:txBody>
      </p:sp>
      <p:pic>
        <p:nvPicPr>
          <p:cNvPr id="9" name="优酷录屏2020-2-3-21-10-37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490" y="2877185"/>
            <a:ext cx="2461895" cy="2340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27290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suī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55945" y="226250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虫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上下结构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虽然     虽故    虽使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小芳虽然是个女孩，但是却有男孩的性格。</a:t>
            </a:r>
          </a:p>
        </p:txBody>
      </p:sp>
      <p:graphicFrame>
        <p:nvGraphicFramePr>
          <p:cNvPr id="13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矩形 13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虽</a:t>
            </a:r>
          </a:p>
        </p:txBody>
      </p:sp>
      <p:pic>
        <p:nvPicPr>
          <p:cNvPr id="15" name="优酷录屏2020-2-3-21-11-8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7120" y="2636520"/>
            <a:ext cx="2898775" cy="261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03690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jiàn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3265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5945" y="226250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亻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事件 条件 文件 案件 邮件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那件衣服是小芳的。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件</a:t>
            </a:r>
          </a:p>
        </p:txBody>
      </p:sp>
      <p:pic>
        <p:nvPicPr>
          <p:cNvPr id="9" name="优酷录屏2020-2-3-21-12-0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4570" y="2449830"/>
            <a:ext cx="2788920" cy="2797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55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053036" y="1065572"/>
            <a:ext cx="3168015" cy="912495"/>
            <a:chOff x="360" y="260"/>
            <a:chExt cx="4989" cy="143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053036" y="2019162"/>
            <a:ext cx="3168015" cy="912495"/>
            <a:chOff x="360" y="260"/>
            <a:chExt cx="4989" cy="143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053036" y="2972752"/>
            <a:ext cx="3168015" cy="912495"/>
            <a:chOff x="360" y="260"/>
            <a:chExt cx="4989" cy="1437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053036" y="3926342"/>
            <a:ext cx="3168015" cy="912495"/>
            <a:chOff x="360" y="260"/>
            <a:chExt cx="4989" cy="1437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053036" y="4879933"/>
            <a:ext cx="3168015" cy="912495"/>
            <a:chOff x="360" y="260"/>
            <a:chExt cx="4989" cy="1437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脉络梳理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39470" y="1910443"/>
            <a:ext cx="9070431" cy="600075"/>
          </a:xfrm>
          <a:prstGeom prst="plaque">
            <a:avLst/>
          </a:prstGeom>
          <a:solidFill>
            <a:srgbClr val="FBD0DB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第一部分（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自然段）表弟小沙胆小，什么都怕，尤其是怕剃头。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39470" y="3085193"/>
            <a:ext cx="7929384" cy="600075"/>
          </a:xfrm>
          <a:prstGeom prst="plaque">
            <a:avLst/>
          </a:prstGeom>
          <a:solidFill>
            <a:srgbClr val="FBD0DB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第二部分（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2~6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自然段）老剃头师傅给小沙剃头的情况。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39470" y="4360273"/>
            <a:ext cx="7762678" cy="600075"/>
          </a:xfrm>
          <a:prstGeom prst="plaque">
            <a:avLst/>
          </a:prstGeom>
          <a:solidFill>
            <a:srgbClr val="FBD0DB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第三部分（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7~18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自然段）“我”给小沙剃头的经过。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02" y="2871632"/>
            <a:ext cx="2940782" cy="3893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整体感知</a:t>
            </a:r>
          </a:p>
        </p:txBody>
      </p:sp>
      <p:sp>
        <p:nvSpPr>
          <p:cNvPr id="8" name="矩形 5"/>
          <p:cNvSpPr/>
          <p:nvPr/>
        </p:nvSpPr>
        <p:spPr>
          <a:xfrm>
            <a:off x="5255153" y="1884368"/>
            <a:ext cx="5816632" cy="52182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再读课文，想一想课文写了什么？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623469" y="2913607"/>
            <a:ext cx="5080000" cy="2622839"/>
          </a:xfrm>
          <a:prstGeom prst="bevel">
            <a:avLst/>
          </a:prstGeom>
          <a:solidFill>
            <a:srgbClr val="FBD0DB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本文讲述了小沙因怕去理发店剃头而央求“我”为他剪头发，结果剪坏了头发，最后被迫剃成光头的事。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l="18380" t="1125" r="1197" b="4976"/>
          <a:stretch>
            <a:fillRect/>
          </a:stretch>
        </p:blipFill>
        <p:spPr>
          <a:xfrm>
            <a:off x="1249672" y="1818793"/>
            <a:ext cx="3617150" cy="3717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7" name="矩形 6"/>
          <p:cNvSpPr/>
          <p:nvPr/>
        </p:nvSpPr>
        <p:spPr>
          <a:xfrm>
            <a:off x="2108216" y="1802311"/>
            <a:ext cx="8643620" cy="112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我的表弟小沙天生胆小，他怕鬼，怕喝中药，怕做噩（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è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）梦，还怕剃头。</a:t>
            </a:r>
          </a:p>
        </p:txBody>
      </p:sp>
      <p:sp>
        <p:nvSpPr>
          <p:cNvPr id="9" name="矩形 8"/>
          <p:cNvSpPr/>
          <p:nvPr/>
        </p:nvSpPr>
        <p:spPr>
          <a:xfrm>
            <a:off x="6035056" y="3154544"/>
            <a:ext cx="4746625" cy="11245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   写出了小沙天生胆小的性格特点天生胆小。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8954469" y="3719694"/>
            <a:ext cx="17287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755781" y="4538844"/>
            <a:ext cx="2244725" cy="574644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故事的起因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6911356" y="2364921"/>
            <a:ext cx="3413760" cy="27940"/>
          </a:xfrm>
          <a:prstGeom prst="line">
            <a:avLst/>
          </a:prstGeom>
          <a:ln w="28575">
            <a:solidFill>
              <a:srgbClr val="29D6C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2108216" y="2875461"/>
            <a:ext cx="3940175" cy="51435"/>
          </a:xfrm>
          <a:prstGeom prst="line">
            <a:avLst/>
          </a:prstGeom>
          <a:ln w="28575">
            <a:solidFill>
              <a:srgbClr val="29D6C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81" y="3614057"/>
            <a:ext cx="2379995" cy="3150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15794" y="2120116"/>
            <a:ext cx="9937750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小沙每次都是被姑父押进理发店的，而且，姑父还得执一把木尺在一旁监督，否则，小沙准会夺门而逃。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76219" y="4466441"/>
            <a:ext cx="7086600" cy="1270843"/>
          </a:xfrm>
          <a:prstGeom prst="doubleWave">
            <a:avLst/>
          </a:prstGeom>
          <a:solidFill>
            <a:srgbClr val="87CDD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写出了表弟的顽皮，理发都要人监视，同时说明了表弟特别害怕理发。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云形 4"/>
          <p:cNvSpPr/>
          <p:nvPr/>
        </p:nvSpPr>
        <p:spPr>
          <a:xfrm>
            <a:off x="4842329" y="2278866"/>
            <a:ext cx="777875" cy="544195"/>
          </a:xfrm>
          <a:prstGeom prst="cloud">
            <a:avLst/>
          </a:prstGeom>
          <a:ln>
            <a:solidFill>
              <a:srgbClr val="29D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云形 6"/>
          <p:cNvSpPr/>
          <p:nvPr/>
        </p:nvSpPr>
        <p:spPr>
          <a:xfrm>
            <a:off x="2982414" y="2959586"/>
            <a:ext cx="777875" cy="544195"/>
          </a:xfrm>
          <a:prstGeom prst="cloud">
            <a:avLst/>
          </a:prstGeom>
          <a:ln>
            <a:solidFill>
              <a:srgbClr val="29D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云形 7"/>
          <p:cNvSpPr/>
          <p:nvPr/>
        </p:nvSpPr>
        <p:spPr>
          <a:xfrm>
            <a:off x="6450784" y="2903706"/>
            <a:ext cx="1866265" cy="544195"/>
          </a:xfrm>
          <a:prstGeom prst="cloud">
            <a:avLst/>
          </a:prstGeom>
          <a:ln>
            <a:solidFill>
              <a:srgbClr val="29D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7" grpId="0" bldLvl="0" animBg="1"/>
      <p:bldP spid="8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pic>
        <p:nvPicPr>
          <p:cNvPr id="3" name="图片 2" descr="1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372" y="1199334"/>
            <a:ext cx="7284720" cy="8642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24985" y="2675346"/>
            <a:ext cx="9342029" cy="187476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“老师傅习惯用一把老掉牙的推剪，它常常会咬住一绺头发不放，让小沙吃尽苦头。这还不算，老师傅眼神差了点儿，总把碎头发掉在小沙的脖子里，痒得小沙哧哧笑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跟受刑一样。”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28357" y="1370784"/>
            <a:ext cx="4805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剃头师傅给小沙剃头的过程：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13957" y="5548449"/>
            <a:ext cx="6713855" cy="707512"/>
          </a:xfrm>
          <a:prstGeom prst="cloudCallout">
            <a:avLst>
              <a:gd name="adj1" fmla="val 18343"/>
              <a:gd name="adj2" fmla="val -97287"/>
            </a:avLst>
          </a:prstGeom>
          <a:solidFill>
            <a:srgbClr val="FBD0DB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老师傅剃头，小沙的感受是？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24985" y="2675346"/>
            <a:ext cx="9342029" cy="187476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“老师傅习惯用一把老掉牙的推剪，它常常会咬住一绺头发不放，让小沙吃尽苦头。这还不算，老师傅眼神差了点儿，总把碎头发掉在小沙的脖子里，痒得小沙哧哧笑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跟受刑一样。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uild="allAtOnce" bldLvl="0" animBg="1"/>
      <p:bldP spid="8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88440" y="2762945"/>
            <a:ext cx="9215120" cy="133211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“我觉得自己像个剃头大师，剪刀所到之处，头发纷纷飘落，真比那剃头老师傅还熟练。这儿一剪刀，那儿一剪刀，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我这样随意乱剪，头发长长短短，这儿翘起，那儿短的只剩下一厘米。”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76830" y="4350445"/>
            <a:ext cx="8626475" cy="1332458"/>
          </a:xfrm>
          <a:prstGeom prst="roundRect">
            <a:avLst/>
          </a:prstGeom>
          <a:noFill/>
          <a:ln w="38100">
            <a:solidFill>
              <a:srgbClr val="29D6C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“我剪掉几根翘起的长发，又把头发修了修，可惜，越修越糟，一些头发越剪越短，甚至露出了头皮。一眼望去，整个头上坑坑洼洼，耳朵边剪得小心，却像层层梯田。”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996555" y="790635"/>
            <a:ext cx="3243580" cy="1264980"/>
          </a:xfrm>
          <a:prstGeom prst="cloudCallou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“我”是怎样给小沙剃头的？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1490" y="1567240"/>
            <a:ext cx="7293610" cy="922081"/>
          </a:xfrm>
          <a:prstGeom prst="round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“我先把姑父的大睡衣给他围上，再摆出剃头师傅的架势，嚓嚓两剪刀，就剪下一堆头发。”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50540" y="1997710"/>
            <a:ext cx="4428490" cy="649188"/>
          </a:xfrm>
          <a:prstGeom prst="flowChartTerminator">
            <a:avLst/>
          </a:prstGeom>
          <a:solidFill>
            <a:srgbClr val="00B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“我”和剃头师傅谁剃得好？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30910" y="3317240"/>
            <a:ext cx="4224655" cy="1255805"/>
          </a:xfrm>
          <a:prstGeom prst="wedgeRoundRectCallout">
            <a:avLst>
              <a:gd name="adj1" fmla="val 14211"/>
              <a:gd name="adj2" fmla="val -10631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剃头师傅剃得好，因为“姑父还要付双倍的钱”。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61305" y="4376420"/>
            <a:ext cx="5080000" cy="1255805"/>
          </a:xfrm>
          <a:prstGeom prst="wedgeRoundRectCallout">
            <a:avLst>
              <a:gd name="adj1" fmla="val -38937"/>
              <a:gd name="adj2" fmla="val -159361"/>
              <a:gd name="adj3" fmla="val 16667"/>
            </a:avLst>
          </a:prstGeom>
          <a:noFill/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我剃完头发之后，小沙“一照镜子，大叫一声，像见了鬼一样。”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343" y="1495129"/>
            <a:ext cx="3042746" cy="2154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99437" y="2448107"/>
            <a:ext cx="680148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文中的“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我”为小沙剪头发的趣事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打开了我们童年的记忆，它引导着我们回忆起自己的童年趣事。童年是人生最美好的时光，让我们过好童年的每一天！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0" y="2687216"/>
            <a:ext cx="2926475" cy="3999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板书设计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30514" y="1862889"/>
            <a:ext cx="9345749" cy="3755110"/>
          </a:xfrm>
          <a:prstGeom prst="snip2Diag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75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19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剃头大师</a:t>
            </a: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害人精：小沙吃尽苦头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受刑一样</a:t>
            </a: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剃头大师：熟练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随意乱剪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见了鬼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3" name="矩形 1"/>
          <p:cNvSpPr/>
          <p:nvPr/>
        </p:nvSpPr>
        <p:spPr>
          <a:xfrm>
            <a:off x="550862" y="1495878"/>
            <a:ext cx="11090275" cy="6715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一、 一锤定音。（在带点字正确的读音下面画“√”）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241742" y="2224858"/>
            <a:ext cx="8412480" cy="20815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3970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执行（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zh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í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 z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í）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		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	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否定（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f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ǒ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u f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ǔ 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13970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眼神差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ch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ch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i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）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	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受刑（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x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í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 x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í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n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13970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仇人（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u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ch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u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）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		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虽然（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su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ī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shu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ī）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1"/>
          <p:cNvSpPr/>
          <p:nvPr/>
        </p:nvSpPr>
        <p:spPr>
          <a:xfrm>
            <a:off x="1363662" y="2504258"/>
            <a:ext cx="8412480" cy="20815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3970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•				•</a:t>
            </a:r>
          </a:p>
          <a:p>
            <a:pPr marL="13970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        •			     •</a:t>
            </a:r>
          </a:p>
          <a:p>
            <a:pPr marL="13970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•				•</a:t>
            </a:r>
          </a:p>
        </p:txBody>
      </p:sp>
      <p:sp>
        <p:nvSpPr>
          <p:cNvPr id="7" name="矩形 6"/>
          <p:cNvSpPr/>
          <p:nvPr/>
        </p:nvSpPr>
        <p:spPr>
          <a:xfrm>
            <a:off x="2502217" y="2504258"/>
            <a:ext cx="6667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32817" y="2504258"/>
            <a:ext cx="6667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19742" y="3202758"/>
            <a:ext cx="6686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93142" y="3202758"/>
            <a:ext cx="6686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24212" y="3875858"/>
            <a:ext cx="6692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18212" y="3875858"/>
            <a:ext cx="6692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02" y="2871632"/>
            <a:ext cx="2940782" cy="3893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373634" y="2090737"/>
            <a:ext cx="572897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同学们，你们喜欢剪头发吗？每次剪头发时的心情是怎样的？今天让我们一起走进课文，看看小沙的童年发生了一件什么事？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84" y="1634098"/>
            <a:ext cx="4580951" cy="3895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4" name="矩形 17"/>
          <p:cNvSpPr/>
          <p:nvPr/>
        </p:nvSpPr>
        <p:spPr>
          <a:xfrm>
            <a:off x="770437" y="1229042"/>
            <a:ext cx="8939530" cy="43999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二、比一比，组成词语。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执(          )  否(           )    形(          )    摸(          )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丸(          )  歪(          )     刑(          )    漠(           )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32107" y="2342199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执着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57097" y="2342199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否则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01920" y="2436317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形状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98544" y="2342199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触摸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32742" y="3185479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丸子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21817" y="3245169"/>
            <a:ext cx="1104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歪斜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51450" y="3279597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刑罚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98544" y="3245169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沙漠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02" y="2871632"/>
            <a:ext cx="2940782" cy="3893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54619" y="1453787"/>
            <a:ext cx="10482761" cy="255403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1.把今天新认识的字读给父母或朋友听听。 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2.小练笔：文中写了作者的表弟小沙的两次理发经历，现实生活中你理过发吗？有什么感想或感受？试着写一写。 </a:t>
            </a:r>
          </a:p>
        </p:txBody>
      </p:sp>
      <p:pic>
        <p:nvPicPr>
          <p:cNvPr id="4" name="图片 3" descr="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181" y="4116633"/>
            <a:ext cx="1643561" cy="224243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55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195207" y="2191260"/>
            <a:ext cx="5734050" cy="2475480"/>
            <a:chOff x="655032" y="2391891"/>
            <a:chExt cx="4752082" cy="2475480"/>
          </a:xfrm>
        </p:grpSpPr>
        <p:sp>
          <p:nvSpPr>
            <p:cNvPr id="24" name="文本框 23"/>
            <p:cNvSpPr txBox="1"/>
            <p:nvPr/>
          </p:nvSpPr>
          <p:spPr>
            <a:xfrm>
              <a:off x="655032" y="2391891"/>
              <a:ext cx="47520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感谢各位聆听</a:t>
              </a:r>
              <a:endParaRPr lang="en-US" altLang="zh-CN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52564" y="3561108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语文精品课件 三年级下册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矩形: 圆角 26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flipH="1">
            <a:off x="7264578" y="5237770"/>
            <a:ext cx="1595309" cy="321642"/>
            <a:chOff x="10185400" y="5731858"/>
            <a:chExt cx="1384360" cy="321642"/>
          </a:xfrm>
        </p:grpSpPr>
        <p:sp>
          <p:nvSpPr>
            <p:cNvPr id="29" name="矩形 28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 flipH="1">
              <a:off x="10458064" y="5778011"/>
              <a:ext cx="8390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5" name="矩形 4"/>
          <p:cNvSpPr/>
          <p:nvPr/>
        </p:nvSpPr>
        <p:spPr>
          <a:xfrm>
            <a:off x="805361" y="1373868"/>
            <a:ext cx="8976360" cy="5290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403942" y="900793"/>
            <a:ext cx="2424430" cy="890171"/>
          </a:xfrm>
          <a:prstGeom prst="cloudCallout">
            <a:avLst>
              <a:gd name="adj1" fmla="val 23827"/>
              <a:gd name="adj2" fmla="val 159265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4276" y="1562100"/>
            <a:ext cx="886396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剃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头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执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笔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否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则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骂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人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仇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人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习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惯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受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刑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代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替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厘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米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摸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耳朵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表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弟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胆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小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鬼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脸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理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发店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剥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夺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差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生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付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钱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双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倍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虽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然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一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件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93843" y="2348412"/>
            <a:ext cx="554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tì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59212" y="1481637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zhí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00898" y="1481637"/>
            <a:ext cx="1386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fǒu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81732" y="1481637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mà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39038" y="1481637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chóu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4943" y="2334442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ɡuàn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28677" y="2334442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xínɡ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5248" y="1481637"/>
            <a:ext cx="676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tì 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39815" y="2334442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lí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79301" y="2348412"/>
            <a:ext cx="6848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mō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8418" y="3159942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biǎo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47991" y="314343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dǎn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09562" y="3159942"/>
            <a:ext cx="1369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ɡuǐ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95717" y="3159942"/>
            <a:ext cx="554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lǐ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00235" y="3117397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duó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5248" y="4065452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chà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100890" y="4020367"/>
            <a:ext cx="679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fù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03995" y="4065452"/>
            <a:ext cx="133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bèi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992151" y="4020367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suī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099641" y="4020367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jiàn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02" y="2871632"/>
            <a:ext cx="2940782" cy="3893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858333" y="1172081"/>
            <a:ext cx="2424430" cy="895714"/>
          </a:xfrm>
          <a:prstGeom prst="cloudCallout">
            <a:avLst>
              <a:gd name="adj1" fmla="val 30412"/>
              <a:gd name="adj2" fmla="val 137624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多音字</a:t>
            </a: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1359868" y="2173650"/>
            <a:ext cx="569913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差</a:t>
            </a:r>
          </a:p>
        </p:txBody>
      </p:sp>
      <p:grpSp>
        <p:nvGrpSpPr>
          <p:cNvPr id="30" name="组合 5"/>
          <p:cNvGrpSpPr/>
          <p:nvPr/>
        </p:nvGrpSpPr>
        <p:grpSpPr>
          <a:xfrm>
            <a:off x="2108216" y="1543412"/>
            <a:ext cx="4014968" cy="2308324"/>
            <a:chOff x="2945085" y="4384065"/>
            <a:chExt cx="4015531" cy="3079659"/>
          </a:xfrm>
        </p:grpSpPr>
        <p:sp>
          <p:nvSpPr>
            <p:cNvPr id="31" name="左大括号 30"/>
            <p:cNvSpPr/>
            <p:nvPr/>
          </p:nvSpPr>
          <p:spPr>
            <a:xfrm>
              <a:off x="2945085" y="4744120"/>
              <a:ext cx="423604" cy="1904478"/>
            </a:xfrm>
            <a:prstGeom prst="leftBrac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TextBox 15"/>
            <p:cNvSpPr txBox="1"/>
            <p:nvPr/>
          </p:nvSpPr>
          <p:spPr>
            <a:xfrm>
              <a:off x="3585889" y="4384065"/>
              <a:ext cx="3374727" cy="3079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chā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（差别）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chà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（差劲）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chāi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（出差）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05661" y="4818281"/>
            <a:ext cx="8672302" cy="1142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老爸出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差（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chāi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回来，给我们讲这里与南方大城市的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差（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chā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别，叮嘱我好好学习，离开这个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差（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chà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劲的小地方。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02" y="2871632"/>
            <a:ext cx="2940782" cy="3893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pic>
        <p:nvPicPr>
          <p:cNvPr id="10" name="图片 9" descr="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84" y="958305"/>
            <a:ext cx="8731250" cy="4833620"/>
          </a:xfrm>
          <a:prstGeom prst="rect">
            <a:avLst/>
          </a:prstGeom>
        </p:spPr>
      </p:pic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815324" y="2201182"/>
            <a:ext cx="8731250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噩梦：做内容恐怖的梦,并引起焦虑恐惧为主要表现的睡眠障碍。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监督：察看并加以管理。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发誓：庄严地说出表示决心的话。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冤家：一般指仇人，或者死对头的意思。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耿耿于怀：有心事的样子。不能忘怀，牵萦于心。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时髦：新颖符合时势潮流。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02" y="2871632"/>
            <a:ext cx="2940782" cy="3893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149080" y="1443355"/>
            <a:ext cx="1178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biǎo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88460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30800" y="2286000"/>
            <a:ext cx="691070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上下结构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表示 表现 代表 表决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我姑姑家有两个小表弟。</a:t>
            </a:r>
          </a:p>
        </p:txBody>
      </p:sp>
      <p:graphicFrame>
        <p:nvGraphicFramePr>
          <p:cNvPr id="12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矩形 12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表</a:t>
            </a:r>
          </a:p>
        </p:txBody>
      </p:sp>
      <p:pic>
        <p:nvPicPr>
          <p:cNvPr id="14" name="优酷录屏2020-2-3-21-6-12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7850" y="2804795"/>
            <a:ext cx="3068320" cy="2608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7290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dǎn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3265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5945" y="226250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大胆 胆固醇 胆子 肝胆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这只小猫特别胆小。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胆</a:t>
            </a:r>
          </a:p>
        </p:txBody>
      </p:sp>
      <p:pic>
        <p:nvPicPr>
          <p:cNvPr id="9" name="优酷录屏2020-2-3-21-6-42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9975" y="2877820"/>
            <a:ext cx="2587625" cy="233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evu1im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1373</Words>
  <Application>Microsoft Office PowerPoint</Application>
  <PresentationFormat>宽屏</PresentationFormat>
  <Paragraphs>263</Paragraphs>
  <Slides>32</Slides>
  <Notes>0</Notes>
  <HiddenSlides>0</HiddenSlides>
  <MMClips>12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7" baseType="lpstr">
      <vt:lpstr>Arial</vt:lpstr>
      <vt:lpstr>Wingdings</vt:lpstr>
      <vt:lpstr>思源黑体 CN Regular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2021-05-10T00:56:29Z</dcterms:created>
  <dcterms:modified xsi:type="dcterms:W3CDTF">2023-01-10T06:47:53Z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3ED181DDCCF84CD498868FAE2C2DC3F0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