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75" r:id="rId5"/>
    <p:sldId id="276" r:id="rId6"/>
    <p:sldId id="277" r:id="rId7"/>
    <p:sldId id="279" r:id="rId8"/>
    <p:sldId id="287" r:id="rId9"/>
    <p:sldId id="295" r:id="rId10"/>
    <p:sldId id="294" r:id="rId11"/>
    <p:sldId id="284" r:id="rId12"/>
    <p:sldId id="285" r:id="rId13"/>
    <p:sldId id="286" r:id="rId14"/>
    <p:sldId id="283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  <a:srgbClr val="A7B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4 (title slide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8194"/>
          <p:cNvSpPr>
            <a:spLocks noGrp="1"/>
          </p:cNvSpPr>
          <p:nvPr>
            <p:ph type="ctrTitle"/>
          </p:nvPr>
        </p:nvSpPr>
        <p:spPr>
          <a:xfrm>
            <a:off x="949325" y="1333500"/>
            <a:ext cx="6137275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600"/>
            </a:lvl1pPr>
          </a:lstStyle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6" name="副标题 8195"/>
          <p:cNvSpPr>
            <a:spLocks noGrp="1"/>
          </p:cNvSpPr>
          <p:nvPr>
            <p:ph type="subTitle" idx="1"/>
          </p:nvPr>
        </p:nvSpPr>
        <p:spPr>
          <a:xfrm>
            <a:off x="817563" y="3284538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None/>
              <a:defRPr>
                <a:solidFill>
                  <a:schemeClr val="bg1"/>
                </a:solidFill>
              </a:defRPr>
            </a:lvl2pPr>
            <a:lvl3pPr marL="914400" lvl="2" indent="0" algn="ctr">
              <a:buNone/>
              <a:defRPr>
                <a:solidFill>
                  <a:schemeClr val="bg1"/>
                </a:solidFill>
              </a:defRPr>
            </a:lvl3pPr>
            <a:lvl4pPr marL="1371600" lvl="3" indent="0" algn="ctr">
              <a:buNone/>
              <a:defRPr>
                <a:solidFill>
                  <a:schemeClr val="bg1"/>
                </a:solidFill>
              </a:defRPr>
            </a:lvl4pPr>
            <a:lvl5pPr marL="1828800" lvl="4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Click to edit Master subtitle style</a:t>
            </a:r>
          </a:p>
        </p:txBody>
      </p:sp>
      <p:sp>
        <p:nvSpPr>
          <p:cNvPr id="8197" name="日期占位符 8196"/>
          <p:cNvSpPr>
            <a:spLocks noGrp="1"/>
          </p:cNvSpPr>
          <p:nvPr>
            <p:ph type="dt" sz="half" idx="2"/>
          </p:nvPr>
        </p:nvSpPr>
        <p:spPr>
          <a:xfrm>
            <a:off x="223838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98" name="页脚占位符 8197"/>
          <p:cNvSpPr>
            <a:spLocks noGrp="1"/>
          </p:cNvSpPr>
          <p:nvPr>
            <p:ph type="ftr" sz="quarter" idx="3"/>
          </p:nvPr>
        </p:nvSpPr>
        <p:spPr>
          <a:xfrm>
            <a:off x="2589213" y="6245225"/>
            <a:ext cx="505142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灯片编号占位符 8198"/>
          <p:cNvSpPr>
            <a:spLocks noGrp="1"/>
          </p:cNvSpPr>
          <p:nvPr>
            <p:ph type="sldNum" sz="quarter" idx="4"/>
          </p:nvPr>
        </p:nvSpPr>
        <p:spPr>
          <a:xfrm>
            <a:off x="7885113" y="6245225"/>
            <a:ext cx="1106487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9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840810" y="296863"/>
            <a:ext cx="1899841" cy="58023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1288" y="296863"/>
            <a:ext cx="5589386" cy="58023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3705018" cy="4973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35632" y="1125538"/>
            <a:ext cx="3705018" cy="4973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图片 7176" descr="M62R&amp;E0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矩形 7177"/>
          <p:cNvSpPr/>
          <p:nvPr/>
        </p:nvSpPr>
        <p:spPr>
          <a:xfrm>
            <a:off x="107950" y="100013"/>
            <a:ext cx="7675563" cy="881062"/>
          </a:xfrm>
          <a:prstGeom prst="rect">
            <a:avLst/>
          </a:prstGeom>
          <a:solidFill>
            <a:srgbClr val="A7BCC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标题 7170"/>
          <p:cNvSpPr>
            <a:spLocks noGrp="1"/>
          </p:cNvSpPr>
          <p:nvPr>
            <p:ph type="title"/>
          </p:nvPr>
        </p:nvSpPr>
        <p:spPr>
          <a:xfrm>
            <a:off x="141288" y="296863"/>
            <a:ext cx="7599362" cy="4683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7172" name="文本占位符 7171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7561262" cy="49736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7173" name="灯片编号占位符 7172"/>
          <p:cNvSpPr>
            <a:spLocks noGrp="1"/>
          </p:cNvSpPr>
          <p:nvPr>
            <p:ph type="sldNum" sz="quarter" idx="4"/>
          </p:nvPr>
        </p:nvSpPr>
        <p:spPr>
          <a:xfrm>
            <a:off x="7918450" y="6245225"/>
            <a:ext cx="1106488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sp>
        <p:nvSpPr>
          <p:cNvPr id="7174" name="日期占位符 7173"/>
          <p:cNvSpPr>
            <a:spLocks noGrp="1"/>
          </p:cNvSpPr>
          <p:nvPr>
            <p:ph type="dt" sz="half" idx="2"/>
          </p:nvPr>
        </p:nvSpPr>
        <p:spPr>
          <a:xfrm>
            <a:off x="223838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7175" name="页脚占位符 7174"/>
          <p:cNvSpPr>
            <a:spLocks noGrp="1"/>
          </p:cNvSpPr>
          <p:nvPr>
            <p:ph type="ftr" sz="quarter" idx="3"/>
          </p:nvPr>
        </p:nvSpPr>
        <p:spPr>
          <a:xfrm>
            <a:off x="2589213" y="6245225"/>
            <a:ext cx="505142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Unit%201%20Activity%203.sw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6137275" cy="1470025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   Hobbies</a:t>
            </a:r>
            <a:endParaRPr kern="1200" baseline="0" dirty="0">
              <a:latin typeface="Arial" panose="020B0604020202020204" pitchFamily="34" charset="0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6400800" cy="1369060"/>
          </a:xfrm>
        </p:spPr>
        <p:txBody>
          <a:bodyPr anchor="t"/>
          <a:lstStyle/>
          <a:p>
            <a:pPr algn="ctr" eaLnBrk="1" hangingPunct="1"/>
            <a:r>
              <a:rPr lang="en-US" altLang="zh-CN" sz="4000" b="1" dirty="0">
                <a:solidFill>
                  <a:srgbClr val="663300"/>
                </a:solidFill>
                <a:latin typeface="Times New Roman" panose="02020603050405020304" pitchFamily="18" charset="0"/>
                <a:sym typeface="+mn-ea"/>
              </a:rPr>
              <a:t>Unit 1</a:t>
            </a:r>
            <a:endParaRPr lang="en-US" altLang="zh-CN" sz="4000" b="1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663300"/>
                </a:solidFill>
                <a:latin typeface="Times New Roman" panose="02020603050405020304" pitchFamily="18" charset="0"/>
                <a:sym typeface="+mn-ea"/>
              </a:rPr>
              <a:t>Do you collect anything?</a:t>
            </a:r>
            <a:endParaRPr lang="zh-CN" sz="40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315" y="4077072"/>
            <a:ext cx="6992620" cy="1596390"/>
            <a:chOff x="969" y="7166"/>
            <a:chExt cx="11012" cy="2514"/>
          </a:xfrm>
        </p:grpSpPr>
        <p:pic>
          <p:nvPicPr>
            <p:cNvPr id="6148" name="Picture 6" descr="t011b1c03e5bcaf79d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943" y="7166"/>
              <a:ext cx="4039" cy="2506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149" name="Picture 7" descr="u=1969219756,4117601767&amp;fm=23&amp;gp=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266" y="7166"/>
              <a:ext cx="3120" cy="2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Picture 8" descr="u=3189722799,3186760386&amp;fm=23&amp;gp=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69" y="7166"/>
              <a:ext cx="2640" cy="25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矩形 7"/>
          <p:cNvSpPr/>
          <p:nvPr/>
        </p:nvSpPr>
        <p:spPr>
          <a:xfrm>
            <a:off x="2541018" y="60932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97063" y="2967990"/>
            <a:ext cx="408813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5400" b="1" noProof="0" dirty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Reading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Language points.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79705" y="1125855"/>
            <a:ext cx="7560945" cy="5590540"/>
          </a:xfrm>
        </p:spPr>
        <p:txBody>
          <a:bodyPr/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Lingling: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Hi，everyone! Come in and find somewhere to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sit down. Sorry, it's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 bit of a mess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I'll put the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fans on the shelf.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Betty:      Let me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have a look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.You've got so many fans.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Lingling: Yes, about sixty.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Betty:      Where did you get them?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Lingling: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Most of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them are pre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sents. People often give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me  fans as presents because they know I like 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them. Do  you collect anything?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sym typeface="+mn-ea"/>
              </a:rPr>
              <a:t>Reading</a:t>
            </a:r>
            <a:endParaRPr lang="en-US" altLang="zh-C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Language points.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79705" y="1125855"/>
            <a:ext cx="7560945" cy="559054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Betty:      Yes, I collect coins and notes, you know, like    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British pounds and US dollars.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Lingling: Coins? They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must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really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valuable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Can I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see them？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Betty:     Sure! I'll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show you my stamps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too. I've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collected stamps from all over the world. I've got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six or seven books of stamps.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Tony:    My hobby doesn't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cost as much as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yours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collect tickets, bus tickets and train tickets！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sym typeface="+mn-ea"/>
              </a:rPr>
              <a:t>Reading</a:t>
            </a:r>
            <a:endParaRPr lang="en-US" altLang="zh-C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Language points.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79705" y="1125855"/>
            <a:ext cx="7560945" cy="559054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Betty:      You can't do anything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with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old tickets！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Tony:       I know，but when I look at them，I remember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some wonderful places.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Lingling: Right！Their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value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isn't always important.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People also collect things just to remember  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something important in their lives.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sym typeface="+mn-ea"/>
              </a:rPr>
              <a:t>Reading</a:t>
            </a:r>
            <a:endParaRPr lang="en-US" altLang="zh-C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Everyday English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605" y="2096770"/>
            <a:ext cx="76244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● </a:t>
            </a:r>
            <a:r>
              <a:rPr lang="en-US" altLang="zh-CN" sz="2800" dirty="0"/>
              <a:t>Sorry, it's a bit of mess.</a:t>
            </a:r>
          </a:p>
          <a:p>
            <a:endParaRPr lang="en-US" altLang="zh-CN" sz="2800" dirty="0"/>
          </a:p>
          <a:p>
            <a:r>
              <a:rPr lang="en-US" altLang="zh-CN" sz="2800" dirty="0">
                <a:sym typeface="+mn-ea"/>
              </a:rPr>
              <a:t>● </a:t>
            </a:r>
            <a:r>
              <a:rPr lang="en-US" altLang="zh-CN" sz="2800" dirty="0"/>
              <a:t>Let me have a look.</a:t>
            </a:r>
          </a:p>
          <a:p>
            <a:endParaRPr lang="en-US" altLang="zh-CN" sz="2800" dirty="0"/>
          </a:p>
          <a:p>
            <a:r>
              <a:rPr lang="en-US" altLang="zh-CN" sz="2800" dirty="0">
                <a:sym typeface="+mn-ea"/>
              </a:rPr>
              <a:t>● </a:t>
            </a:r>
            <a:r>
              <a:rPr lang="en-US" altLang="zh-CN" sz="2800" dirty="0"/>
              <a:t>Can I see them?</a:t>
            </a:r>
          </a:p>
          <a:p>
            <a:endParaRPr lang="en-US" altLang="zh-CN" sz="2800" dirty="0"/>
          </a:p>
          <a:p>
            <a:r>
              <a:rPr lang="en-US" altLang="zh-CN" sz="2800" dirty="0">
                <a:sym typeface="+mn-ea"/>
              </a:rPr>
              <a:t>● </a:t>
            </a:r>
            <a:r>
              <a:rPr lang="en-US" altLang="zh-CN" sz="2800" dirty="0"/>
              <a:t>Right!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85005" y="2114550"/>
            <a:ext cx="2685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抱歉，有点乱。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85005" y="2996565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让我看一看。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85005" y="3850640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我能看看它们吗？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5005" y="47009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对！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2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Complete the passage with the correct form of the words in the box.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4</a:t>
            </a:r>
          </a:p>
        </p:txBody>
      </p:sp>
      <p:sp>
        <p:nvSpPr>
          <p:cNvPr id="3" name="Rectangle 16"/>
          <p:cNvSpPr/>
          <p:nvPr/>
        </p:nvSpPr>
        <p:spPr>
          <a:xfrm>
            <a:off x="285750" y="2135505"/>
            <a:ext cx="74549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Many people collect things,like postcards and toys. They like to put them（1）___________</a:t>
            </a:r>
            <a:r>
              <a:rPr lang="en-US" altLang="zh-CN" sz="2800" u="sng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special to look at. Lingling collects fans and keeps them on a（2）_______ in her bedroom. Betty collects （3）_______ and notes, such as British（4）__________and US （5）_________.</a:t>
            </a:r>
          </a:p>
        </p:txBody>
      </p:sp>
      <p:sp>
        <p:nvSpPr>
          <p:cNvPr id="31755" name="文本框 99"/>
          <p:cNvSpPr txBox="1"/>
          <p:nvPr/>
        </p:nvSpPr>
        <p:spPr>
          <a:xfrm>
            <a:off x="152400" y="1418590"/>
            <a:ext cx="7237095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indent="266700"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coin　dollar　pound　remember　shelf　somewhere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182870" y="3007995"/>
            <a:ext cx="2029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somewhere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842578" y="4283075"/>
            <a:ext cx="1149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shelf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87625" y="4917440"/>
            <a:ext cx="1149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coins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478280" y="5573395"/>
            <a:ext cx="129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pounds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295265" y="5584190"/>
            <a:ext cx="1477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3" grpId="0"/>
      <p:bldP spid="31755" grpId="0" animBg="1"/>
      <p:bldP spid="6" grpId="0"/>
      <p:bldP spid="4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Complete the passage with the correct form of the words in the box.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4</a:t>
            </a:r>
          </a:p>
        </p:txBody>
      </p:sp>
      <p:sp>
        <p:nvSpPr>
          <p:cNvPr id="3" name="Rectangle 16"/>
          <p:cNvSpPr/>
          <p:nvPr/>
        </p:nvSpPr>
        <p:spPr>
          <a:xfrm>
            <a:off x="252730" y="2135505"/>
            <a:ext cx="74879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She also collects stamps from all over the world.Tony collects tickets，but Betty thinks that you cannot do anything with old tickets.Lingling thinks that people also enjoy collecting things to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(6)____________ something important in their lives.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5" name="文本框 99"/>
          <p:cNvSpPr txBox="1"/>
          <p:nvPr/>
        </p:nvSpPr>
        <p:spPr>
          <a:xfrm>
            <a:off x="152400" y="1418590"/>
            <a:ext cx="7237095" cy="4603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indent="266700"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coin　dollar　pound　remember　shelf　somewhere</a:t>
            </a:r>
          </a:p>
        </p:txBody>
      </p:sp>
      <p:sp>
        <p:nvSpPr>
          <p:cNvPr id="14352" name="TextBox 1"/>
          <p:cNvSpPr txBox="1"/>
          <p:nvPr/>
        </p:nvSpPr>
        <p:spPr>
          <a:xfrm>
            <a:off x="974090" y="4905375"/>
            <a:ext cx="2021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remember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3" grpId="0"/>
      <p:bldP spid="31755" grpId="0" animBg="1"/>
      <p:bldP spid="143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Groupwork: </a:t>
            </a:r>
            <a:r>
              <a:rPr lang="en-US" altLang="zh-CN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Survey and Report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6</a:t>
            </a:r>
          </a:p>
        </p:txBody>
      </p:sp>
      <p:sp>
        <p:nvSpPr>
          <p:cNvPr id="3" name="Rectangle 16"/>
          <p:cNvSpPr/>
          <p:nvPr/>
        </p:nvSpPr>
        <p:spPr>
          <a:xfrm>
            <a:off x="252730" y="3797618"/>
            <a:ext cx="74879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539750" y="1103630"/>
            <a:ext cx="6811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alibri" panose="020F0502020204030204" charset="0"/>
                <a:ea typeface="宋体" panose="02010600030101010101" pitchFamily="2" charset="-122"/>
              </a:rPr>
              <a:t>Interview two friends’ hobbies in your groups and do a report.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601980" y="2110105"/>
          <a:ext cx="6400165" cy="435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1655">
                <a:tc>
                  <a:txBody>
                    <a:bodyPr/>
                    <a:lstStyle/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You can ask:</a:t>
                      </a:r>
                      <a:endParaRPr kumimoji="0" lang="en-US" altLang="zh-CN" sz="2800" b="1" kern="1200" cap="none" spc="0" normalizeH="0" baseline="0" noProof="1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Do you have a hobby?   </a:t>
                      </a:r>
                      <a:endParaRPr kumimoji="0" lang="en-US" altLang="zh-CN" sz="2800" b="1" kern="1200" cap="none" spc="0" normalizeH="0" baseline="0" noProof="1">
                        <a:solidFill>
                          <a:srgbClr val="0000FF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What</a:t>
                      </a: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’s your hobby?      </a:t>
                      </a:r>
                      <a:endParaRPr kumimoji="0" lang="en-US" altLang="zh-CN" sz="2800" b="1" kern="1200" cap="none" spc="0" normalizeH="0" baseline="0" noProof="1">
                        <a:solidFill>
                          <a:srgbClr val="0000FF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Why</a:t>
                      </a: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do you enjoy your hobby?</a:t>
                      </a:r>
                      <a:endParaRPr kumimoji="0" lang="en-US" altLang="zh-CN" sz="2800" b="1" kern="1200" cap="none" spc="0" normalizeH="0" baseline="0" noProof="1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When</a:t>
                      </a: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did you start doing it?</a:t>
                      </a:r>
                      <a:endParaRPr kumimoji="0" lang="en-US" altLang="zh-CN" sz="2800" b="1" kern="1200" cap="none" spc="0" normalizeH="0" baseline="0" noProof="1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How often </a:t>
                      </a: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do you …? </a:t>
                      </a:r>
                      <a:endParaRPr kumimoji="0" lang="en-US" altLang="zh-CN" sz="2800" b="1" kern="1200" cap="none" spc="0" normalizeH="0" baseline="0" noProof="1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Where</a:t>
                      </a: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 do you…?  </a:t>
                      </a:r>
                      <a:endParaRPr kumimoji="0" lang="en-US" altLang="zh-CN" sz="2800" b="1" kern="1200" cap="none" spc="0" normalizeH="0" baseline="0" noProof="1">
                        <a:latin typeface="Calibri" panose="020F0502020204030204" charset="0"/>
                        <a:ea typeface="宋体" panose="02010600030101010101" pitchFamily="2" charset="-122"/>
                        <a:cs typeface="+mn-cs"/>
                        <a:sym typeface="+mn-ea"/>
                      </a:endParaRPr>
                    </a:p>
                    <a:p>
                      <a:pPr marL="342900" marR="0" indent="-342900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zh-CN" sz="2800" dirty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... …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Groupwork: </a:t>
            </a:r>
            <a:r>
              <a:rPr lang="en-US" altLang="zh-CN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Survey and Report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6</a:t>
            </a:r>
          </a:p>
        </p:txBody>
      </p:sp>
      <p:sp>
        <p:nvSpPr>
          <p:cNvPr id="3" name="Rectangle 16"/>
          <p:cNvSpPr/>
          <p:nvPr/>
        </p:nvSpPr>
        <p:spPr>
          <a:xfrm>
            <a:off x="252730" y="3797618"/>
            <a:ext cx="74879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539750" y="1103630"/>
            <a:ext cx="6811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alibri" panose="020F0502020204030204" charset="0"/>
                <a:ea typeface="宋体" panose="02010600030101010101" pitchFamily="2" charset="-122"/>
              </a:rPr>
              <a:t>Interview two friends’ hobbies in your groups and do a report.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539750" y="2056765"/>
          <a:ext cx="7008495" cy="47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1655">
                <a:tc>
                  <a:txBody>
                    <a:bodyPr/>
                    <a:lstStyle/>
                    <a:p>
                      <a:pPr marR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defRPr/>
                      </a:pP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You can do a report like this:</a:t>
                      </a:r>
                      <a:endParaRPr kumimoji="0" lang="en-US" altLang="zh-CN" sz="2800" b="1" i="0" u="none" strike="noStrike" cap="none" spc="0" normalizeH="0" baseline="0"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R="0" lvl="0" algn="l" defTabSz="91440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defRPr/>
                      </a:pP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My friend is __________.</a:t>
                      </a:r>
                      <a:endParaRPr kumimoji="0" lang="en-US" altLang="zh-CN" sz="2800" b="1" i="0" u="none" strike="noStrike" cap="none" spc="0" normalizeH="0" baseline="0">
                        <a:latin typeface="Calibri" panose="020F050202020403020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R="0" lvl="0" algn="l" defTabSz="91440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Tx/>
                        <a:buSzTx/>
                        <a:buFont typeface="Wingdings" panose="05000000000000000000" pitchFamily="2" charset="2"/>
                        <a:defRPr/>
                      </a:pP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She/He likes __________ because she/he thinks it’s _________. She /He liked</a:t>
                      </a:r>
                      <a:r>
                        <a:rPr kumimoji="0" lang="en-US" altLang="zh-CN" sz="2800" b="1" i="0" u="none" strike="noStrike" cap="none" spc="0" normalizeH="0" baseline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_________ </a:t>
                      </a: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when she was _______. She/He</a:t>
                      </a:r>
                      <a:r>
                        <a:rPr kumimoji="0" lang="en-US" altLang="zh-CN" sz="2800" b="1" i="0" u="none" strike="noStrike" cap="none" spc="0" normalizeH="0" baseline="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___________ </a:t>
                      </a:r>
                      <a:r>
                        <a:rPr lang="en-US" altLang="zh-CN" sz="2800">
                          <a:latin typeface="Calibri" panose="020F0502020204030204" charset="0"/>
                          <a:ea typeface="宋体" panose="02010600030101010101" pitchFamily="2" charset="-122"/>
                          <a:sym typeface="+mn-ea"/>
                        </a:rPr>
                        <a:t>every day/once a week/twice a week… and she usually  __________ at school/at home/in the library/on the playground...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Homework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216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3" name="Rectangle 16"/>
          <p:cNvSpPr/>
          <p:nvPr/>
        </p:nvSpPr>
        <p:spPr>
          <a:xfrm>
            <a:off x="252730" y="3797618"/>
            <a:ext cx="74879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6" name="文本框 99"/>
          <p:cNvSpPr txBox="1"/>
          <p:nvPr/>
        </p:nvSpPr>
        <p:spPr>
          <a:xfrm>
            <a:off x="349250" y="1461770"/>
            <a:ext cx="73914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①Remember the new words and important sentences of unit1.(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必做）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②Make a survey in your family and do a report next class.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（选做）</a:t>
            </a:r>
          </a:p>
        </p:txBody>
      </p:sp>
      <p:pic>
        <p:nvPicPr>
          <p:cNvPr id="26627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250" y="3420110"/>
            <a:ext cx="7092950" cy="2468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Look at the pictures. Do you know the names of the collections. </a:t>
            </a:r>
          </a:p>
        </p:txBody>
      </p:sp>
      <p:grpSp>
        <p:nvGrpSpPr>
          <p:cNvPr id="10246" name="组合 18"/>
          <p:cNvGrpSpPr/>
          <p:nvPr/>
        </p:nvGrpSpPr>
        <p:grpSpPr>
          <a:xfrm>
            <a:off x="587375" y="3229610"/>
            <a:ext cx="3148965" cy="1641475"/>
            <a:chOff x="142844" y="5135570"/>
            <a:chExt cx="3151220" cy="1722430"/>
          </a:xfrm>
        </p:grpSpPr>
        <p:pic>
          <p:nvPicPr>
            <p:cNvPr id="10264" name="图片 12" descr="u=3296527226,843362452&amp;fm=21&amp;gp=0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42844" y="5214950"/>
              <a:ext cx="2000264" cy="1388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5" name="图片 13" descr="u=3047209979,1339509729&amp;fm=21&amp;gp=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5135570"/>
              <a:ext cx="2293964" cy="17224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8" name="Group 3"/>
          <p:cNvGrpSpPr/>
          <p:nvPr/>
        </p:nvGrpSpPr>
        <p:grpSpPr>
          <a:xfrm>
            <a:off x="3867150" y="5261610"/>
            <a:ext cx="3683000" cy="1299845"/>
            <a:chOff x="336" y="1776"/>
            <a:chExt cx="4608" cy="1200"/>
          </a:xfrm>
        </p:grpSpPr>
        <p:pic>
          <p:nvPicPr>
            <p:cNvPr id="10260" name="Picture 4" descr="200511301323539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2" y="1776"/>
              <a:ext cx="2352" cy="1200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</p:pic>
        <p:grpSp>
          <p:nvGrpSpPr>
            <p:cNvPr id="10261" name="Group 5"/>
            <p:cNvGrpSpPr/>
            <p:nvPr/>
          </p:nvGrpSpPr>
          <p:grpSpPr>
            <a:xfrm>
              <a:off x="336" y="1776"/>
              <a:ext cx="2298" cy="1200"/>
              <a:chOff x="240" y="1584"/>
              <a:chExt cx="2298" cy="1200"/>
            </a:xfrm>
          </p:grpSpPr>
          <p:pic>
            <p:nvPicPr>
              <p:cNvPr id="10262" name="Picture 6" descr="60_2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40" y="1584"/>
                <a:ext cx="117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63" name="Picture 7" descr="98_2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392" y="1584"/>
                <a:ext cx="1146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" name="图片 5" descr="a9a0ae3ed775452c789e98587d1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7200" y="5336540"/>
            <a:ext cx="2303145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1" descr="C:\Users\Administrator\Desktop\20100501124415-71765879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03655" y="5680710"/>
            <a:ext cx="2265680" cy="98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-2147482604" descr="http://f.01ny.cn/forum/201203/13/115708j59dbjuhi696fmzu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2890" y="1299845"/>
            <a:ext cx="2139315" cy="1579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-2147482605" descr="http://wenwen.soso.com/p/20100315/20100315235317-92579689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568508" y="3316288"/>
            <a:ext cx="2713037" cy="155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1" descr="http://imgt0.bdstatic.com/it/u=3229287937,150982907&amp;fm=23&amp;gp=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380990" y="1321435"/>
            <a:ext cx="2185670" cy="1531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35305" y="2482215"/>
            <a:ext cx="15938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fan</a:t>
            </a:r>
            <a:r>
              <a:rPr lang="en-US" altLang="zh-CN" sz="540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6" name="图片 9" descr="se8187747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503805" y="1278890"/>
            <a:ext cx="1729105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386455" y="1299845"/>
            <a:ext cx="1788160" cy="1571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79065" y="2482215"/>
            <a:ext cx="23571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/>
              <a:t>ticket</a:t>
            </a:r>
            <a:r>
              <a:rPr lang="en-US" altLang="zh-CN" sz="5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6185" y="2482215"/>
            <a:ext cx="28143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chemeClr val="tx1"/>
                </a:solidFill>
              </a:rPr>
              <a:t>toy car</a:t>
            </a:r>
            <a:r>
              <a:rPr lang="en-US" altLang="zh-CN" sz="5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2890" y="3505835"/>
            <a:ext cx="34620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/>
              <a:t>postcard</a:t>
            </a:r>
            <a:r>
              <a:rPr lang="en-US" altLang="zh-CN" sz="5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32960" y="3488690"/>
            <a:ext cx="258508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/>
              <a:t>stamp</a:t>
            </a:r>
            <a:r>
              <a:rPr lang="en-US" altLang="zh-CN" sz="5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2660" y="5405120"/>
            <a:ext cx="20129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/>
              <a:t>note</a:t>
            </a:r>
            <a:r>
              <a:rPr lang="en-US" altLang="zh-CN" sz="5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87900" y="5336540"/>
            <a:ext cx="19748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/>
              <a:t>coin</a:t>
            </a:r>
            <a:r>
              <a:rPr lang="en-US" altLang="zh-CN" sz="5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5367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Lead-in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Listen and find out who collects the things in the pictures.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79705" y="1125855"/>
            <a:ext cx="7560945" cy="4407535"/>
          </a:xfrm>
        </p:spPr>
        <p:txBody>
          <a:bodyPr/>
          <a:lstStyle/>
          <a:p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635" y="145669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  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Tony's dad 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Tony's mum</a:t>
            </a:r>
            <a:endParaRPr lang="zh-CN" altLang="en-US" sz="3200" dirty="0"/>
          </a:p>
        </p:txBody>
      </p:sp>
      <p:pic>
        <p:nvPicPr>
          <p:cNvPr id="7180" name="图片 1" descr="Unit 1 Activity 1 P48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157855" y="3831590"/>
            <a:ext cx="4644390" cy="2888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1"/>
          <p:cNvSpPr txBox="1"/>
          <p:nvPr/>
        </p:nvSpPr>
        <p:spPr>
          <a:xfrm>
            <a:off x="2813050" y="1655445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a,c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13050" y="2415540"/>
            <a:ext cx="862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b,c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13050" y="3128645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d,e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Answer the questions.Use the words and expression in the box to help you.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179705" y="1125855"/>
            <a:ext cx="7560945" cy="4407535"/>
          </a:xfrm>
        </p:spPr>
        <p:txBody>
          <a:bodyPr/>
          <a:lstStyle/>
          <a:p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603050405020304" pitchFamily="18" charset="0"/>
                <a:sym typeface="+mn-ea"/>
              </a:rPr>
              <a:t>1 What does Tony's mum want him to do？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dirty="0">
                <a:latin typeface="Times New Roman" panose="02020603050405020304" pitchFamily="18" charset="0"/>
                <a:sym typeface="+mn-ea"/>
              </a:rPr>
              <a:t>2 Which hobby does Tony think is expensive？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dirty="0">
                <a:latin typeface="Times New Roman" panose="02020603050405020304" pitchFamily="18" charset="0"/>
                <a:sym typeface="+mn-ea"/>
              </a:rPr>
              <a:t>3 Which hobby do you think takes up the most space？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b="1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8203" name="文本框 99"/>
          <p:cNvSpPr txBox="1"/>
          <p:nvPr/>
        </p:nvSpPr>
        <p:spPr>
          <a:xfrm>
            <a:off x="285115" y="1243965"/>
            <a:ext cx="7307263" cy="4572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66700"/>
            <a:r>
              <a:rPr lang="zh-CN" altLang="en-US" sz="2400" dirty="0">
                <a:latin typeface="Times New Roman" panose="02020603050405020304" pitchFamily="18" charset="0"/>
              </a:rPr>
              <a:t>collect　fan　postcard　stampticket　tidy up 　toy</a:t>
            </a:r>
          </a:p>
        </p:txBody>
      </p:sp>
      <p:sp>
        <p:nvSpPr>
          <p:cNvPr id="16" name="矩形 15"/>
          <p:cNvSpPr/>
          <p:nvPr/>
        </p:nvSpPr>
        <p:spPr>
          <a:xfrm>
            <a:off x="848360" y="2195195"/>
            <a:ext cx="6637337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Tony's mum wants him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 up his room and  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a place to put all his toy cars.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8360" y="3950018"/>
            <a:ext cx="2578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 stamps.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8360" y="5312410"/>
            <a:ext cx="28517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 toy cars.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Unit 1 Activity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01660" y="2324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06" grpId="1"/>
      <p:bldP spid="21507" grpId="0" uiExpand="1" build="p"/>
      <p:bldP spid="8203" grpId="0" bldLvl="0" animBg="1"/>
      <p:bldP spid="16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Watch the video </a:t>
            </a:r>
            <a:r>
              <a:rPr lang="en-US" altLang="zh-CN" b="1" dirty="0">
                <a:latin typeface="Arial" panose="020B0604020202020204" pitchFamily="34" charset="0"/>
                <a:sym typeface="Times New Roman" panose="02020603050405020304" pitchFamily="18" charset="0"/>
              </a:rPr>
              <a:t>and answer the questions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Activity 3</a:t>
            </a:r>
          </a:p>
        </p:txBody>
      </p:sp>
      <p:pic>
        <p:nvPicPr>
          <p:cNvPr id="11" name="图片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10865" y="1094740"/>
            <a:ext cx="1989455" cy="1989455"/>
          </a:xfrm>
          <a:prstGeom prst="rect">
            <a:avLst/>
          </a:prstGeom>
        </p:spPr>
      </p:pic>
      <p:sp>
        <p:nvSpPr>
          <p:cNvPr id="14338" name="TextBox 18"/>
          <p:cNvSpPr txBox="1"/>
          <p:nvPr/>
        </p:nvSpPr>
        <p:spPr>
          <a:xfrm>
            <a:off x="292735" y="3275965"/>
            <a:ext cx="76250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1.What are they talking about?</a:t>
            </a:r>
          </a:p>
          <a:p>
            <a:endParaRPr lang="zh-CN" altLang="zh-CN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2.What kind of hobby do they like?</a:t>
            </a:r>
            <a:endParaRPr lang="zh-CN" altLang="zh-CN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9095" y="3955733"/>
            <a:ext cx="314960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Their hobbies.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9095" y="5189538"/>
            <a:ext cx="244951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Collecting.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14338" grpId="0"/>
      <p:bldP spid="20" grpId="2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8"/>
          <p:cNvSpPr/>
          <p:nvPr/>
        </p:nvSpPr>
        <p:spPr>
          <a:xfrm rot="296847" flipH="1">
            <a:off x="4695508" y="2020888"/>
            <a:ext cx="312737" cy="3984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14" name="Freeform 48"/>
          <p:cNvSpPr/>
          <p:nvPr/>
        </p:nvSpPr>
        <p:spPr>
          <a:xfrm rot="988814">
            <a:off x="2861945" y="1944053"/>
            <a:ext cx="514350" cy="4238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7" name="Freeform 48"/>
          <p:cNvSpPr/>
          <p:nvPr/>
        </p:nvSpPr>
        <p:spPr>
          <a:xfrm rot="988814">
            <a:off x="1837690" y="2629853"/>
            <a:ext cx="514350" cy="4238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8" name="Freeform 48"/>
          <p:cNvSpPr/>
          <p:nvPr/>
        </p:nvSpPr>
        <p:spPr>
          <a:xfrm rot="988814" flipV="1">
            <a:off x="1721485" y="4091623"/>
            <a:ext cx="360363" cy="657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Read the dialogue and answer the questions.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07375" y="1094740"/>
            <a:ext cx="613410" cy="16719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15368" name="Freeform 9"/>
          <p:cNvSpPr/>
          <p:nvPr/>
        </p:nvSpPr>
        <p:spPr>
          <a:xfrm>
            <a:off x="4306570" y="4698365"/>
            <a:ext cx="228600" cy="1981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1016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15369" name="Line 11"/>
          <p:cNvSpPr/>
          <p:nvPr/>
        </p:nvSpPr>
        <p:spPr>
          <a:xfrm flipV="1">
            <a:off x="3911600" y="3314065"/>
            <a:ext cx="33338" cy="1352550"/>
          </a:xfrm>
          <a:prstGeom prst="line">
            <a:avLst/>
          </a:prstGeom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28"/>
          <p:cNvSpPr/>
          <p:nvPr/>
        </p:nvSpPr>
        <p:spPr>
          <a:xfrm rot="296847" flipH="1">
            <a:off x="4209733" y="3941445"/>
            <a:ext cx="581025" cy="7556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15371" name="Freeform 48"/>
          <p:cNvSpPr/>
          <p:nvPr/>
        </p:nvSpPr>
        <p:spPr>
          <a:xfrm rot="988814">
            <a:off x="2823528" y="4026535"/>
            <a:ext cx="846137" cy="5461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15372" name="Text Box 32"/>
          <p:cNvSpPr txBox="1"/>
          <p:nvPr/>
        </p:nvSpPr>
        <p:spPr>
          <a:xfrm>
            <a:off x="3106738" y="5382260"/>
            <a:ext cx="14281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Hobbies</a:t>
            </a:r>
          </a:p>
        </p:txBody>
      </p:sp>
      <p:sp>
        <p:nvSpPr>
          <p:cNvPr id="15374" name="Oval 13"/>
          <p:cNvSpPr/>
          <p:nvPr/>
        </p:nvSpPr>
        <p:spPr>
          <a:xfrm>
            <a:off x="978535" y="3117850"/>
            <a:ext cx="2232016" cy="1008007"/>
          </a:xfrm>
          <a:prstGeom prst="ellipse">
            <a:avLst/>
          </a:prstGeom>
          <a:solidFill>
            <a:srgbClr val="FF99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Lingling’s 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hobby</a:t>
            </a:r>
          </a:p>
        </p:txBody>
      </p:sp>
      <p:sp>
        <p:nvSpPr>
          <p:cNvPr id="15375" name="Oval 14"/>
          <p:cNvSpPr/>
          <p:nvPr/>
        </p:nvSpPr>
        <p:spPr>
          <a:xfrm>
            <a:off x="2812415" y="2306320"/>
            <a:ext cx="2232016" cy="1008007"/>
          </a:xfrm>
          <a:prstGeom prst="ellipse">
            <a:avLst/>
          </a:prstGeom>
          <a:solidFill>
            <a:srgbClr val="FFFF99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Betty’s 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hobbies</a:t>
            </a:r>
          </a:p>
        </p:txBody>
      </p:sp>
      <p:sp>
        <p:nvSpPr>
          <p:cNvPr id="15376" name="Oval 51"/>
          <p:cNvSpPr/>
          <p:nvPr/>
        </p:nvSpPr>
        <p:spPr>
          <a:xfrm flipH="1">
            <a:off x="4822190" y="3508375"/>
            <a:ext cx="2232016" cy="1008007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Tony’s 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hobby</a:t>
            </a:r>
          </a:p>
        </p:txBody>
      </p:sp>
      <p:sp>
        <p:nvSpPr>
          <p:cNvPr id="19" name="椭圆 18"/>
          <p:cNvSpPr/>
          <p:nvPr/>
        </p:nvSpPr>
        <p:spPr>
          <a:xfrm>
            <a:off x="141605" y="4335350"/>
            <a:ext cx="1646555" cy="74508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Why?</a:t>
            </a:r>
          </a:p>
        </p:txBody>
      </p:sp>
      <p:sp>
        <p:nvSpPr>
          <p:cNvPr id="24" name="Freeform 28"/>
          <p:cNvSpPr/>
          <p:nvPr/>
        </p:nvSpPr>
        <p:spPr>
          <a:xfrm rot="296847" flipH="1">
            <a:off x="5995988" y="2882900"/>
            <a:ext cx="404812" cy="6096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21" name="椭圆 20"/>
          <p:cNvSpPr/>
          <p:nvPr/>
        </p:nvSpPr>
        <p:spPr>
          <a:xfrm>
            <a:off x="254000" y="2208883"/>
            <a:ext cx="1697990" cy="74415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What?</a:t>
            </a:r>
          </a:p>
        </p:txBody>
      </p:sp>
      <p:sp>
        <p:nvSpPr>
          <p:cNvPr id="26" name="Freeform 28"/>
          <p:cNvSpPr/>
          <p:nvPr/>
        </p:nvSpPr>
        <p:spPr>
          <a:xfrm rot="296847" flipH="1" flipV="1">
            <a:off x="5991860" y="4537075"/>
            <a:ext cx="501650" cy="5222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9" h="431">
                <a:moveTo>
                  <a:pt x="0" y="23"/>
                </a:moveTo>
                <a:cubicBezTo>
                  <a:pt x="140" y="11"/>
                  <a:pt x="280" y="0"/>
                  <a:pt x="363" y="68"/>
                </a:cubicBezTo>
                <a:cubicBezTo>
                  <a:pt x="446" y="136"/>
                  <a:pt x="472" y="283"/>
                  <a:pt x="499" y="431"/>
                </a:cubicBezTo>
              </a:path>
            </a:pathLst>
          </a:custGeom>
          <a:noFill/>
          <a:ln w="152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6" name="Freeform 9"/>
          <p:cNvSpPr/>
          <p:nvPr/>
        </p:nvSpPr>
        <p:spPr>
          <a:xfrm>
            <a:off x="2981960" y="4698365"/>
            <a:ext cx="228600" cy="1981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59" h="1225">
                <a:moveTo>
                  <a:pt x="136" y="0"/>
                </a:moveTo>
                <a:cubicBezTo>
                  <a:pt x="147" y="283"/>
                  <a:pt x="159" y="567"/>
                  <a:pt x="136" y="771"/>
                </a:cubicBezTo>
                <a:cubicBezTo>
                  <a:pt x="113" y="975"/>
                  <a:pt x="56" y="1100"/>
                  <a:pt x="0" y="1225"/>
                </a:cubicBezTo>
              </a:path>
            </a:pathLst>
          </a:custGeom>
          <a:noFill/>
          <a:ln w="1016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/>
          </a:p>
        </p:txBody>
      </p:sp>
      <p:sp>
        <p:nvSpPr>
          <p:cNvPr id="10" name="椭圆 9"/>
          <p:cNvSpPr/>
          <p:nvPr/>
        </p:nvSpPr>
        <p:spPr>
          <a:xfrm>
            <a:off x="1245870" y="1469108"/>
            <a:ext cx="1697990" cy="74415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What?</a:t>
            </a:r>
          </a:p>
        </p:txBody>
      </p:sp>
      <p:sp>
        <p:nvSpPr>
          <p:cNvPr id="12" name="椭圆 11"/>
          <p:cNvSpPr/>
          <p:nvPr/>
        </p:nvSpPr>
        <p:spPr>
          <a:xfrm>
            <a:off x="6351905" y="2565118"/>
            <a:ext cx="1697990" cy="74415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What?</a:t>
            </a:r>
          </a:p>
        </p:txBody>
      </p:sp>
      <p:sp>
        <p:nvSpPr>
          <p:cNvPr id="15" name="椭圆 14"/>
          <p:cNvSpPr/>
          <p:nvPr/>
        </p:nvSpPr>
        <p:spPr>
          <a:xfrm>
            <a:off x="4949825" y="1687400"/>
            <a:ext cx="1646555" cy="74508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Why?</a:t>
            </a:r>
          </a:p>
        </p:txBody>
      </p:sp>
      <p:sp>
        <p:nvSpPr>
          <p:cNvPr id="16" name="椭圆 15"/>
          <p:cNvSpPr/>
          <p:nvPr/>
        </p:nvSpPr>
        <p:spPr>
          <a:xfrm>
            <a:off x="6274435" y="4786200"/>
            <a:ext cx="1646555" cy="745080"/>
          </a:xfrm>
          <a:prstGeom prst="ellipse">
            <a:avLst/>
          </a:prstGeom>
          <a:solidFill>
            <a:srgbClr val="119F1F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The answers to the questions.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8986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10205" y="2962910"/>
            <a:ext cx="48990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Collecting coins, notes and stamps.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Because they are valuable.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50" y="1659890"/>
            <a:ext cx="2818130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/>
              <a:t>Lingling's</a:t>
            </a:r>
            <a:r>
              <a:rPr lang="en-US" altLang="zh-CN" sz="2800" dirty="0"/>
              <a:t> hobby: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Betty's hobby: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Tony's hobby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10205" y="1659890"/>
            <a:ext cx="4217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fans.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she likes them.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10205" y="4678680"/>
            <a:ext cx="48069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Collecting  old tickets.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Because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 wants to remember some wonderful places.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1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Discuss in groups.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1380" y="2673985"/>
            <a:ext cx="62858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For a hobby,</a:t>
            </a:r>
            <a:endParaRPr lang="en-US" altLang="zh-CN" sz="3600" b="1" i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is the value important or not?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Discuss in groups.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45780" y="1094740"/>
            <a:ext cx="675005" cy="1694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07160" y="2050415"/>
            <a:ext cx="50679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value isn’t important.</a:t>
            </a:r>
          </a:p>
        </p:txBody>
      </p:sp>
      <p:sp>
        <p:nvSpPr>
          <p:cNvPr id="18435" name="矩形 2"/>
          <p:cNvSpPr/>
          <p:nvPr/>
        </p:nvSpPr>
        <p:spPr>
          <a:xfrm>
            <a:off x="141605" y="3177540"/>
            <a:ext cx="75463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collect things just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remember  something important in our lives</a:t>
            </a:r>
            <a:r>
              <a:rPr lang="en-US" altLang="zh-CN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A5384"/>
      </a:accent1>
      <a:accent2>
        <a:srgbClr val="A1B8CA"/>
      </a:accent2>
      <a:accent3>
        <a:srgbClr val="FFFFFF"/>
      </a:accent3>
      <a:accent4>
        <a:srgbClr val="000000"/>
      </a:accent4>
      <a:accent5>
        <a:srgbClr val="ACB4C2"/>
      </a:accent5>
      <a:accent6>
        <a:srgbClr val="90A5B5"/>
      </a:accent6>
      <a:hlink>
        <a:srgbClr val="2A96C0"/>
      </a:hlink>
      <a:folHlink>
        <a:srgbClr val="3E78AD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5384"/>
        </a:accent1>
        <a:accent2>
          <a:srgbClr val="A1B8CA"/>
        </a:accent2>
        <a:accent3>
          <a:srgbClr val="FFFFFF"/>
        </a:accent3>
        <a:accent4>
          <a:srgbClr val="000000"/>
        </a:accent4>
        <a:accent5>
          <a:srgbClr val="ACB4C2"/>
        </a:accent5>
        <a:accent6>
          <a:srgbClr val="90A5B5"/>
        </a:accent6>
        <a:hlink>
          <a:srgbClr val="2A96C0"/>
        </a:hlink>
        <a:folHlink>
          <a:srgbClr val="3E78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全屏显示(4:3)</PresentationFormat>
  <Paragraphs>166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Module 6   Hobbies</vt:lpstr>
      <vt:lpstr>Look at the pictures. Do you know the names of the collections. </vt:lpstr>
      <vt:lpstr>Listen and find out who collects the things in the pictures.</vt:lpstr>
      <vt:lpstr>Answer the questions.Use the words and expression in the box to help you.</vt:lpstr>
      <vt:lpstr>Watch the video and answer the questions.</vt:lpstr>
      <vt:lpstr>Read the dialogue and answer the questions.</vt:lpstr>
      <vt:lpstr>The answers to the questions.</vt:lpstr>
      <vt:lpstr>Discuss in groups.</vt:lpstr>
      <vt:lpstr>Discuss in groups.</vt:lpstr>
      <vt:lpstr>PowerPoint 演示文稿</vt:lpstr>
      <vt:lpstr>Language points.</vt:lpstr>
      <vt:lpstr>Language points.</vt:lpstr>
      <vt:lpstr>Language points.</vt:lpstr>
      <vt:lpstr>Everyday English</vt:lpstr>
      <vt:lpstr>Complete the passage with the correct form of the words in the box.</vt:lpstr>
      <vt:lpstr>Complete the passage with the correct form of the words in the box.</vt:lpstr>
      <vt:lpstr>Groupwork:  Survey and Report</vt:lpstr>
      <vt:lpstr>Groupwork:  Survey and Report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2005-07-08T10:43:00Z</dcterms:created>
  <dcterms:modified xsi:type="dcterms:W3CDTF">2023-01-16T23:51:03Z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CA5BDD9E79CD493D8F8AA870A9A1EDC5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