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79" r:id="rId2"/>
    <p:sldId id="380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微软雅黑" panose="020B0503020204020204" pitchFamily="34" charset="-122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微软雅黑" panose="020B0503020204020204" pitchFamily="34" charset="-122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微软雅黑" panose="020B0503020204020204" pitchFamily="34" charset="-122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微软雅黑" panose="020B0503020204020204" pitchFamily="34" charset="-122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微软雅黑" panose="020B0503020204020204" pitchFamily="34" charset="-122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微软雅黑" panose="020B0503020204020204" pitchFamily="34" charset="-122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微软雅黑" panose="020B0503020204020204" pitchFamily="34" charset="-122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微软雅黑" panose="020B0503020204020204" pitchFamily="34" charset="-122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微软雅黑" panose="020B0503020204020204" pitchFamily="34" charset="-122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2E2E2E"/>
    <a:srgbClr val="45BCBC"/>
    <a:srgbClr val="CD5897"/>
    <a:srgbClr val="F0587D"/>
    <a:srgbClr val="A35318"/>
    <a:srgbClr val="8ECB33"/>
    <a:srgbClr val="446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31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84" y="-7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P24.wmv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矩形 1"/>
          <p:cNvSpPr>
            <a:spLocks noChangeArrowheads="1"/>
          </p:cNvSpPr>
          <p:nvPr/>
        </p:nvSpPr>
        <p:spPr bwMode="auto">
          <a:xfrm>
            <a:off x="0" y="1301591"/>
            <a:ext cx="9144000" cy="15465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endParaRPr lang="en-US" altLang="zh-CN" sz="3200" b="1" dirty="0" smtClean="0">
              <a:latin typeface="Times New Roman" panose="02020603050405020304" pitchFamily="18" charset="0"/>
              <a:ea typeface="汉仪乐喵体简" pitchFamily="18" charset="-122"/>
            </a:endParaRPr>
          </a:p>
          <a:p>
            <a:pPr algn="ctr"/>
            <a:r>
              <a:rPr lang="en-US" altLang="zh-CN" sz="3200" b="1" dirty="0" smtClean="0">
                <a:latin typeface="Times New Roman" panose="02020603050405020304" pitchFamily="18" charset="0"/>
                <a:ea typeface="汉仪乐喵体简" pitchFamily="18" charset="-122"/>
              </a:rPr>
              <a:t>Unit </a:t>
            </a:r>
            <a:r>
              <a:rPr lang="en-US" altLang="zh-CN" sz="3200" b="1" dirty="0">
                <a:latin typeface="Times New Roman" panose="02020603050405020304" pitchFamily="18" charset="0"/>
                <a:ea typeface="汉仪乐喵体简" pitchFamily="18" charset="-122"/>
              </a:rPr>
              <a:t>2   What’s your number</a:t>
            </a:r>
            <a:r>
              <a:rPr lang="en-US" altLang="zh-CN" sz="3200" b="1" dirty="0" smtClean="0">
                <a:latin typeface="Times New Roman" panose="02020603050405020304" pitchFamily="18" charset="0"/>
                <a:ea typeface="汉仪乐喵体简" pitchFamily="18" charset="-122"/>
              </a:rPr>
              <a:t>?</a:t>
            </a:r>
          </a:p>
          <a:p>
            <a:pPr algn="ctr"/>
            <a:endParaRPr lang="zh-CN" altLang="en-US" sz="3200" b="1" dirty="0">
              <a:latin typeface="Times New Roman" panose="02020603050405020304" pitchFamily="18" charset="0"/>
              <a:ea typeface="汉仪乐喵体简" pitchFamily="18" charset="-122"/>
            </a:endParaRPr>
          </a:p>
        </p:txBody>
      </p:sp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2681288" y="818197"/>
            <a:ext cx="361950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精通版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四年级上册</a:t>
            </a:r>
          </a:p>
        </p:txBody>
      </p:sp>
      <p:sp>
        <p:nvSpPr>
          <p:cNvPr id="2051" name="矩形 1"/>
          <p:cNvSpPr>
            <a:spLocks noChangeArrowheads="1"/>
          </p:cNvSpPr>
          <p:nvPr/>
        </p:nvSpPr>
        <p:spPr bwMode="auto">
          <a:xfrm>
            <a:off x="3704033" y="2898710"/>
            <a:ext cx="1735931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3000" b="1" dirty="0">
                <a:latin typeface="Times New Roman" panose="02020603050405020304" pitchFamily="18" charset="0"/>
                <a:ea typeface="汉仪乐喵体简" pitchFamily="18" charset="-122"/>
              </a:rPr>
              <a:t>Lesson 12</a:t>
            </a:r>
            <a:endParaRPr lang="zh-CN" altLang="en-US" sz="3000" b="1" dirty="0">
              <a:latin typeface="Times New Roman" panose="02020603050405020304" pitchFamily="18" charset="0"/>
              <a:ea typeface="汉仪乐喵体简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27571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1291" y="864394"/>
            <a:ext cx="2562240" cy="484748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2700" b="1" dirty="0">
                <a:solidFill>
                  <a:srgbClr val="0000FF"/>
                </a:solidFill>
                <a:latin typeface="+mj-ea"/>
                <a:ea typeface="+mj-ea"/>
              </a:rPr>
              <a:t>询问</a:t>
            </a:r>
            <a:r>
              <a:rPr lang="zh-CN" altLang="en-US" sz="2700" b="1" dirty="0">
                <a:solidFill>
                  <a:srgbClr val="0000FF"/>
                </a:solidFill>
                <a:latin typeface="+mj-ea"/>
                <a:ea typeface="+mj-ea"/>
              </a:rPr>
              <a:t>年级和班级</a:t>
            </a:r>
            <a:endParaRPr lang="zh-CN" altLang="en-US" sz="2700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3110" y="100013"/>
            <a:ext cx="688181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801291" y="202406"/>
            <a:ext cx="1856184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Play roles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5817" y="2045494"/>
            <a:ext cx="1735931" cy="222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2" y="2045494"/>
            <a:ext cx="1471613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/>
          <p:nvPr/>
        </p:nvSpPr>
        <p:spPr>
          <a:xfrm>
            <a:off x="677466" y="1799035"/>
            <a:ext cx="2038350" cy="970359"/>
          </a:xfrm>
          <a:prstGeom prst="wedgeRoundRectCallout">
            <a:avLst>
              <a:gd name="adj1" fmla="val 64700"/>
              <a:gd name="adj2" fmla="val 21365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Which class are you in</a:t>
            </a:r>
            <a:r>
              <a:rPr lang="zh-CN" altLang="en-US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？</a:t>
            </a:r>
            <a:endParaRPr lang="en-US" altLang="zh-C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6269832" y="1358504"/>
            <a:ext cx="2378869" cy="944165"/>
          </a:xfrm>
          <a:prstGeom prst="wedgeRoundRectCallout">
            <a:avLst>
              <a:gd name="adj1" fmla="val -58356"/>
              <a:gd name="adj2" fmla="val 29489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I’m in Class two, Grade Four.</a:t>
            </a: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9798" y="417910"/>
            <a:ext cx="1726406" cy="162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9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5078" y="629841"/>
            <a:ext cx="2562240" cy="484748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700" b="1" dirty="0">
                <a:solidFill>
                  <a:srgbClr val="0000FF"/>
                </a:solidFill>
                <a:latin typeface="+mj-ea"/>
                <a:ea typeface="+mj-ea"/>
              </a:rPr>
              <a:t>询问编号或数字</a:t>
            </a:r>
            <a:endParaRPr lang="zh-CN" altLang="en-US" sz="2700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1842" y="2372916"/>
            <a:ext cx="1735931" cy="222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798" y="2445544"/>
            <a:ext cx="1473994" cy="208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标注 6"/>
          <p:cNvSpPr/>
          <p:nvPr/>
        </p:nvSpPr>
        <p:spPr>
          <a:xfrm>
            <a:off x="944166" y="1362075"/>
            <a:ext cx="1931194" cy="827485"/>
          </a:xfrm>
          <a:prstGeom prst="wedgeRoundRectCallout">
            <a:avLst>
              <a:gd name="adj1" fmla="val 36370"/>
              <a:gd name="adj2" fmla="val 73168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What’s your number?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4174331" y="1362075"/>
            <a:ext cx="2015729" cy="845344"/>
          </a:xfrm>
          <a:prstGeom prst="wedgeRoundRectCallout">
            <a:avLst>
              <a:gd name="adj1" fmla="val -36693"/>
              <a:gd name="adj2" fmla="val 82521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I’m number eight.</a:t>
            </a:r>
          </a:p>
        </p:txBody>
      </p:sp>
      <p:pic>
        <p:nvPicPr>
          <p:cNvPr id="12294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0060" y="964406"/>
            <a:ext cx="1965722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2"/>
          <p:cNvSpPr/>
          <p:nvPr/>
        </p:nvSpPr>
        <p:spPr>
          <a:xfrm>
            <a:off x="6728222" y="2663429"/>
            <a:ext cx="872728" cy="569119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 bldLvl="0" animBg="1"/>
      <p:bldP spid="8" grpId="0" bldLvl="0" animBg="1"/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3166" y="492919"/>
            <a:ext cx="3254737" cy="484748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700" b="1" dirty="0">
                <a:solidFill>
                  <a:srgbClr val="0000FF"/>
                </a:solidFill>
                <a:latin typeface="+mj-ea"/>
                <a:ea typeface="+mj-ea"/>
              </a:rPr>
              <a:t>如何用英文描述加法</a:t>
            </a:r>
            <a:endParaRPr lang="zh-CN" altLang="en-US" sz="2700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9306" y="1951435"/>
            <a:ext cx="1968104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 descr="C:\Users\Administrator\Desktop\输出\1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435" y="2116931"/>
            <a:ext cx="269200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1654969" y="1220392"/>
            <a:ext cx="2105025" cy="896540"/>
          </a:xfrm>
          <a:prstGeom prst="wedgeRoundRectCallout">
            <a:avLst>
              <a:gd name="adj1" fmla="val -32179"/>
              <a:gd name="adj2" fmla="val 71198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What’s seven and nine?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4998244" y="1343026"/>
            <a:ext cx="2047875" cy="651272"/>
          </a:xfrm>
          <a:prstGeom prst="wedgeRoundRectCallout">
            <a:avLst>
              <a:gd name="adj1" fmla="val 32428"/>
              <a:gd name="adj2" fmla="val 73132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It’s sixteen.</a:t>
            </a: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59994" y="2331244"/>
            <a:ext cx="1570435" cy="144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451" y="1982391"/>
            <a:ext cx="1935956" cy="18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63166" y="492919"/>
            <a:ext cx="4293483" cy="484748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700" b="1" dirty="0">
                <a:solidFill>
                  <a:srgbClr val="0000FF"/>
                </a:solidFill>
                <a:latin typeface="+mj-ea"/>
                <a:ea typeface="+mj-ea"/>
              </a:rPr>
              <a:t>如何用英语询问具体时间点</a:t>
            </a:r>
            <a:endParaRPr lang="zh-CN" altLang="en-US" sz="2700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12" y="1982391"/>
            <a:ext cx="1968104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C:\Users\Administrator\Desktop\输出\1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8448" y="2164556"/>
            <a:ext cx="269200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683419" y="1389460"/>
            <a:ext cx="2105025" cy="896540"/>
          </a:xfrm>
          <a:prstGeom prst="wedgeRoundRectCallout">
            <a:avLst>
              <a:gd name="adj1" fmla="val 17368"/>
              <a:gd name="adj2" fmla="val 66416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What’s the time?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6003132" y="1514475"/>
            <a:ext cx="1451372" cy="525066"/>
          </a:xfrm>
          <a:prstGeom prst="wedgeRoundRectCallout">
            <a:avLst>
              <a:gd name="adj1" fmla="val 28591"/>
              <a:gd name="adj2" fmla="val 78626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It’s 9:00.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  <p:bldP spid="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Box 1"/>
          <p:cNvSpPr txBox="1">
            <a:spLocks noChangeArrowheads="1"/>
          </p:cNvSpPr>
          <p:nvPr/>
        </p:nvSpPr>
        <p:spPr bwMode="auto">
          <a:xfrm>
            <a:off x="801291" y="192881"/>
            <a:ext cx="1398984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Review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3110" y="100013"/>
            <a:ext cx="688181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401367" y="981075"/>
            <a:ext cx="1145381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700" b="1" dirty="0">
                <a:latin typeface="+mn-lt"/>
              </a:rPr>
              <a:t> three</a:t>
            </a:r>
            <a:endParaRPr lang="zh-CN" altLang="en-US" sz="2700" b="1" dirty="0">
              <a:latin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36131" y="1000125"/>
            <a:ext cx="1237647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700" b="1" dirty="0">
                <a:latin typeface="+mn-lt"/>
              </a:rPr>
              <a:t> seven</a:t>
            </a:r>
            <a:endParaRPr lang="zh-CN" altLang="en-US" sz="2700" b="1" dirty="0">
              <a:latin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27032" y="983457"/>
            <a:ext cx="883444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700" b="1" dirty="0">
                <a:latin typeface="+mn-lt"/>
              </a:rPr>
              <a:t>nine</a:t>
            </a:r>
            <a:endParaRPr lang="zh-CN" altLang="en-US" sz="2700" b="1" dirty="0">
              <a:latin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48263" y="1009650"/>
            <a:ext cx="780791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700" b="1" dirty="0">
                <a:latin typeface="+mn-lt"/>
              </a:rPr>
              <a:t>five</a:t>
            </a:r>
            <a:endParaRPr lang="zh-CN" altLang="en-US" sz="2700" b="1" dirty="0">
              <a:latin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49278" y="3618310"/>
            <a:ext cx="792525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700" b="1" dirty="0">
                <a:latin typeface="+mn-lt"/>
              </a:rPr>
              <a:t>one</a:t>
            </a:r>
            <a:endParaRPr lang="zh-CN" altLang="en-US" sz="2700" b="1" dirty="0">
              <a:latin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8491" y="3594498"/>
            <a:ext cx="802079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700" b="1" dirty="0">
                <a:latin typeface="+mn-lt"/>
              </a:rPr>
              <a:t>two</a:t>
            </a:r>
            <a:endParaRPr lang="zh-CN" altLang="en-US" sz="2700" b="1" dirty="0">
              <a:latin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07932" y="3594498"/>
            <a:ext cx="706027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700" b="1" dirty="0">
                <a:latin typeface="+mn-lt"/>
              </a:rPr>
              <a:t>ten</a:t>
            </a:r>
            <a:endParaRPr lang="zh-CN" altLang="en-US" sz="2700" b="1" dirty="0">
              <a:latin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200275" y="1446610"/>
            <a:ext cx="3457575" cy="6429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258491" y="3012281"/>
            <a:ext cx="2863453" cy="7060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647010" y="2940844"/>
            <a:ext cx="2146697" cy="7774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1621632" y="3012282"/>
            <a:ext cx="578644" cy="7262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3238500" y="1446610"/>
            <a:ext cx="461963" cy="9382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 flipV="1">
            <a:off x="5797154" y="1378744"/>
            <a:ext cx="1082278" cy="7929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 flipV="1">
            <a:off x="7199710" y="1402556"/>
            <a:ext cx="736997" cy="98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9" name="Picture 2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1" y="1915716"/>
            <a:ext cx="632222" cy="102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6088" y="2308623"/>
            <a:ext cx="504825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6231" y="2305050"/>
            <a:ext cx="701279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7344" y="2089548"/>
            <a:ext cx="481013" cy="76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9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2164557"/>
            <a:ext cx="471488" cy="75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30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8679" y="2149079"/>
            <a:ext cx="62150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31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7860" y="2428875"/>
            <a:ext cx="448865" cy="73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93842" y="3229842"/>
            <a:ext cx="765810" cy="483869"/>
          </a:xfrm>
          <a:prstGeom prst="rect">
            <a:avLst/>
          </a:prstGeom>
          <a:solidFill>
            <a:srgbClr val="FFFFAF"/>
          </a:solidFill>
          <a:effectLst>
            <a:softEdge rad="3810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four</a:t>
            </a:r>
            <a:endParaRPr lang="zh-CN" altLang="en-US" sz="2700" dirty="0">
              <a:latin typeface="Calibri" panose="020F05020202040302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02032" y="3230848"/>
            <a:ext cx="861060" cy="483870"/>
          </a:xfrm>
          <a:prstGeom prst="rect">
            <a:avLst/>
          </a:prstGeom>
          <a:solidFill>
            <a:srgbClr val="FFFFAF"/>
          </a:solidFill>
          <a:effectLst>
            <a:softEdge rad="3810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eight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9454" y="667941"/>
            <a:ext cx="1637109" cy="239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2182" y="667941"/>
            <a:ext cx="1612106" cy="232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83794" y="706041"/>
            <a:ext cx="1532335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267939" y="3230043"/>
            <a:ext cx="622935" cy="483870"/>
          </a:xfrm>
          <a:prstGeom prst="rect">
            <a:avLst/>
          </a:prstGeom>
          <a:solidFill>
            <a:srgbClr val="FFFFAF"/>
          </a:solidFill>
          <a:effectLst>
            <a:softEdge rad="3810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six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4" descr="点击画面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84910" y="3727847"/>
            <a:ext cx="2713434" cy="69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3110" y="100013"/>
            <a:ext cx="688181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815579" y="202406"/>
            <a:ext cx="1820465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Fun story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6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472" y="797719"/>
            <a:ext cx="7605713" cy="279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4" y="1069182"/>
            <a:ext cx="7785497" cy="280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72667" y="304800"/>
            <a:ext cx="2487027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700" b="1" dirty="0">
                <a:solidFill>
                  <a:srgbClr val="0000FF"/>
                </a:solidFill>
                <a:latin typeface="+mn-lt"/>
              </a:rPr>
              <a:t>Read and act.</a:t>
            </a:r>
            <a:endParaRPr lang="zh-CN" altLang="en-US" sz="27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1464468" y="872729"/>
            <a:ext cx="1776413" cy="816769"/>
          </a:xfrm>
          <a:prstGeom prst="wedgeRoundRectCallout">
            <a:avLst>
              <a:gd name="adj1" fmla="val -39895"/>
              <a:gd name="adj2" fmla="val 61321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What’s one and two?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3413522" y="1110854"/>
            <a:ext cx="1476375" cy="454819"/>
          </a:xfrm>
          <a:prstGeom prst="wedgeRoundRectCallout">
            <a:avLst>
              <a:gd name="adj1" fmla="val -36087"/>
              <a:gd name="adj2" fmla="val 74050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It’s three.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3543300" y="3579019"/>
            <a:ext cx="1958579" cy="798910"/>
          </a:xfrm>
          <a:prstGeom prst="wedgeRoundRectCallout">
            <a:avLst>
              <a:gd name="adj1" fmla="val 56506"/>
              <a:gd name="adj2" fmla="val -43325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What’s eight and seven?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523875" y="3631407"/>
            <a:ext cx="940594" cy="489347"/>
          </a:xfrm>
          <a:prstGeom prst="wedgeRoundRectCallout">
            <a:avLst>
              <a:gd name="adj1" fmla="val -5828"/>
              <a:gd name="adj2" fmla="val -72840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Good!</a:t>
            </a:r>
          </a:p>
        </p:txBody>
      </p:sp>
      <p:sp>
        <p:nvSpPr>
          <p:cNvPr id="15" name="圆角矩形标注 14"/>
          <p:cNvSpPr/>
          <p:nvPr/>
        </p:nvSpPr>
        <p:spPr>
          <a:xfrm>
            <a:off x="6392466" y="611981"/>
            <a:ext cx="1718072" cy="457200"/>
          </a:xfrm>
          <a:prstGeom prst="wedgeRoundRectCallout">
            <a:avLst>
              <a:gd name="adj1" fmla="val 6031"/>
              <a:gd name="adj2" fmla="val 64297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Um...fifteen.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9" grpId="0" bldLvl="0" animBg="1"/>
      <p:bldP spid="12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35832" y="1206104"/>
            <a:ext cx="7318772" cy="266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528638" y="2834879"/>
            <a:ext cx="1181100" cy="426244"/>
          </a:xfrm>
          <a:prstGeom prst="wedgeRoundRectCallout">
            <a:avLst>
              <a:gd name="adj1" fmla="val 36647"/>
              <a:gd name="adj2" fmla="val -82215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Twenty!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2821782" y="954881"/>
            <a:ext cx="2750344" cy="466725"/>
          </a:xfrm>
          <a:prstGeom prst="wedgeRoundRectCallout">
            <a:avLst>
              <a:gd name="adj1" fmla="val -34883"/>
              <a:gd name="adj2" fmla="val 82392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What’s ten and ten?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6013847" y="998935"/>
            <a:ext cx="570309" cy="476250"/>
          </a:xfrm>
          <a:prstGeom prst="wedgeRoundRectCallout">
            <a:avLst>
              <a:gd name="adj1" fmla="val -3822"/>
              <a:gd name="adj2" fmla="val 79664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No!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7514035" y="1420416"/>
            <a:ext cx="1434703" cy="454819"/>
          </a:xfrm>
          <a:prstGeom prst="wedgeRoundRectCallout">
            <a:avLst>
              <a:gd name="adj1" fmla="val -37507"/>
              <a:gd name="adj2" fmla="val 79480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Why not?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8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2969" y="1089423"/>
            <a:ext cx="7296150" cy="262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320279" y="801291"/>
            <a:ext cx="2653903" cy="569119"/>
          </a:xfrm>
          <a:prstGeom prst="wedgeRoundRectCallout">
            <a:avLst>
              <a:gd name="adj1" fmla="val -10574"/>
              <a:gd name="adj2" fmla="val 69474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Look! Ten and ten.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3945732" y="650082"/>
            <a:ext cx="1656160" cy="1026319"/>
          </a:xfrm>
          <a:prstGeom prst="wedgeRoundRectCallout">
            <a:avLst>
              <a:gd name="adj1" fmla="val 25264"/>
              <a:gd name="adj2" fmla="val 64887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Oh, that’s funny!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5941219" y="748904"/>
            <a:ext cx="2912269" cy="420290"/>
          </a:xfrm>
          <a:prstGeom prst="wedgeRoundRectCallout">
            <a:avLst>
              <a:gd name="adj1" fmla="val -34048"/>
              <a:gd name="adj2" fmla="val 76835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So, ten and ten is ten.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3110" y="100013"/>
            <a:ext cx="688181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801291" y="202406"/>
            <a:ext cx="2070497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</a:rPr>
              <a:t>Let’s check</a:t>
            </a:r>
            <a:endParaRPr lang="zh-CN" alt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1291" y="726282"/>
            <a:ext cx="3468514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700" b="1" dirty="0">
                <a:latin typeface="+mn-lt"/>
              </a:rPr>
              <a:t>Listen and number.</a:t>
            </a:r>
            <a:endParaRPr lang="zh-CN" altLang="en-US" sz="2700" b="1" dirty="0">
              <a:latin typeface="+mn-lt"/>
            </a:endParaRPr>
          </a:p>
        </p:txBody>
      </p:sp>
      <p:grpSp>
        <p:nvGrpSpPr>
          <p:cNvPr id="9220" name="组合 3"/>
          <p:cNvGrpSpPr/>
          <p:nvPr/>
        </p:nvGrpSpPr>
        <p:grpSpPr bwMode="auto">
          <a:xfrm>
            <a:off x="1485900" y="3825478"/>
            <a:ext cx="5848350" cy="404813"/>
            <a:chOff x="2112365" y="5337509"/>
            <a:chExt cx="7797328" cy="540673"/>
          </a:xfrm>
        </p:grpSpPr>
        <p:sp>
          <p:nvSpPr>
            <p:cNvPr id="9" name="圆角矩形 8"/>
            <p:cNvSpPr/>
            <p:nvPr/>
          </p:nvSpPr>
          <p:spPr>
            <a:xfrm>
              <a:off x="2112365" y="5337509"/>
              <a:ext cx="560354" cy="504098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5690373" y="5374083"/>
              <a:ext cx="561941" cy="504099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9347752" y="5361362"/>
              <a:ext cx="561941" cy="505688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966347" y="3770710"/>
            <a:ext cx="31162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zh-CN" altLang="en-US" sz="27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225528" y="3811191"/>
            <a:ext cx="31162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zh-CN" altLang="en-US">
              <a:latin typeface="Calibri" panose="020F0502020204030204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525191" y="3771900"/>
            <a:ext cx="31162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zh-CN" altLang="en-US">
              <a:latin typeface="Calibri" panose="020F0502020204030204" charset="0"/>
            </a:endParaRPr>
          </a:p>
        </p:txBody>
      </p:sp>
      <p:pic>
        <p:nvPicPr>
          <p:cNvPr id="9228" name="Picture 2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6332" y="1344216"/>
            <a:ext cx="6966347" cy="223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矩形 14"/>
          <p:cNvSpPr>
            <a:spLocks noChangeArrowheads="1"/>
          </p:cNvSpPr>
          <p:nvPr/>
        </p:nvSpPr>
        <p:spPr bwMode="auto">
          <a:xfrm>
            <a:off x="6250782" y="2731294"/>
            <a:ext cx="167044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700" b="1">
                <a:solidFill>
                  <a:srgbClr val="000000"/>
                </a:solidFill>
                <a:latin typeface="Times New Roman" panose="02020603050405020304" pitchFamily="18" charset="0"/>
              </a:rPr>
              <a:t>Class 1, Grade 4</a:t>
            </a:r>
            <a:endParaRPr lang="zh-CN" altLang="en-US" sz="1700">
              <a:latin typeface="Calibri" panose="020F0502020204030204" charset="0"/>
            </a:endParaRPr>
          </a:p>
        </p:txBody>
      </p:sp>
      <p:sp>
        <p:nvSpPr>
          <p:cNvPr id="9230" name="矩形 25"/>
          <p:cNvSpPr>
            <a:spLocks noChangeArrowheads="1"/>
          </p:cNvSpPr>
          <p:nvPr/>
        </p:nvSpPr>
        <p:spPr bwMode="auto">
          <a:xfrm rot="516285">
            <a:off x="1178719" y="1625203"/>
            <a:ext cx="1471613" cy="29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500" b="1">
                <a:solidFill>
                  <a:srgbClr val="000000"/>
                </a:solidFill>
                <a:latin typeface="Times New Roman" panose="02020603050405020304" pitchFamily="18" charset="0"/>
              </a:rPr>
              <a:t>Class 4, Grade 3</a:t>
            </a:r>
            <a:endParaRPr lang="zh-CN" altLang="en-US" sz="1500">
              <a:latin typeface="Calibri" panose="020F0502020204030204" charset="0"/>
            </a:endParaRPr>
          </a:p>
        </p:txBody>
      </p:sp>
      <p:sp>
        <p:nvSpPr>
          <p:cNvPr id="9231" name="矩形 26"/>
          <p:cNvSpPr>
            <a:spLocks noChangeArrowheads="1"/>
          </p:cNvSpPr>
          <p:nvPr/>
        </p:nvSpPr>
        <p:spPr bwMode="auto">
          <a:xfrm>
            <a:off x="3598069" y="2384822"/>
            <a:ext cx="35599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700" b="1">
                <a:solidFill>
                  <a:schemeClr val="bg1"/>
                </a:solidFill>
                <a:latin typeface="Times New Roman" panose="02020603050405020304" pitchFamily="18" charset="0"/>
              </a:rPr>
              <a:t>20</a:t>
            </a:r>
            <a:endParaRPr lang="zh-CN" altLang="en-US" sz="1700">
              <a:solidFill>
                <a:schemeClr val="bg1"/>
              </a:solidFill>
              <a:latin typeface="Calibri" panose="020F0502020204030204" charset="0"/>
            </a:endParaRPr>
          </a:p>
        </p:txBody>
      </p:sp>
      <p:sp>
        <p:nvSpPr>
          <p:cNvPr id="9232" name="矩形 27"/>
          <p:cNvSpPr>
            <a:spLocks noChangeArrowheads="1"/>
          </p:cNvSpPr>
          <p:nvPr/>
        </p:nvSpPr>
        <p:spPr bwMode="auto">
          <a:xfrm>
            <a:off x="4223147" y="2433638"/>
            <a:ext cx="35599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700" b="1">
                <a:solidFill>
                  <a:schemeClr val="bg1"/>
                </a:solidFill>
                <a:latin typeface="Times New Roman" panose="02020603050405020304" pitchFamily="18" charset="0"/>
              </a:rPr>
              <a:t>18</a:t>
            </a:r>
            <a:endParaRPr lang="zh-CN" altLang="en-US" sz="1700">
              <a:solidFill>
                <a:schemeClr val="bg1"/>
              </a:solidFill>
              <a:latin typeface="Calibri" panose="020F0502020204030204" charset="0"/>
            </a:endParaRPr>
          </a:p>
        </p:txBody>
      </p:sp>
      <p:sp>
        <p:nvSpPr>
          <p:cNvPr id="9233" name="矩形 28"/>
          <p:cNvSpPr>
            <a:spLocks noChangeArrowheads="1"/>
          </p:cNvSpPr>
          <p:nvPr/>
        </p:nvSpPr>
        <p:spPr bwMode="auto">
          <a:xfrm>
            <a:off x="4867276" y="2525316"/>
            <a:ext cx="35599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700" b="1">
                <a:solidFill>
                  <a:schemeClr val="bg1"/>
                </a:solidFill>
                <a:latin typeface="Times New Roman" panose="02020603050405020304" pitchFamily="18" charset="0"/>
              </a:rPr>
              <a:t>15</a:t>
            </a:r>
            <a:endParaRPr lang="zh-CN" altLang="en-US" sz="1700">
              <a:solidFill>
                <a:schemeClr val="bg1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407" y="-5954"/>
            <a:ext cx="7846219" cy="506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70373" y="1158479"/>
            <a:ext cx="3436144" cy="41790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b="1" dirty="0">
                <a:latin typeface="+mn-lt"/>
              </a:rPr>
              <a:t>Which class are you in?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1" dirty="0">
                <a:latin typeface="+mn-lt"/>
              </a:rPr>
              <a:t>I’m in Class One, Grade Four.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n-lt"/>
              </a:rPr>
              <a:t>What’s your number?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n-lt"/>
              </a:rPr>
              <a:t>I’m number thirteen.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1" dirty="0">
                <a:latin typeface="+mn-lt"/>
              </a:rPr>
              <a:t>What’s seven and eight?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1" dirty="0">
                <a:latin typeface="+mn-lt"/>
              </a:rPr>
              <a:t>It’s fifteen.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n-lt"/>
              </a:rPr>
              <a:t>What’s eight and nine?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n-lt"/>
              </a:rPr>
              <a:t>It’s seventeen.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1" dirty="0">
                <a:latin typeface="+mn-lt"/>
              </a:rPr>
              <a:t>What’s the time?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1" dirty="0">
                <a:latin typeface="+mn-lt"/>
              </a:rPr>
              <a:t>It’s 7:20.</a:t>
            </a:r>
          </a:p>
        </p:txBody>
      </p:sp>
      <p:sp>
        <p:nvSpPr>
          <p:cNvPr id="7" name="矩形 6"/>
          <p:cNvSpPr/>
          <p:nvPr/>
        </p:nvSpPr>
        <p:spPr>
          <a:xfrm>
            <a:off x="4760119" y="1020366"/>
            <a:ext cx="2675335" cy="330090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100" b="1" dirty="0">
                <a:latin typeface="+mn-lt"/>
              </a:rPr>
              <a:t>class 		 grade</a:t>
            </a:r>
          </a:p>
          <a:p>
            <a:pPr>
              <a:defRPr/>
            </a:pPr>
            <a:r>
              <a:rPr lang="en-US" altLang="zh-CN" sz="2100" b="1" dirty="0">
                <a:latin typeface="+mn-lt"/>
              </a:rPr>
              <a:t>thirteen 	 fourteen</a:t>
            </a:r>
          </a:p>
          <a:p>
            <a:pPr>
              <a:defRPr/>
            </a:pPr>
            <a:r>
              <a:rPr lang="en-US" altLang="zh-CN" sz="2100" b="1" dirty="0">
                <a:latin typeface="+mn-lt"/>
              </a:rPr>
              <a:t>fifteen  	 sixteen</a:t>
            </a:r>
          </a:p>
          <a:p>
            <a:pPr>
              <a:defRPr/>
            </a:pPr>
            <a:r>
              <a:rPr lang="en-US" altLang="zh-CN" sz="2100" b="1" dirty="0">
                <a:latin typeface="+mn-lt"/>
              </a:rPr>
              <a:t>seventeen 	 eighteen</a:t>
            </a:r>
          </a:p>
          <a:p>
            <a:pPr>
              <a:defRPr/>
            </a:pPr>
            <a:r>
              <a:rPr lang="en-US" altLang="zh-CN" sz="2100" b="1" dirty="0">
                <a:latin typeface="+mn-lt"/>
              </a:rPr>
              <a:t>nineteen  	 twenty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774406" y="3350418"/>
            <a:ext cx="3192066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 b="1">
                <a:solidFill>
                  <a:srgbClr val="000000"/>
                </a:solidFill>
                <a:latin typeface="Times New Roman" panose="02020603050405020304" pitchFamily="18" charset="0"/>
              </a:rPr>
              <a:t>one  two  three four  five </a:t>
            </a:r>
          </a:p>
          <a:p>
            <a:pPr>
              <a:lnSpc>
                <a:spcPct val="120000"/>
              </a:lnSpc>
            </a:pPr>
            <a:r>
              <a:rPr lang="en-US" altLang="zh-CN" sz="2100" b="1">
                <a:solidFill>
                  <a:srgbClr val="000000"/>
                </a:solidFill>
                <a:latin typeface="Times New Roman" panose="02020603050405020304" pitchFamily="18" charset="0"/>
              </a:rPr>
              <a:t>six  seven  eight  nine  ten</a:t>
            </a:r>
          </a:p>
        </p:txBody>
      </p:sp>
      <p:sp>
        <p:nvSpPr>
          <p:cNvPr id="10245" name="矩形 5"/>
          <p:cNvSpPr>
            <a:spLocks noChangeArrowheads="1"/>
          </p:cNvSpPr>
          <p:nvPr/>
        </p:nvSpPr>
        <p:spPr bwMode="auto">
          <a:xfrm>
            <a:off x="2650332" y="417910"/>
            <a:ext cx="3562514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Language Focus</a:t>
            </a:r>
            <a:endParaRPr lang="zh-CN" altLang="en-US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英语ppt定制要求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全屏显示(16:9)</PresentationFormat>
  <Paragraphs>71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汉仪乐喵体简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2016-05-01T01:23:00Z</dcterms:created>
  <dcterms:modified xsi:type="dcterms:W3CDTF">2023-01-16T23:51:16Z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状元成才路">
    <vt:lpwstr>状元成才路</vt:lpwstr>
  </property>
  <property fmtid="{D5CDD505-2E9C-101B-9397-08002B2CF9AE}" pid="3" name="所有者">
    <vt:lpwstr>状元成才路</vt:lpwstr>
  </property>
  <property fmtid="{D5CDD505-2E9C-101B-9397-08002B2CF9AE}" pid="4" name="发布者">
    <vt:lpwstr>状元成才路</vt:lpwstr>
  </property>
  <property fmtid="{D5CDD505-2E9C-101B-9397-08002B2CF9AE}" pid="5" name="KSOProductBuildVer">
    <vt:lpwstr>2052-11.1.0.11294</vt:lpwstr>
  </property>
  <property fmtid="{D5CDD505-2E9C-101B-9397-08002B2CF9AE}" pid="6" name="ICV">
    <vt:lpwstr>5782002B66FE45D2A996E31372954AD0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