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342" r:id="rId2"/>
    <p:sldId id="257" r:id="rId3"/>
    <p:sldId id="358" r:id="rId4"/>
    <p:sldId id="359" r:id="rId5"/>
    <p:sldId id="395" r:id="rId6"/>
    <p:sldId id="396" r:id="rId7"/>
    <p:sldId id="397" r:id="rId8"/>
    <p:sldId id="398" r:id="rId9"/>
    <p:sldId id="399" r:id="rId10"/>
    <p:sldId id="400" r:id="rId11"/>
    <p:sldId id="401" r:id="rId12"/>
    <p:sldId id="402" r:id="rId13"/>
    <p:sldId id="404" r:id="rId14"/>
    <p:sldId id="405" r:id="rId15"/>
    <p:sldId id="406" r:id="rId16"/>
    <p:sldId id="407" r:id="rId17"/>
    <p:sldId id="408" r:id="rId18"/>
    <p:sldId id="403" r:id="rId19"/>
    <p:sldId id="409" r:id="rId20"/>
    <p:sldId id="411" r:id="rId21"/>
    <p:sldId id="349" r:id="rId22"/>
    <p:sldId id="412" r:id="rId23"/>
    <p:sldId id="413" r:id="rId24"/>
    <p:sldId id="410" r:id="rId25"/>
    <p:sldId id="414" r:id="rId26"/>
    <p:sldId id="415" r:id="rId27"/>
    <p:sldId id="416" r:id="rId28"/>
    <p:sldId id="417" r:id="rId29"/>
    <p:sldId id="418" r:id="rId30"/>
    <p:sldId id="419" r:id="rId31"/>
    <p:sldId id="420" r:id="rId32"/>
    <p:sldId id="375" r:id="rId33"/>
    <p:sldId id="290" r:id="rId34"/>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黑体" panose="02010609060101010101" pitchFamily="49" charset="-122"/>
      <p:regular r:id="rId41"/>
    </p:embeddedFont>
    <p:embeddedFont>
      <p:font typeface="OPPOSans H" panose="02010600030101010101" charset="-122"/>
      <p:regular r:id="rId42"/>
    </p:embeddedFont>
    <p:embeddedFont>
      <p:font typeface="FandolFang R" panose="02010600030101010101" charset="-122"/>
      <p:regular r:id="rId43"/>
    </p:embeddedFont>
    <p:embeddedFont>
      <p:font typeface="OPPOSans R" panose="02010600030101010101" charset="-122"/>
      <p:regular r:id="rId44"/>
    </p:embeddedFont>
    <p:embeddedFont>
      <p:font typeface="OPPOSans B" panose="02010600030101010101" charset="-12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4" autoAdjust="0"/>
    <p:restoredTop sz="94660"/>
  </p:normalViewPr>
  <p:slideViewPr>
    <p:cSldViewPr snapToGrid="0">
      <p:cViewPr varScale="1">
        <p:scale>
          <a:sx n="58" d="100"/>
          <a:sy n="58" d="100"/>
        </p:scale>
        <p:origin x="84"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7CB25EB0-04BF-4415-A115-13BCFA342740}" type="datetimeFigureOut">
              <a:rPr lang="zh-CN" altLang="en-US" smtClean="0"/>
              <a:t>2023-01-17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70BD59A5-E156-4BAD-AA5D-674FF999990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A92445-CB5B-45B3-AD92-421041CB8CF4}"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E24681-BF03-4437-AC3C-B3AE33B418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POSans R" panose="00020600040101010101" pitchFamily="18" charset="-122"/>
                <a:ea typeface="OPPOSans R" panose="00020600040101010101" pitchFamily="18" charset="-122"/>
              </a:defRPr>
            </a:lvl1pPr>
          </a:lstStyle>
          <a:p>
            <a:fld id="{5EA92445-CB5B-45B3-AD92-421041CB8CF4}" type="datetimeFigureOut">
              <a:rPr lang="zh-CN" altLang="en-US" smtClean="0"/>
              <a:t>2023-01-17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POSans R" panose="00020600040101010101" pitchFamily="18" charset="-122"/>
                <a:ea typeface="OPPOSans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POSans R" panose="00020600040101010101" pitchFamily="18" charset="-122"/>
                <a:ea typeface="OPPOSans R" panose="00020600040101010101" pitchFamily="18" charset="-122"/>
              </a:defRPr>
            </a:lvl1pPr>
          </a:lstStyle>
          <a:p>
            <a:fld id="{C5E24681-BF03-4437-AC3C-B3AE33B4181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OPPOSans R" panose="00020600040101010101" pitchFamily="18" charset="-122"/>
          <a:ea typeface="OPPOSans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POSans R" panose="00020600040101010101" pitchFamily="18" charset="-122"/>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POSans R" panose="00020600040101010101" pitchFamily="18" charset="-122"/>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POSans R" panose="00020600040101010101" pitchFamily="18" charset="-122"/>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0"/>
            <a:ext cx="12192000" cy="6858000"/>
            <a:chOff x="0" y="0"/>
            <a:chExt cx="12192000" cy="685800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grpSp>
      <p:sp>
        <p:nvSpPr>
          <p:cNvPr id="16" name="文本框 15"/>
          <p:cNvSpPr txBox="1"/>
          <p:nvPr/>
        </p:nvSpPr>
        <p:spPr>
          <a:xfrm>
            <a:off x="3677266" y="2874633"/>
            <a:ext cx="7700412" cy="923330"/>
          </a:xfrm>
          <a:prstGeom prst="rect">
            <a:avLst/>
          </a:prstGeom>
          <a:noFill/>
          <a:ln w="9525">
            <a:noFill/>
          </a:ln>
        </p:spPr>
        <p:txBody>
          <a:bodyPr wrap="square">
            <a:spAutoFit/>
          </a:bodyPr>
          <a:lstStyle/>
          <a:p>
            <a:pPr algn="r" fontAlgn="auto">
              <a:defRPr/>
            </a:pPr>
            <a:r>
              <a:rPr lang="en-US" altLang="zh-CN" sz="5400" noProof="1">
                <a:solidFill>
                  <a:schemeClr val="bg1"/>
                </a:solidFill>
                <a:effectLst>
                  <a:outerShdw blurRad="38100" dist="38100" dir="2700000" algn="tl">
                    <a:srgbClr val="000000">
                      <a:alpha val="43137"/>
                    </a:srgbClr>
                  </a:outerShdw>
                </a:effectLst>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2.2  </a:t>
            </a:r>
            <a:r>
              <a:rPr lang="zh-CN" altLang="en-US" sz="5400" noProof="1">
                <a:solidFill>
                  <a:schemeClr val="bg1"/>
                </a:solidFill>
                <a:effectLst>
                  <a:outerShdw blurRad="38100" dist="38100" dir="2700000" algn="tl">
                    <a:srgbClr val="000000">
                      <a:alpha val="43137"/>
                    </a:srgbClr>
                  </a:outerShdw>
                </a:effectLst>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因数和倍数（</a:t>
            </a:r>
            <a:r>
              <a:rPr lang="en-US" altLang="zh-CN" sz="5400" noProof="1">
                <a:solidFill>
                  <a:schemeClr val="bg1"/>
                </a:solidFill>
                <a:effectLst>
                  <a:outerShdw blurRad="38100" dist="38100" dir="2700000" algn="tl">
                    <a:srgbClr val="000000">
                      <a:alpha val="43137"/>
                    </a:srgbClr>
                  </a:outerShdw>
                </a:effectLst>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2</a:t>
            </a:r>
            <a:r>
              <a:rPr lang="zh-CN" altLang="en-US" sz="5400" noProof="1">
                <a:solidFill>
                  <a:schemeClr val="bg1"/>
                </a:solidFill>
                <a:effectLst>
                  <a:outerShdw blurRad="38100" dist="38100" dir="2700000" algn="tl">
                    <a:srgbClr val="000000">
                      <a:alpha val="43137"/>
                    </a:srgbClr>
                  </a:outerShdw>
                </a:effectLst>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a:t>
            </a:r>
          </a:p>
        </p:txBody>
      </p:sp>
      <p:sp>
        <p:nvSpPr>
          <p:cNvPr id="17" name="文本框 16"/>
          <p:cNvSpPr txBox="1"/>
          <p:nvPr/>
        </p:nvSpPr>
        <p:spPr>
          <a:xfrm>
            <a:off x="6980555" y="2011785"/>
            <a:ext cx="5211445" cy="461665"/>
          </a:xfrm>
          <a:prstGeom prst="rect">
            <a:avLst/>
          </a:prstGeom>
          <a:noFill/>
          <a:ln w="9525">
            <a:noFill/>
          </a:ln>
        </p:spPr>
        <p:txBody>
          <a:bodyPr wrap="square">
            <a:spAutoFit/>
          </a:bodyPr>
          <a:lstStyle/>
          <a:p>
            <a:pPr algn="ctr" fontAlgn="auto">
              <a:defRPr/>
            </a:pPr>
            <a:r>
              <a:rPr lang="zh-CN" altLang="en-US" sz="2400" b="1"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五年级</a:t>
            </a:r>
            <a:r>
              <a:rPr lang="zh-CN" altLang="en-US" sz="2400"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下册</a:t>
            </a:r>
            <a:r>
              <a:rPr lang="zh-CN" altLang="en-US" sz="2400" b="1" noProof="1">
                <a:solidFill>
                  <a:schemeClr val="bg1"/>
                </a:solidFill>
                <a:effectLst>
                  <a:outerShdw blurRad="38100" dist="38100" dir="2700000" algn="tl">
                    <a:srgbClr val="000000">
                      <a:alpha val="43137"/>
                    </a:srgbClr>
                  </a:outerShdw>
                </a:effectLst>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数学</a:t>
            </a:r>
            <a:r>
              <a:rPr lang="zh-CN" altLang="en-US" sz="2400" b="1"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（人教版）</a:t>
            </a:r>
          </a:p>
        </p:txBody>
      </p:sp>
      <p:sp>
        <p:nvSpPr>
          <p:cNvPr id="20" name="文本框 19"/>
          <p:cNvSpPr txBox="1"/>
          <p:nvPr/>
        </p:nvSpPr>
        <p:spPr>
          <a:xfrm>
            <a:off x="4816687" y="4119644"/>
            <a:ext cx="6190856" cy="369332"/>
          </a:xfrm>
          <a:prstGeom prst="rect">
            <a:avLst/>
          </a:prstGeom>
          <a:noFill/>
          <a:ln w="9525">
            <a:noFill/>
          </a:ln>
        </p:spPr>
        <p:txBody>
          <a:bodyPr wrap="square">
            <a:spAutoFit/>
          </a:bodyPr>
          <a:lstStyle/>
          <a:p>
            <a:pPr algn="dist" fontAlgn="auto">
              <a:defRPr/>
            </a:pPr>
            <a:r>
              <a:rPr lang="en-US" altLang="zh-CN"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MULTIPLE AND FACTOR </a:t>
            </a:r>
            <a:endPar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grpSp>
        <p:nvGrpSpPr>
          <p:cNvPr id="26" name="组合 25"/>
          <p:cNvGrpSpPr/>
          <p:nvPr/>
        </p:nvGrpSpPr>
        <p:grpSpPr>
          <a:xfrm>
            <a:off x="4816687" y="4751659"/>
            <a:ext cx="6055247" cy="520412"/>
            <a:chOff x="4816687" y="4817185"/>
            <a:chExt cx="6055247" cy="520412"/>
          </a:xfrm>
        </p:grpSpPr>
        <p:sp>
          <p:nvSpPr>
            <p:cNvPr id="21" name="文本框 20"/>
            <p:cNvSpPr txBox="1"/>
            <p:nvPr/>
          </p:nvSpPr>
          <p:spPr>
            <a:xfrm>
              <a:off x="6605581" y="4817185"/>
              <a:ext cx="2477460" cy="520412"/>
            </a:xfrm>
            <a:prstGeom prst="roundRect">
              <a:avLst>
                <a:gd name="adj" fmla="val 50000"/>
              </a:avLst>
            </a:prstGeom>
            <a:solidFill>
              <a:schemeClr val="accent2"/>
            </a:solidFill>
            <a:ln w="9525">
              <a:noFill/>
            </a:ln>
          </p:spPr>
          <p:txBody>
            <a:bodyPr wrap="square">
              <a:spAutoFit/>
            </a:bodyPr>
            <a:lstStyle/>
            <a:p>
              <a:pPr algn="ctr" fontAlgn="auto">
                <a:defRPr/>
              </a:pPr>
              <a:r>
                <a:rPr lang="zh-CN" altLang="en-US" noProof="1" smtClean="0">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授课人：</a:t>
              </a:r>
              <a:r>
                <a:rPr lang="en-US" altLang="zh-CN" noProof="1" smtClean="0">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PPT818</a:t>
              </a:r>
              <a:endPar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cxnSp>
          <p:nvCxnSpPr>
            <p:cNvPr id="22" name="直接连接符 21"/>
            <p:cNvCxnSpPr/>
            <p:nvPr/>
          </p:nvCxnSpPr>
          <p:spPr>
            <a:xfrm>
              <a:off x="9276080" y="5046499"/>
              <a:ext cx="15958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816687" y="5046499"/>
              <a:ext cx="15958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7424420" y="2503733"/>
            <a:ext cx="40944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3"/>
          <p:cNvSpPr txBox="1">
            <a:spLocks noChangeArrowheads="1"/>
          </p:cNvSpPr>
          <p:nvPr/>
        </p:nvSpPr>
        <p:spPr bwMode="auto">
          <a:xfrm>
            <a:off x="868681" y="1565276"/>
            <a:ext cx="50514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p>
        </p:txBody>
      </p:sp>
      <p:sp>
        <p:nvSpPr>
          <p:cNvPr id="4" name="圆角矩形 18"/>
          <p:cNvSpPr>
            <a:spLocks noChangeArrowheads="1"/>
          </p:cNvSpPr>
          <p:nvPr/>
        </p:nvSpPr>
        <p:spPr bwMode="auto">
          <a:xfrm>
            <a:off x="1906905" y="2355850"/>
            <a:ext cx="8724900" cy="2146300"/>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矩形 5"/>
          <p:cNvSpPr>
            <a:spLocks noChangeArrowheads="1"/>
          </p:cNvSpPr>
          <p:nvPr/>
        </p:nvSpPr>
        <p:spPr bwMode="auto">
          <a:xfrm>
            <a:off x="2184718" y="2601912"/>
            <a:ext cx="283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36÷1=36</a:t>
            </a:r>
          </a:p>
        </p:txBody>
      </p:sp>
      <p:sp>
        <p:nvSpPr>
          <p:cNvPr id="6" name="TextBox 6"/>
          <p:cNvSpPr txBox="1">
            <a:spLocks noChangeArrowheads="1"/>
          </p:cNvSpPr>
          <p:nvPr/>
        </p:nvSpPr>
        <p:spPr bwMode="auto">
          <a:xfrm>
            <a:off x="1008381" y="4649788"/>
            <a:ext cx="102647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p>
        </p:txBody>
      </p:sp>
      <p:sp>
        <p:nvSpPr>
          <p:cNvPr id="7" name="矩形 7"/>
          <p:cNvSpPr>
            <a:spLocks noChangeArrowheads="1"/>
          </p:cNvSpPr>
          <p:nvPr/>
        </p:nvSpPr>
        <p:spPr bwMode="auto">
          <a:xfrm>
            <a:off x="2550333" y="52743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p>
        </p:txBody>
      </p:sp>
      <p:sp>
        <p:nvSpPr>
          <p:cNvPr id="8" name="矩形 8"/>
          <p:cNvSpPr>
            <a:spLocks noChangeArrowheads="1"/>
          </p:cNvSpPr>
          <p:nvPr/>
        </p:nvSpPr>
        <p:spPr bwMode="auto">
          <a:xfrm>
            <a:off x="5532220" y="5274319"/>
            <a:ext cx="90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p>
        </p:txBody>
      </p:sp>
      <p:sp>
        <p:nvSpPr>
          <p:cNvPr id="9" name="矩形 9"/>
          <p:cNvSpPr>
            <a:spLocks noChangeArrowheads="1"/>
          </p:cNvSpPr>
          <p:nvPr/>
        </p:nvSpPr>
        <p:spPr bwMode="auto">
          <a:xfrm>
            <a:off x="6432332" y="52743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p>
        </p:txBody>
      </p:sp>
      <p:sp>
        <p:nvSpPr>
          <p:cNvPr id="10" name="矩形 10"/>
          <p:cNvSpPr>
            <a:spLocks noChangeArrowheads="1"/>
          </p:cNvSpPr>
          <p:nvPr/>
        </p:nvSpPr>
        <p:spPr bwMode="auto">
          <a:xfrm>
            <a:off x="7226118" y="5274319"/>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36</a:t>
            </a:r>
          </a:p>
        </p:txBody>
      </p:sp>
      <p:sp>
        <p:nvSpPr>
          <p:cNvPr id="11" name="矩形 7"/>
          <p:cNvSpPr>
            <a:spLocks noChangeArrowheads="1"/>
          </p:cNvSpPr>
          <p:nvPr/>
        </p:nvSpPr>
        <p:spPr bwMode="auto">
          <a:xfrm>
            <a:off x="1881580" y="52743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p>
        </p:txBody>
      </p:sp>
      <p:sp>
        <p:nvSpPr>
          <p:cNvPr id="12" name="矩形 7"/>
          <p:cNvSpPr>
            <a:spLocks noChangeArrowheads="1"/>
          </p:cNvSpPr>
          <p:nvPr/>
        </p:nvSpPr>
        <p:spPr bwMode="auto">
          <a:xfrm>
            <a:off x="1169134" y="5274319"/>
            <a:ext cx="417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p>
        </p:txBody>
      </p:sp>
      <p:sp>
        <p:nvSpPr>
          <p:cNvPr id="13" name="矩形 5"/>
          <p:cNvSpPr>
            <a:spLocks noChangeArrowheads="1"/>
          </p:cNvSpPr>
          <p:nvPr/>
        </p:nvSpPr>
        <p:spPr bwMode="auto">
          <a:xfrm>
            <a:off x="5015230" y="2601912"/>
            <a:ext cx="271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36÷2=18</a:t>
            </a:r>
          </a:p>
        </p:txBody>
      </p:sp>
      <p:sp>
        <p:nvSpPr>
          <p:cNvPr id="14" name="矩形 5"/>
          <p:cNvSpPr>
            <a:spLocks noChangeArrowheads="1"/>
          </p:cNvSpPr>
          <p:nvPr/>
        </p:nvSpPr>
        <p:spPr bwMode="auto">
          <a:xfrm>
            <a:off x="7961630" y="2595562"/>
            <a:ext cx="2408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36÷3=12</a:t>
            </a:r>
          </a:p>
        </p:txBody>
      </p:sp>
      <p:sp>
        <p:nvSpPr>
          <p:cNvPr id="15" name="矩形 5"/>
          <p:cNvSpPr>
            <a:spLocks noChangeArrowheads="1"/>
          </p:cNvSpPr>
          <p:nvPr/>
        </p:nvSpPr>
        <p:spPr bwMode="auto">
          <a:xfrm>
            <a:off x="2184719" y="3567112"/>
            <a:ext cx="2490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36÷4=9</a:t>
            </a:r>
          </a:p>
        </p:txBody>
      </p:sp>
      <p:sp>
        <p:nvSpPr>
          <p:cNvPr id="16" name="矩形 7"/>
          <p:cNvSpPr>
            <a:spLocks noChangeArrowheads="1"/>
          </p:cNvSpPr>
          <p:nvPr/>
        </p:nvSpPr>
        <p:spPr bwMode="auto">
          <a:xfrm>
            <a:off x="3219086" y="5274319"/>
            <a:ext cx="38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a:t>
            </a:r>
          </a:p>
        </p:txBody>
      </p:sp>
      <p:sp>
        <p:nvSpPr>
          <p:cNvPr id="17" name="矩形 7"/>
          <p:cNvSpPr>
            <a:spLocks noChangeArrowheads="1"/>
          </p:cNvSpPr>
          <p:nvPr/>
        </p:nvSpPr>
        <p:spPr bwMode="auto">
          <a:xfrm>
            <a:off x="4895254" y="52743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a:t>
            </a:r>
          </a:p>
        </p:txBody>
      </p:sp>
      <p:sp>
        <p:nvSpPr>
          <p:cNvPr id="18" name="矩形 5"/>
          <p:cNvSpPr>
            <a:spLocks noChangeArrowheads="1"/>
          </p:cNvSpPr>
          <p:nvPr/>
        </p:nvSpPr>
        <p:spPr bwMode="auto">
          <a:xfrm>
            <a:off x="5015231" y="3567112"/>
            <a:ext cx="2492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36÷6=6</a:t>
            </a:r>
          </a:p>
        </p:txBody>
      </p:sp>
      <p:sp>
        <p:nvSpPr>
          <p:cNvPr id="19" name="矩形 7"/>
          <p:cNvSpPr>
            <a:spLocks noChangeArrowheads="1"/>
          </p:cNvSpPr>
          <p:nvPr/>
        </p:nvSpPr>
        <p:spPr bwMode="auto">
          <a:xfrm>
            <a:off x="4205647" y="52743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0-#ppt_w/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1+#ppt_w/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ppt_x</p:attrName>
                                        </p:attrNameLst>
                                      </p:cBhvr>
                                      <p:tavLst>
                                        <p:tav tm="0">
                                          <p:val>
                                            <p:strVal val="0-#ppt_w/2"/>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ppt_x</p:attrName>
                                        </p:attrNameLst>
                                      </p:cBhvr>
                                      <p:tavLst>
                                        <p:tav tm="0">
                                          <p:val>
                                            <p:strVal val="1+#ppt_w/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ppt_x</p:attrName>
                                        </p:attrNameLst>
                                      </p:cBhvr>
                                      <p:tavLst>
                                        <p:tav tm="0">
                                          <p:val>
                                            <p:strVal val="0-#ppt_w/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ppt_x</p:attrName>
                                        </p:attrNameLst>
                                      </p:cBhvr>
                                      <p:tavLst>
                                        <p:tav tm="0">
                                          <p:val>
                                            <p:strVal val="1+#ppt_w/2"/>
                                          </p:val>
                                        </p:tav>
                                        <p:tav tm="100000">
                                          <p:val>
                                            <p:strVal val="#ppt_x"/>
                                          </p:val>
                                        </p:tav>
                                      </p:tavLst>
                                    </p:anim>
                                    <p:anim calcmode="lin" valueType="num">
                                      <p:cBhvr>
                                        <p:cTn id="6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ox(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ppt_x</p:attrName>
                                        </p:attrNameLst>
                                      </p:cBhvr>
                                      <p:tavLst>
                                        <p:tav tm="0">
                                          <p:val>
                                            <p:strVal val="0-#ppt_w/2"/>
                                          </p:val>
                                        </p:tav>
                                        <p:tav tm="100000">
                                          <p:val>
                                            <p:strVal val="#ppt_x"/>
                                          </p:val>
                                        </p:tav>
                                      </p:tavLst>
                                    </p:anim>
                                    <p:anim calcmode="lin" valueType="num">
                                      <p:cBhvr>
                                        <p:cTn id="7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ppt_x</p:attrName>
                                        </p:attrNameLst>
                                      </p:cBhvr>
                                      <p:tavLst>
                                        <p:tav tm="0">
                                          <p:val>
                                            <p:strVal val="1+#ppt_w/2"/>
                                          </p:val>
                                        </p:tav>
                                        <p:tav tm="100000">
                                          <p:val>
                                            <p:strVal val="#ppt_x"/>
                                          </p:val>
                                        </p:tav>
                                      </p:tavLst>
                                    </p:anim>
                                    <p:anim calcmode="lin" valueType="num">
                                      <p:cBhvr>
                                        <p:cTn id="8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ox(in)">
                                      <p:cBhvr>
                                        <p:cTn id="85" dur="20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1000" fill="hold"/>
                                        <p:tgtEl>
                                          <p:spTgt spid="19"/>
                                        </p:tgtEl>
                                        <p:attrNameLst>
                                          <p:attrName>ppt_x</p:attrName>
                                        </p:attrNameLst>
                                      </p:cBhvr>
                                      <p:tavLst>
                                        <p:tav tm="0">
                                          <p:val>
                                            <p:strVal val="0-#ppt_w/2"/>
                                          </p:val>
                                        </p:tav>
                                        <p:tav tm="100000">
                                          <p:val>
                                            <p:strVal val="#ppt_x"/>
                                          </p:val>
                                        </p:tav>
                                      </p:tavLst>
                                    </p:anim>
                                    <p:anim calcmode="lin" valueType="num">
                                      <p:cBhvr>
                                        <p:cTn id="9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知识提炼</a:t>
            </a:r>
          </a:p>
        </p:txBody>
      </p:sp>
      <p:sp>
        <p:nvSpPr>
          <p:cNvPr id="3" name="文本框 2"/>
          <p:cNvSpPr txBox="1">
            <a:spLocks noChangeArrowheads="1"/>
          </p:cNvSpPr>
          <p:nvPr/>
        </p:nvSpPr>
        <p:spPr bwMode="auto">
          <a:xfrm>
            <a:off x="660401" y="1910081"/>
            <a:ext cx="10871198" cy="2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zh-CN" sz="2400" dirty="0">
                <a:latin typeface="OPPOSans R" panose="00020600040101010101" pitchFamily="18" charset="-122"/>
                <a:ea typeface="OPPOSans R" panose="00020600040101010101" pitchFamily="18" charset="-122"/>
                <a:sym typeface="宋体" panose="02010600030101010101" pitchFamily="2" charset="-122"/>
              </a:rPr>
              <a:t>1. 找一个数的因数的方法：一般是成对成对地找。从最小的因数和最大的因数开始，往中间逼近。</a:t>
            </a:r>
          </a:p>
          <a:p>
            <a:pPr>
              <a:lnSpc>
                <a:spcPct val="200000"/>
              </a:lnSpc>
            </a:pPr>
            <a:r>
              <a:rPr lang="zh-CN" altLang="zh-CN" sz="2400" dirty="0">
                <a:latin typeface="OPPOSans R" panose="00020600040101010101" pitchFamily="18" charset="-122"/>
                <a:ea typeface="OPPOSans R" panose="00020600040101010101" pitchFamily="18" charset="-122"/>
                <a:sym typeface="宋体" panose="02010600030101010101" pitchFamily="2" charset="-122"/>
              </a:rPr>
              <a:t>2. 表示一个数的因数的方法：（1）列举法（2）集合法。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小试牛刀</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5"/>
          <p:cNvSpPr txBox="1">
            <a:spLocks noChangeArrowheads="1"/>
          </p:cNvSpPr>
          <p:nvPr/>
        </p:nvSpPr>
        <p:spPr bwMode="auto">
          <a:xfrm>
            <a:off x="1062038" y="1896013"/>
            <a:ext cx="10020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latin typeface="OPPOSans R" panose="00020600040101010101" pitchFamily="18" charset="-122"/>
                <a:ea typeface="OPPOSans R" panose="00020600040101010101" pitchFamily="18" charset="-122"/>
                <a:sym typeface="OPPOSans R" panose="00020600040101010101" pitchFamily="18" charset="-122"/>
              </a:rPr>
              <a:t>写出下列各数的因数。</a:t>
            </a:r>
          </a:p>
        </p:txBody>
      </p:sp>
      <p:graphicFrame>
        <p:nvGraphicFramePr>
          <p:cNvPr id="4" name="表格 3"/>
          <p:cNvGraphicFramePr/>
          <p:nvPr/>
        </p:nvGraphicFramePr>
        <p:xfrm>
          <a:off x="1909763" y="2679699"/>
          <a:ext cx="8324850" cy="3594100"/>
        </p:xfrm>
        <a:graphic>
          <a:graphicData uri="http://schemas.openxmlformats.org/drawingml/2006/table">
            <a:tbl>
              <a:tblPr firstRow="1" bandRow="1">
                <a:tableStyleId>{5940675A-B579-460E-94D1-54222C63F5DA}</a:tableStyleId>
              </a:tblPr>
              <a:tblGrid>
                <a:gridCol w="2142490">
                  <a:extLst>
                    <a:ext uri="{9D8B030D-6E8A-4147-A177-3AD203B41FA5}">
                      <a16:colId xmlns:a16="http://schemas.microsoft.com/office/drawing/2014/main" val="20000"/>
                    </a:ext>
                  </a:extLst>
                </a:gridCol>
                <a:gridCol w="6182360">
                  <a:extLst>
                    <a:ext uri="{9D8B030D-6E8A-4147-A177-3AD203B41FA5}">
                      <a16:colId xmlns:a16="http://schemas.microsoft.com/office/drawing/2014/main" val="20001"/>
                    </a:ext>
                  </a:extLst>
                </a:gridCol>
              </a:tblGrid>
              <a:tr h="718820">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tc>
                  <a:txBody>
                    <a:bodyPr/>
                    <a:lstStyle/>
                    <a:p>
                      <a:pPr algn="ctr">
                        <a:buNone/>
                      </a:pPr>
                      <a:r>
                        <a:rPr lang="zh-CN" altLang="en-US" sz="2800" dirty="0">
                          <a:latin typeface="OPPOSans R" panose="00020600040101010101" pitchFamily="18" charset="-122"/>
                          <a:ea typeface="OPPOSans R" panose="00020600040101010101" pitchFamily="18" charset="-122"/>
                          <a:cs typeface="OPPOSans R" panose="00020600040101010101" pitchFamily="18" charset="-122"/>
                        </a:rPr>
                        <a:t>因  数</a:t>
                      </a:r>
                    </a:p>
                  </a:txBody>
                  <a:tcPr/>
                </a:tc>
                <a:extLst>
                  <a:ext uri="{0D108BD9-81ED-4DB2-BD59-A6C34878D82A}">
                    <a16:rowId xmlns:a16="http://schemas.microsoft.com/office/drawing/2014/main" val="10000"/>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14</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1"/>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29</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2"/>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35</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3"/>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50</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4"/>
                  </a:ext>
                </a:extLst>
              </a:tr>
            </a:tbl>
          </a:graphicData>
        </a:graphic>
      </p:graphicFrame>
      <p:sp>
        <p:nvSpPr>
          <p:cNvPr id="5" name="TextBox 13"/>
          <p:cNvSpPr txBox="1">
            <a:spLocks noChangeArrowheads="1"/>
          </p:cNvSpPr>
          <p:nvPr/>
        </p:nvSpPr>
        <p:spPr bwMode="auto">
          <a:xfrm>
            <a:off x="6630445" y="4227830"/>
            <a:ext cx="1256799"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1，29</a:t>
            </a:r>
          </a:p>
        </p:txBody>
      </p:sp>
      <p:sp>
        <p:nvSpPr>
          <p:cNvPr id="6" name="TextBox 13"/>
          <p:cNvSpPr txBox="1">
            <a:spLocks noChangeArrowheads="1"/>
          </p:cNvSpPr>
          <p:nvPr/>
        </p:nvSpPr>
        <p:spPr bwMode="auto">
          <a:xfrm>
            <a:off x="6096000" y="4946968"/>
            <a:ext cx="2325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1，5，7，35</a:t>
            </a:r>
          </a:p>
        </p:txBody>
      </p:sp>
      <p:sp>
        <p:nvSpPr>
          <p:cNvPr id="7" name="TextBox 13"/>
          <p:cNvSpPr txBox="1">
            <a:spLocks noChangeArrowheads="1"/>
          </p:cNvSpPr>
          <p:nvPr/>
        </p:nvSpPr>
        <p:spPr bwMode="auto">
          <a:xfrm>
            <a:off x="5232104" y="5664517"/>
            <a:ext cx="4053481"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1，2，5，10，25，50</a:t>
            </a:r>
          </a:p>
        </p:txBody>
      </p:sp>
      <p:sp>
        <p:nvSpPr>
          <p:cNvPr id="8" name="TextBox 13"/>
          <p:cNvSpPr txBox="1">
            <a:spLocks noChangeArrowheads="1"/>
          </p:cNvSpPr>
          <p:nvPr/>
        </p:nvSpPr>
        <p:spPr bwMode="auto">
          <a:xfrm>
            <a:off x="6096000" y="3510280"/>
            <a:ext cx="2325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1，2，7，14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descr="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9" y="153511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p:cNvSpPr txBox="1">
            <a:spLocks noChangeArrowheads="1"/>
          </p:cNvSpPr>
          <p:nvPr/>
        </p:nvSpPr>
        <p:spPr bwMode="auto">
          <a:xfrm>
            <a:off x="1223646" y="1566546"/>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知识点</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2</a:t>
            </a:r>
            <a:endPar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7"/>
          <p:cNvSpPr txBox="1">
            <a:spLocks noChangeArrowheads="1"/>
          </p:cNvSpPr>
          <p:nvPr/>
        </p:nvSpPr>
        <p:spPr bwMode="auto">
          <a:xfrm>
            <a:off x="3006675" y="1591192"/>
            <a:ext cx="412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找一个数的倍数的方法</a:t>
            </a:r>
          </a:p>
        </p:txBody>
      </p:sp>
      <p:grpSp>
        <p:nvGrpSpPr>
          <p:cNvPr id="6" name="组合 5"/>
          <p:cNvGrpSpPr/>
          <p:nvPr/>
        </p:nvGrpSpPr>
        <p:grpSpPr bwMode="auto">
          <a:xfrm>
            <a:off x="787401" y="2379383"/>
            <a:ext cx="987425" cy="754062"/>
            <a:chOff x="1277" y="3118"/>
            <a:chExt cx="1555" cy="1187"/>
          </a:xfrm>
        </p:grpSpPr>
        <p:pic>
          <p:nvPicPr>
            <p:cNvPr id="7" name="Picture 46" descr="U1ppt题号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1732" y="3262"/>
              <a:ext cx="6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168B7"/>
                  </a:solidFill>
                  <a:latin typeface="OPPOSans R" panose="00020600040101010101" pitchFamily="18" charset="-122"/>
                  <a:ea typeface="OPPOSans R" panose="00020600040101010101" pitchFamily="18" charset="-122"/>
                  <a:sym typeface="OPPOSans R" panose="00020600040101010101" pitchFamily="18" charset="-122"/>
                </a:rPr>
                <a:t>3</a:t>
              </a:r>
            </a:p>
          </p:txBody>
        </p:sp>
      </p:grpSp>
      <p:sp>
        <p:nvSpPr>
          <p:cNvPr id="11" name="矩形 4"/>
          <p:cNvSpPr>
            <a:spLocks noChangeArrowheads="1"/>
          </p:cNvSpPr>
          <p:nvPr/>
        </p:nvSpPr>
        <p:spPr bwMode="auto">
          <a:xfrm>
            <a:off x="2063751" y="2440939"/>
            <a:ext cx="501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000000"/>
                </a:solidFill>
                <a:latin typeface="OPPOSans R" panose="00020600040101010101" pitchFamily="18" charset="-122"/>
                <a:ea typeface="OPPOSans R" panose="00020600040101010101" pitchFamily="18" charset="-122"/>
              </a:rPr>
              <a:t>2 的倍数有哪些？</a:t>
            </a:r>
          </a:p>
        </p:txBody>
      </p:sp>
      <p:sp>
        <p:nvSpPr>
          <p:cNvPr id="12" name="文本框 72"/>
          <p:cNvSpPr txBox="1">
            <a:spLocks noChangeArrowheads="1"/>
          </p:cNvSpPr>
          <p:nvPr/>
        </p:nvSpPr>
        <p:spPr bwMode="auto">
          <a:xfrm>
            <a:off x="2207419" y="5524269"/>
            <a:ext cx="7777163" cy="5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rPr>
              <a:t>的倍数有：</a:t>
            </a:r>
            <a:r>
              <a:rPr lang="en-US" altLang="zh-CN" sz="2400" b="1" dirty="0">
                <a:solidFill>
                  <a:srgbClr val="FF0000"/>
                </a:solidFill>
                <a:latin typeface="OPPOSans R" panose="00020600040101010101" pitchFamily="18" charset="-122"/>
                <a:ea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4</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6</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8</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10</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a:t>
            </a:r>
            <a:endParaRPr lang="zh-CN" altLang="en-US" sz="2400" b="1" dirty="0">
              <a:solidFill>
                <a:srgbClr val="FF0000"/>
              </a:solidFill>
              <a:latin typeface="OPPOSans R" panose="00020600040101010101" pitchFamily="18" charset="-122"/>
              <a:ea typeface="OPPOSans R" panose="00020600040101010101" pitchFamily="18" charset="-122"/>
            </a:endParaRPr>
          </a:p>
        </p:txBody>
      </p:sp>
      <p:grpSp>
        <p:nvGrpSpPr>
          <p:cNvPr id="13" name="组合 50"/>
          <p:cNvGrpSpPr/>
          <p:nvPr/>
        </p:nvGrpSpPr>
        <p:grpSpPr bwMode="auto">
          <a:xfrm>
            <a:off x="5580857" y="3575564"/>
            <a:ext cx="5681503" cy="681038"/>
            <a:chOff x="5076306" y="906569"/>
            <a:chExt cx="4620427" cy="681171"/>
          </a:xfrm>
        </p:grpSpPr>
        <p:sp>
          <p:nvSpPr>
            <p:cNvPr id="14" name="AutoShape 27"/>
            <p:cNvSpPr>
              <a:spLocks noChangeArrowheads="1"/>
            </p:cNvSpPr>
            <p:nvPr/>
          </p:nvSpPr>
          <p:spPr bwMode="auto">
            <a:xfrm>
              <a:off x="5076306" y="906569"/>
              <a:ext cx="4620427" cy="681171"/>
            </a:xfrm>
            <a:prstGeom prst="wedgeRoundRectCallout">
              <a:avLst>
                <a:gd name="adj1" fmla="val 54287"/>
                <a:gd name="adj2" fmla="val 28699"/>
                <a:gd name="adj3" fmla="val 16667"/>
              </a:avLst>
            </a:prstGeom>
            <a:solidFill>
              <a:srgbClr val="FFFFFF"/>
            </a:solidFill>
            <a:ln w="19050">
              <a:solidFill>
                <a:srgbClr val="3399FF"/>
              </a:solidFill>
              <a:miter lim="800000"/>
            </a:ln>
          </p:spPr>
          <p:txBody>
            <a:bodyPr/>
            <a:lstStyle/>
            <a:p>
              <a:pPr algn="just"/>
              <a:endParaRPr lang="en-US" altLang="zh-CN" sz="2400" b="1" dirty="0">
                <a:solidFill>
                  <a:srgbClr val="1C1C1C"/>
                </a:solidFill>
                <a:latin typeface="OPPOSans R" panose="00020600040101010101" pitchFamily="18" charset="-122"/>
                <a:ea typeface="OPPOSans R" panose="00020600040101010101" pitchFamily="18" charset="-122"/>
              </a:endParaRPr>
            </a:p>
            <a:p>
              <a:endParaRPr lang="en-US" altLang="zh-CN" sz="2400" b="1" dirty="0">
                <a:solidFill>
                  <a:srgbClr val="1C1C1C"/>
                </a:solidFill>
                <a:latin typeface="OPPOSans R" panose="00020600040101010101" pitchFamily="18" charset="-122"/>
                <a:ea typeface="OPPOSans R" panose="00020600040101010101" pitchFamily="18" charset="-122"/>
              </a:endParaRPr>
            </a:p>
          </p:txBody>
        </p:sp>
        <p:sp>
          <p:nvSpPr>
            <p:cNvPr id="15" name="文本框 72"/>
            <p:cNvSpPr txBox="1">
              <a:spLocks noChangeArrowheads="1"/>
            </p:cNvSpPr>
            <p:nvPr/>
          </p:nvSpPr>
          <p:spPr bwMode="auto">
            <a:xfrm>
              <a:off x="5148064" y="958631"/>
              <a:ext cx="4327681" cy="51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b="1" dirty="0">
                  <a:latin typeface="OPPOSans R" panose="00020600040101010101" pitchFamily="18" charset="-122"/>
                  <a:ea typeface="OPPOSans R" panose="00020600040101010101" pitchFamily="18" charset="-122"/>
                </a:rPr>
                <a:t>可以这样找，这里的积都是</a:t>
              </a:r>
              <a:r>
                <a:rPr lang="en-US" altLang="zh-CN" sz="2400" b="1" dirty="0">
                  <a:latin typeface="OPPOSans R" panose="00020600040101010101" pitchFamily="18" charset="-122"/>
                  <a:ea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rPr>
                <a:t>的倍数。</a:t>
              </a:r>
            </a:p>
          </p:txBody>
        </p:sp>
      </p:grpSp>
      <p:sp>
        <p:nvSpPr>
          <p:cNvPr id="16" name="Rectangle 91"/>
          <p:cNvSpPr>
            <a:spLocks noChangeArrowheads="1"/>
          </p:cNvSpPr>
          <p:nvPr/>
        </p:nvSpPr>
        <p:spPr bwMode="auto">
          <a:xfrm>
            <a:off x="3025776" y="3218814"/>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2400" b="1" dirty="0">
                <a:latin typeface="OPPOSans R" panose="00020600040101010101" pitchFamily="18" charset="-122"/>
                <a:ea typeface="OPPOSans R" panose="00020600040101010101" pitchFamily="18" charset="-122"/>
              </a:rPr>
              <a:t>2×1</a:t>
            </a:r>
            <a:r>
              <a:rPr lang="zh-CN" altLang="en-US" sz="2400" b="1" dirty="0">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2</a:t>
            </a:r>
            <a:endParaRPr lang="zh-CN" altLang="en-US" sz="2400" b="1" dirty="0">
              <a:solidFill>
                <a:srgbClr val="FF0000"/>
              </a:solidFill>
              <a:latin typeface="OPPOSans R" panose="00020600040101010101" pitchFamily="18" charset="-122"/>
              <a:ea typeface="OPPOSans R" panose="00020600040101010101" pitchFamily="18" charset="-122"/>
            </a:endParaRPr>
          </a:p>
        </p:txBody>
      </p:sp>
      <p:sp>
        <p:nvSpPr>
          <p:cNvPr id="17" name="Rectangle 93"/>
          <p:cNvSpPr>
            <a:spLocks noChangeArrowheads="1"/>
          </p:cNvSpPr>
          <p:nvPr/>
        </p:nvSpPr>
        <p:spPr bwMode="auto">
          <a:xfrm>
            <a:off x="3025776" y="3899851"/>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2400" b="1" dirty="0">
                <a:latin typeface="OPPOSans R" panose="00020600040101010101" pitchFamily="18" charset="-122"/>
                <a:ea typeface="OPPOSans R" panose="00020600040101010101" pitchFamily="18" charset="-122"/>
              </a:rPr>
              <a:t>2×2</a:t>
            </a:r>
            <a:r>
              <a:rPr lang="zh-CN" altLang="en-US" sz="2400" b="1" dirty="0">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4</a:t>
            </a:r>
            <a:endParaRPr lang="zh-CN" altLang="en-US" sz="2400" b="1" dirty="0">
              <a:solidFill>
                <a:srgbClr val="FF0000"/>
              </a:solidFill>
              <a:latin typeface="OPPOSans R" panose="00020600040101010101" pitchFamily="18" charset="-122"/>
              <a:ea typeface="OPPOSans R" panose="00020600040101010101" pitchFamily="18" charset="-122"/>
            </a:endParaRPr>
          </a:p>
        </p:txBody>
      </p:sp>
      <p:sp>
        <p:nvSpPr>
          <p:cNvPr id="18" name="Rectangle 96"/>
          <p:cNvSpPr>
            <a:spLocks noChangeArrowheads="1"/>
          </p:cNvSpPr>
          <p:nvPr/>
        </p:nvSpPr>
        <p:spPr bwMode="auto">
          <a:xfrm>
            <a:off x="3025776" y="4580889"/>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2400" b="1" dirty="0">
                <a:latin typeface="OPPOSans R" panose="00020600040101010101" pitchFamily="18" charset="-122"/>
                <a:ea typeface="OPPOSans R" panose="00020600040101010101" pitchFamily="18" charset="-122"/>
              </a:rPr>
              <a:t>2×3</a:t>
            </a:r>
            <a:r>
              <a:rPr lang="zh-CN" altLang="en-US" sz="2400" b="1" dirty="0">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6</a:t>
            </a:r>
            <a:endParaRPr lang="zh-CN" altLang="en-US" sz="2400" b="1" dirty="0">
              <a:solidFill>
                <a:srgbClr val="FF0000"/>
              </a:solidFill>
              <a:latin typeface="OPPOSans R" panose="00020600040101010101" pitchFamily="18" charset="-122"/>
              <a:ea typeface="OPPOSans R" panose="00020600040101010101" pitchFamily="18" charset="-122"/>
            </a:endParaRPr>
          </a:p>
        </p:txBody>
      </p:sp>
      <p:sp>
        <p:nvSpPr>
          <p:cNvPr id="19" name="Rectangle 102"/>
          <p:cNvSpPr>
            <a:spLocks noChangeArrowheads="1"/>
          </p:cNvSpPr>
          <p:nvPr/>
        </p:nvSpPr>
        <p:spPr bwMode="auto">
          <a:xfrm>
            <a:off x="3025776" y="5093651"/>
            <a:ext cx="1096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20" name="椭圆 2"/>
          <p:cNvSpPr>
            <a:spLocks noChangeArrowheads="1"/>
          </p:cNvSpPr>
          <p:nvPr/>
        </p:nvSpPr>
        <p:spPr bwMode="auto">
          <a:xfrm>
            <a:off x="6250495" y="3654427"/>
            <a:ext cx="5041900" cy="2149475"/>
          </a:xfrm>
          <a:prstGeom prst="ellipse">
            <a:avLst/>
          </a:prstGeom>
          <a:noFill/>
          <a:ln w="12700">
            <a:solidFill>
              <a:schemeClr val="accent1"/>
            </a:solidFill>
            <a:round/>
          </a:ln>
        </p:spPr>
        <p:txBody>
          <a:bodyPr anchor="ctr"/>
          <a:lstStyle/>
          <a:p>
            <a:pPr>
              <a:lnSpc>
                <a:spcPct val="120000"/>
              </a:lnSpc>
            </a:pPr>
            <a:endParaRPr lang="zh-CN" altLang="en-US" sz="2400" b="1"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21" name="文本框 22"/>
          <p:cNvSpPr txBox="1">
            <a:spLocks noChangeArrowheads="1"/>
          </p:cNvSpPr>
          <p:nvPr/>
        </p:nvSpPr>
        <p:spPr bwMode="auto">
          <a:xfrm>
            <a:off x="6919911" y="4253213"/>
            <a:ext cx="4148138"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p>
        </p:txBody>
      </p:sp>
      <p:sp>
        <p:nvSpPr>
          <p:cNvPr id="22" name="文本框 72"/>
          <p:cNvSpPr txBox="1">
            <a:spLocks noChangeArrowheads="1"/>
          </p:cNvSpPr>
          <p:nvPr/>
        </p:nvSpPr>
        <p:spPr bwMode="auto">
          <a:xfrm>
            <a:off x="3141662" y="4267500"/>
            <a:ext cx="215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23" name="文本框 72"/>
          <p:cNvSpPr txBox="1">
            <a:spLocks noChangeArrowheads="1"/>
          </p:cNvSpPr>
          <p:nvPr/>
        </p:nvSpPr>
        <p:spPr bwMode="auto">
          <a:xfrm>
            <a:off x="3141662" y="4891388"/>
            <a:ext cx="215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24" name="文本框 72"/>
          <p:cNvSpPr txBox="1">
            <a:spLocks noChangeArrowheads="1"/>
          </p:cNvSpPr>
          <p:nvPr/>
        </p:nvSpPr>
        <p:spPr bwMode="auto">
          <a:xfrm>
            <a:off x="3141662" y="5515275"/>
            <a:ext cx="214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25" name="文本框 72"/>
          <p:cNvSpPr txBox="1">
            <a:spLocks noChangeArrowheads="1"/>
          </p:cNvSpPr>
          <p:nvPr/>
        </p:nvSpPr>
        <p:spPr bwMode="auto">
          <a:xfrm>
            <a:off x="3305174" y="6139163"/>
            <a:ext cx="128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26" name="文本框 22"/>
          <p:cNvSpPr txBox="1">
            <a:spLocks noChangeArrowheads="1"/>
          </p:cNvSpPr>
          <p:nvPr/>
        </p:nvSpPr>
        <p:spPr bwMode="auto">
          <a:xfrm>
            <a:off x="7953375" y="4294763"/>
            <a:ext cx="417512"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p>
        </p:txBody>
      </p:sp>
      <p:sp>
        <p:nvSpPr>
          <p:cNvPr id="27" name="文本框 22"/>
          <p:cNvSpPr txBox="1">
            <a:spLocks noChangeArrowheads="1"/>
          </p:cNvSpPr>
          <p:nvPr/>
        </p:nvSpPr>
        <p:spPr bwMode="auto">
          <a:xfrm>
            <a:off x="8574086" y="4294763"/>
            <a:ext cx="415925"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a:t>
            </a:r>
          </a:p>
        </p:txBody>
      </p:sp>
      <p:sp>
        <p:nvSpPr>
          <p:cNvPr id="28" name="文本框 22"/>
          <p:cNvSpPr txBox="1">
            <a:spLocks noChangeArrowheads="1"/>
          </p:cNvSpPr>
          <p:nvPr/>
        </p:nvSpPr>
        <p:spPr bwMode="auto">
          <a:xfrm>
            <a:off x="9142219" y="4294763"/>
            <a:ext cx="898525"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a:t>
            </a:r>
          </a:p>
        </p:txBody>
      </p:sp>
      <p:sp>
        <p:nvSpPr>
          <p:cNvPr id="29" name="文本框 22"/>
          <p:cNvSpPr txBox="1">
            <a:spLocks noChangeArrowheads="1"/>
          </p:cNvSpPr>
          <p:nvPr/>
        </p:nvSpPr>
        <p:spPr bwMode="auto">
          <a:xfrm>
            <a:off x="9735501" y="4294763"/>
            <a:ext cx="1336675"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p>
        </p:txBody>
      </p:sp>
      <p:sp>
        <p:nvSpPr>
          <p:cNvPr id="30" name="文本框 22"/>
          <p:cNvSpPr txBox="1">
            <a:spLocks noChangeArrowheads="1"/>
          </p:cNvSpPr>
          <p:nvPr/>
        </p:nvSpPr>
        <p:spPr bwMode="auto">
          <a:xfrm>
            <a:off x="10321162" y="4377284"/>
            <a:ext cx="127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pic>
        <p:nvPicPr>
          <p:cNvPr id="31"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574" y="1940868"/>
            <a:ext cx="129972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组合 75"/>
          <p:cNvGrpSpPr/>
          <p:nvPr/>
        </p:nvGrpSpPr>
        <p:grpSpPr bwMode="auto">
          <a:xfrm>
            <a:off x="6561137" y="2216007"/>
            <a:ext cx="3673475" cy="840231"/>
            <a:chOff x="5003672" y="2349123"/>
            <a:chExt cx="3672541" cy="1451815"/>
          </a:xfrm>
        </p:grpSpPr>
        <p:sp>
          <p:nvSpPr>
            <p:cNvPr id="33" name="AutoShape 27"/>
            <p:cNvSpPr>
              <a:spLocks noChangeArrowheads="1"/>
            </p:cNvSpPr>
            <p:nvPr/>
          </p:nvSpPr>
          <p:spPr bwMode="auto">
            <a:xfrm>
              <a:off x="5003672" y="2349123"/>
              <a:ext cx="3529702" cy="1451815"/>
            </a:xfrm>
            <a:prstGeom prst="wedgeRoundRectCallout">
              <a:avLst>
                <a:gd name="adj1" fmla="val 57347"/>
                <a:gd name="adj2" fmla="val 30620"/>
                <a:gd name="adj3" fmla="val 16667"/>
              </a:avLst>
            </a:prstGeom>
            <a:solidFill>
              <a:srgbClr val="FFFFFF"/>
            </a:solidFill>
            <a:ln w="19050">
              <a:solidFill>
                <a:srgbClr val="3399FF"/>
              </a:solidFill>
              <a:miter lim="800000"/>
            </a:ln>
          </p:spPr>
          <p:txBody>
            <a:bodyPr/>
            <a:lstStyle/>
            <a:p>
              <a:pPr>
                <a:lnSpc>
                  <a:spcPct val="120000"/>
                </a:lnSpc>
              </a:pPr>
              <a:endParaRPr lang="zh-CN" altLang="en-US" sz="2400" b="1" dirty="0">
                <a:solidFill>
                  <a:srgbClr val="66CC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4" name="Rectangle 61"/>
            <p:cNvSpPr>
              <a:spLocks noChangeArrowheads="1"/>
            </p:cNvSpPr>
            <p:nvPr/>
          </p:nvSpPr>
          <p:spPr bwMode="auto">
            <a:xfrm>
              <a:off x="5076678" y="2420524"/>
              <a:ext cx="3599535" cy="46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也可以像这样用图表示。</a:t>
              </a:r>
            </a:p>
          </p:txBody>
        </p:sp>
      </p:grpSp>
      <p:grpSp>
        <p:nvGrpSpPr>
          <p:cNvPr id="35" name="Group 67"/>
          <p:cNvGrpSpPr/>
          <p:nvPr/>
        </p:nvGrpSpPr>
        <p:grpSpPr bwMode="auto">
          <a:xfrm>
            <a:off x="6362700" y="2208215"/>
            <a:ext cx="3717925" cy="759121"/>
            <a:chOff x="298" y="2939"/>
            <a:chExt cx="2051" cy="682"/>
          </a:xfrm>
        </p:grpSpPr>
        <p:sp>
          <p:nvSpPr>
            <p:cNvPr id="36" name="AutoShape 27"/>
            <p:cNvSpPr>
              <a:spLocks noChangeArrowheads="1"/>
            </p:cNvSpPr>
            <p:nvPr/>
          </p:nvSpPr>
          <p:spPr bwMode="auto">
            <a:xfrm>
              <a:off x="298" y="2939"/>
              <a:ext cx="2051" cy="682"/>
            </a:xfrm>
            <a:prstGeom prst="wedgeRoundRectCallout">
              <a:avLst>
                <a:gd name="adj1" fmla="val 57676"/>
                <a:gd name="adj2" fmla="val 28213"/>
                <a:gd name="adj3" fmla="val 16667"/>
              </a:avLst>
            </a:prstGeom>
            <a:solidFill>
              <a:srgbClr val="FFFFFF"/>
            </a:solidFill>
            <a:ln w="19050">
              <a:solidFill>
                <a:srgbClr val="3399FF"/>
              </a:solidFill>
              <a:miter lim="800000"/>
            </a:ln>
          </p:spPr>
          <p:txBody>
            <a:bodyPr/>
            <a:lstStyle/>
            <a:p>
              <a:pPr>
                <a:lnSpc>
                  <a:spcPct val="120000"/>
                </a:lnSpc>
              </a:pPr>
              <a:endParaRPr lang="zh-CN" altLang="en-US" sz="2400" b="1" dirty="0">
                <a:solidFill>
                  <a:srgbClr val="66CC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7" name="Rectangle 69"/>
            <p:cNvSpPr>
              <a:spLocks noChangeArrowheads="1"/>
            </p:cNvSpPr>
            <p:nvPr/>
          </p:nvSpPr>
          <p:spPr bwMode="auto">
            <a:xfrm>
              <a:off x="350" y="2946"/>
              <a:ext cx="197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你是怎样找到</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的倍数的？</a:t>
              </a:r>
            </a:p>
          </p:txBody>
        </p:sp>
      </p:grpSp>
      <p:grpSp>
        <p:nvGrpSpPr>
          <p:cNvPr id="38" name="组合 70"/>
          <p:cNvGrpSpPr/>
          <p:nvPr/>
        </p:nvGrpSpPr>
        <p:grpSpPr bwMode="auto">
          <a:xfrm>
            <a:off x="1325562" y="2563797"/>
            <a:ext cx="4873625" cy="1090630"/>
            <a:chOff x="539552" y="1196752"/>
            <a:chExt cx="4126875" cy="2308695"/>
          </a:xfrm>
        </p:grpSpPr>
        <p:sp>
          <p:nvSpPr>
            <p:cNvPr id="39" name="AutoShape 27"/>
            <p:cNvSpPr>
              <a:spLocks noChangeArrowheads="1"/>
            </p:cNvSpPr>
            <p:nvPr/>
          </p:nvSpPr>
          <p:spPr bwMode="auto">
            <a:xfrm>
              <a:off x="539552" y="1268205"/>
              <a:ext cx="4126875" cy="2237242"/>
            </a:xfrm>
            <a:prstGeom prst="wedgeRoundRectCallout">
              <a:avLst>
                <a:gd name="adj1" fmla="val -45023"/>
                <a:gd name="adj2" fmla="val 66569"/>
                <a:gd name="adj3" fmla="val 16667"/>
              </a:avLst>
            </a:prstGeom>
            <a:solidFill>
              <a:srgbClr val="FFFFFF"/>
            </a:solidFill>
            <a:ln w="19050">
              <a:solidFill>
                <a:srgbClr val="3399FF"/>
              </a:solidFill>
              <a:miter lim="800000"/>
            </a:ln>
          </p:spPr>
          <p:txBody>
            <a:bodyPr/>
            <a:lstStyle/>
            <a:p>
              <a:pPr algn="just"/>
              <a:endParaRPr lang="zh-CN" altLang="zh-CN" sz="2400" b="1" dirty="0">
                <a:solidFill>
                  <a:srgbClr val="1C1C1C"/>
                </a:solidFill>
                <a:latin typeface="OPPOSans R" panose="00020600040101010101" pitchFamily="18" charset="-122"/>
                <a:ea typeface="OPPOSans R" panose="00020600040101010101" pitchFamily="18" charset="-122"/>
                <a:sym typeface="OPPOSans R" panose="00020600040101010101" pitchFamily="18" charset="-122"/>
              </a:endParaRPr>
            </a:p>
            <a:p>
              <a:endParaRPr lang="zh-CN" altLang="zh-CN" sz="2400" b="1" dirty="0">
                <a:solidFill>
                  <a:srgbClr val="1C1C1C"/>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0" name="文本框 22"/>
            <p:cNvSpPr txBox="1">
              <a:spLocks noChangeArrowheads="1"/>
            </p:cNvSpPr>
            <p:nvPr/>
          </p:nvSpPr>
          <p:spPr bwMode="auto">
            <a:xfrm>
              <a:off x="539552" y="1196752"/>
              <a:ext cx="4041357" cy="95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我用</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分别乘</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，所得的积就是</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a:t>
              </a:r>
            </a:p>
          </p:txBody>
        </p:sp>
      </p:grpSp>
      <p:sp>
        <p:nvSpPr>
          <p:cNvPr id="41" name="文本框 22"/>
          <p:cNvSpPr txBox="1">
            <a:spLocks noChangeArrowheads="1"/>
          </p:cNvSpPr>
          <p:nvPr/>
        </p:nvSpPr>
        <p:spPr bwMode="auto">
          <a:xfrm>
            <a:off x="627378" y="1209480"/>
            <a:ext cx="3648075"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FF"/>
                </a:solidFill>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的倍数有哪些？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right)">
                                      <p:cBhvr>
                                        <p:cTn id="14" dur="500"/>
                                        <p:tgtEl>
                                          <p:spTgt spid="3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par>
                          <p:cTn id="58" fill="hold">
                            <p:stCondLst>
                              <p:cond delay="500"/>
                            </p:stCondLst>
                            <p:childTnLst>
                              <p:par>
                                <p:cTn id="59" presetID="5" presetClass="entr" presetSubtype="1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checkerboard(across)">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P spid="22" grpId="0"/>
      <p:bldP spid="23" grpId="0"/>
      <p:bldP spid="24" grpId="0"/>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42" name="TextBox 3"/>
          <p:cNvSpPr txBox="1">
            <a:spLocks noChangeArrowheads="1"/>
          </p:cNvSpPr>
          <p:nvPr/>
        </p:nvSpPr>
        <p:spPr bwMode="auto">
          <a:xfrm>
            <a:off x="898280" y="1948499"/>
            <a:ext cx="4009000" cy="642937"/>
          </a:xfrm>
          <a:prstGeom prst="rect">
            <a:avLst/>
          </a:prstGeom>
          <a:solidFill>
            <a:schemeClr val="accent2"/>
          </a:solidFill>
          <a:ln>
            <a:noFill/>
          </a:ln>
        </p:spPr>
        <p:txBody>
          <a:bodyPr/>
          <a:lstStyle/>
          <a:p>
            <a:pPr>
              <a:lnSpc>
                <a:spcPct val="150000"/>
              </a:lnSpc>
            </a:pPr>
            <a:r>
              <a:rPr lang="zh-CN" altLang="en-US" sz="2400" b="1" dirty="0">
                <a:solidFill>
                  <a:schemeClr val="bg1"/>
                </a:solidFill>
                <a:latin typeface="OPPOSans R" panose="00020600040101010101" pitchFamily="18" charset="-122"/>
                <a:ea typeface="OPPOSans R" panose="00020600040101010101" pitchFamily="18" charset="-122"/>
              </a:rPr>
              <a:t>3 的倍数有哪些？5 呢？</a:t>
            </a:r>
          </a:p>
        </p:txBody>
      </p:sp>
      <p:sp>
        <p:nvSpPr>
          <p:cNvPr id="43" name="Text Box 43"/>
          <p:cNvSpPr txBox="1">
            <a:spLocks noChangeArrowheads="1"/>
          </p:cNvSpPr>
          <p:nvPr/>
        </p:nvSpPr>
        <p:spPr bwMode="auto">
          <a:xfrm>
            <a:off x="1216734" y="2896236"/>
            <a:ext cx="9386887" cy="2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1.</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自主把</a:t>
            </a: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3</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a:t>
            </a: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5</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的倍数找出来并选用自己喜欢的方式表示出来。</a:t>
            </a:r>
          </a:p>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2.</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同桌之间交流找倍数的方法、表示的方式。</a:t>
            </a:r>
          </a:p>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3.</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小组内讨论交流，看一看有什么新的收获。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wipe(left)">
                                      <p:cBhvr>
                                        <p:cTn id="17"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42" name="TextBox 3"/>
          <p:cNvSpPr txBox="1">
            <a:spLocks noChangeArrowheads="1"/>
          </p:cNvSpPr>
          <p:nvPr/>
        </p:nvSpPr>
        <p:spPr bwMode="auto">
          <a:xfrm>
            <a:off x="898280" y="1948499"/>
            <a:ext cx="4009000" cy="642937"/>
          </a:xfrm>
          <a:prstGeom prst="rect">
            <a:avLst/>
          </a:prstGeom>
          <a:solidFill>
            <a:schemeClr val="accent2"/>
          </a:solidFill>
          <a:ln>
            <a:noFill/>
          </a:ln>
        </p:spPr>
        <p:txBody>
          <a:bodyPr/>
          <a:lstStyle/>
          <a:p>
            <a:pPr>
              <a:lnSpc>
                <a:spcPct val="150000"/>
              </a:lnSpc>
            </a:pPr>
            <a:r>
              <a:rPr lang="zh-CN" altLang="en-US" sz="2400" b="1" dirty="0">
                <a:solidFill>
                  <a:schemeClr val="bg1"/>
                </a:solidFill>
                <a:latin typeface="OPPOSans R" panose="00020600040101010101" pitchFamily="18" charset="-122"/>
                <a:ea typeface="OPPOSans R" panose="00020600040101010101" pitchFamily="18" charset="-122"/>
              </a:rPr>
              <a:t>3 的倍数有哪些？5 呢？</a:t>
            </a:r>
          </a:p>
        </p:txBody>
      </p:sp>
      <p:sp>
        <p:nvSpPr>
          <p:cNvPr id="43" name="Text Box 43"/>
          <p:cNvSpPr txBox="1">
            <a:spLocks noChangeArrowheads="1"/>
          </p:cNvSpPr>
          <p:nvPr/>
        </p:nvSpPr>
        <p:spPr bwMode="auto">
          <a:xfrm>
            <a:off x="1216734" y="2896236"/>
            <a:ext cx="9386887" cy="2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1.</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自主把</a:t>
            </a: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3</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a:t>
            </a: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5</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的倍数找出来并选用自己喜欢的方式表示出来。</a:t>
            </a:r>
          </a:p>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2.</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同桌之间交流找倍数的方法、表示的方式。</a:t>
            </a:r>
          </a:p>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3.</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小组内讨论交流，看一看有什么新的收获。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wipe(left)">
                                      <p:cBhvr>
                                        <p:cTn id="17"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42" name="TextBox 3"/>
          <p:cNvSpPr txBox="1">
            <a:spLocks noChangeArrowheads="1"/>
          </p:cNvSpPr>
          <p:nvPr/>
        </p:nvSpPr>
        <p:spPr bwMode="auto">
          <a:xfrm>
            <a:off x="701356" y="1415744"/>
            <a:ext cx="4009000" cy="642937"/>
          </a:xfrm>
          <a:prstGeom prst="rect">
            <a:avLst/>
          </a:prstGeom>
          <a:solidFill>
            <a:schemeClr val="accent2"/>
          </a:solidFill>
          <a:ln>
            <a:noFill/>
          </a:ln>
        </p:spPr>
        <p:txBody>
          <a:bodyPr/>
          <a:lstStyle/>
          <a:p>
            <a:pPr>
              <a:lnSpc>
                <a:spcPct val="150000"/>
              </a:lnSpc>
            </a:pPr>
            <a:r>
              <a:rPr lang="zh-CN" altLang="en-US" sz="2400" b="1" dirty="0">
                <a:solidFill>
                  <a:schemeClr val="bg1"/>
                </a:solidFill>
                <a:latin typeface="OPPOSans R" panose="00020600040101010101" pitchFamily="18" charset="-122"/>
                <a:ea typeface="OPPOSans R" panose="00020600040101010101" pitchFamily="18" charset="-122"/>
              </a:rPr>
              <a:t>3 的倍数有哪些？5 呢？</a:t>
            </a:r>
          </a:p>
        </p:txBody>
      </p:sp>
      <p:sp>
        <p:nvSpPr>
          <p:cNvPr id="5" name="文本框 22"/>
          <p:cNvSpPr txBox="1">
            <a:spLocks noChangeArrowheads="1"/>
          </p:cNvSpPr>
          <p:nvPr/>
        </p:nvSpPr>
        <p:spPr bwMode="auto">
          <a:xfrm>
            <a:off x="3244301" y="5300319"/>
            <a:ext cx="3848100" cy="9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a:t>
            </a:r>
          </a:p>
          <a:p>
            <a:pPr>
              <a:lnSpc>
                <a:spcPct val="120000"/>
              </a:lnSpc>
            </a:pPr>
            <a:r>
              <a:rPr lang="en-US" altLang="zh-CN" sz="2400" b="1" dirty="0">
                <a:solidFill>
                  <a:srgbClr val="0000FF"/>
                </a:solidFill>
                <a:latin typeface="OPPOSans R" panose="00020600040101010101" pitchFamily="18" charset="-122"/>
                <a:ea typeface="OPPOSans R" panose="00020600040101010101" pitchFamily="18" charset="-122"/>
                <a:sym typeface="OPPOSans R" panose="00020600040101010101" pitchFamily="18" charset="-122"/>
              </a:rPr>
              <a:t>3,6 ,9,12,15,…</a:t>
            </a:r>
            <a:endParaRPr lang="zh-CN" altLang="en-US" sz="2400" b="1" dirty="0">
              <a:solidFill>
                <a:srgbClr val="0000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6" name="文本框 22"/>
          <p:cNvSpPr txBox="1">
            <a:spLocks noChangeArrowheads="1"/>
          </p:cNvSpPr>
          <p:nvPr/>
        </p:nvSpPr>
        <p:spPr bwMode="auto">
          <a:xfrm>
            <a:off x="7340600" y="5300319"/>
            <a:ext cx="4178300" cy="9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a:t>
            </a:r>
          </a:p>
          <a:p>
            <a:pPr>
              <a:lnSpc>
                <a:spcPct val="120000"/>
              </a:lnSpc>
            </a:pPr>
            <a:r>
              <a:rPr lang="en-US" altLang="zh-CN" sz="2400" b="1" dirty="0">
                <a:solidFill>
                  <a:srgbClr val="0000FF"/>
                </a:solidFill>
                <a:latin typeface="OPPOSans R" panose="00020600040101010101" pitchFamily="18" charset="-122"/>
                <a:ea typeface="OPPOSans R" panose="00020600040101010101" pitchFamily="18" charset="-122"/>
                <a:sym typeface="OPPOSans R" panose="00020600040101010101" pitchFamily="18" charset="-122"/>
              </a:rPr>
              <a:t>5,10,15,20,25,…</a:t>
            </a:r>
            <a:endParaRPr lang="zh-CN" altLang="en-US" sz="2400" b="1" dirty="0">
              <a:solidFill>
                <a:srgbClr val="0000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7" name="文本框 72"/>
          <p:cNvSpPr txBox="1">
            <a:spLocks noChangeArrowheads="1"/>
          </p:cNvSpPr>
          <p:nvPr/>
        </p:nvSpPr>
        <p:spPr bwMode="auto">
          <a:xfrm>
            <a:off x="3244302" y="2260119"/>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8" name="文本框 72"/>
          <p:cNvSpPr txBox="1">
            <a:spLocks noChangeArrowheads="1"/>
          </p:cNvSpPr>
          <p:nvPr/>
        </p:nvSpPr>
        <p:spPr bwMode="auto">
          <a:xfrm>
            <a:off x="3244302" y="2820507"/>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9" name="文本框 72"/>
          <p:cNvSpPr txBox="1">
            <a:spLocks noChangeArrowheads="1"/>
          </p:cNvSpPr>
          <p:nvPr/>
        </p:nvSpPr>
        <p:spPr bwMode="auto">
          <a:xfrm>
            <a:off x="3244302" y="3382482"/>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0" name="文本框 72"/>
          <p:cNvSpPr txBox="1">
            <a:spLocks noChangeArrowheads="1"/>
          </p:cNvSpPr>
          <p:nvPr/>
        </p:nvSpPr>
        <p:spPr bwMode="auto">
          <a:xfrm>
            <a:off x="3244302" y="3942870"/>
            <a:ext cx="2608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3×4</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1" name="文本框 72"/>
          <p:cNvSpPr txBox="1">
            <a:spLocks noChangeArrowheads="1"/>
          </p:cNvSpPr>
          <p:nvPr/>
        </p:nvSpPr>
        <p:spPr bwMode="auto">
          <a:xfrm>
            <a:off x="3244301" y="4503257"/>
            <a:ext cx="2751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2" name="文本框 72"/>
          <p:cNvSpPr txBox="1">
            <a:spLocks noChangeArrowheads="1"/>
          </p:cNvSpPr>
          <p:nvPr/>
        </p:nvSpPr>
        <p:spPr bwMode="auto">
          <a:xfrm>
            <a:off x="3350665" y="4786476"/>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3" name="文本框 72"/>
          <p:cNvSpPr txBox="1">
            <a:spLocks noChangeArrowheads="1"/>
          </p:cNvSpPr>
          <p:nvPr/>
        </p:nvSpPr>
        <p:spPr bwMode="auto">
          <a:xfrm>
            <a:off x="7280045" y="2099782"/>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4" name="文本框 72"/>
          <p:cNvSpPr txBox="1">
            <a:spLocks noChangeArrowheads="1"/>
          </p:cNvSpPr>
          <p:nvPr/>
        </p:nvSpPr>
        <p:spPr bwMode="auto">
          <a:xfrm>
            <a:off x="7280045" y="2714144"/>
            <a:ext cx="3387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5" name="文本框 72"/>
          <p:cNvSpPr txBox="1">
            <a:spLocks noChangeArrowheads="1"/>
          </p:cNvSpPr>
          <p:nvPr/>
        </p:nvSpPr>
        <p:spPr bwMode="auto">
          <a:xfrm>
            <a:off x="7280044" y="3328507"/>
            <a:ext cx="40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6" name="文本框 72"/>
          <p:cNvSpPr txBox="1">
            <a:spLocks noChangeArrowheads="1"/>
          </p:cNvSpPr>
          <p:nvPr/>
        </p:nvSpPr>
        <p:spPr bwMode="auto">
          <a:xfrm>
            <a:off x="7280044" y="3942870"/>
            <a:ext cx="40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5×4</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20</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7" name="文本框 72"/>
          <p:cNvSpPr txBox="1">
            <a:spLocks noChangeArrowheads="1"/>
          </p:cNvSpPr>
          <p:nvPr/>
        </p:nvSpPr>
        <p:spPr bwMode="auto">
          <a:xfrm>
            <a:off x="7280044" y="4557232"/>
            <a:ext cx="40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8" name="文本框 72"/>
          <p:cNvSpPr txBox="1">
            <a:spLocks noChangeArrowheads="1"/>
          </p:cNvSpPr>
          <p:nvPr/>
        </p:nvSpPr>
        <p:spPr bwMode="auto">
          <a:xfrm>
            <a:off x="7280045" y="4892839"/>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wipe(left)">
                                      <p:cBhvr>
                                        <p:cTn id="77" dur="500"/>
                                        <p:tgtEl>
                                          <p:spTgt spid="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left)">
                                      <p:cBhvr>
                                        <p:cTn id="8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知识提炼</a:t>
            </a:r>
          </a:p>
        </p:txBody>
      </p:sp>
      <p:sp>
        <p:nvSpPr>
          <p:cNvPr id="3" name="文本框 2"/>
          <p:cNvSpPr txBox="1">
            <a:spLocks noChangeArrowheads="1"/>
          </p:cNvSpPr>
          <p:nvPr/>
        </p:nvSpPr>
        <p:spPr bwMode="auto">
          <a:xfrm>
            <a:off x="846139" y="1499475"/>
            <a:ext cx="10672761" cy="501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1. 找一个数的倍数的方法：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（1）列乘法算式找，用这个数依次与非 0 自然数相乘，所得的积就是这个数的倍数。</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（2）列除法算式找，看哪些非 0 自然数除以这个数所得的商是整数且没有余数，这些数都是这个数的倍数。</a:t>
            </a:r>
            <a:endParaRPr lang="en-US" altLang="zh-CN" sz="2400" b="1" dirty="0">
              <a:latin typeface="OPPOSans R" panose="00020600040101010101" pitchFamily="18" charset="-122"/>
              <a:ea typeface="OPPOSans R" panose="00020600040101010101" pitchFamily="18" charset="-122"/>
              <a:sym typeface="宋体" panose="02010600030101010101" pitchFamily="2" charset="-122"/>
            </a:endParaRP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2. 一个数的倍数的表示方法：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（1）列举法。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（2）集合法。</a:t>
            </a:r>
          </a:p>
          <a:p>
            <a:pPr>
              <a:lnSpc>
                <a:spcPct val="150000"/>
              </a:lnSpc>
            </a:pPr>
            <a:endParaRPr lang="zh-CN" altLang="zh-CN" sz="2400" b="1" dirty="0">
              <a:latin typeface="OPPOSans R" panose="00020600040101010101" pitchFamily="18" charset="-122"/>
              <a:ea typeface="OPPOSans R" panose="00020600040101010101" pitchFamily="18"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小试牛刀</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5"/>
          <p:cNvSpPr txBox="1">
            <a:spLocks noChangeArrowheads="1"/>
          </p:cNvSpPr>
          <p:nvPr/>
        </p:nvSpPr>
        <p:spPr bwMode="auto">
          <a:xfrm>
            <a:off x="1389063" y="1692275"/>
            <a:ext cx="1002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latin typeface="OPPOSans R" panose="00020600040101010101" pitchFamily="18" charset="-122"/>
                <a:ea typeface="OPPOSans R" panose="00020600040101010101" pitchFamily="18" charset="-122"/>
              </a:rPr>
              <a:t>写出下列各数的倍数。（写</a:t>
            </a:r>
            <a:r>
              <a:rPr lang="en-US" altLang="zh-CN" sz="2400" b="1" dirty="0">
                <a:latin typeface="OPPOSans R" panose="00020600040101010101" pitchFamily="18" charset="-122"/>
                <a:ea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rPr>
              <a:t>个）</a:t>
            </a:r>
          </a:p>
        </p:txBody>
      </p:sp>
      <p:graphicFrame>
        <p:nvGraphicFramePr>
          <p:cNvPr id="4" name="表格 3"/>
          <p:cNvGraphicFramePr/>
          <p:nvPr/>
        </p:nvGraphicFramePr>
        <p:xfrm>
          <a:off x="1933575" y="2289176"/>
          <a:ext cx="8324850" cy="3594100"/>
        </p:xfrm>
        <a:graphic>
          <a:graphicData uri="http://schemas.openxmlformats.org/drawingml/2006/table">
            <a:tbl>
              <a:tblPr firstRow="1" bandRow="1">
                <a:tableStyleId>{5940675A-B579-460E-94D1-54222C63F5DA}</a:tableStyleId>
              </a:tblPr>
              <a:tblGrid>
                <a:gridCol w="2142490">
                  <a:extLst>
                    <a:ext uri="{9D8B030D-6E8A-4147-A177-3AD203B41FA5}">
                      <a16:colId xmlns:a16="http://schemas.microsoft.com/office/drawing/2014/main" val="20000"/>
                    </a:ext>
                  </a:extLst>
                </a:gridCol>
                <a:gridCol w="6182360">
                  <a:extLst>
                    <a:ext uri="{9D8B030D-6E8A-4147-A177-3AD203B41FA5}">
                      <a16:colId xmlns:a16="http://schemas.microsoft.com/office/drawing/2014/main" val="20001"/>
                    </a:ext>
                  </a:extLst>
                </a:gridCol>
              </a:tblGrid>
              <a:tr h="718820">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tc>
                  <a:txBody>
                    <a:bodyPr/>
                    <a:lstStyle/>
                    <a:p>
                      <a:pPr algn="ctr">
                        <a:buNone/>
                      </a:pPr>
                      <a:r>
                        <a:rPr lang="zh-CN" altLang="en-US" sz="2800" dirty="0">
                          <a:latin typeface="OPPOSans R" panose="00020600040101010101" pitchFamily="18" charset="-122"/>
                          <a:ea typeface="OPPOSans R" panose="00020600040101010101" pitchFamily="18" charset="-122"/>
                          <a:cs typeface="OPPOSans R" panose="00020600040101010101" pitchFamily="18" charset="-122"/>
                        </a:rPr>
                        <a:t>倍  数</a:t>
                      </a:r>
                    </a:p>
                  </a:txBody>
                  <a:tcPr/>
                </a:tc>
                <a:extLst>
                  <a:ext uri="{0D108BD9-81ED-4DB2-BD59-A6C34878D82A}">
                    <a16:rowId xmlns:a16="http://schemas.microsoft.com/office/drawing/2014/main" val="10000"/>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6</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1"/>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11</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2"/>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18</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3"/>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35</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4"/>
                  </a:ext>
                </a:extLst>
              </a:tr>
            </a:tbl>
          </a:graphicData>
        </a:graphic>
      </p:graphicFrame>
      <p:sp>
        <p:nvSpPr>
          <p:cNvPr id="5" name="TextBox 13"/>
          <p:cNvSpPr txBox="1">
            <a:spLocks noChangeArrowheads="1"/>
          </p:cNvSpPr>
          <p:nvPr/>
        </p:nvSpPr>
        <p:spPr bwMode="auto">
          <a:xfrm>
            <a:off x="5603081" y="3924301"/>
            <a:ext cx="52736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11</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33</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44</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6" name="TextBox 13"/>
          <p:cNvSpPr txBox="1">
            <a:spLocks noChangeArrowheads="1"/>
          </p:cNvSpPr>
          <p:nvPr/>
        </p:nvSpPr>
        <p:spPr bwMode="auto">
          <a:xfrm>
            <a:off x="5603080" y="4643439"/>
            <a:ext cx="53006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36</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54</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80</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7" name="TextBox 13"/>
          <p:cNvSpPr txBox="1">
            <a:spLocks noChangeArrowheads="1"/>
          </p:cNvSpPr>
          <p:nvPr/>
        </p:nvSpPr>
        <p:spPr bwMode="auto">
          <a:xfrm>
            <a:off x="5315742" y="5360988"/>
            <a:ext cx="587533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35</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70</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105</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140</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175</a:t>
            </a:r>
          </a:p>
        </p:txBody>
      </p:sp>
      <p:sp>
        <p:nvSpPr>
          <p:cNvPr id="8" name="TextBox 13"/>
          <p:cNvSpPr txBox="1">
            <a:spLocks noChangeArrowheads="1"/>
          </p:cNvSpPr>
          <p:nvPr/>
        </p:nvSpPr>
        <p:spPr bwMode="auto">
          <a:xfrm>
            <a:off x="5603081" y="3152776"/>
            <a:ext cx="52990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p>
        </p:txBody>
      </p:sp>
      <p:sp>
        <p:nvSpPr>
          <p:cNvPr id="9" name="文本框 8"/>
          <p:cNvSpPr txBox="1">
            <a:spLocks noChangeArrowheads="1"/>
          </p:cNvSpPr>
          <p:nvPr/>
        </p:nvSpPr>
        <p:spPr bwMode="auto">
          <a:xfrm>
            <a:off x="6851651" y="1692275"/>
            <a:ext cx="3408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（答案不唯一）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p:cNvSpPr txBox="1">
            <a:spLocks noChangeArrowheads="1"/>
          </p:cNvSpPr>
          <p:nvPr/>
        </p:nvSpPr>
        <p:spPr bwMode="auto">
          <a:xfrm>
            <a:off x="660400" y="2157886"/>
            <a:ext cx="11156066" cy="14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1.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掌握求一个数的因数和倍数的方法并能有序地找出一个数的因数和倍数。</a:t>
            </a:r>
            <a:r>
              <a:rPr lang="zh-CN" altLang="en-US"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（重点）</a:t>
            </a:r>
          </a:p>
          <a:p>
            <a:pPr>
              <a:lnSpc>
                <a:spcPct val="20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正确解答与因数和倍数有关的问题。</a:t>
            </a:r>
            <a:r>
              <a:rPr lang="en-US" altLang="zh-CN"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zh-CN" altLang="en-US"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难点</a:t>
            </a:r>
            <a:r>
              <a:rPr lang="en-US" altLang="zh-CN"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2" name="文本框 1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学习目标</a:t>
            </a:r>
          </a:p>
        </p:txBody>
      </p:sp>
      <p:cxnSp>
        <p:nvCxnSpPr>
          <p:cNvPr id="16" name="直接连接符 15"/>
          <p:cNvCxnSpPr/>
          <p:nvPr/>
        </p:nvCxnSpPr>
        <p:spPr>
          <a:xfrm flipH="1">
            <a:off x="2211536" y="993976"/>
            <a:ext cx="1970508" cy="0"/>
          </a:xfrm>
          <a:prstGeom prst="line">
            <a:avLst/>
          </a:prstGeom>
          <a:ln>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descr="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9" y="153511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p:cNvSpPr txBox="1">
            <a:spLocks noChangeArrowheads="1"/>
          </p:cNvSpPr>
          <p:nvPr/>
        </p:nvSpPr>
        <p:spPr bwMode="auto">
          <a:xfrm>
            <a:off x="1223646" y="1566546"/>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知识点</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3</a:t>
            </a:r>
            <a:endPar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7"/>
          <p:cNvSpPr txBox="1">
            <a:spLocks noChangeArrowheads="1"/>
          </p:cNvSpPr>
          <p:nvPr/>
        </p:nvSpPr>
        <p:spPr bwMode="auto">
          <a:xfrm>
            <a:off x="3006675" y="1591192"/>
            <a:ext cx="412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一个数的因数、倍数的特征</a:t>
            </a:r>
          </a:p>
        </p:txBody>
      </p:sp>
      <p:sp>
        <p:nvSpPr>
          <p:cNvPr id="20" name="TextBox 14"/>
          <p:cNvSpPr txBox="1">
            <a:spLocks noChangeArrowheads="1"/>
          </p:cNvSpPr>
          <p:nvPr/>
        </p:nvSpPr>
        <p:spPr bwMode="auto">
          <a:xfrm>
            <a:off x="990601" y="2318537"/>
            <a:ext cx="11047413" cy="391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找因数。</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18 </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的因数有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9</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的因数有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的因数有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9</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p>
        </p:txBody>
      </p:sp>
      <p:grpSp>
        <p:nvGrpSpPr>
          <p:cNvPr id="21" name="组合 58"/>
          <p:cNvGrpSpPr/>
          <p:nvPr/>
        </p:nvGrpSpPr>
        <p:grpSpPr bwMode="auto">
          <a:xfrm>
            <a:off x="6888163" y="2754171"/>
            <a:ext cx="4717756" cy="2384425"/>
            <a:chOff x="5228504" y="1115063"/>
            <a:chExt cx="4719717" cy="2383867"/>
          </a:xfrm>
        </p:grpSpPr>
        <p:pic>
          <p:nvPicPr>
            <p:cNvPr id="2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2346" y="1893818"/>
              <a:ext cx="1295875" cy="16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27"/>
            <p:cNvSpPr>
              <a:spLocks noChangeArrowheads="1"/>
            </p:cNvSpPr>
            <p:nvPr/>
          </p:nvSpPr>
          <p:spPr bwMode="auto">
            <a:xfrm>
              <a:off x="5228504" y="1115063"/>
              <a:ext cx="3794187" cy="716556"/>
            </a:xfrm>
            <a:prstGeom prst="wedgeRoundRectCallout">
              <a:avLst>
                <a:gd name="adj1" fmla="val 42852"/>
                <a:gd name="adj2" fmla="val 80468"/>
                <a:gd name="adj3" fmla="val 16667"/>
              </a:avLst>
            </a:prstGeom>
            <a:solidFill>
              <a:srgbClr val="FFFFFF"/>
            </a:solidFill>
            <a:ln w="19050">
              <a:solidFill>
                <a:srgbClr val="3399FF"/>
              </a:solidFill>
              <a:miter lim="800000"/>
            </a:ln>
          </p:spPr>
          <p:txBody>
            <a:bodyPr/>
            <a:lstStyle/>
            <a:p>
              <a:pPr algn="just">
                <a:lnSpc>
                  <a:spcPct val="150000"/>
                </a:lnSpc>
              </a:pPr>
              <a:r>
                <a:rPr lang="zh-CN" altLang="en-US" sz="2400" b="1" dirty="0">
                  <a:solidFill>
                    <a:srgbClr val="00B050"/>
                  </a:solidFill>
                  <a:latin typeface="OPPOSans R" panose="00020600040101010101" pitchFamily="18" charset="-122"/>
                  <a:ea typeface="OPPOSans R" panose="00020600040101010101" pitchFamily="18" charset="-122"/>
                  <a:sym typeface="OPPOSans R" panose="00020600040101010101" pitchFamily="18" charset="-122"/>
                </a:rPr>
                <a:t>你有什么发现？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wipe(left)">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wipe(left)">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wipe(left)">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wipe(left)">
                                      <p:cBhvr>
                                        <p:cTn id="22" dur="5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wipe(left)">
                                      <p:cBhvr>
                                        <p:cTn id="2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2900" y="879265"/>
            <a:ext cx="10656000" cy="5378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2010600030101010101" pitchFamily="50" charset="-122"/>
              <a:ea typeface="FandolFang R" panose="02010600030101010101" pitchFamily="50" charset="-122"/>
            </a:endParaRPr>
          </a:p>
        </p:txBody>
      </p:sp>
      <p:sp>
        <p:nvSpPr>
          <p:cNvPr id="6" name="矩形 5"/>
          <p:cNvSpPr/>
          <p:nvPr/>
        </p:nvSpPr>
        <p:spPr>
          <a:xfrm>
            <a:off x="660400" y="600075"/>
            <a:ext cx="10656000" cy="5378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2010600030101010101" pitchFamily="50" charset="-122"/>
              <a:ea typeface="FandolFang R" panose="02010600030101010101" pitchFamily="50" charset="-122"/>
            </a:endParaRPr>
          </a:p>
        </p:txBody>
      </p:sp>
      <p:sp>
        <p:nvSpPr>
          <p:cNvPr id="17410" name="文本框 63"/>
          <p:cNvSpPr txBox="1">
            <a:spLocks noChangeArrowheads="1"/>
          </p:cNvSpPr>
          <p:nvPr/>
        </p:nvSpPr>
        <p:spPr bwMode="auto">
          <a:xfrm>
            <a:off x="5173663" y="1500048"/>
            <a:ext cx="1844675" cy="795218"/>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a:lnSpc>
                <a:spcPct val="120000"/>
              </a:lnSpc>
            </a:pPr>
            <a:r>
              <a:rPr lang="zh-CN" altLang="en-US" sz="4000" b="1"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发现</a:t>
            </a:r>
          </a:p>
        </p:txBody>
      </p:sp>
      <p:sp>
        <p:nvSpPr>
          <p:cNvPr id="17411" name="文本框 63"/>
          <p:cNvSpPr txBox="1">
            <a:spLocks noChangeArrowheads="1"/>
          </p:cNvSpPr>
          <p:nvPr/>
        </p:nvSpPr>
        <p:spPr bwMode="auto">
          <a:xfrm>
            <a:off x="1321911" y="2676935"/>
            <a:ext cx="9548178" cy="15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32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 一个数的最小因数是</a:t>
            </a:r>
            <a:r>
              <a:rPr lang="en-US" altLang="zh-CN" sz="32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32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，最大因数是它本身，一个数的因数的个数是有限的。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descr="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9" y="153511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p:cNvSpPr txBox="1">
            <a:spLocks noChangeArrowheads="1"/>
          </p:cNvSpPr>
          <p:nvPr/>
        </p:nvSpPr>
        <p:spPr bwMode="auto">
          <a:xfrm>
            <a:off x="1223646" y="1566546"/>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知识点</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3</a:t>
            </a:r>
            <a:endPar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7"/>
          <p:cNvSpPr txBox="1">
            <a:spLocks noChangeArrowheads="1"/>
          </p:cNvSpPr>
          <p:nvPr/>
        </p:nvSpPr>
        <p:spPr bwMode="auto">
          <a:xfrm>
            <a:off x="3006675" y="1591192"/>
            <a:ext cx="412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一个数的因数、倍数的特征</a:t>
            </a:r>
          </a:p>
        </p:txBody>
      </p:sp>
      <p:sp>
        <p:nvSpPr>
          <p:cNvPr id="10" name="TextBox 23"/>
          <p:cNvSpPr txBox="1">
            <a:spLocks noChangeArrowheads="1"/>
          </p:cNvSpPr>
          <p:nvPr/>
        </p:nvSpPr>
        <p:spPr bwMode="auto">
          <a:xfrm>
            <a:off x="1223646" y="2314562"/>
            <a:ext cx="8569325" cy="39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找倍数。</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8</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 </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9</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倍</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endPar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p:txBody>
      </p:sp>
      <p:grpSp>
        <p:nvGrpSpPr>
          <p:cNvPr id="11" name="组合 58"/>
          <p:cNvGrpSpPr/>
          <p:nvPr/>
        </p:nvGrpSpPr>
        <p:grpSpPr bwMode="auto">
          <a:xfrm>
            <a:off x="7257682" y="2913815"/>
            <a:ext cx="4019948" cy="2474913"/>
            <a:chOff x="6723975" y="1268565"/>
            <a:chExt cx="4021184" cy="2474303"/>
          </a:xfrm>
        </p:grpSpPr>
        <p:pic>
          <p:nvPicPr>
            <p:cNvPr id="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080" y="2163175"/>
              <a:ext cx="1280079" cy="15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7"/>
            <p:cNvSpPr>
              <a:spLocks noChangeArrowheads="1"/>
            </p:cNvSpPr>
            <p:nvPr/>
          </p:nvSpPr>
          <p:spPr bwMode="auto">
            <a:xfrm>
              <a:off x="6723975" y="1268565"/>
              <a:ext cx="3381144" cy="792386"/>
            </a:xfrm>
            <a:prstGeom prst="wedgeRoundRectCallout">
              <a:avLst>
                <a:gd name="adj1" fmla="val 37375"/>
                <a:gd name="adj2" fmla="val 71315"/>
                <a:gd name="adj3" fmla="val 16667"/>
              </a:avLst>
            </a:prstGeom>
            <a:solidFill>
              <a:srgbClr val="FFFFFF"/>
            </a:solidFill>
            <a:ln w="19050">
              <a:solidFill>
                <a:srgbClr val="3399FF"/>
              </a:solidFill>
              <a:miter lim="800000"/>
            </a:ln>
          </p:spPr>
          <p:txBody>
            <a:bodyPr/>
            <a:lstStyle/>
            <a:p>
              <a:pPr algn="just">
                <a:lnSpc>
                  <a:spcPct val="150000"/>
                </a:lnSpc>
              </a:pPr>
              <a:r>
                <a:rPr lang="zh-CN" altLang="en-US" sz="2400" b="1" dirty="0">
                  <a:solidFill>
                    <a:srgbClr val="00B050"/>
                  </a:solidFill>
                  <a:latin typeface="OPPOSans R" panose="00020600040101010101" pitchFamily="18" charset="-122"/>
                  <a:ea typeface="OPPOSans R" panose="00020600040101010101" pitchFamily="18" charset="-122"/>
                  <a:sym typeface="OPPOSans R" panose="00020600040101010101" pitchFamily="18" charset="-122"/>
                </a:rPr>
                <a:t>你有什么发现？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charRg st="16" end="42"/>
                                            </p:txEl>
                                          </p:spTgt>
                                        </p:tgtEl>
                                        <p:attrNameLst>
                                          <p:attrName>style.visibility</p:attrName>
                                        </p:attrNameLst>
                                      </p:cBhvr>
                                      <p:to>
                                        <p:strVal val="visible"/>
                                      </p:to>
                                    </p:set>
                                    <p:anim calcmode="discrete" valueType="clr">
                                      <p:cBhvr override="childStyle">
                                        <p:cTn id="7" dur="80"/>
                                        <p:tgtEl>
                                          <p:spTgt spid="10">
                                            <p:txEl>
                                              <p:charRg st="16" end="4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charRg st="16" end="42"/>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charRg st="16" end="4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
                                            <p:txEl>
                                              <p:charRg st="53" end="80"/>
                                            </p:txEl>
                                          </p:spTgt>
                                        </p:tgtEl>
                                        <p:attrNameLst>
                                          <p:attrName>style.visibility</p:attrName>
                                        </p:attrNameLst>
                                      </p:cBhvr>
                                      <p:to>
                                        <p:strVal val="visible"/>
                                      </p:to>
                                    </p:set>
                                    <p:anim calcmode="discrete" valueType="clr">
                                      <p:cBhvr override="childStyle">
                                        <p:cTn id="14" dur="80"/>
                                        <p:tgtEl>
                                          <p:spTgt spid="10">
                                            <p:txEl>
                                              <p:charRg st="53" end="8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xEl>
                                              <p:charRg st="53" end="80"/>
                                            </p:txEl>
                                          </p:spTgt>
                                        </p:tgtEl>
                                        <p:attrNameLst>
                                          <p:attrName>fillcolor</p:attrName>
                                        </p:attrNameLst>
                                      </p:cBhvr>
                                      <p:tavLst>
                                        <p:tav tm="0">
                                          <p:val>
                                            <p:clrVal>
                                              <a:schemeClr val="accent2"/>
                                            </p:clrVal>
                                          </p:val>
                                        </p:tav>
                                        <p:tav tm="50000">
                                          <p:val>
                                            <p:clrVal>
                                              <a:schemeClr val="hlink"/>
                                            </p:clrVal>
                                          </p:val>
                                        </p:tav>
                                      </p:tavLst>
                                    </p:anim>
                                    <p:set>
                                      <p:cBhvr>
                                        <p:cTn id="16" dur="80"/>
                                        <p:tgtEl>
                                          <p:spTgt spid="10">
                                            <p:txEl>
                                              <p:charRg st="53" end="8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
                                            <p:txEl>
                                              <p:charRg st="91" end="116"/>
                                            </p:txEl>
                                          </p:spTgt>
                                        </p:tgtEl>
                                        <p:attrNameLst>
                                          <p:attrName>style.visibility</p:attrName>
                                        </p:attrNameLst>
                                      </p:cBhvr>
                                      <p:to>
                                        <p:strVal val="visible"/>
                                      </p:to>
                                    </p:set>
                                    <p:anim calcmode="discrete" valueType="clr">
                                      <p:cBhvr override="childStyle">
                                        <p:cTn id="21" dur="80"/>
                                        <p:tgtEl>
                                          <p:spTgt spid="10">
                                            <p:txEl>
                                              <p:charRg st="91" end="1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xEl>
                                              <p:charRg st="91" end="116"/>
                                            </p:txEl>
                                          </p:spTgt>
                                        </p:tgtEl>
                                        <p:attrNameLst>
                                          <p:attrName>fillcolor</p:attrName>
                                        </p:attrNameLst>
                                      </p:cBhvr>
                                      <p:tavLst>
                                        <p:tav tm="0">
                                          <p:val>
                                            <p:clrVal>
                                              <a:schemeClr val="accent2"/>
                                            </p:clrVal>
                                          </p:val>
                                        </p:tav>
                                        <p:tav tm="50000">
                                          <p:val>
                                            <p:clrVal>
                                              <a:schemeClr val="hlink"/>
                                            </p:clrVal>
                                          </p:val>
                                        </p:tav>
                                      </p:tavLst>
                                    </p:anim>
                                    <p:set>
                                      <p:cBhvr>
                                        <p:cTn id="23" dur="80"/>
                                        <p:tgtEl>
                                          <p:spTgt spid="10">
                                            <p:txEl>
                                              <p:charRg st="91" end="11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2900" y="879265"/>
            <a:ext cx="10656000" cy="5378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2010600030101010101" pitchFamily="50" charset="-122"/>
              <a:ea typeface="FandolFang R" panose="02010600030101010101" pitchFamily="50" charset="-122"/>
            </a:endParaRPr>
          </a:p>
        </p:txBody>
      </p:sp>
      <p:sp>
        <p:nvSpPr>
          <p:cNvPr id="6" name="矩形 5"/>
          <p:cNvSpPr/>
          <p:nvPr/>
        </p:nvSpPr>
        <p:spPr>
          <a:xfrm>
            <a:off x="660400" y="600075"/>
            <a:ext cx="10656000" cy="5378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2010600030101010101" pitchFamily="50" charset="-122"/>
              <a:ea typeface="FandolFang R" panose="02010600030101010101" pitchFamily="50" charset="-122"/>
            </a:endParaRPr>
          </a:p>
        </p:txBody>
      </p:sp>
      <p:sp>
        <p:nvSpPr>
          <p:cNvPr id="17410" name="文本框 63"/>
          <p:cNvSpPr txBox="1">
            <a:spLocks noChangeArrowheads="1"/>
          </p:cNvSpPr>
          <p:nvPr/>
        </p:nvSpPr>
        <p:spPr bwMode="auto">
          <a:xfrm>
            <a:off x="5173663" y="1500048"/>
            <a:ext cx="1844675" cy="795218"/>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a:lnSpc>
                <a:spcPct val="120000"/>
              </a:lnSpc>
            </a:pPr>
            <a:r>
              <a:rPr lang="zh-CN" altLang="en-US" sz="4000" b="1"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发现</a:t>
            </a:r>
          </a:p>
        </p:txBody>
      </p:sp>
      <p:sp>
        <p:nvSpPr>
          <p:cNvPr id="17411" name="文本框 63"/>
          <p:cNvSpPr txBox="1">
            <a:spLocks noChangeArrowheads="1"/>
          </p:cNvSpPr>
          <p:nvPr/>
        </p:nvSpPr>
        <p:spPr bwMode="auto">
          <a:xfrm>
            <a:off x="1321911" y="2676935"/>
            <a:ext cx="9548178" cy="15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32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 一个数的最小倍数是它本身，没有最大倍数，一个数的倍数的个数是无限的。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知识提炼</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文本框 2"/>
          <p:cNvSpPr txBox="1">
            <a:spLocks noChangeArrowheads="1"/>
          </p:cNvSpPr>
          <p:nvPr/>
        </p:nvSpPr>
        <p:spPr bwMode="auto">
          <a:xfrm>
            <a:off x="1304925" y="1741489"/>
            <a:ext cx="7886700" cy="53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400" b="1" dirty="0">
                <a:latin typeface="OPPOSans R" panose="00020600040101010101" pitchFamily="18" charset="-122"/>
                <a:ea typeface="OPPOSans R" panose="00020600040101010101" pitchFamily="18" charset="-122"/>
                <a:sym typeface="宋体" panose="02010600030101010101" pitchFamily="2" charset="-122"/>
              </a:rPr>
              <a:t>1</a:t>
            </a:r>
            <a:r>
              <a:rPr lang="zh-CN" altLang="zh-CN" sz="2400" b="1" dirty="0">
                <a:latin typeface="OPPOSans R" panose="00020600040101010101" pitchFamily="18" charset="-122"/>
                <a:ea typeface="OPPOSans R" panose="00020600040101010101" pitchFamily="18" charset="-122"/>
                <a:sym typeface="宋体" panose="02010600030101010101" pitchFamily="2" charset="-122"/>
              </a:rPr>
              <a:t>.</a:t>
            </a:r>
            <a:r>
              <a:rPr lang="en-US" altLang="zh-CN" sz="2400" b="1" dirty="0">
                <a:latin typeface="OPPOSans R" panose="00020600040101010101" pitchFamily="18" charset="-122"/>
                <a:ea typeface="OPPOSans R" panose="00020600040101010101" pitchFamily="18" charset="-122"/>
                <a:sym typeface="宋体" panose="02010600030101010101" pitchFamily="2" charset="-122"/>
              </a:rPr>
              <a:t> </a:t>
            </a: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一个数的因数和倍数的特征</a:t>
            </a:r>
          </a:p>
        </p:txBody>
      </p:sp>
      <p:graphicFrame>
        <p:nvGraphicFramePr>
          <p:cNvPr id="4" name="表格 3"/>
          <p:cNvGraphicFramePr/>
          <p:nvPr/>
        </p:nvGraphicFramePr>
        <p:xfrm>
          <a:off x="1934369" y="2682876"/>
          <a:ext cx="8323262" cy="1630044"/>
        </p:xfrm>
        <a:graphic>
          <a:graphicData uri="http://schemas.openxmlformats.org/drawingml/2006/table">
            <a:tbl>
              <a:tblPr firstRow="1" bandRow="1">
                <a:tableStyleId>{5940675A-B579-460E-94D1-54222C63F5DA}</a:tableStyleId>
              </a:tblPr>
              <a:tblGrid>
                <a:gridCol w="3084713">
                  <a:extLst>
                    <a:ext uri="{9D8B030D-6E8A-4147-A177-3AD203B41FA5}">
                      <a16:colId xmlns:a16="http://schemas.microsoft.com/office/drawing/2014/main" val="20000"/>
                    </a:ext>
                  </a:extLst>
                </a:gridCol>
                <a:gridCol w="1746183">
                  <a:extLst>
                    <a:ext uri="{9D8B030D-6E8A-4147-A177-3AD203B41FA5}">
                      <a16:colId xmlns:a16="http://schemas.microsoft.com/office/drawing/2014/main" val="20001"/>
                    </a:ext>
                  </a:extLst>
                </a:gridCol>
                <a:gridCol w="1746183">
                  <a:extLst>
                    <a:ext uri="{9D8B030D-6E8A-4147-A177-3AD203B41FA5}">
                      <a16:colId xmlns:a16="http://schemas.microsoft.com/office/drawing/2014/main" val="20002"/>
                    </a:ext>
                  </a:extLst>
                </a:gridCol>
                <a:gridCol w="1746183">
                  <a:extLst>
                    <a:ext uri="{9D8B030D-6E8A-4147-A177-3AD203B41FA5}">
                      <a16:colId xmlns:a16="http://schemas.microsoft.com/office/drawing/2014/main" val="20003"/>
                    </a:ext>
                  </a:extLst>
                </a:gridCol>
              </a:tblGrid>
              <a:tr h="543348">
                <a:tc>
                  <a:txBody>
                    <a:bodyPr/>
                    <a:lstStyle/>
                    <a:p>
                      <a:pPr algn="ctr">
                        <a:buNone/>
                      </a:pPr>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a:txBody>
                  <a:tcPr marL="91437" marR="91437" marT="45735" marB="45735"/>
                </a:tc>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个数</a:t>
                      </a:r>
                    </a:p>
                  </a:txBody>
                  <a:tcPr marL="91437" marR="91437" marT="45735" marB="45735"/>
                </a:tc>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最大</a:t>
                      </a:r>
                    </a:p>
                  </a:txBody>
                  <a:tcPr marL="91437" marR="91437" marT="45735" marB="45735"/>
                </a:tc>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最小</a:t>
                      </a:r>
                    </a:p>
                  </a:txBody>
                  <a:tcPr marL="91437" marR="91437" marT="45735" marB="45735"/>
                </a:tc>
                <a:extLst>
                  <a:ext uri="{0D108BD9-81ED-4DB2-BD59-A6C34878D82A}">
                    <a16:rowId xmlns:a16="http://schemas.microsoft.com/office/drawing/2014/main" val="10000"/>
                  </a:ext>
                </a:extLst>
              </a:tr>
              <a:tr h="543348">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一个数的因数</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有限</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本身</a:t>
                      </a:r>
                    </a:p>
                  </a:txBody>
                  <a:tcPr marL="91437" marR="91437" marT="45735" marB="45735"/>
                </a:tc>
                <a:tc>
                  <a:txBody>
                    <a:bodyPr/>
                    <a:lstStyle/>
                    <a:p>
                      <a:pPr algn="ctr">
                        <a:buNone/>
                      </a:pPr>
                      <a:r>
                        <a:rPr lang="en-US"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1</a:t>
                      </a:r>
                    </a:p>
                  </a:txBody>
                  <a:tcPr marL="91437" marR="91437" marT="45735" marB="45735"/>
                </a:tc>
                <a:extLst>
                  <a:ext uri="{0D108BD9-81ED-4DB2-BD59-A6C34878D82A}">
                    <a16:rowId xmlns:a16="http://schemas.microsoft.com/office/drawing/2014/main" val="10001"/>
                  </a:ext>
                </a:extLst>
              </a:tr>
              <a:tr h="543348">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一个数的倍数</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无限</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没有</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本身</a:t>
                      </a:r>
                    </a:p>
                  </a:txBody>
                  <a:tcPr marL="91437" marR="91437" marT="45735" marB="45735"/>
                </a:tc>
                <a:extLst>
                  <a:ext uri="{0D108BD9-81ED-4DB2-BD59-A6C34878D82A}">
                    <a16:rowId xmlns:a16="http://schemas.microsoft.com/office/drawing/2014/main" val="10002"/>
                  </a:ext>
                </a:extLst>
              </a:tr>
            </a:tbl>
          </a:graphicData>
        </a:graphic>
      </p:graphicFrame>
      <p:sp>
        <p:nvSpPr>
          <p:cNvPr id="5" name="文本框 4"/>
          <p:cNvSpPr txBox="1">
            <a:spLocks noChangeArrowheads="1"/>
          </p:cNvSpPr>
          <p:nvPr/>
        </p:nvSpPr>
        <p:spPr bwMode="auto">
          <a:xfrm>
            <a:off x="1304925" y="4859338"/>
            <a:ext cx="10017125" cy="53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b="1" dirty="0">
                <a:latin typeface="OPPOSans R" panose="00020600040101010101" pitchFamily="18" charset="-122"/>
                <a:ea typeface="OPPOSans R" panose="00020600040101010101" pitchFamily="18" charset="-122"/>
              </a:rPr>
              <a:t>2.  一个非零的自然数，既是它本身的倍数，又是它本身的因数。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68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小试牛刀</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5"/>
          <p:cNvSpPr txBox="1">
            <a:spLocks noChangeArrowheads="1"/>
          </p:cNvSpPr>
          <p:nvPr/>
        </p:nvSpPr>
        <p:spPr bwMode="auto">
          <a:xfrm>
            <a:off x="885825" y="1614806"/>
            <a:ext cx="1042035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200000"/>
              </a:lnSpc>
            </a:pPr>
            <a:r>
              <a:rPr lang="zh-CN" altLang="zh-CN" sz="2400" dirty="0">
                <a:latin typeface="OPPOSans R" panose="00020600040101010101" pitchFamily="18" charset="-122"/>
                <a:ea typeface="OPPOSans R" panose="00020600040101010101" pitchFamily="18" charset="-122"/>
              </a:rPr>
              <a:t>填空题。</a:t>
            </a:r>
          </a:p>
          <a:p>
            <a:pPr>
              <a:lnSpc>
                <a:spcPct val="200000"/>
              </a:lnSpc>
            </a:pPr>
            <a:r>
              <a:rPr lang="zh-CN" altLang="zh-CN" sz="2400" dirty="0">
                <a:latin typeface="OPPOSans R" panose="00020600040101010101" pitchFamily="18" charset="-122"/>
                <a:ea typeface="OPPOSans R" panose="00020600040101010101" pitchFamily="18" charset="-122"/>
              </a:rPr>
              <a:t>（1）16 的因数有</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，16 是 </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的倍数。</a:t>
            </a:r>
          </a:p>
          <a:p>
            <a:pPr>
              <a:lnSpc>
                <a:spcPct val="200000"/>
              </a:lnSpc>
            </a:pPr>
            <a:r>
              <a:rPr lang="zh-CN" altLang="zh-CN" sz="2400" dirty="0">
                <a:latin typeface="OPPOSans R" panose="00020600040101010101" pitchFamily="18" charset="-122"/>
                <a:ea typeface="OPPOSans R" panose="00020600040101010101" pitchFamily="18" charset="-122"/>
              </a:rPr>
              <a:t>（2）一个数的最小因数是</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，最大因数是 </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a:t>
            </a:r>
          </a:p>
          <a:p>
            <a:pPr>
              <a:lnSpc>
                <a:spcPct val="200000"/>
              </a:lnSpc>
            </a:pPr>
            <a:r>
              <a:rPr lang="zh-CN" altLang="zh-CN" sz="2400" dirty="0">
                <a:latin typeface="OPPOSans R" panose="00020600040101010101" pitchFamily="18" charset="-122"/>
                <a:ea typeface="OPPOSans R" panose="00020600040101010101" pitchFamily="18" charset="-122"/>
              </a:rPr>
              <a:t>（3）既是 5 的倍数，又是 5 的因数，这个数是   </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a:t>
            </a:r>
          </a:p>
        </p:txBody>
      </p:sp>
      <p:sp>
        <p:nvSpPr>
          <p:cNvPr id="4" name="文本框 3"/>
          <p:cNvSpPr txBox="1">
            <a:spLocks noChangeArrowheads="1"/>
          </p:cNvSpPr>
          <p:nvPr/>
        </p:nvSpPr>
        <p:spPr bwMode="auto">
          <a:xfrm>
            <a:off x="3575051" y="2650952"/>
            <a:ext cx="2663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1，2，4，8，16</a:t>
            </a:r>
          </a:p>
        </p:txBody>
      </p:sp>
      <p:sp>
        <p:nvSpPr>
          <p:cNvPr id="5" name="文本框 4"/>
          <p:cNvSpPr txBox="1">
            <a:spLocks noChangeArrowheads="1"/>
          </p:cNvSpPr>
          <p:nvPr/>
        </p:nvSpPr>
        <p:spPr bwMode="auto">
          <a:xfrm>
            <a:off x="1211659" y="3299588"/>
            <a:ext cx="3408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1，2，4，8，16</a:t>
            </a:r>
          </a:p>
        </p:txBody>
      </p:sp>
      <p:sp>
        <p:nvSpPr>
          <p:cNvPr id="6" name="文本框 5"/>
          <p:cNvSpPr txBox="1">
            <a:spLocks noChangeArrowheads="1"/>
          </p:cNvSpPr>
          <p:nvPr/>
        </p:nvSpPr>
        <p:spPr bwMode="auto">
          <a:xfrm>
            <a:off x="4998403" y="4152661"/>
            <a:ext cx="44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F0000"/>
                </a:solidFill>
                <a:latin typeface="OPPOSans R" panose="00020600040101010101" pitchFamily="18" charset="-122"/>
                <a:ea typeface="OPPOSans R" panose="00020600040101010101" pitchFamily="18" charset="-122"/>
              </a:rPr>
              <a:t>1</a:t>
            </a:r>
          </a:p>
        </p:txBody>
      </p:sp>
      <p:sp>
        <p:nvSpPr>
          <p:cNvPr id="7" name="文本框 6"/>
          <p:cNvSpPr txBox="1">
            <a:spLocks noChangeArrowheads="1"/>
          </p:cNvSpPr>
          <p:nvPr/>
        </p:nvSpPr>
        <p:spPr bwMode="auto">
          <a:xfrm>
            <a:off x="8191171" y="4153153"/>
            <a:ext cx="1928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F0000"/>
                </a:solidFill>
                <a:latin typeface="OPPOSans R" panose="00020600040101010101" pitchFamily="18" charset="-122"/>
                <a:ea typeface="OPPOSans R" panose="00020600040101010101" pitchFamily="18" charset="-122"/>
              </a:rPr>
              <a:t>它本身</a:t>
            </a:r>
          </a:p>
        </p:txBody>
      </p:sp>
      <p:sp>
        <p:nvSpPr>
          <p:cNvPr id="8" name="文本框 7"/>
          <p:cNvSpPr txBox="1">
            <a:spLocks noChangeArrowheads="1"/>
          </p:cNvSpPr>
          <p:nvPr/>
        </p:nvSpPr>
        <p:spPr bwMode="auto">
          <a:xfrm>
            <a:off x="8423224" y="4993615"/>
            <a:ext cx="44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rgbClr val="FF0000"/>
                </a:solidFill>
                <a:latin typeface="OPPOSans R" panose="00020600040101010101" pitchFamily="18" charset="-122"/>
                <a:ea typeface="OPPOSans R" panose="00020600040101010101" pitchFamily="18" charset="-122"/>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易错提醒</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b="50560"/>
          <a:stretch>
            <a:fillRect/>
          </a:stretch>
        </p:blipFill>
        <p:spPr bwMode="auto">
          <a:xfrm>
            <a:off x="6876805" y="1893354"/>
            <a:ext cx="139065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63782" y="3230761"/>
            <a:ext cx="10069512" cy="1380720"/>
            <a:chOff x="1378" y="4822"/>
            <a:chExt cx="15857" cy="2175"/>
          </a:xfrm>
        </p:grpSpPr>
        <p:pic>
          <p:nvPicPr>
            <p:cNvPr id="5"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 y="4822"/>
              <a:ext cx="1982"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p:nvSpPr>
          <p:spPr bwMode="auto">
            <a:xfrm>
              <a:off x="1378" y="5134"/>
              <a:ext cx="15857"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000" dirty="0">
                  <a:latin typeface="OPPOSans R" panose="00020600040101010101" pitchFamily="18" charset="-122"/>
                  <a:ea typeface="OPPOSans R" panose="00020600040101010101" pitchFamily="18" charset="-122"/>
                </a:rPr>
                <a:t>                 </a:t>
              </a:r>
            </a:p>
            <a:p>
              <a:pPr>
                <a:lnSpc>
                  <a:spcPct val="120000"/>
                </a:lnSpc>
              </a:pPr>
              <a:r>
                <a:rPr lang="zh-CN" altLang="en-US" sz="2000" dirty="0">
                  <a:latin typeface="OPPOSans R" panose="00020600040101010101" pitchFamily="18" charset="-122"/>
                  <a:ea typeface="OPPOSans R" panose="00020600040101010101" pitchFamily="18" charset="-122"/>
                </a:rPr>
                <a:t>         </a:t>
              </a:r>
              <a:r>
                <a:rPr lang="zh-CN" altLang="zh-CN" sz="2000" dirty="0">
                  <a:solidFill>
                    <a:srgbClr val="FF0000"/>
                  </a:solidFill>
                  <a:latin typeface="OPPOSans R" panose="00020600040101010101" pitchFamily="18" charset="-122"/>
                  <a:ea typeface="OPPOSans R" panose="00020600040101010101" pitchFamily="18" charset="-122"/>
                </a:rPr>
                <a:t>41 的因数有 1，41 两个；8 的因数有1，2，4，8 四个。大数的因数的个数不一定多。</a:t>
              </a:r>
            </a:p>
          </p:txBody>
        </p:sp>
      </p:grpSp>
      <p:sp>
        <p:nvSpPr>
          <p:cNvPr id="7" name="文本框 6"/>
          <p:cNvSpPr txBox="1">
            <a:spLocks noChangeArrowheads="1"/>
          </p:cNvSpPr>
          <p:nvPr/>
        </p:nvSpPr>
        <p:spPr bwMode="auto">
          <a:xfrm>
            <a:off x="7358618" y="1944379"/>
            <a:ext cx="1576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rPr>
              <a:t>√</a:t>
            </a:r>
          </a:p>
        </p:txBody>
      </p:sp>
      <p:sp>
        <p:nvSpPr>
          <p:cNvPr id="8" name="文本框 7"/>
          <p:cNvSpPr txBox="1">
            <a:spLocks noChangeArrowheads="1"/>
          </p:cNvSpPr>
          <p:nvPr/>
        </p:nvSpPr>
        <p:spPr bwMode="auto">
          <a:xfrm>
            <a:off x="8390891" y="1926908"/>
            <a:ext cx="2486025" cy="461665"/>
          </a:xfrm>
          <a:prstGeom prst="rect">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2400" dirty="0">
                <a:solidFill>
                  <a:srgbClr val="FF0000"/>
                </a:solidFill>
                <a:latin typeface="OPPOSans R" panose="00020600040101010101" pitchFamily="18" charset="-122"/>
                <a:ea typeface="OPPOSans R" panose="00020600040101010101" pitchFamily="18" charset="-122"/>
              </a:rPr>
              <a:t>解答错误</a:t>
            </a:r>
          </a:p>
        </p:txBody>
      </p:sp>
      <p:sp>
        <p:nvSpPr>
          <p:cNvPr id="9" name="文本框 8"/>
          <p:cNvSpPr txBox="1">
            <a:spLocks noChangeArrowheads="1"/>
          </p:cNvSpPr>
          <p:nvPr/>
        </p:nvSpPr>
        <p:spPr bwMode="auto">
          <a:xfrm>
            <a:off x="7358726" y="1941139"/>
            <a:ext cx="1576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a:t>
            </a:r>
          </a:p>
        </p:txBody>
      </p:sp>
      <p:sp>
        <p:nvSpPr>
          <p:cNvPr id="10" name="文本框 3"/>
          <p:cNvSpPr txBox="1">
            <a:spLocks noChangeArrowheads="1"/>
          </p:cNvSpPr>
          <p:nvPr/>
        </p:nvSpPr>
        <p:spPr bwMode="auto">
          <a:xfrm>
            <a:off x="1102678" y="1926908"/>
            <a:ext cx="10298112"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zh-CN" altLang="en-US" sz="2400" dirty="0">
                <a:solidFill>
                  <a:srgbClr val="FF0000"/>
                </a:solidFill>
                <a:latin typeface="OPPOSans R" panose="00020600040101010101" pitchFamily="18" charset="-122"/>
                <a:ea typeface="OPPOSans R" panose="00020600040101010101" pitchFamily="18" charset="-122"/>
              </a:rPr>
              <a:t>例 </a:t>
            </a:r>
            <a:r>
              <a:rPr lang="zh-CN" altLang="en-US" sz="2400" dirty="0">
                <a:latin typeface="OPPOSans R" panose="00020600040101010101" pitchFamily="18" charset="-122"/>
                <a:ea typeface="OPPOSans R" panose="00020600040101010101" pitchFamily="18" charset="-122"/>
              </a:rPr>
              <a:t> 判断：判断：41 的因数比 8 的因数多。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ldLvl="0" animBg="1"/>
      <p:bldP spid="8" grpId="1" bldLvl="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 Box 22"/>
          <p:cNvSpPr txBox="1">
            <a:spLocks noChangeArrowheads="1"/>
          </p:cNvSpPr>
          <p:nvPr/>
        </p:nvSpPr>
        <p:spPr bwMode="auto">
          <a:xfrm>
            <a:off x="1201737" y="1591163"/>
            <a:ext cx="10990263"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400" dirty="0">
                <a:solidFill>
                  <a:srgbClr val="000000"/>
                </a:solidFill>
                <a:latin typeface="OPPOSans R" panose="00020600040101010101" pitchFamily="18" charset="-122"/>
                <a:ea typeface="OPPOSans R" panose="00020600040101010101" pitchFamily="18" charset="-122"/>
              </a:rPr>
              <a:t>1.</a:t>
            </a:r>
            <a:r>
              <a:rPr lang="zh-CN" altLang="en-US" sz="2400" dirty="0">
                <a:latin typeface="OPPOSans R" panose="00020600040101010101" pitchFamily="18" charset="-122"/>
                <a:ea typeface="OPPOSans R" panose="00020600040101010101" pitchFamily="18" charset="-122"/>
                <a:sym typeface="宋体" panose="02010600030101010101" pitchFamily="2" charset="-122"/>
              </a:rPr>
              <a:t>（</a:t>
            </a:r>
            <a:r>
              <a:rPr lang="en-US" altLang="zh-CN" sz="2400" dirty="0">
                <a:latin typeface="OPPOSans R" panose="00020600040101010101" pitchFamily="18" charset="-122"/>
                <a:ea typeface="OPPOSans R" panose="00020600040101010101" pitchFamily="18" charset="-122"/>
                <a:sym typeface="宋体" panose="02010600030101010101" pitchFamily="2" charset="-122"/>
              </a:rPr>
              <a:t>1</a:t>
            </a:r>
            <a:r>
              <a:rPr lang="zh-CN" altLang="en-US" sz="2400" dirty="0">
                <a:latin typeface="OPPOSans R" panose="00020600040101010101" pitchFamily="18" charset="-122"/>
                <a:ea typeface="OPPOSans R" panose="00020600040101010101" pitchFamily="18" charset="-122"/>
                <a:sym typeface="宋体" panose="02010600030101010101" pitchFamily="2" charset="-122"/>
              </a:rPr>
              <a:t>）写出下面各数的因数。</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（选自教材</a:t>
            </a:r>
            <a:r>
              <a:rPr lang="en-US" altLang="zh-CN"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P7</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  </a:t>
            </a:r>
            <a:r>
              <a:rPr lang="en-US" altLang="zh-CN"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T2</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a:t>
            </a:r>
          </a:p>
        </p:txBody>
      </p:sp>
      <p:sp>
        <p:nvSpPr>
          <p:cNvPr id="4" name="文本框 1"/>
          <p:cNvSpPr txBox="1">
            <a:spLocks noChangeArrowheads="1"/>
          </p:cNvSpPr>
          <p:nvPr/>
        </p:nvSpPr>
        <p:spPr bwMode="auto">
          <a:xfrm>
            <a:off x="2103796" y="2178813"/>
            <a:ext cx="5876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1C1C1C"/>
                </a:solidFill>
                <a:latin typeface="OPPOSans R" panose="00020600040101010101" pitchFamily="18" charset="-122"/>
                <a:ea typeface="黑体" panose="02010609060101010101" charset="-122"/>
                <a:sym typeface="宋体" panose="02010600030101010101" pitchFamily="2" charset="-122"/>
              </a:rPr>
              <a:t> 10          17          28           32           48</a:t>
            </a:r>
          </a:p>
        </p:txBody>
      </p:sp>
      <p:sp>
        <p:nvSpPr>
          <p:cNvPr id="5" name="文本框 4"/>
          <p:cNvSpPr txBox="1">
            <a:spLocks noChangeArrowheads="1"/>
          </p:cNvSpPr>
          <p:nvPr/>
        </p:nvSpPr>
        <p:spPr bwMode="auto">
          <a:xfrm>
            <a:off x="1111799" y="2842626"/>
            <a:ext cx="668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10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5</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10</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6" name="文本框 5"/>
          <p:cNvSpPr txBox="1">
            <a:spLocks noChangeArrowheads="1"/>
          </p:cNvSpPr>
          <p:nvPr/>
        </p:nvSpPr>
        <p:spPr bwMode="auto">
          <a:xfrm>
            <a:off x="1111799" y="3539141"/>
            <a:ext cx="668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17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17</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7" name="文本框 6"/>
          <p:cNvSpPr txBox="1">
            <a:spLocks noChangeArrowheads="1"/>
          </p:cNvSpPr>
          <p:nvPr/>
        </p:nvSpPr>
        <p:spPr bwMode="auto">
          <a:xfrm>
            <a:off x="1111799" y="4235656"/>
            <a:ext cx="9182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28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7</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28</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8" name="文本框 7"/>
          <p:cNvSpPr txBox="1">
            <a:spLocks noChangeArrowheads="1"/>
          </p:cNvSpPr>
          <p:nvPr/>
        </p:nvSpPr>
        <p:spPr bwMode="auto">
          <a:xfrm>
            <a:off x="1111799" y="4932172"/>
            <a:ext cx="9182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32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8</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16</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32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9" name="文本框 8"/>
          <p:cNvSpPr txBox="1">
            <a:spLocks noChangeArrowheads="1"/>
          </p:cNvSpPr>
          <p:nvPr/>
        </p:nvSpPr>
        <p:spPr bwMode="auto">
          <a:xfrm>
            <a:off x="1111799" y="5628688"/>
            <a:ext cx="7920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48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3</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6</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8</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16</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48</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10" name="Text Box 22"/>
          <p:cNvSpPr txBox="1">
            <a:spLocks noChangeArrowheads="1"/>
          </p:cNvSpPr>
          <p:nvPr/>
        </p:nvSpPr>
        <p:spPr bwMode="auto">
          <a:xfrm>
            <a:off x="971551" y="1557973"/>
            <a:ext cx="10990263"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zh-CN" sz="2400" dirty="0">
                <a:latin typeface="OPPOSans R" panose="00020600040101010101" pitchFamily="18" charset="-122"/>
                <a:ea typeface="OPPOSans R" panose="00020600040101010101" pitchFamily="18" charset="-122"/>
              </a:rPr>
              <a:t>（2）写出下面各数的倍数（各写5个）。</a:t>
            </a:r>
          </a:p>
        </p:txBody>
      </p:sp>
      <p:sp>
        <p:nvSpPr>
          <p:cNvPr id="11" name="文本框 1"/>
          <p:cNvSpPr txBox="1">
            <a:spLocks noChangeArrowheads="1"/>
          </p:cNvSpPr>
          <p:nvPr/>
        </p:nvSpPr>
        <p:spPr bwMode="auto">
          <a:xfrm>
            <a:off x="1679406" y="2237160"/>
            <a:ext cx="5184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1C1C1C"/>
                </a:solidFill>
                <a:latin typeface="OPPOSans R" panose="00020600040101010101" pitchFamily="18" charset="-122"/>
                <a:ea typeface="OPPOSans R" panose="00020600040101010101" pitchFamily="18" charset="-122"/>
                <a:sym typeface="OPPOSans R" panose="00020600040101010101" pitchFamily="18" charset="-122"/>
              </a:rPr>
              <a:t> 4          7          10           6           9</a:t>
            </a:r>
          </a:p>
        </p:txBody>
      </p:sp>
      <p:sp>
        <p:nvSpPr>
          <p:cNvPr id="12" name="文本框 11"/>
          <p:cNvSpPr txBox="1">
            <a:spLocks noChangeArrowheads="1"/>
          </p:cNvSpPr>
          <p:nvPr/>
        </p:nvSpPr>
        <p:spPr bwMode="auto">
          <a:xfrm>
            <a:off x="971551" y="2895636"/>
            <a:ext cx="7321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16</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3" name="文本框 12"/>
          <p:cNvSpPr txBox="1">
            <a:spLocks noChangeArrowheads="1"/>
          </p:cNvSpPr>
          <p:nvPr/>
        </p:nvSpPr>
        <p:spPr bwMode="auto">
          <a:xfrm>
            <a:off x="971552" y="3644936"/>
            <a:ext cx="7923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14</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21</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28</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35</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4" name="文本框 13"/>
          <p:cNvSpPr txBox="1">
            <a:spLocks noChangeArrowheads="1"/>
          </p:cNvSpPr>
          <p:nvPr/>
        </p:nvSpPr>
        <p:spPr bwMode="auto">
          <a:xfrm>
            <a:off x="971552" y="4394236"/>
            <a:ext cx="7923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5" name="文本框 14"/>
          <p:cNvSpPr txBox="1">
            <a:spLocks noChangeArrowheads="1"/>
          </p:cNvSpPr>
          <p:nvPr/>
        </p:nvSpPr>
        <p:spPr bwMode="auto">
          <a:xfrm>
            <a:off x="971551" y="5143536"/>
            <a:ext cx="9182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24</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6" name="文本框 15"/>
          <p:cNvSpPr txBox="1">
            <a:spLocks noChangeArrowheads="1"/>
          </p:cNvSpPr>
          <p:nvPr/>
        </p:nvSpPr>
        <p:spPr bwMode="auto">
          <a:xfrm>
            <a:off x="971551" y="5892836"/>
            <a:ext cx="7450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27</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36</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45</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17" name="Text Box 22"/>
          <p:cNvSpPr txBox="1">
            <a:spLocks noChangeArrowheads="1"/>
          </p:cNvSpPr>
          <p:nvPr/>
        </p:nvSpPr>
        <p:spPr bwMode="auto">
          <a:xfrm>
            <a:off x="952500" y="1981201"/>
            <a:ext cx="10287000"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2. </a:t>
            </a:r>
            <a:r>
              <a:rPr lang="zh-CN" altLang="zh-CN" sz="2400" dirty="0">
                <a:latin typeface="OPPOSans R" panose="00020600040101010101" pitchFamily="18" charset="-122"/>
                <a:ea typeface="OPPOSans R" panose="00020600040101010101" pitchFamily="18" charset="-122"/>
                <a:sym typeface="OPPOSans R" panose="00020600040101010101" pitchFamily="18" charset="-122"/>
              </a:rPr>
              <a:t>15的因数有哪些？15是哪些数的倍数？</a:t>
            </a:r>
            <a:r>
              <a:rPr lang="zh-CN" altLang="en-US"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P7</a:t>
            </a:r>
            <a:r>
              <a:rPr lang="zh-CN" altLang="en-US"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T4</a:t>
            </a:r>
            <a:r>
              <a:rPr lang="zh-CN" altLang="en-US"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8" name="矩形 17"/>
          <p:cNvSpPr>
            <a:spLocks noChangeArrowheads="1"/>
          </p:cNvSpPr>
          <p:nvPr/>
        </p:nvSpPr>
        <p:spPr bwMode="auto">
          <a:xfrm>
            <a:off x="4041591" y="3266314"/>
            <a:ext cx="4177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 的因数有：1，3，5，15。</a:t>
            </a:r>
          </a:p>
        </p:txBody>
      </p:sp>
      <p:sp>
        <p:nvSpPr>
          <p:cNvPr id="19" name="矩形 18"/>
          <p:cNvSpPr>
            <a:spLocks noChangeArrowheads="1"/>
          </p:cNvSpPr>
          <p:nvPr/>
        </p:nvSpPr>
        <p:spPr bwMode="auto">
          <a:xfrm>
            <a:off x="4041590" y="4261675"/>
            <a:ext cx="4052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 是 1，3，5，15 的倍数。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复习导入</a:t>
            </a:r>
          </a:p>
        </p:txBody>
      </p:sp>
      <p:cxnSp>
        <p:nvCxnSpPr>
          <p:cNvPr id="16" name="直接连接符 15"/>
          <p:cNvCxnSpPr/>
          <p:nvPr/>
        </p:nvCxnSpPr>
        <p:spPr>
          <a:xfrm flipH="1">
            <a:off x="2211536" y="993976"/>
            <a:ext cx="1970508" cy="0"/>
          </a:xfrm>
          <a:prstGeom prst="line">
            <a:avLst/>
          </a:prstGeom>
          <a:ln>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3" name="Text Box 14"/>
          <p:cNvSpPr txBox="1">
            <a:spLocks noChangeArrowheads="1"/>
          </p:cNvSpPr>
          <p:nvPr/>
        </p:nvSpPr>
        <p:spPr bwMode="auto">
          <a:xfrm>
            <a:off x="752835" y="1846826"/>
            <a:ext cx="10766065" cy="101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2400" dirty="0">
                <a:latin typeface="OPPOSans R" panose="00020600040101010101" pitchFamily="18" charset="-122"/>
                <a:ea typeface="OPPOSans R" panose="00020600040101010101" pitchFamily="18" charset="-122"/>
              </a:rPr>
              <a:t>填空</a:t>
            </a:r>
            <a:r>
              <a:rPr lang="en-US" altLang="zh-CN" sz="2400" dirty="0">
                <a:latin typeface="OPPOSans R" panose="00020600040101010101" pitchFamily="18" charset="-122"/>
                <a:ea typeface="OPPOSans R" panose="00020600040101010101" pitchFamily="18" charset="-122"/>
              </a:rPr>
              <a:t>:</a:t>
            </a:r>
            <a:endParaRPr lang="zh-CN" altLang="zh-CN" sz="2400" dirty="0">
              <a:latin typeface="OPPOSans R" panose="00020600040101010101" pitchFamily="18" charset="-122"/>
              <a:ea typeface="OPPOSans R" panose="00020600040101010101" pitchFamily="18" charset="-122"/>
            </a:endParaRPr>
          </a:p>
          <a:p>
            <a:pPr>
              <a:lnSpc>
                <a:spcPct val="130000"/>
              </a:lnSpc>
            </a:pPr>
            <a:r>
              <a:rPr lang="zh-CN" altLang="zh-CN" sz="2400" dirty="0">
                <a:latin typeface="OPPOSans R" panose="00020600040101010101" pitchFamily="18" charset="-122"/>
                <a:ea typeface="OPPOSans R" panose="00020600040101010101" pitchFamily="18" charset="-122"/>
              </a:rPr>
              <a:t>     28÷7＝4，所以</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和</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是</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的因数，</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是</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和</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的倍数。</a:t>
            </a:r>
          </a:p>
        </p:txBody>
      </p:sp>
      <p:sp>
        <p:nvSpPr>
          <p:cNvPr id="24" name="文本框 23"/>
          <p:cNvSpPr txBox="1">
            <a:spLocks noChangeArrowheads="1"/>
          </p:cNvSpPr>
          <p:nvPr/>
        </p:nvSpPr>
        <p:spPr bwMode="auto">
          <a:xfrm>
            <a:off x="752835" y="3632200"/>
            <a:ext cx="10766065" cy="114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2400" dirty="0">
                <a:solidFill>
                  <a:srgbClr val="FF0000"/>
                </a:solidFill>
                <a:latin typeface="OPPOSans R" panose="00020600040101010101" pitchFamily="18" charset="-122"/>
                <a:ea typeface="OPPOSans R" panose="00020600040101010101" pitchFamily="18" charset="-122"/>
              </a:rPr>
              <a:t>知识回顾：</a:t>
            </a:r>
            <a:r>
              <a:rPr lang="zh-CN" altLang="zh-CN" sz="2400" dirty="0">
                <a:latin typeface="OPPOSans R" panose="00020600040101010101" pitchFamily="18" charset="-122"/>
                <a:ea typeface="OPPOSans R" panose="00020600040101010101" pitchFamily="18" charset="-122"/>
              </a:rPr>
              <a:t>在整数除法中，如果商是整数而没有余数，那么被除数是除数的倍数，除数是被除数的因数。因数和倍数是相互依存的。</a:t>
            </a:r>
          </a:p>
        </p:txBody>
      </p:sp>
      <p:sp>
        <p:nvSpPr>
          <p:cNvPr id="25" name="TextBox 14"/>
          <p:cNvSpPr txBox="1">
            <a:spLocks noChangeArrowheads="1"/>
          </p:cNvSpPr>
          <p:nvPr/>
        </p:nvSpPr>
        <p:spPr bwMode="auto">
          <a:xfrm>
            <a:off x="3918331" y="2368546"/>
            <a:ext cx="9318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7</a:t>
            </a:r>
          </a:p>
        </p:txBody>
      </p:sp>
      <p:sp>
        <p:nvSpPr>
          <p:cNvPr id="26" name="TextBox 14"/>
          <p:cNvSpPr txBox="1">
            <a:spLocks noChangeArrowheads="1"/>
          </p:cNvSpPr>
          <p:nvPr/>
        </p:nvSpPr>
        <p:spPr bwMode="auto">
          <a:xfrm>
            <a:off x="5094761" y="2369181"/>
            <a:ext cx="9318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4</a:t>
            </a:r>
          </a:p>
        </p:txBody>
      </p:sp>
      <p:sp>
        <p:nvSpPr>
          <p:cNvPr id="27" name="TextBox 14"/>
          <p:cNvSpPr txBox="1">
            <a:spLocks noChangeArrowheads="1"/>
          </p:cNvSpPr>
          <p:nvPr/>
        </p:nvSpPr>
        <p:spPr bwMode="auto">
          <a:xfrm>
            <a:off x="6026490" y="2369181"/>
            <a:ext cx="93186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28</a:t>
            </a:r>
          </a:p>
        </p:txBody>
      </p:sp>
      <p:sp>
        <p:nvSpPr>
          <p:cNvPr id="28" name="TextBox 14"/>
          <p:cNvSpPr txBox="1">
            <a:spLocks noChangeArrowheads="1"/>
          </p:cNvSpPr>
          <p:nvPr/>
        </p:nvSpPr>
        <p:spPr bwMode="auto">
          <a:xfrm>
            <a:off x="8210744" y="2369816"/>
            <a:ext cx="93186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28</a:t>
            </a:r>
          </a:p>
        </p:txBody>
      </p:sp>
      <p:sp>
        <p:nvSpPr>
          <p:cNvPr id="29" name="TextBox 14"/>
          <p:cNvSpPr txBox="1">
            <a:spLocks noChangeArrowheads="1"/>
          </p:cNvSpPr>
          <p:nvPr/>
        </p:nvSpPr>
        <p:spPr bwMode="auto">
          <a:xfrm>
            <a:off x="9564656" y="2367910"/>
            <a:ext cx="9318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7</a:t>
            </a:r>
          </a:p>
        </p:txBody>
      </p:sp>
      <p:sp>
        <p:nvSpPr>
          <p:cNvPr id="30" name="TextBox 14"/>
          <p:cNvSpPr txBox="1">
            <a:spLocks noChangeArrowheads="1"/>
          </p:cNvSpPr>
          <p:nvPr/>
        </p:nvSpPr>
        <p:spPr bwMode="auto">
          <a:xfrm>
            <a:off x="10586542" y="2369180"/>
            <a:ext cx="9318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1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6" name="Text Box 22"/>
          <p:cNvSpPr txBox="1">
            <a:spLocks noChangeArrowheads="1"/>
          </p:cNvSpPr>
          <p:nvPr/>
        </p:nvSpPr>
        <p:spPr bwMode="auto">
          <a:xfrm>
            <a:off x="1130937" y="1609705"/>
            <a:ext cx="6138544"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400" dirty="0">
                <a:latin typeface="OPPOSans R" panose="00020600040101010101" pitchFamily="18" charset="-122"/>
                <a:ea typeface="OPPOSans R" panose="00020600040101010101" pitchFamily="18" charset="-122"/>
              </a:rPr>
              <a:t>4. </a:t>
            </a:r>
            <a:r>
              <a:rPr lang="zh-CN" altLang="en-US" sz="2400" dirty="0">
                <a:latin typeface="OPPOSans R" panose="00020600040101010101" pitchFamily="18" charset="-122"/>
                <a:ea typeface="OPPOSans R" panose="00020600040101010101" pitchFamily="18" charset="-122"/>
              </a:rPr>
              <a:t>猜数游戏。</a:t>
            </a:r>
            <a:r>
              <a:rPr lang="zh-CN" altLang="zh-CN" sz="2400" dirty="0">
                <a:latin typeface="OPPOSans R" panose="00020600040101010101" pitchFamily="18" charset="-122"/>
                <a:ea typeface="OPPOSans R" panose="00020600040101010101" pitchFamily="18" charset="-122"/>
              </a:rPr>
              <a:t> </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（选自教材</a:t>
            </a:r>
            <a:r>
              <a:rPr lang="en-US" altLang="zh-CN"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P8</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  </a:t>
            </a:r>
            <a:r>
              <a:rPr lang="en-US" altLang="zh-CN"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T7</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a:t>
            </a:r>
          </a:p>
        </p:txBody>
      </p:sp>
      <p:grpSp>
        <p:nvGrpSpPr>
          <p:cNvPr id="7" name="组合 5"/>
          <p:cNvGrpSpPr/>
          <p:nvPr/>
        </p:nvGrpSpPr>
        <p:grpSpPr bwMode="auto">
          <a:xfrm>
            <a:off x="1634194" y="2535207"/>
            <a:ext cx="5938143" cy="1363977"/>
            <a:chOff x="2242" y="2985"/>
            <a:chExt cx="9351" cy="2147"/>
          </a:xfrm>
        </p:grpSpPr>
        <p:sp>
          <p:nvSpPr>
            <p:cNvPr id="8" name="矩形 1"/>
            <p:cNvSpPr>
              <a:spLocks noChangeArrowheads="1"/>
            </p:cNvSpPr>
            <p:nvPr/>
          </p:nvSpPr>
          <p:spPr bwMode="auto">
            <a:xfrm>
              <a:off x="2242" y="3206"/>
              <a:ext cx="150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dirty="0">
                  <a:latin typeface="OPPOSans R" panose="00020600040101010101" pitchFamily="18" charset="-122"/>
                  <a:ea typeface="OPPOSans R" panose="00020600040101010101" pitchFamily="18" charset="-122"/>
                </a:rPr>
                <a:t>（</a:t>
              </a:r>
              <a:r>
                <a:rPr lang="en-US" altLang="zh-CN" sz="2400" dirty="0">
                  <a:latin typeface="OPPOSans R" panose="00020600040101010101" pitchFamily="18" charset="-122"/>
                  <a:ea typeface="OPPOSans R" panose="00020600040101010101" pitchFamily="18" charset="-122"/>
                </a:rPr>
                <a:t>1</a:t>
              </a:r>
              <a:r>
                <a:rPr lang="zh-CN" altLang="en-US" sz="2400" dirty="0">
                  <a:latin typeface="OPPOSans R" panose="00020600040101010101" pitchFamily="18" charset="-122"/>
                  <a:ea typeface="OPPOSans R" panose="00020600040101010101" pitchFamily="18" charset="-122"/>
                </a:rPr>
                <a:t>）</a:t>
              </a:r>
            </a:p>
          </p:txBody>
        </p:sp>
        <p:sp>
          <p:nvSpPr>
            <p:cNvPr id="9" name="圆角矩形标注 4"/>
            <p:cNvSpPr/>
            <p:nvPr/>
          </p:nvSpPr>
          <p:spPr>
            <a:xfrm>
              <a:off x="4109" y="2985"/>
              <a:ext cx="7484" cy="2147"/>
            </a:xfrm>
            <a:prstGeom prst="wedgeRoundRectCallout">
              <a:avLst>
                <a:gd name="adj1" fmla="val -54622"/>
                <a:gd name="adj2" fmla="val -20736"/>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我的最大因数和最小倍数都是</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18</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a:t>
              </a:r>
            </a:p>
          </p:txBody>
        </p:sp>
      </p:grpSp>
      <p:grpSp>
        <p:nvGrpSpPr>
          <p:cNvPr id="10" name="组合 6"/>
          <p:cNvGrpSpPr/>
          <p:nvPr/>
        </p:nvGrpSpPr>
        <p:grpSpPr bwMode="auto">
          <a:xfrm>
            <a:off x="1634001" y="5040955"/>
            <a:ext cx="5938129" cy="747604"/>
            <a:chOff x="2176" y="3186"/>
            <a:chExt cx="8558" cy="1177"/>
          </a:xfrm>
        </p:grpSpPr>
        <p:sp>
          <p:nvSpPr>
            <p:cNvPr id="11" name="矩形 8"/>
            <p:cNvSpPr>
              <a:spLocks noChangeArrowheads="1"/>
            </p:cNvSpPr>
            <p:nvPr/>
          </p:nvSpPr>
          <p:spPr bwMode="auto">
            <a:xfrm>
              <a:off x="2176" y="3348"/>
              <a:ext cx="1424"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dirty="0">
                  <a:latin typeface="OPPOSans R" panose="00020600040101010101" pitchFamily="18" charset="-122"/>
                  <a:ea typeface="OPPOSans R" panose="00020600040101010101" pitchFamily="18" charset="-122"/>
                </a:rPr>
                <a:t>（</a:t>
              </a:r>
              <a:r>
                <a:rPr lang="en-US" altLang="zh-CN" sz="2400" dirty="0">
                  <a:latin typeface="OPPOSans R" panose="00020600040101010101" pitchFamily="18" charset="-122"/>
                  <a:ea typeface="OPPOSans R" panose="00020600040101010101" pitchFamily="18" charset="-122"/>
                </a:rPr>
                <a:t>2</a:t>
              </a:r>
              <a:r>
                <a:rPr lang="zh-CN" altLang="en-US" sz="2400" dirty="0">
                  <a:latin typeface="OPPOSans R" panose="00020600040101010101" pitchFamily="18" charset="-122"/>
                  <a:ea typeface="OPPOSans R" panose="00020600040101010101" pitchFamily="18" charset="-122"/>
                </a:rPr>
                <a:t>）</a:t>
              </a:r>
            </a:p>
          </p:txBody>
        </p:sp>
        <p:sp>
          <p:nvSpPr>
            <p:cNvPr id="12" name="圆角矩形标注 10"/>
            <p:cNvSpPr/>
            <p:nvPr/>
          </p:nvSpPr>
          <p:spPr>
            <a:xfrm>
              <a:off x="4109" y="3186"/>
              <a:ext cx="6625" cy="1177"/>
            </a:xfrm>
            <a:prstGeom prst="wedgeRoundRectCallout">
              <a:avLst>
                <a:gd name="adj1" fmla="val -54622"/>
                <a:gd name="adj2" fmla="val -20736"/>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我的最小倍数是</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1</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a:t>
              </a:r>
            </a:p>
          </p:txBody>
        </p:sp>
      </p:grpSp>
      <p:sp>
        <p:nvSpPr>
          <p:cNvPr id="13" name="矩形 12"/>
          <p:cNvSpPr>
            <a:spLocks noChangeArrowheads="1"/>
          </p:cNvSpPr>
          <p:nvPr/>
        </p:nvSpPr>
        <p:spPr bwMode="auto">
          <a:xfrm>
            <a:off x="7803985" y="2848890"/>
            <a:ext cx="98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a:t>
            </a:r>
          </a:p>
        </p:txBody>
      </p:sp>
      <p:sp>
        <p:nvSpPr>
          <p:cNvPr id="14" name="矩形 13"/>
          <p:cNvSpPr>
            <a:spLocks noChangeArrowheads="1"/>
          </p:cNvSpPr>
          <p:nvPr/>
        </p:nvSpPr>
        <p:spPr bwMode="auto">
          <a:xfrm>
            <a:off x="7803985" y="5090440"/>
            <a:ext cx="98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endPar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grpSp>
        <p:nvGrpSpPr>
          <p:cNvPr id="3" name="组合 5"/>
          <p:cNvGrpSpPr/>
          <p:nvPr/>
        </p:nvGrpSpPr>
        <p:grpSpPr bwMode="auto">
          <a:xfrm>
            <a:off x="926480" y="1416875"/>
            <a:ext cx="4483578" cy="1823553"/>
            <a:chOff x="1331" y="3145"/>
            <a:chExt cx="7062" cy="2873"/>
          </a:xfrm>
        </p:grpSpPr>
        <p:sp>
          <p:nvSpPr>
            <p:cNvPr id="4" name="矩形 1"/>
            <p:cNvSpPr>
              <a:spLocks noChangeArrowheads="1"/>
            </p:cNvSpPr>
            <p:nvPr/>
          </p:nvSpPr>
          <p:spPr bwMode="auto">
            <a:xfrm>
              <a:off x="1331" y="3145"/>
              <a:ext cx="155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dirty="0">
                  <a:latin typeface="OPPOSans R" panose="00020600040101010101" pitchFamily="18" charset="-122"/>
                  <a:ea typeface="OPPOSans R" panose="00020600040101010101" pitchFamily="18" charset="-122"/>
                </a:rPr>
                <a:t>（</a:t>
              </a:r>
              <a:r>
                <a:rPr lang="en-US" altLang="zh-CN" sz="2400" dirty="0">
                  <a:latin typeface="OPPOSans R" panose="00020600040101010101" pitchFamily="18" charset="-122"/>
                  <a:ea typeface="OPPOSans R" panose="00020600040101010101" pitchFamily="18" charset="-122"/>
                </a:rPr>
                <a:t>3</a:t>
              </a:r>
              <a:r>
                <a:rPr lang="zh-CN" altLang="en-US" sz="2400" dirty="0">
                  <a:latin typeface="OPPOSans R" panose="00020600040101010101" pitchFamily="18" charset="-122"/>
                  <a:ea typeface="OPPOSans R" panose="00020600040101010101" pitchFamily="18" charset="-122"/>
                </a:rPr>
                <a:t>）</a:t>
              </a:r>
            </a:p>
          </p:txBody>
        </p:sp>
        <p:sp>
          <p:nvSpPr>
            <p:cNvPr id="5" name="圆角矩形标注 4"/>
            <p:cNvSpPr/>
            <p:nvPr/>
          </p:nvSpPr>
          <p:spPr>
            <a:xfrm>
              <a:off x="3042" y="3872"/>
              <a:ext cx="5351" cy="2146"/>
            </a:xfrm>
            <a:prstGeom prst="wedgeRoundRectCallout">
              <a:avLst>
                <a:gd name="adj1" fmla="val 22762"/>
                <a:gd name="adj2" fmla="val 61300"/>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它是</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42</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的因数，又是</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7</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的倍数。</a:t>
              </a:r>
            </a:p>
          </p:txBody>
        </p:sp>
      </p:grpSp>
      <p:sp>
        <p:nvSpPr>
          <p:cNvPr id="6" name="圆角矩形标注 10"/>
          <p:cNvSpPr/>
          <p:nvPr/>
        </p:nvSpPr>
        <p:spPr bwMode="auto">
          <a:xfrm>
            <a:off x="6496051" y="1905000"/>
            <a:ext cx="3958589" cy="747728"/>
          </a:xfrm>
          <a:prstGeom prst="wedgeRoundRectCallout">
            <a:avLst>
              <a:gd name="adj1" fmla="val -27051"/>
              <a:gd name="adj2" fmla="val 83818"/>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可能是</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7</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14</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21</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42</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p>
        </p:txBody>
      </p:sp>
      <p:sp>
        <p:nvSpPr>
          <p:cNvPr id="7" name="圆角矩形标注 1"/>
          <p:cNvSpPr/>
          <p:nvPr/>
        </p:nvSpPr>
        <p:spPr>
          <a:xfrm>
            <a:off x="1990726" y="4156076"/>
            <a:ext cx="3021013" cy="1362075"/>
          </a:xfrm>
          <a:prstGeom prst="wedgeRoundRectCallout">
            <a:avLst>
              <a:gd name="adj1" fmla="val 54687"/>
              <a:gd name="adj2" fmla="val -24871"/>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它还是 </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2 </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和 </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3 </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的倍数。</a:t>
            </a:r>
          </a:p>
        </p:txBody>
      </p:sp>
      <p:sp>
        <p:nvSpPr>
          <p:cNvPr id="8" name="圆角矩形标注 2"/>
          <p:cNvSpPr/>
          <p:nvPr/>
        </p:nvSpPr>
        <p:spPr>
          <a:xfrm>
            <a:off x="6617971" y="4484688"/>
            <a:ext cx="3836669" cy="704850"/>
          </a:xfrm>
          <a:prstGeom prst="wedgeRoundRectCallout">
            <a:avLst>
              <a:gd name="adj1" fmla="val -30681"/>
              <a:gd name="adj2" fmla="val -78802"/>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我知道了，是</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42</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646331"/>
          </a:xfrm>
          <a:prstGeom prst="rect">
            <a:avLst/>
          </a:prstGeom>
          <a:noFill/>
          <a:ln w="9525">
            <a:noFill/>
          </a:ln>
        </p:spPr>
        <p:txBody>
          <a:bodyPr wrap="square">
            <a:spAutoFit/>
          </a:bodyPr>
          <a:lstStyle/>
          <a:p>
            <a:pPr algn="ctr" fontAlgn="auto">
              <a:defRPr/>
            </a:pPr>
            <a:r>
              <a:rPr lang="zh-CN" altLang="en-US"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课堂小结</a:t>
            </a:r>
            <a:endParaRPr lang="en-US" altLang="zh-CN"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endParaRPr>
          </a:p>
        </p:txBody>
      </p:sp>
      <p:sp>
        <p:nvSpPr>
          <p:cNvPr id="5" name="Rectangle 5"/>
          <p:cNvSpPr>
            <a:spLocks noChangeArrowheads="1"/>
          </p:cNvSpPr>
          <p:nvPr/>
        </p:nvSpPr>
        <p:spPr bwMode="auto">
          <a:xfrm>
            <a:off x="1371519" y="1648965"/>
            <a:ext cx="4447371" cy="574068"/>
          </a:xfrm>
          <a:prstGeom prst="rect">
            <a:avLst/>
          </a:prstGeom>
          <a:noFill/>
          <a:effectLst>
            <a:softEdge rad="0"/>
          </a:effectLst>
        </p:spPr>
        <p:txBody>
          <a:bodyPr wrap="none" lIns="68580" tIns="34290" rIns="68580" bIns="34290">
            <a:spAutoFit/>
          </a:bodyPr>
          <a:lstStyle/>
          <a:p>
            <a:pPr>
              <a:lnSpc>
                <a:spcPct val="150000"/>
              </a:lnSpc>
              <a:defRPr/>
            </a:pPr>
            <a:r>
              <a:rPr lang="zh-CN" altLang="zh-CN" sz="2400" b="1" noProof="1">
                <a:latin typeface="OPPOSans R" panose="00020600040101010101" pitchFamily="18" charset="-122"/>
                <a:ea typeface="OPPOSans R" panose="00020600040101010101" pitchFamily="18" charset="-122"/>
              </a:rPr>
              <a:t>这节课你们都学会了哪些知识？</a:t>
            </a:r>
          </a:p>
        </p:txBody>
      </p:sp>
      <p:sp>
        <p:nvSpPr>
          <p:cNvPr id="8" name="文本框 7"/>
          <p:cNvSpPr txBox="1">
            <a:spLocks noChangeArrowheads="1"/>
          </p:cNvSpPr>
          <p:nvPr/>
        </p:nvSpPr>
        <p:spPr bwMode="auto">
          <a:xfrm>
            <a:off x="1371519" y="2506980"/>
            <a:ext cx="8961201" cy="336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1. 找一个数的因数或倍数的方法：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方法一：列乘法算式找。</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方法二：列除法算式找。</a:t>
            </a:r>
          </a:p>
          <a:p>
            <a:pPr>
              <a:lnSpc>
                <a:spcPct val="150000"/>
              </a:lnSpc>
            </a:pPr>
            <a:r>
              <a:rPr lang="en-US" altLang="zh-CN" sz="2400" b="1" dirty="0">
                <a:latin typeface="OPPOSans R" panose="00020600040101010101" pitchFamily="18" charset="-122"/>
                <a:ea typeface="OPPOSans R" panose="00020600040101010101" pitchFamily="18" charset="-122"/>
                <a:sym typeface="宋体" panose="02010600030101010101" pitchFamily="2" charset="-122"/>
              </a:rPr>
              <a:t>2</a:t>
            </a: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一个数的因数或倍数的表示方法：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（1）列举法。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（2）集合法。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6"/>
          <p:cNvGrpSpPr/>
          <p:nvPr/>
        </p:nvGrpSpPr>
        <p:grpSpPr bwMode="auto">
          <a:xfrm>
            <a:off x="1501776" y="1660526"/>
            <a:ext cx="9217025" cy="3960813"/>
            <a:chOff x="2107" y="3122"/>
            <a:chExt cx="14514" cy="6236"/>
          </a:xfrm>
        </p:grpSpPr>
        <p:sp>
          <p:nvSpPr>
            <p:cNvPr id="3" name="矩形 2"/>
            <p:cNvSpPr/>
            <p:nvPr/>
          </p:nvSpPr>
          <p:spPr>
            <a:xfrm>
              <a:off x="2107" y="3122"/>
              <a:ext cx="14514" cy="6236"/>
            </a:xfrm>
            <a:prstGeom prst="rect">
              <a:avLst/>
            </a:prstGeom>
            <a:solidFill>
              <a:schemeClr val="accent2"/>
            </a:solidFill>
            <a:ln>
              <a:solidFill>
                <a:srgbClr val="F8DC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 name="矩形 4"/>
            <p:cNvSpPr/>
            <p:nvPr/>
          </p:nvSpPr>
          <p:spPr>
            <a:xfrm>
              <a:off x="2479" y="3417"/>
              <a:ext cx="13724" cy="56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4" name="文本框 3"/>
          <p:cNvSpPr txBox="1">
            <a:spLocks noChangeArrowheads="1"/>
          </p:cNvSpPr>
          <p:nvPr/>
        </p:nvSpPr>
        <p:spPr bwMode="auto">
          <a:xfrm>
            <a:off x="2432051" y="2508251"/>
            <a:ext cx="69199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600" b="1" dirty="0">
                <a:solidFill>
                  <a:schemeClr val="bg1"/>
                </a:solidFill>
                <a:latin typeface="OPPOSans R" panose="00020600040101010101" pitchFamily="18" charset="-122"/>
                <a:ea typeface="OPPOSans R" panose="00020600040101010101" pitchFamily="18" charset="-122"/>
              </a:rPr>
              <a:t>作业</a:t>
            </a:r>
            <a:r>
              <a:rPr lang="en-US" altLang="zh-CN" sz="3600" b="1" dirty="0">
                <a:solidFill>
                  <a:schemeClr val="bg1"/>
                </a:solidFill>
                <a:latin typeface="OPPOSans R" panose="00020600040101010101" pitchFamily="18" charset="-122"/>
                <a:ea typeface="OPPOSans R" panose="00020600040101010101" pitchFamily="18" charset="-122"/>
              </a:rPr>
              <a:t>1</a:t>
            </a:r>
            <a:r>
              <a:rPr lang="zh-CN" altLang="zh-CN" sz="3600" b="1" dirty="0">
                <a:solidFill>
                  <a:schemeClr val="bg1"/>
                </a:solidFill>
                <a:latin typeface="OPPOSans R" panose="00020600040101010101" pitchFamily="18" charset="-122"/>
                <a:ea typeface="OPPOSans R" panose="00020600040101010101" pitchFamily="18" charset="-122"/>
              </a:rPr>
              <a:t>：完成教材相关练习</a:t>
            </a:r>
            <a:r>
              <a:rPr lang="zh-CN" altLang="en-US" sz="3600" b="1" dirty="0">
                <a:solidFill>
                  <a:schemeClr val="bg1"/>
                </a:solidFill>
                <a:latin typeface="OPPOSans R" panose="00020600040101010101" pitchFamily="18" charset="-122"/>
                <a:ea typeface="OPPOSans R" panose="00020600040101010101" pitchFamily="18" charset="-122"/>
              </a:rPr>
              <a:t>题</a:t>
            </a:r>
            <a:r>
              <a:rPr lang="en-US" altLang="zh-CN" sz="3600" b="1" dirty="0">
                <a:solidFill>
                  <a:schemeClr val="bg1"/>
                </a:solidFill>
                <a:latin typeface="OPPOSans R" panose="00020600040101010101" pitchFamily="18" charset="-122"/>
                <a:ea typeface="OPPOSans R" panose="00020600040101010101" pitchFamily="18" charset="-122"/>
              </a:rPr>
              <a:t>。</a:t>
            </a:r>
          </a:p>
        </p:txBody>
      </p:sp>
      <p:sp>
        <p:nvSpPr>
          <p:cNvPr id="2" name="文本框 1"/>
          <p:cNvSpPr txBox="1">
            <a:spLocks noChangeArrowheads="1"/>
          </p:cNvSpPr>
          <p:nvPr/>
        </p:nvSpPr>
        <p:spPr bwMode="auto">
          <a:xfrm>
            <a:off x="2432051" y="3740151"/>
            <a:ext cx="75469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600" b="1" dirty="0">
                <a:solidFill>
                  <a:schemeClr val="bg1"/>
                </a:solidFill>
                <a:latin typeface="OPPOSans R" panose="00020600040101010101" pitchFamily="18" charset="-122"/>
                <a:ea typeface="OPPOSans R" panose="00020600040101010101" pitchFamily="18" charset="-122"/>
              </a:rPr>
              <a:t>作业</a:t>
            </a:r>
            <a:r>
              <a:rPr lang="en-US" altLang="zh-CN" sz="3600" b="1" dirty="0">
                <a:solidFill>
                  <a:schemeClr val="bg1"/>
                </a:solidFill>
                <a:latin typeface="OPPOSans R" panose="00020600040101010101" pitchFamily="18" charset="-122"/>
                <a:ea typeface="OPPOSans R" panose="00020600040101010101" pitchFamily="18" charset="-122"/>
              </a:rPr>
              <a:t>2</a:t>
            </a:r>
            <a:r>
              <a:rPr lang="zh-CN" altLang="zh-CN" sz="3600" b="1" dirty="0">
                <a:solidFill>
                  <a:schemeClr val="bg1"/>
                </a:solidFill>
                <a:latin typeface="OPPOSans R" panose="00020600040101010101" pitchFamily="18" charset="-122"/>
                <a:ea typeface="OPPOSans R" panose="00020600040101010101" pitchFamily="18" charset="-122"/>
              </a:rPr>
              <a:t>：完成对应的练习题</a:t>
            </a:r>
            <a:r>
              <a:rPr lang="en-US" altLang="zh-CN" sz="3600" b="1" dirty="0">
                <a:solidFill>
                  <a:schemeClr val="bg1"/>
                </a:solidFill>
                <a:latin typeface="OPPOSans R" panose="00020600040101010101" pitchFamily="18" charset="-122"/>
                <a:ea typeface="OPPOSans R" panose="00020600040101010101" pitchFamily="18" charset="-122"/>
              </a:rPr>
              <a:t>。</a:t>
            </a:r>
          </a:p>
        </p:txBody>
      </p:sp>
      <p:sp>
        <p:nvSpPr>
          <p:cNvPr id="8" name="文本框 7"/>
          <p:cNvSpPr txBox="1"/>
          <p:nvPr/>
        </p:nvSpPr>
        <p:spPr>
          <a:xfrm>
            <a:off x="324734" y="405519"/>
            <a:ext cx="2952260" cy="646331"/>
          </a:xfrm>
          <a:prstGeom prst="rect">
            <a:avLst/>
          </a:prstGeom>
          <a:noFill/>
          <a:ln w="9525">
            <a:noFill/>
          </a:ln>
        </p:spPr>
        <p:txBody>
          <a:bodyPr wrap="square">
            <a:spAutoFit/>
          </a:bodyPr>
          <a:lstStyle/>
          <a:p>
            <a:pPr algn="ctr" fontAlgn="auto">
              <a:defRPr/>
            </a:pPr>
            <a:r>
              <a:rPr lang="zh-CN" altLang="en-US"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课后作业</a:t>
            </a:r>
          </a:p>
        </p:txBody>
      </p:sp>
      <p:sp>
        <p:nvSpPr>
          <p:cNvPr id="9" name="文本框 8"/>
          <p:cNvSpPr txBox="1"/>
          <p:nvPr/>
        </p:nvSpPr>
        <p:spPr>
          <a:xfrm>
            <a:off x="4619870" y="593689"/>
            <a:ext cx="2952260" cy="646331"/>
          </a:xfrm>
          <a:prstGeom prst="rect">
            <a:avLst/>
          </a:prstGeom>
          <a:noFill/>
          <a:ln w="9525">
            <a:noFill/>
          </a:ln>
        </p:spPr>
        <p:txBody>
          <a:bodyPr wrap="square">
            <a:spAutoFit/>
          </a:bodyPr>
          <a:lstStyle/>
          <a:p>
            <a:pPr algn="ctr" fontAlgn="auto">
              <a:defRPr/>
            </a:pPr>
            <a:r>
              <a:rPr lang="zh-CN" altLang="en-US"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课后作业</a:t>
            </a:r>
            <a:endParaRPr lang="en-US" altLang="zh-CN"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60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600"/>
                            </p:stCondLst>
                            <p:childTnLst>
                              <p:par>
                                <p:cTn id="9" presetID="22" presetClass="entr" presetSubtype="8" fill="hold" grpId="0" nodeType="afterEffect">
                                  <p:stCondLst>
                                    <p:cond delay="1000"/>
                                  </p:stCondLst>
                                  <p:childTnLst>
                                    <p:set>
                                      <p:cBhvr>
                                        <p:cTn id="10" dur="1000"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descr="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9" y="153511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p:cNvSpPr txBox="1">
            <a:spLocks noChangeArrowheads="1"/>
          </p:cNvSpPr>
          <p:nvPr/>
        </p:nvSpPr>
        <p:spPr bwMode="auto">
          <a:xfrm>
            <a:off x="1223646" y="1566546"/>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知识点</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1</a:t>
            </a:r>
            <a:endPar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7"/>
          <p:cNvSpPr txBox="1">
            <a:spLocks noChangeArrowheads="1"/>
          </p:cNvSpPr>
          <p:nvPr/>
        </p:nvSpPr>
        <p:spPr bwMode="auto">
          <a:xfrm>
            <a:off x="3006675" y="1591192"/>
            <a:ext cx="412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找一个数的因数的方法</a:t>
            </a:r>
          </a:p>
        </p:txBody>
      </p:sp>
      <p:grpSp>
        <p:nvGrpSpPr>
          <p:cNvPr id="6" name="组合 5"/>
          <p:cNvGrpSpPr/>
          <p:nvPr/>
        </p:nvGrpSpPr>
        <p:grpSpPr bwMode="auto">
          <a:xfrm>
            <a:off x="787401" y="2379383"/>
            <a:ext cx="987425" cy="754062"/>
            <a:chOff x="1277" y="3118"/>
            <a:chExt cx="1555" cy="1187"/>
          </a:xfrm>
        </p:grpSpPr>
        <p:pic>
          <p:nvPicPr>
            <p:cNvPr id="7" name="Picture 46" descr="U1ppt题号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1732" y="3262"/>
              <a:ext cx="6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168B7"/>
                  </a:solidFill>
                  <a:latin typeface="OPPOSans R" panose="00020600040101010101" pitchFamily="18" charset="-122"/>
                  <a:ea typeface="OPPOSans R" panose="00020600040101010101" pitchFamily="18" charset="-122"/>
                  <a:sym typeface="OPPOSans R" panose="00020600040101010101" pitchFamily="18" charset="-122"/>
                </a:rPr>
                <a:t>2</a:t>
              </a:r>
            </a:p>
          </p:txBody>
        </p:sp>
      </p:grpSp>
      <p:sp>
        <p:nvSpPr>
          <p:cNvPr id="32" name="矩形 4"/>
          <p:cNvSpPr>
            <a:spLocks noChangeArrowheads="1"/>
          </p:cNvSpPr>
          <p:nvPr/>
        </p:nvSpPr>
        <p:spPr bwMode="auto">
          <a:xfrm>
            <a:off x="1774827" y="2511875"/>
            <a:ext cx="3092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18 的因数有哪几个？</a:t>
            </a:r>
          </a:p>
        </p:txBody>
      </p:sp>
      <p:sp>
        <p:nvSpPr>
          <p:cNvPr id="33" name="AutoShape 27"/>
          <p:cNvSpPr>
            <a:spLocks noChangeArrowheads="1"/>
          </p:cNvSpPr>
          <p:nvPr/>
        </p:nvSpPr>
        <p:spPr bwMode="auto">
          <a:xfrm>
            <a:off x="2157106" y="3429000"/>
            <a:ext cx="6646862" cy="1543050"/>
          </a:xfrm>
          <a:prstGeom prst="wedgeRoundRectCallout">
            <a:avLst>
              <a:gd name="adj1" fmla="val 54500"/>
              <a:gd name="adj2" fmla="val -16894"/>
              <a:gd name="adj3" fmla="val 16667"/>
            </a:avLst>
          </a:prstGeom>
          <a:solidFill>
            <a:schemeClr val="bg1"/>
          </a:solidFill>
          <a:ln w="19050">
            <a:solidFill>
              <a:srgbClr val="00B0F0"/>
            </a:solidFill>
            <a:miter lim="800000"/>
          </a:ln>
        </p:spPr>
        <p:txBody>
          <a:bodyPr anchor="ctr"/>
          <a:lstStyle/>
          <a:p>
            <a:pPr algn="ctr">
              <a:lnSpc>
                <a:spcPct val="120000"/>
              </a:lnSpc>
            </a:pPr>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想一想：</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18 </a:t>
            </a:r>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除以哪些整数的结果是整数？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grpSp>
        <p:nvGrpSpPr>
          <p:cNvPr id="11" name="组合 10"/>
          <p:cNvGrpSpPr/>
          <p:nvPr/>
        </p:nvGrpSpPr>
        <p:grpSpPr bwMode="auto">
          <a:xfrm rot="1800000">
            <a:off x="9032444" y="4721569"/>
            <a:ext cx="2529872" cy="1582737"/>
            <a:chOff x="14062" y="6144"/>
            <a:chExt cx="4196" cy="2494"/>
          </a:xfrm>
          <a:solidFill>
            <a:schemeClr val="accent1"/>
          </a:solidFill>
        </p:grpSpPr>
        <p:sp>
          <p:nvSpPr>
            <p:cNvPr id="12" name="爆炸形 2 1"/>
            <p:cNvSpPr/>
            <p:nvPr/>
          </p:nvSpPr>
          <p:spPr>
            <a:xfrm>
              <a:off x="14062" y="6144"/>
              <a:ext cx="4196" cy="2494"/>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solidFill>
                  <a:schemeClr val="bg1"/>
                </a:solidFill>
                <a:latin typeface="FandolFang R" panose="02010600030101010101" pitchFamily="50" charset="-122"/>
                <a:ea typeface="FandolFang R" panose="02010600030101010101" pitchFamily="50" charset="-122"/>
              </a:endParaRPr>
            </a:p>
          </p:txBody>
        </p:sp>
        <p:sp>
          <p:nvSpPr>
            <p:cNvPr id="13" name="文本框 3"/>
            <p:cNvSpPr txBox="1">
              <a:spLocks noChangeArrowheads="1"/>
            </p:cNvSpPr>
            <p:nvPr/>
          </p:nvSpPr>
          <p:spPr bwMode="auto">
            <a:xfrm rot="19740000">
              <a:off x="14796" y="7044"/>
              <a:ext cx="2663" cy="7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OPPOSans R" panose="00020600040101010101" pitchFamily="18" charset="-122"/>
                  <a:ea typeface="OPPOSans R" panose="00020600040101010101" pitchFamily="18" charset="-122"/>
                </a:rPr>
                <a:t>列举法</a:t>
              </a:r>
            </a:p>
          </p:txBody>
        </p:sp>
      </p:grpSp>
      <p:sp>
        <p:nvSpPr>
          <p:cNvPr id="14" name="TextBox 3"/>
          <p:cNvSpPr txBox="1">
            <a:spLocks noChangeArrowheads="1"/>
          </p:cNvSpPr>
          <p:nvPr/>
        </p:nvSpPr>
        <p:spPr bwMode="auto">
          <a:xfrm>
            <a:off x="660400" y="1639734"/>
            <a:ext cx="4667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rPr>
              <a:t>的因数有哪几个？</a:t>
            </a:r>
          </a:p>
        </p:txBody>
      </p:sp>
      <p:sp>
        <p:nvSpPr>
          <p:cNvPr id="15" name="圆角矩形 18"/>
          <p:cNvSpPr>
            <a:spLocks noChangeArrowheads="1"/>
          </p:cNvSpPr>
          <p:nvPr/>
        </p:nvSpPr>
        <p:spPr bwMode="auto">
          <a:xfrm>
            <a:off x="1225551" y="2505390"/>
            <a:ext cx="2981325" cy="2252663"/>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Calibri" panose="020F0502020204030204" pitchFamily="34" charset="0"/>
              <a:ea typeface="FandolFang R" panose="02010600030101010101" pitchFamily="50" charset="-122"/>
            </a:endParaRPr>
          </a:p>
        </p:txBody>
      </p:sp>
      <p:sp>
        <p:nvSpPr>
          <p:cNvPr id="16" name="矩形 5"/>
          <p:cNvSpPr>
            <a:spLocks noChangeArrowheads="1"/>
          </p:cNvSpPr>
          <p:nvPr/>
        </p:nvSpPr>
        <p:spPr bwMode="auto">
          <a:xfrm>
            <a:off x="1676400" y="2554603"/>
            <a:ext cx="26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2010600030101010101" pitchFamily="50" charset="-122"/>
              </a:rPr>
              <a:t>18÷1=18</a:t>
            </a:r>
          </a:p>
        </p:txBody>
      </p:sp>
      <p:sp>
        <p:nvSpPr>
          <p:cNvPr id="17" name="TextBox 6"/>
          <p:cNvSpPr txBox="1">
            <a:spLocks noChangeArrowheads="1"/>
          </p:cNvSpPr>
          <p:nvPr/>
        </p:nvSpPr>
        <p:spPr bwMode="auto">
          <a:xfrm>
            <a:off x="845566" y="5414194"/>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dirty="0">
                <a:latin typeface="OPPOSans R" panose="00020600040101010101" pitchFamily="18" charset="-122"/>
                <a:ea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rPr>
              <a:t>的因数有：</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p>
        </p:txBody>
      </p:sp>
      <p:sp>
        <p:nvSpPr>
          <p:cNvPr id="18" name="矩形 7"/>
          <p:cNvSpPr>
            <a:spLocks noChangeArrowheads="1"/>
          </p:cNvSpPr>
          <p:nvPr/>
        </p:nvSpPr>
        <p:spPr bwMode="auto">
          <a:xfrm>
            <a:off x="4340750" y="5969796"/>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3</a:t>
            </a:r>
          </a:p>
        </p:txBody>
      </p:sp>
      <p:sp>
        <p:nvSpPr>
          <p:cNvPr id="19" name="矩形 8"/>
          <p:cNvSpPr>
            <a:spLocks noChangeArrowheads="1"/>
          </p:cNvSpPr>
          <p:nvPr/>
        </p:nvSpPr>
        <p:spPr bwMode="auto">
          <a:xfrm>
            <a:off x="5770378" y="5969797"/>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6</a:t>
            </a:r>
          </a:p>
        </p:txBody>
      </p:sp>
      <p:sp>
        <p:nvSpPr>
          <p:cNvPr id="20" name="矩形 9"/>
          <p:cNvSpPr>
            <a:spLocks noChangeArrowheads="1"/>
          </p:cNvSpPr>
          <p:nvPr/>
        </p:nvSpPr>
        <p:spPr bwMode="auto">
          <a:xfrm>
            <a:off x="6847578" y="5931063"/>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9</a:t>
            </a:r>
          </a:p>
        </p:txBody>
      </p:sp>
      <p:sp>
        <p:nvSpPr>
          <p:cNvPr id="21" name="矩形 10"/>
          <p:cNvSpPr>
            <a:spLocks noChangeArrowheads="1"/>
          </p:cNvSpPr>
          <p:nvPr/>
        </p:nvSpPr>
        <p:spPr bwMode="auto">
          <a:xfrm>
            <a:off x="8208777" y="596952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18</a:t>
            </a:r>
          </a:p>
        </p:txBody>
      </p:sp>
      <p:sp>
        <p:nvSpPr>
          <p:cNvPr id="22" name="矩形 7"/>
          <p:cNvSpPr>
            <a:spLocks noChangeArrowheads="1"/>
          </p:cNvSpPr>
          <p:nvPr/>
        </p:nvSpPr>
        <p:spPr bwMode="auto">
          <a:xfrm>
            <a:off x="3063028" y="5969748"/>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2</a:t>
            </a:r>
          </a:p>
        </p:txBody>
      </p:sp>
      <p:sp>
        <p:nvSpPr>
          <p:cNvPr id="23" name="矩形 7"/>
          <p:cNvSpPr>
            <a:spLocks noChangeArrowheads="1"/>
          </p:cNvSpPr>
          <p:nvPr/>
        </p:nvSpPr>
        <p:spPr bwMode="auto">
          <a:xfrm>
            <a:off x="2148956" y="5969748"/>
            <a:ext cx="417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1</a:t>
            </a:r>
          </a:p>
        </p:txBody>
      </p:sp>
      <p:sp>
        <p:nvSpPr>
          <p:cNvPr id="24" name="矩形 5"/>
          <p:cNvSpPr>
            <a:spLocks noChangeArrowheads="1"/>
          </p:cNvSpPr>
          <p:nvPr/>
        </p:nvSpPr>
        <p:spPr bwMode="auto">
          <a:xfrm>
            <a:off x="1706563" y="3268977"/>
            <a:ext cx="263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2010600030101010101" pitchFamily="50" charset="-122"/>
              </a:rPr>
              <a:t>18÷2=9</a:t>
            </a:r>
          </a:p>
        </p:txBody>
      </p:sp>
      <p:sp>
        <p:nvSpPr>
          <p:cNvPr id="25" name="矩形 5"/>
          <p:cNvSpPr>
            <a:spLocks noChangeArrowheads="1"/>
          </p:cNvSpPr>
          <p:nvPr/>
        </p:nvSpPr>
        <p:spPr bwMode="auto">
          <a:xfrm>
            <a:off x="1706563" y="3984940"/>
            <a:ext cx="263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2010600030101010101" pitchFamily="50" charset="-122"/>
              </a:rPr>
              <a:t>18÷3=6</a:t>
            </a:r>
          </a:p>
        </p:txBody>
      </p:sp>
      <p:grpSp>
        <p:nvGrpSpPr>
          <p:cNvPr id="26" name="组合 32"/>
          <p:cNvGrpSpPr/>
          <p:nvPr/>
        </p:nvGrpSpPr>
        <p:grpSpPr bwMode="auto">
          <a:xfrm>
            <a:off x="5523990" y="2451414"/>
            <a:ext cx="5612975" cy="2089150"/>
            <a:chOff x="4916167" y="2012343"/>
            <a:chExt cx="5614194" cy="2089150"/>
          </a:xfrm>
        </p:grpSpPr>
        <p:sp>
          <p:nvSpPr>
            <p:cNvPr id="27" name="AutoShape 27"/>
            <p:cNvSpPr>
              <a:spLocks noChangeArrowheads="1"/>
            </p:cNvSpPr>
            <p:nvPr/>
          </p:nvSpPr>
          <p:spPr bwMode="auto">
            <a:xfrm>
              <a:off x="4916167" y="2012343"/>
              <a:ext cx="3739452" cy="2089150"/>
            </a:xfrm>
            <a:prstGeom prst="wedgeRoundRectCallout">
              <a:avLst>
                <a:gd name="adj1" fmla="val 57046"/>
                <a:gd name="adj2" fmla="val -16750"/>
                <a:gd name="adj3" fmla="val 16667"/>
              </a:avLst>
            </a:prstGeom>
            <a:solidFill>
              <a:schemeClr val="bg1"/>
            </a:solidFill>
            <a:ln w="19050">
              <a:solidFill>
                <a:schemeClr val="tx1"/>
              </a:solidFill>
              <a:miter lim="800000"/>
            </a:ln>
          </p:spPr>
          <p:txBody>
            <a:bodyPr anchor="ctr"/>
            <a:lstStyle/>
            <a:p>
              <a:pPr>
                <a:lnSpc>
                  <a:spcPct val="120000"/>
                </a:lnSpc>
              </a:pPr>
              <a:r>
                <a:rPr lang="zh-CN" altLang="en-US" sz="2400" b="1" dirty="0">
                  <a:solidFill>
                    <a:srgbClr val="00B050"/>
                  </a:solidFill>
                  <a:latin typeface="OPPOSans R" panose="00020600040101010101" pitchFamily="18" charset="-122"/>
                  <a:ea typeface="OPPOSans R" panose="00020600040101010101" pitchFamily="18" charset="-122"/>
                </a:rPr>
                <a:t>议一议：怎样又快又不遗漏地找一个数的因数？</a:t>
              </a:r>
            </a:p>
          </p:txBody>
        </p:sp>
        <p:pic>
          <p:nvPicPr>
            <p:cNvPr id="28" name="Picture 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283" y="2209510"/>
              <a:ext cx="1370078" cy="169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AutoShape 27"/>
          <p:cNvSpPr>
            <a:spLocks noChangeArrowheads="1"/>
          </p:cNvSpPr>
          <p:nvPr/>
        </p:nvSpPr>
        <p:spPr bwMode="auto">
          <a:xfrm>
            <a:off x="4554027" y="2227829"/>
            <a:ext cx="4794250" cy="2749550"/>
          </a:xfrm>
          <a:prstGeom prst="wedgeRoundRectCallout">
            <a:avLst>
              <a:gd name="adj1" fmla="val 56620"/>
              <a:gd name="adj2" fmla="val -15852"/>
              <a:gd name="adj3" fmla="val 16667"/>
            </a:avLst>
          </a:prstGeom>
          <a:solidFill>
            <a:schemeClr val="bg1"/>
          </a:solidFill>
          <a:ln w="19050">
            <a:solidFill>
              <a:schemeClr val="tx1"/>
            </a:solidFill>
            <a:miter lim="800000"/>
          </a:ln>
        </p:spPr>
        <p:txBody>
          <a:bodyPr anchor="ctr"/>
          <a:lstStyle/>
          <a:p>
            <a:pPr>
              <a:lnSpc>
                <a:spcPct val="120000"/>
              </a:lnSpc>
            </a:pPr>
            <a:r>
              <a:rPr lang="zh-CN" altLang="en-US" sz="2400" b="1" dirty="0">
                <a:solidFill>
                  <a:srgbClr val="00B050"/>
                </a:solidFill>
                <a:latin typeface="OPPOSans R" panose="00020600040101010101" pitchFamily="18" charset="-122"/>
                <a:ea typeface="OPPOSans R" panose="00020600040101010101" pitchFamily="18" charset="-122"/>
              </a:rPr>
              <a:t>用</a:t>
            </a:r>
            <a:r>
              <a:rPr lang="en-US" altLang="zh-CN" sz="2400" b="1" dirty="0">
                <a:solidFill>
                  <a:srgbClr val="00B050"/>
                </a:solidFill>
                <a:latin typeface="OPPOSans R" panose="00020600040101010101" pitchFamily="18" charset="-122"/>
                <a:ea typeface="OPPOSans R" panose="00020600040101010101" pitchFamily="18" charset="-122"/>
              </a:rPr>
              <a:t>1</a:t>
            </a:r>
            <a:r>
              <a:rPr lang="zh-CN" altLang="en-US" sz="2400" b="1" dirty="0">
                <a:solidFill>
                  <a:srgbClr val="00B050"/>
                </a:solidFill>
                <a:latin typeface="OPPOSans R" panose="00020600040101010101" pitchFamily="18" charset="-122"/>
                <a:ea typeface="OPPOSans R" panose="00020600040101010101" pitchFamily="18" charset="-122"/>
              </a:rPr>
              <a:t>，</a:t>
            </a:r>
            <a:r>
              <a:rPr lang="en-US" altLang="zh-CN" sz="2400" b="1" dirty="0">
                <a:solidFill>
                  <a:srgbClr val="00B050"/>
                </a:solidFill>
                <a:latin typeface="OPPOSans R" panose="00020600040101010101" pitchFamily="18" charset="-122"/>
                <a:ea typeface="OPPOSans R" panose="00020600040101010101" pitchFamily="18" charset="-122"/>
              </a:rPr>
              <a:t>2</a:t>
            </a:r>
            <a:r>
              <a:rPr lang="zh-CN" altLang="en-US" sz="2400" b="1" dirty="0">
                <a:solidFill>
                  <a:srgbClr val="00B050"/>
                </a:solidFill>
                <a:latin typeface="OPPOSans R" panose="00020600040101010101" pitchFamily="18" charset="-122"/>
                <a:ea typeface="OPPOSans R" panose="00020600040101010101" pitchFamily="18" charset="-122"/>
              </a:rPr>
              <a:t>，</a:t>
            </a:r>
            <a:r>
              <a:rPr lang="en-US" altLang="zh-CN" sz="2400" b="1" dirty="0">
                <a:solidFill>
                  <a:srgbClr val="00B050"/>
                </a:solidFill>
                <a:latin typeface="OPPOSans R" panose="00020600040101010101" pitchFamily="18" charset="-122"/>
                <a:ea typeface="OPPOSans R" panose="00020600040101010101" pitchFamily="18" charset="-122"/>
              </a:rPr>
              <a:t>3</a:t>
            </a:r>
            <a:r>
              <a:rPr lang="zh-CN" altLang="en-US" sz="2400" b="1" dirty="0">
                <a:solidFill>
                  <a:srgbClr val="00B050"/>
                </a:solidFill>
                <a:latin typeface="OPPOSans R" panose="00020600040101010101" pitchFamily="18" charset="-122"/>
                <a:ea typeface="OPPOSans R" panose="00020600040101010101" pitchFamily="18" charset="-122"/>
              </a:rPr>
              <a:t>，</a:t>
            </a:r>
            <a:r>
              <a:rPr lang="en-US" altLang="zh-CN" sz="2400" b="1" dirty="0">
                <a:solidFill>
                  <a:srgbClr val="00B050"/>
                </a:solidFill>
                <a:latin typeface="OPPOSans R" panose="00020600040101010101" pitchFamily="18" charset="-122"/>
                <a:ea typeface="OPPOSans R" panose="00020600040101010101" pitchFamily="18" charset="-122"/>
              </a:rPr>
              <a:t>4</a:t>
            </a:r>
            <a:r>
              <a:rPr lang="zh-CN" altLang="en-US" sz="2400" b="1" dirty="0">
                <a:solidFill>
                  <a:srgbClr val="00B050"/>
                </a:solidFill>
                <a:latin typeface="OPPOSans R" panose="00020600040101010101" pitchFamily="18" charset="-122"/>
                <a:ea typeface="OPPOSans R" panose="00020600040101010101" pitchFamily="18" charset="-122"/>
              </a:rPr>
              <a:t>，</a:t>
            </a:r>
            <a:r>
              <a:rPr lang="en-US" altLang="zh-CN" sz="2400" b="1" dirty="0">
                <a:solidFill>
                  <a:srgbClr val="00B050"/>
                </a:solidFill>
                <a:latin typeface="OPPOSans R" panose="00020600040101010101" pitchFamily="18" charset="-122"/>
                <a:ea typeface="OPPOSans R" panose="00020600040101010101" pitchFamily="18" charset="-122"/>
              </a:rPr>
              <a:t>…</a:t>
            </a:r>
            <a:r>
              <a:rPr lang="zh-CN" altLang="en-US" sz="2400" b="1" dirty="0">
                <a:solidFill>
                  <a:srgbClr val="00B050"/>
                </a:solidFill>
                <a:latin typeface="OPPOSans R" panose="00020600040101010101" pitchFamily="18" charset="-122"/>
                <a:ea typeface="OPPOSans R" panose="00020600040101010101" pitchFamily="18" charset="-122"/>
              </a:rPr>
              <a:t>去除这个数，得到的整数商和除数都是这个数的因数。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ppt_x</p:attrName>
                                        </p:attrNameLst>
                                      </p:cBhvr>
                                      <p:tavLst>
                                        <p:tav tm="0">
                                          <p:val>
                                            <p:strVal val="0-#ppt_w/2"/>
                                          </p:val>
                                        </p:tav>
                                        <p:tav tm="100000">
                                          <p:val>
                                            <p:strVal val="#ppt_x"/>
                                          </p:val>
                                        </p:tav>
                                      </p:tavLst>
                                    </p:anim>
                                    <p:anim calcmode="lin" valueType="num">
                                      <p:cBhvr>
                                        <p:cTn id="2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ppt_x</p:attrName>
                                        </p:attrNameLst>
                                      </p:cBhvr>
                                      <p:tavLst>
                                        <p:tav tm="0">
                                          <p:val>
                                            <p:strVal val="1+#ppt_w/2"/>
                                          </p:val>
                                        </p:tav>
                                        <p:tav tm="100000">
                                          <p:val>
                                            <p:strVal val="#ppt_x"/>
                                          </p:val>
                                        </p:tav>
                                      </p:tavLst>
                                    </p:anim>
                                    <p:anim calcmode="lin" valueType="num">
                                      <p:cBhvr>
                                        <p:cTn id="29"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ppt_x</p:attrName>
                                        </p:attrNameLst>
                                      </p:cBhvr>
                                      <p:tavLst>
                                        <p:tav tm="0">
                                          <p:val>
                                            <p:strVal val="0-#ppt_w/2"/>
                                          </p:val>
                                        </p:tav>
                                        <p:tav tm="100000">
                                          <p:val>
                                            <p:strVal val="#ppt_x"/>
                                          </p:val>
                                        </p:tav>
                                      </p:tavLst>
                                    </p:anim>
                                    <p:anim calcmode="lin" valueType="num">
                                      <p:cBhvr>
                                        <p:cTn id="4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ppt_x</p:attrName>
                                        </p:attrNameLst>
                                      </p:cBhvr>
                                      <p:tavLst>
                                        <p:tav tm="0">
                                          <p:val>
                                            <p:strVal val="1+#ppt_w/2"/>
                                          </p:val>
                                        </p:tav>
                                        <p:tav tm="100000">
                                          <p:val>
                                            <p:strVal val="#ppt_x"/>
                                          </p:val>
                                        </p:tav>
                                      </p:tavLst>
                                    </p:anim>
                                    <p:anim calcmode="lin" valueType="num">
                                      <p:cBhvr>
                                        <p:cTn id="4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ox(in)">
                                      <p:cBhvr>
                                        <p:cTn id="51" dur="2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ppt_x</p:attrName>
                                        </p:attrNameLst>
                                      </p:cBhvr>
                                      <p:tavLst>
                                        <p:tav tm="0">
                                          <p:val>
                                            <p:strVal val="0-#ppt_w/2"/>
                                          </p:val>
                                        </p:tav>
                                        <p:tav tm="100000">
                                          <p:val>
                                            <p:strVal val="#ppt_x"/>
                                          </p:val>
                                        </p:tav>
                                      </p:tavLst>
                                    </p:anim>
                                    <p:anim calcmode="lin" valueType="num">
                                      <p:cBhvr>
                                        <p:cTn id="57"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ppt_x</p:attrName>
                                        </p:attrNameLst>
                                      </p:cBhvr>
                                      <p:tavLst>
                                        <p:tav tm="0">
                                          <p:val>
                                            <p:strVal val="1+#ppt_w/2"/>
                                          </p:val>
                                        </p:tav>
                                        <p:tav tm="100000">
                                          <p:val>
                                            <p:strVal val="#ppt_x"/>
                                          </p:val>
                                        </p:tav>
                                      </p:tavLst>
                                    </p:anim>
                                    <p:anim calcmode="lin" valueType="num">
                                      <p:cBhvr>
                                        <p:cTn id="6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1000" fill="hold"/>
                                        <p:tgtEl>
                                          <p:spTgt spid="26"/>
                                        </p:tgtEl>
                                        <p:attrNameLst>
                                          <p:attrName>ppt_x</p:attrName>
                                        </p:attrNameLst>
                                      </p:cBhvr>
                                      <p:tavLst>
                                        <p:tav tm="0">
                                          <p:val>
                                            <p:strVal val="1+#ppt_w/2"/>
                                          </p:val>
                                        </p:tav>
                                        <p:tav tm="100000">
                                          <p:val>
                                            <p:strVal val="#ppt_x"/>
                                          </p:val>
                                        </p:tav>
                                      </p:tavLst>
                                    </p:anim>
                                    <p:anim calcmode="lin" valueType="num">
                                      <p:cBhvr>
                                        <p:cTn id="69"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nodeType="clickEffect">
                                  <p:stCondLst>
                                    <p:cond delay="0"/>
                                  </p:stCondLst>
                                  <p:childTnLst>
                                    <p:animEffect transition="out" filter="blinds(horizontal)">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10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p:bldP spid="17" grpId="0"/>
      <p:bldP spid="18" grpId="0"/>
      <p:bldP spid="19" grpId="0"/>
      <p:bldP spid="20" grpId="0"/>
      <p:bldP spid="21" grpId="0"/>
      <p:bldP spid="22" grpId="0"/>
      <p:bldP spid="23" grpId="0"/>
      <p:bldP spid="24" grpId="0"/>
      <p:bldP spid="25" grpId="0"/>
      <p:bldP spid="2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42341" y="647710"/>
            <a:ext cx="2952260" cy="584775"/>
          </a:xfrm>
          <a:prstGeom prst="rect">
            <a:avLst/>
          </a:prstGeom>
          <a:noFill/>
          <a:ln w="9525">
            <a:noFill/>
          </a:ln>
        </p:spPr>
        <p:txBody>
          <a:bodyPr wrap="square">
            <a:spAutoFit/>
          </a:bodyPr>
          <a:lstStyle>
            <a:defPPr>
              <a:defRPr lang="zh-CN"/>
            </a:defPPr>
            <a:lvl1pPr algn="ctr" fontAlgn="auto">
              <a:defRPr sz="3200">
                <a:solidFill>
                  <a:schemeClr val="bg1"/>
                </a:solidFill>
                <a:latin typeface="OPPOSans H" panose="00020600040101010101" pitchFamily="18" charset="-122"/>
                <a:ea typeface="OPPOSans H" panose="00020600040101010101" pitchFamily="18" charset="-122"/>
                <a:cs typeface="微软雅黑" panose="020B0503020204020204" pitchFamily="34" charset="-122"/>
              </a:defRPr>
            </a:lvl1pPr>
          </a:lstStyle>
          <a:p>
            <a:r>
              <a:rPr lang="zh-CN" altLang="en-US" noProof="1">
                <a:cs typeface="黑体" panose="02010609060101010101" charset="-122"/>
                <a:sym typeface="OPPOSans R" panose="00020600040101010101" pitchFamily="18" charset="-122"/>
              </a:rPr>
              <a:t>探索新知</a:t>
            </a:r>
            <a:endParaRPr lang="en-US" altLang="zh-CN" noProof="1">
              <a:cs typeface="黑体" panose="02010609060101010101" charset="-122"/>
              <a:sym typeface="OPPOSans R" panose="00020600040101010101" pitchFamily="18" charset="-122"/>
            </a:endParaRPr>
          </a:p>
        </p:txBody>
      </p:sp>
      <p:sp>
        <p:nvSpPr>
          <p:cNvPr id="30" name="TextBox 3"/>
          <p:cNvSpPr txBox="1">
            <a:spLocks noChangeArrowheads="1"/>
          </p:cNvSpPr>
          <p:nvPr/>
        </p:nvSpPr>
        <p:spPr bwMode="auto">
          <a:xfrm>
            <a:off x="660400" y="1403349"/>
            <a:ext cx="4667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的因数有哪几个？</a:t>
            </a:r>
          </a:p>
        </p:txBody>
      </p:sp>
      <p:grpSp>
        <p:nvGrpSpPr>
          <p:cNvPr id="31" name="组合 42"/>
          <p:cNvGrpSpPr/>
          <p:nvPr/>
        </p:nvGrpSpPr>
        <p:grpSpPr bwMode="auto">
          <a:xfrm>
            <a:off x="798511" y="2528889"/>
            <a:ext cx="3282950" cy="2282825"/>
            <a:chOff x="609704" y="1962334"/>
            <a:chExt cx="3282970" cy="2282612"/>
          </a:xfrm>
        </p:grpSpPr>
        <p:grpSp>
          <p:nvGrpSpPr>
            <p:cNvPr id="32" name="组合 41"/>
            <p:cNvGrpSpPr/>
            <p:nvPr/>
          </p:nvGrpSpPr>
          <p:grpSpPr bwMode="auto">
            <a:xfrm>
              <a:off x="609704" y="1962334"/>
              <a:ext cx="3282970" cy="2282612"/>
              <a:chOff x="609704" y="1962334"/>
              <a:chExt cx="3282970" cy="2282612"/>
            </a:xfrm>
          </p:grpSpPr>
          <p:sp>
            <p:nvSpPr>
              <p:cNvPr id="34" name="圆角矩形 18"/>
              <p:cNvSpPr>
                <a:spLocks noChangeArrowheads="1"/>
              </p:cNvSpPr>
              <p:nvPr/>
            </p:nvSpPr>
            <p:spPr bwMode="auto">
              <a:xfrm>
                <a:off x="609704" y="1962334"/>
                <a:ext cx="3058814" cy="2282612"/>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5" name="矩形 5"/>
              <p:cNvSpPr>
                <a:spLocks noChangeArrowheads="1"/>
              </p:cNvSpPr>
              <p:nvPr/>
            </p:nvSpPr>
            <p:spPr bwMode="auto">
              <a:xfrm>
                <a:off x="1228849" y="2105235"/>
                <a:ext cx="2635250" cy="46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18÷1=18</a:t>
                </a:r>
                <a:endParaRPr lang="en-US" altLang="zh-CN" sz="2400"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36" name="矩形 5"/>
              <p:cNvSpPr>
                <a:spLocks noChangeArrowheads="1"/>
              </p:cNvSpPr>
              <p:nvPr/>
            </p:nvSpPr>
            <p:spPr bwMode="auto">
              <a:xfrm>
                <a:off x="1259011" y="2837403"/>
                <a:ext cx="2633663" cy="46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18÷2=9</a:t>
                </a:r>
                <a:endParaRPr lang="en-US" altLang="zh-CN" sz="2400" dirty="0">
                  <a:latin typeface="OPPOSans R" panose="00020600040101010101" pitchFamily="18" charset="-122"/>
                  <a:ea typeface="OPPOSans R" panose="00020600040101010101" pitchFamily="18" charset="-122"/>
                  <a:sym typeface="OPPOSans R" panose="00020600040101010101" pitchFamily="18" charset="-122"/>
                </a:endParaRPr>
              </a:p>
            </p:txBody>
          </p:sp>
        </p:grpSp>
        <p:sp>
          <p:nvSpPr>
            <p:cNvPr id="33" name="矩形 5"/>
            <p:cNvSpPr>
              <a:spLocks noChangeArrowheads="1"/>
            </p:cNvSpPr>
            <p:nvPr/>
          </p:nvSpPr>
          <p:spPr bwMode="auto">
            <a:xfrm>
              <a:off x="1231726" y="3515085"/>
              <a:ext cx="2633663" cy="46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18÷3=6</a:t>
              </a:r>
              <a:endParaRPr lang="en-US" altLang="zh-CN" sz="2400" dirty="0">
                <a:latin typeface="OPPOSans R" panose="00020600040101010101" pitchFamily="18" charset="-122"/>
                <a:ea typeface="OPPOSans R" panose="00020600040101010101" pitchFamily="18" charset="-122"/>
                <a:sym typeface="OPPOSans R" panose="00020600040101010101" pitchFamily="18" charset="-122"/>
              </a:endParaRPr>
            </a:p>
          </p:txBody>
        </p:sp>
      </p:grpSp>
      <p:sp>
        <p:nvSpPr>
          <p:cNvPr id="37" name="TextBox 11"/>
          <p:cNvSpPr txBox="1">
            <a:spLocks noChangeArrowheads="1"/>
          </p:cNvSpPr>
          <p:nvPr/>
        </p:nvSpPr>
        <p:spPr bwMode="auto">
          <a:xfrm>
            <a:off x="7036177" y="3419851"/>
            <a:ext cx="27717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a:t>
            </a:r>
          </a:p>
        </p:txBody>
      </p:sp>
      <p:sp>
        <p:nvSpPr>
          <p:cNvPr id="38" name="矩形 13"/>
          <p:cNvSpPr>
            <a:spLocks noChangeArrowheads="1"/>
          </p:cNvSpPr>
          <p:nvPr/>
        </p:nvSpPr>
        <p:spPr bwMode="auto">
          <a:xfrm>
            <a:off x="6499224" y="3657601"/>
            <a:ext cx="52152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800" b="1" u="sng" dirty="0">
                <a:latin typeface="OPPOSans R" panose="00020600040101010101" pitchFamily="18" charset="-122"/>
                <a:ea typeface="OPPOSans R" panose="00020600040101010101" pitchFamily="18" charset="-122"/>
                <a:sym typeface="OPPOSans R" panose="00020600040101010101" pitchFamily="18" charset="-122"/>
              </a:rPr>
              <a:t> 1</a:t>
            </a:r>
            <a:r>
              <a:rPr lang="zh-CN" altLang="en-US" sz="28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8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800" b="1" u="sng"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800" b="1" u="sng" dirty="0">
                <a:latin typeface="OPPOSans R" panose="00020600040101010101" pitchFamily="18" charset="-122"/>
                <a:ea typeface="OPPOSans R" panose="00020600040101010101" pitchFamily="18" charset="-122"/>
                <a:sym typeface="OPPOSans R" panose="00020600040101010101" pitchFamily="18" charset="-122"/>
              </a:rPr>
              <a:t>2 </a:t>
            </a:r>
            <a:r>
              <a:rPr lang="zh-CN" altLang="en-US" sz="28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36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endParaRPr lang="en-US" altLang="zh-CN" sz="36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zh-CN" altLang="en-US" sz="36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36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36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p>
        </p:txBody>
      </p:sp>
      <p:sp>
        <p:nvSpPr>
          <p:cNvPr id="39" name="矩形 14"/>
          <p:cNvSpPr>
            <a:spLocks noChangeArrowheads="1"/>
          </p:cNvSpPr>
          <p:nvPr/>
        </p:nvSpPr>
        <p:spPr bwMode="auto">
          <a:xfrm>
            <a:off x="9085011" y="3865623"/>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p>
        </p:txBody>
      </p:sp>
      <p:sp>
        <p:nvSpPr>
          <p:cNvPr id="40" name="矩形 15"/>
          <p:cNvSpPr>
            <a:spLocks noChangeArrowheads="1"/>
          </p:cNvSpPr>
          <p:nvPr/>
        </p:nvSpPr>
        <p:spPr bwMode="auto">
          <a:xfrm>
            <a:off x="6710618" y="475957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p>
        </p:txBody>
      </p:sp>
      <p:sp>
        <p:nvSpPr>
          <p:cNvPr id="41" name="矩形 16"/>
          <p:cNvSpPr>
            <a:spLocks noChangeArrowheads="1"/>
          </p:cNvSpPr>
          <p:nvPr/>
        </p:nvSpPr>
        <p:spPr bwMode="auto">
          <a:xfrm>
            <a:off x="7869969" y="475957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a:t>
            </a:r>
          </a:p>
        </p:txBody>
      </p:sp>
      <p:sp>
        <p:nvSpPr>
          <p:cNvPr id="42" name="矩形 17"/>
          <p:cNvSpPr>
            <a:spLocks noChangeArrowheads="1"/>
          </p:cNvSpPr>
          <p:nvPr/>
        </p:nvSpPr>
        <p:spPr bwMode="auto">
          <a:xfrm>
            <a:off x="8960106" y="475957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p>
        </p:txBody>
      </p:sp>
      <p:sp>
        <p:nvSpPr>
          <p:cNvPr id="43" name="椭圆 42"/>
          <p:cNvSpPr/>
          <p:nvPr/>
        </p:nvSpPr>
        <p:spPr>
          <a:xfrm>
            <a:off x="5118799" y="3357090"/>
            <a:ext cx="5384808" cy="21986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4" name="AutoShape 27"/>
          <p:cNvSpPr>
            <a:spLocks noChangeArrowheads="1"/>
          </p:cNvSpPr>
          <p:nvPr/>
        </p:nvSpPr>
        <p:spPr bwMode="auto">
          <a:xfrm>
            <a:off x="5378450" y="1857374"/>
            <a:ext cx="4243070" cy="1263650"/>
          </a:xfrm>
          <a:prstGeom prst="wedgeRoundRectCallout">
            <a:avLst>
              <a:gd name="adj1" fmla="val 55963"/>
              <a:gd name="adj2" fmla="val 39611"/>
              <a:gd name="adj3" fmla="val 16667"/>
            </a:avLst>
          </a:prstGeom>
          <a:solidFill>
            <a:schemeClr val="bg1"/>
          </a:solidFill>
          <a:ln w="19050">
            <a:solidFill>
              <a:schemeClr val="tx1"/>
            </a:solidFill>
            <a:miter lim="800000"/>
          </a:ln>
        </p:spPr>
        <p:txBody>
          <a:bodyPr anchor="ctr"/>
          <a:lstStyle/>
          <a:p>
            <a:r>
              <a:rPr lang="zh-CN" altLang="en-US" sz="2400" b="1" dirty="0">
                <a:solidFill>
                  <a:srgbClr val="00B050"/>
                </a:solidFill>
                <a:latin typeface="OPPOSans R" panose="00020600040101010101" pitchFamily="18" charset="-122"/>
                <a:ea typeface="OPPOSans R" panose="00020600040101010101" pitchFamily="18" charset="-122"/>
                <a:sym typeface="OPPOSans R" panose="00020600040101010101" pitchFamily="18" charset="-122"/>
              </a:rPr>
              <a:t>也可以像下面这样用图表示。</a:t>
            </a:r>
          </a:p>
        </p:txBody>
      </p:sp>
      <p:grpSp>
        <p:nvGrpSpPr>
          <p:cNvPr id="46" name="组合 45"/>
          <p:cNvGrpSpPr/>
          <p:nvPr/>
        </p:nvGrpSpPr>
        <p:grpSpPr bwMode="auto">
          <a:xfrm>
            <a:off x="2454974" y="4759530"/>
            <a:ext cx="2663825" cy="1584325"/>
            <a:chOff x="14062" y="6144"/>
            <a:chExt cx="4196" cy="2494"/>
          </a:xfrm>
        </p:grpSpPr>
        <p:sp>
          <p:nvSpPr>
            <p:cNvPr id="47" name="爆炸形 2 1"/>
            <p:cNvSpPr/>
            <p:nvPr/>
          </p:nvSpPr>
          <p:spPr>
            <a:xfrm>
              <a:off x="14062" y="6144"/>
              <a:ext cx="4196" cy="24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solidFill>
                  <a:schemeClr val="bg1"/>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8" name="文本框 3"/>
            <p:cNvSpPr txBox="1">
              <a:spLocks noChangeArrowheads="1"/>
            </p:cNvSpPr>
            <p:nvPr/>
          </p:nvSpPr>
          <p:spPr bwMode="auto">
            <a:xfrm rot="19740000">
              <a:off x="14796" y="7045"/>
              <a:ext cx="2663"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集合法</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1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10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10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10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10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bldLvl="0" animBg="1"/>
      <p:bldP spid="4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4" name="AutoShape 27"/>
          <p:cNvSpPr>
            <a:spLocks noChangeArrowheads="1"/>
          </p:cNvSpPr>
          <p:nvPr/>
        </p:nvSpPr>
        <p:spPr bwMode="auto">
          <a:xfrm>
            <a:off x="1751966" y="1518285"/>
            <a:ext cx="6137275" cy="1543050"/>
          </a:xfrm>
          <a:prstGeom prst="wedgeRoundRectCallout">
            <a:avLst>
              <a:gd name="adj1" fmla="val 57903"/>
              <a:gd name="adj2" fmla="val -17806"/>
              <a:gd name="adj3" fmla="val 16667"/>
            </a:avLst>
          </a:prstGeom>
          <a:solidFill>
            <a:schemeClr val="bg1"/>
          </a:solidFill>
          <a:ln w="19050">
            <a:solidFill>
              <a:srgbClr val="00B0F0"/>
            </a:solidFill>
            <a:miter lim="800000"/>
          </a:ln>
        </p:spPr>
        <p:txBody>
          <a:bodyPr anchor="ctr"/>
          <a:lstStyle/>
          <a:p>
            <a:pPr>
              <a:lnSpc>
                <a:spcPct val="120000"/>
              </a:lnSpc>
            </a:pPr>
            <a:r>
              <a:rPr lang="zh-CN" altLang="en-US" sz="2400" b="1" dirty="0">
                <a:solidFill>
                  <a:srgbClr val="00B050"/>
                </a:solidFill>
                <a:latin typeface="OPPOSans R" panose="00020600040101010101" pitchFamily="18" charset="-122"/>
                <a:ea typeface="OPPOSans R" panose="00020600040101010101" pitchFamily="18" charset="-122"/>
              </a:rPr>
              <a:t>想一想：还有没有其它方法得出</a:t>
            </a:r>
            <a:r>
              <a:rPr lang="en-US" altLang="zh-CN" sz="2400" b="1" dirty="0">
                <a:solidFill>
                  <a:srgbClr val="00B050"/>
                </a:solidFill>
                <a:latin typeface="OPPOSans R" panose="00020600040101010101" pitchFamily="18" charset="-122"/>
                <a:ea typeface="OPPOSans R" panose="00020600040101010101" pitchFamily="18" charset="-122"/>
              </a:rPr>
              <a:t>18</a:t>
            </a:r>
            <a:r>
              <a:rPr lang="zh-CN" altLang="en-US" sz="2400" b="1" dirty="0">
                <a:solidFill>
                  <a:srgbClr val="00B050"/>
                </a:solidFill>
                <a:latin typeface="OPPOSans R" panose="00020600040101010101" pitchFamily="18" charset="-122"/>
                <a:ea typeface="OPPOSans R" panose="00020600040101010101" pitchFamily="18" charset="-122"/>
              </a:rPr>
              <a:t>的因数？</a:t>
            </a:r>
          </a:p>
        </p:txBody>
      </p:sp>
      <p:sp>
        <p:nvSpPr>
          <p:cNvPr id="5" name="圆角矩形 18"/>
          <p:cNvSpPr>
            <a:spLocks noChangeArrowheads="1"/>
          </p:cNvSpPr>
          <p:nvPr/>
        </p:nvSpPr>
        <p:spPr bwMode="auto">
          <a:xfrm>
            <a:off x="4659876" y="3272473"/>
            <a:ext cx="2981325" cy="2252662"/>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Calibri" panose="020F0502020204030204" pitchFamily="34" charset="0"/>
              <a:ea typeface="FandolFang R" panose="02010600030101010101" pitchFamily="50" charset="-122"/>
            </a:endParaRPr>
          </a:p>
        </p:txBody>
      </p:sp>
      <p:sp>
        <p:nvSpPr>
          <p:cNvPr id="6" name="矩形 5"/>
          <p:cNvSpPr>
            <a:spLocks noChangeArrowheads="1"/>
          </p:cNvSpPr>
          <p:nvPr/>
        </p:nvSpPr>
        <p:spPr bwMode="auto">
          <a:xfrm>
            <a:off x="5382995" y="3476119"/>
            <a:ext cx="26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2010600030101010101" pitchFamily="50" charset="-122"/>
              </a:rPr>
              <a:t>18=1</a:t>
            </a:r>
            <a:r>
              <a:rPr lang="zh-CN" altLang="en-US" sz="2400" b="1" dirty="0">
                <a:latin typeface="OPPOSans R" panose="00020600040101010101" pitchFamily="18" charset="-122"/>
                <a:ea typeface="FandolFang R" panose="02010600030101010101" pitchFamily="50" charset="-122"/>
              </a:rPr>
              <a:t>×</a:t>
            </a:r>
            <a:r>
              <a:rPr lang="en-US" altLang="zh-CN" sz="2400" b="1" dirty="0">
                <a:latin typeface="OPPOSans R" panose="00020600040101010101" pitchFamily="18" charset="-122"/>
                <a:ea typeface="FandolFang R" panose="02010600030101010101" pitchFamily="50" charset="-122"/>
              </a:rPr>
              <a:t>18</a:t>
            </a:r>
          </a:p>
        </p:txBody>
      </p:sp>
      <p:sp>
        <p:nvSpPr>
          <p:cNvPr id="14" name="矩形 5"/>
          <p:cNvSpPr>
            <a:spLocks noChangeArrowheads="1"/>
          </p:cNvSpPr>
          <p:nvPr/>
        </p:nvSpPr>
        <p:spPr bwMode="auto">
          <a:xfrm>
            <a:off x="5413158" y="4192082"/>
            <a:ext cx="2633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2010600030101010101" pitchFamily="50" charset="-122"/>
              </a:rPr>
              <a:t>18=2</a:t>
            </a:r>
            <a:r>
              <a:rPr lang="zh-CN" altLang="en-US" sz="2400" b="1" dirty="0">
                <a:latin typeface="OPPOSans R" panose="00020600040101010101" pitchFamily="18" charset="-122"/>
                <a:ea typeface="FandolFang R" panose="02010600030101010101" pitchFamily="50" charset="-122"/>
              </a:rPr>
              <a:t>×</a:t>
            </a:r>
            <a:r>
              <a:rPr lang="en-US" altLang="zh-CN" sz="2400" b="1" dirty="0">
                <a:latin typeface="OPPOSans R" panose="00020600040101010101" pitchFamily="18" charset="-122"/>
                <a:ea typeface="FandolFang R" panose="02010600030101010101" pitchFamily="50" charset="-122"/>
              </a:rPr>
              <a:t>9</a:t>
            </a:r>
          </a:p>
        </p:txBody>
      </p:sp>
      <p:sp>
        <p:nvSpPr>
          <p:cNvPr id="15" name="矩形 5"/>
          <p:cNvSpPr>
            <a:spLocks noChangeArrowheads="1"/>
          </p:cNvSpPr>
          <p:nvPr/>
        </p:nvSpPr>
        <p:spPr bwMode="auto">
          <a:xfrm>
            <a:off x="5413158" y="4906457"/>
            <a:ext cx="2633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2010600030101010101" pitchFamily="50" charset="-122"/>
              </a:rPr>
              <a:t>18=3</a:t>
            </a:r>
            <a:r>
              <a:rPr lang="zh-CN" altLang="en-US" sz="2400" b="1" dirty="0">
                <a:latin typeface="OPPOSans R" panose="00020600040101010101" pitchFamily="18" charset="-122"/>
                <a:ea typeface="FandolFang R" panose="02010600030101010101" pitchFamily="50" charset="-122"/>
              </a:rPr>
              <a:t>×</a:t>
            </a:r>
            <a:r>
              <a:rPr lang="en-US" altLang="zh-CN" sz="2400" b="1" dirty="0">
                <a:latin typeface="OPPOSans R" panose="00020600040101010101" pitchFamily="18" charset="-122"/>
                <a:ea typeface="FandolFang R" panose="02010600030101010101" pitchFamily="50" charset="-122"/>
              </a:rPr>
              <a:t>6</a:t>
            </a:r>
          </a:p>
        </p:txBody>
      </p:sp>
      <p:sp>
        <p:nvSpPr>
          <p:cNvPr id="16" name="TextBox 6"/>
          <p:cNvSpPr txBox="1">
            <a:spLocks noChangeArrowheads="1"/>
          </p:cNvSpPr>
          <p:nvPr/>
        </p:nvSpPr>
        <p:spPr bwMode="auto">
          <a:xfrm>
            <a:off x="1394206" y="5304135"/>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dirty="0">
                <a:latin typeface="OPPOSans R" panose="00020600040101010101" pitchFamily="18" charset="-122"/>
                <a:ea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rPr>
              <a:t>的因数有：</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p>
        </p:txBody>
      </p:sp>
      <p:sp>
        <p:nvSpPr>
          <p:cNvPr id="17" name="矩形 7"/>
          <p:cNvSpPr>
            <a:spLocks noChangeArrowheads="1"/>
          </p:cNvSpPr>
          <p:nvPr/>
        </p:nvSpPr>
        <p:spPr bwMode="auto">
          <a:xfrm>
            <a:off x="4959249" y="58330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3</a:t>
            </a:r>
          </a:p>
        </p:txBody>
      </p:sp>
      <p:sp>
        <p:nvSpPr>
          <p:cNvPr id="18" name="矩形 8"/>
          <p:cNvSpPr>
            <a:spLocks noChangeArrowheads="1"/>
          </p:cNvSpPr>
          <p:nvPr/>
        </p:nvSpPr>
        <p:spPr bwMode="auto">
          <a:xfrm>
            <a:off x="5966388" y="58330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6</a:t>
            </a:r>
          </a:p>
        </p:txBody>
      </p:sp>
      <p:sp>
        <p:nvSpPr>
          <p:cNvPr id="19" name="矩形 9"/>
          <p:cNvSpPr>
            <a:spLocks noChangeArrowheads="1"/>
          </p:cNvSpPr>
          <p:nvPr/>
        </p:nvSpPr>
        <p:spPr bwMode="auto">
          <a:xfrm>
            <a:off x="7408619" y="58330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9</a:t>
            </a:r>
          </a:p>
        </p:txBody>
      </p:sp>
      <p:sp>
        <p:nvSpPr>
          <p:cNvPr id="20" name="矩形 10"/>
          <p:cNvSpPr>
            <a:spLocks noChangeArrowheads="1"/>
          </p:cNvSpPr>
          <p:nvPr/>
        </p:nvSpPr>
        <p:spPr bwMode="auto">
          <a:xfrm>
            <a:off x="8646515" y="58330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18</a:t>
            </a:r>
          </a:p>
        </p:txBody>
      </p:sp>
      <p:sp>
        <p:nvSpPr>
          <p:cNvPr id="21" name="矩形 7"/>
          <p:cNvSpPr>
            <a:spLocks noChangeArrowheads="1"/>
          </p:cNvSpPr>
          <p:nvPr/>
        </p:nvSpPr>
        <p:spPr bwMode="auto">
          <a:xfrm>
            <a:off x="3671958" y="58330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2</a:t>
            </a:r>
          </a:p>
        </p:txBody>
      </p:sp>
      <p:sp>
        <p:nvSpPr>
          <p:cNvPr id="22" name="矩形 7"/>
          <p:cNvSpPr>
            <a:spLocks noChangeArrowheads="1"/>
          </p:cNvSpPr>
          <p:nvPr/>
        </p:nvSpPr>
        <p:spPr bwMode="auto">
          <a:xfrm>
            <a:off x="2327391" y="5833019"/>
            <a:ext cx="417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FandolFang R" panose="02010600030101010101" pitchFamily="50" charset="-122"/>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ppt_x</p:attrName>
                                        </p:attrNameLst>
                                      </p:cBhvr>
                                      <p:tavLst>
                                        <p:tav tm="0">
                                          <p:val>
                                            <p:strVal val="0-#ppt_w/2"/>
                                          </p:val>
                                        </p:tav>
                                        <p:tav tm="100000">
                                          <p:val>
                                            <p:strVal val="#ppt_x"/>
                                          </p:val>
                                        </p:tav>
                                      </p:tavLst>
                                    </p:anim>
                                    <p:anim calcmode="lin" valueType="num">
                                      <p:cBhvr>
                                        <p:cTn id="3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ppt_x</p:attrName>
                                        </p:attrNameLst>
                                      </p:cBhvr>
                                      <p:tavLst>
                                        <p:tav tm="0">
                                          <p:val>
                                            <p:strVal val="1+#ppt_w/2"/>
                                          </p:val>
                                        </p:tav>
                                        <p:tav tm="100000">
                                          <p:val>
                                            <p:strVal val="#ppt_x"/>
                                          </p:val>
                                        </p:tav>
                                      </p:tavLst>
                                    </p:anim>
                                    <p:anim calcmode="lin" valueType="num">
                                      <p:cBhvr>
                                        <p:cTn id="4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ppt_x</p:attrName>
                                        </p:attrNameLst>
                                      </p:cBhvr>
                                      <p:tavLst>
                                        <p:tav tm="0">
                                          <p:val>
                                            <p:strVal val="0-#ppt_w/2"/>
                                          </p:val>
                                        </p:tav>
                                        <p:tav tm="100000">
                                          <p:val>
                                            <p:strVal val="#ppt_x"/>
                                          </p:val>
                                        </p:tav>
                                      </p:tavLst>
                                    </p:anim>
                                    <p:anim calcmode="lin" valueType="num">
                                      <p:cBhvr>
                                        <p:cTn id="5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ppt_x</p:attrName>
                                        </p:attrNameLst>
                                      </p:cBhvr>
                                      <p:tavLst>
                                        <p:tav tm="0">
                                          <p:val>
                                            <p:strVal val="1+#ppt_w/2"/>
                                          </p:val>
                                        </p:tav>
                                        <p:tav tm="100000">
                                          <p:val>
                                            <p:strVal val="#ppt_x"/>
                                          </p:val>
                                        </p:tav>
                                      </p:tavLst>
                                    </p:anim>
                                    <p:anim calcmode="lin" valueType="num">
                                      <p:cBhvr>
                                        <p:cTn id="5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ppt_x</p:attrName>
                                        </p:attrNameLst>
                                      </p:cBhvr>
                                      <p:tavLst>
                                        <p:tav tm="0">
                                          <p:val>
                                            <p:strVal val="0-#ppt_w/2"/>
                                          </p:val>
                                        </p:tav>
                                        <p:tav tm="100000">
                                          <p:val>
                                            <p:strVal val="#ppt_x"/>
                                          </p:val>
                                        </p:tav>
                                      </p:tavLst>
                                    </p:anim>
                                    <p:anim calcmode="lin" valueType="num">
                                      <p:cBhvr>
                                        <p:cTn id="6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ppt_x</p:attrName>
                                        </p:attrNameLst>
                                      </p:cBhvr>
                                      <p:tavLst>
                                        <p:tav tm="0">
                                          <p:val>
                                            <p:strVal val="1+#ppt_w/2"/>
                                          </p:val>
                                        </p:tav>
                                        <p:tav tm="100000">
                                          <p:val>
                                            <p:strVal val="#ppt_x"/>
                                          </p:val>
                                        </p:tav>
                                      </p:tavLst>
                                    </p:anim>
                                    <p:anim calcmode="lin" valueType="num">
                                      <p:cBhvr>
                                        <p:cTn id="6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14" grpId="0"/>
      <p:bldP spid="15" grpId="0"/>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3"/>
          <p:cNvSpPr txBox="1">
            <a:spLocks noChangeArrowheads="1"/>
          </p:cNvSpPr>
          <p:nvPr/>
        </p:nvSpPr>
        <p:spPr bwMode="auto">
          <a:xfrm>
            <a:off x="898280" y="2089469"/>
            <a:ext cx="4024240" cy="584775"/>
          </a:xfrm>
          <a:prstGeom prst="rect">
            <a:avLst/>
          </a:prstGeom>
          <a:solidFill>
            <a:schemeClr val="accent2"/>
          </a:solidFill>
          <a:ln>
            <a:noFill/>
          </a:ln>
        </p:spPr>
        <p:txBody>
          <a:bodyPr/>
          <a:lstStyle/>
          <a:p>
            <a:r>
              <a:rPr lang="zh-CN" altLang="en-US" sz="2400" b="1"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30 的因数有哪些？36 呢？</a:t>
            </a:r>
          </a:p>
        </p:txBody>
      </p:sp>
      <p:sp>
        <p:nvSpPr>
          <p:cNvPr id="4" name="Text Box 43"/>
          <p:cNvSpPr txBox="1">
            <a:spLocks noChangeArrowheads="1"/>
          </p:cNvSpPr>
          <p:nvPr/>
        </p:nvSpPr>
        <p:spPr bwMode="auto">
          <a:xfrm>
            <a:off x="898280" y="2949576"/>
            <a:ext cx="9386887" cy="2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自主把</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的因数找出来并选用自己喜欢的方式表示出来。</a:t>
            </a:r>
          </a:p>
          <a:p>
            <a:pPr>
              <a:lnSpc>
                <a:spcPct val="20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同桌之间交流找因数的方法、表示的方式。</a:t>
            </a:r>
          </a:p>
          <a:p>
            <a:pPr>
              <a:lnSpc>
                <a:spcPct val="20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小组内讨论交流，看一看有什么新的收获。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3"/>
          <p:cNvSpPr txBox="1">
            <a:spLocks noChangeArrowheads="1"/>
          </p:cNvSpPr>
          <p:nvPr/>
        </p:nvSpPr>
        <p:spPr bwMode="auto">
          <a:xfrm>
            <a:off x="914719" y="1565275"/>
            <a:ext cx="50514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p>
        </p:txBody>
      </p:sp>
      <p:sp>
        <p:nvSpPr>
          <p:cNvPr id="4" name="圆角矩形 18"/>
          <p:cNvSpPr>
            <a:spLocks noChangeArrowheads="1"/>
          </p:cNvSpPr>
          <p:nvPr/>
        </p:nvSpPr>
        <p:spPr bwMode="auto">
          <a:xfrm>
            <a:off x="3079654" y="2396827"/>
            <a:ext cx="5865813" cy="1820862"/>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矩形 5"/>
          <p:cNvSpPr>
            <a:spLocks noChangeArrowheads="1"/>
          </p:cNvSpPr>
          <p:nvPr/>
        </p:nvSpPr>
        <p:spPr bwMode="auto">
          <a:xfrm>
            <a:off x="3420967" y="2588915"/>
            <a:ext cx="2586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30÷1=30</a:t>
            </a:r>
          </a:p>
        </p:txBody>
      </p:sp>
      <p:sp>
        <p:nvSpPr>
          <p:cNvPr id="6" name="TextBox 6"/>
          <p:cNvSpPr txBox="1">
            <a:spLocks noChangeArrowheads="1"/>
          </p:cNvSpPr>
          <p:nvPr/>
        </p:nvSpPr>
        <p:spPr bwMode="auto">
          <a:xfrm>
            <a:off x="1233390" y="4411663"/>
            <a:ext cx="8993187" cy="139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p>
        </p:txBody>
      </p:sp>
      <p:sp>
        <p:nvSpPr>
          <p:cNvPr id="7" name="矩形 7"/>
          <p:cNvSpPr>
            <a:spLocks noChangeArrowheads="1"/>
          </p:cNvSpPr>
          <p:nvPr/>
        </p:nvSpPr>
        <p:spPr bwMode="auto">
          <a:xfrm>
            <a:off x="2844505" y="499695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p>
        </p:txBody>
      </p:sp>
      <p:sp>
        <p:nvSpPr>
          <p:cNvPr id="8" name="矩形 8"/>
          <p:cNvSpPr>
            <a:spLocks noChangeArrowheads="1"/>
          </p:cNvSpPr>
          <p:nvPr/>
        </p:nvSpPr>
        <p:spPr bwMode="auto">
          <a:xfrm>
            <a:off x="4943080" y="499695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a:t>
            </a:r>
          </a:p>
        </p:txBody>
      </p:sp>
      <p:sp>
        <p:nvSpPr>
          <p:cNvPr id="9" name="矩形 9"/>
          <p:cNvSpPr>
            <a:spLocks noChangeArrowheads="1"/>
          </p:cNvSpPr>
          <p:nvPr/>
        </p:nvSpPr>
        <p:spPr bwMode="auto">
          <a:xfrm>
            <a:off x="5767640" y="499695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a:t>
            </a:r>
          </a:p>
        </p:txBody>
      </p:sp>
      <p:sp>
        <p:nvSpPr>
          <p:cNvPr id="10" name="矩形 10"/>
          <p:cNvSpPr>
            <a:spLocks noChangeArrowheads="1"/>
          </p:cNvSpPr>
          <p:nvPr/>
        </p:nvSpPr>
        <p:spPr bwMode="auto">
          <a:xfrm>
            <a:off x="6592198" y="4996955"/>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p>
        </p:txBody>
      </p:sp>
      <p:sp>
        <p:nvSpPr>
          <p:cNvPr id="11" name="矩形 7"/>
          <p:cNvSpPr>
            <a:spLocks noChangeArrowheads="1"/>
          </p:cNvSpPr>
          <p:nvPr/>
        </p:nvSpPr>
        <p:spPr bwMode="auto">
          <a:xfrm>
            <a:off x="2144980" y="499695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p>
        </p:txBody>
      </p:sp>
      <p:sp>
        <p:nvSpPr>
          <p:cNvPr id="12" name="矩形 7"/>
          <p:cNvSpPr>
            <a:spLocks noChangeArrowheads="1"/>
          </p:cNvSpPr>
          <p:nvPr/>
        </p:nvSpPr>
        <p:spPr bwMode="auto">
          <a:xfrm>
            <a:off x="1401763" y="4996955"/>
            <a:ext cx="417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p>
        </p:txBody>
      </p:sp>
      <p:sp>
        <p:nvSpPr>
          <p:cNvPr id="13" name="矩形 5"/>
          <p:cNvSpPr>
            <a:spLocks noChangeArrowheads="1"/>
          </p:cNvSpPr>
          <p:nvPr/>
        </p:nvSpPr>
        <p:spPr bwMode="auto">
          <a:xfrm>
            <a:off x="5729984" y="2588915"/>
            <a:ext cx="3033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30÷2=15</a:t>
            </a:r>
          </a:p>
        </p:txBody>
      </p:sp>
      <p:sp>
        <p:nvSpPr>
          <p:cNvPr id="14" name="矩形 5"/>
          <p:cNvSpPr>
            <a:spLocks noChangeArrowheads="1"/>
          </p:cNvSpPr>
          <p:nvPr/>
        </p:nvSpPr>
        <p:spPr bwMode="auto">
          <a:xfrm>
            <a:off x="3420967" y="3319165"/>
            <a:ext cx="2852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30÷3=10</a:t>
            </a:r>
          </a:p>
        </p:txBody>
      </p:sp>
      <p:sp>
        <p:nvSpPr>
          <p:cNvPr id="15" name="矩形 5"/>
          <p:cNvSpPr>
            <a:spLocks noChangeArrowheads="1"/>
          </p:cNvSpPr>
          <p:nvPr/>
        </p:nvSpPr>
        <p:spPr bwMode="auto">
          <a:xfrm>
            <a:off x="5940329" y="3319165"/>
            <a:ext cx="261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30÷5=6</a:t>
            </a:r>
          </a:p>
        </p:txBody>
      </p:sp>
      <p:sp>
        <p:nvSpPr>
          <p:cNvPr id="16" name="矩形 7"/>
          <p:cNvSpPr>
            <a:spLocks noChangeArrowheads="1"/>
          </p:cNvSpPr>
          <p:nvPr/>
        </p:nvSpPr>
        <p:spPr bwMode="auto">
          <a:xfrm>
            <a:off x="3544030" y="499695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a:t>
            </a:r>
          </a:p>
        </p:txBody>
      </p:sp>
      <p:sp>
        <p:nvSpPr>
          <p:cNvPr id="17" name="矩形 7"/>
          <p:cNvSpPr>
            <a:spLocks noChangeArrowheads="1"/>
          </p:cNvSpPr>
          <p:nvPr/>
        </p:nvSpPr>
        <p:spPr bwMode="auto">
          <a:xfrm>
            <a:off x="4319755" y="499695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0-#ppt_w/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1+#ppt_w/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ppt_x</p:attrName>
                                        </p:attrNameLst>
                                      </p:cBhvr>
                                      <p:tavLst>
                                        <p:tav tm="0">
                                          <p:val>
                                            <p:strVal val="0-#ppt_w/2"/>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ppt_x</p:attrName>
                                        </p:attrNameLst>
                                      </p:cBhvr>
                                      <p:tavLst>
                                        <p:tav tm="0">
                                          <p:val>
                                            <p:strVal val="1+#ppt_w/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ppt_x</p:attrName>
                                        </p:attrNameLst>
                                      </p:cBhvr>
                                      <p:tavLst>
                                        <p:tav tm="0">
                                          <p:val>
                                            <p:strVal val="0-#ppt_w/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ppt_x</p:attrName>
                                        </p:attrNameLst>
                                      </p:cBhvr>
                                      <p:tavLst>
                                        <p:tav tm="0">
                                          <p:val>
                                            <p:strVal val="1+#ppt_w/2"/>
                                          </p:val>
                                        </p:tav>
                                        <p:tav tm="100000">
                                          <p:val>
                                            <p:strVal val="#ppt_x"/>
                                          </p:val>
                                        </p:tav>
                                      </p:tavLst>
                                    </p:anim>
                                    <p:anim calcmode="lin" valueType="num">
                                      <p:cBhvr>
                                        <p:cTn id="6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ox(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ppt_x</p:attrName>
                                        </p:attrNameLst>
                                      </p:cBhvr>
                                      <p:tavLst>
                                        <p:tav tm="0">
                                          <p:val>
                                            <p:strVal val="0-#ppt_w/2"/>
                                          </p:val>
                                        </p:tav>
                                        <p:tav tm="100000">
                                          <p:val>
                                            <p:strVal val="#ppt_x"/>
                                          </p:val>
                                        </p:tav>
                                      </p:tavLst>
                                    </p:anim>
                                    <p:anim calcmode="lin" valueType="num">
                                      <p:cBhvr>
                                        <p:cTn id="7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ppt_x</p:attrName>
                                        </p:attrNameLst>
                                      </p:cBhvr>
                                      <p:tavLst>
                                        <p:tav tm="0">
                                          <p:val>
                                            <p:strVal val="1+#ppt_w/2"/>
                                          </p:val>
                                        </p:tav>
                                        <p:tav tm="100000">
                                          <p:val>
                                            <p:strVal val="#ppt_x"/>
                                          </p:val>
                                        </p:tav>
                                      </p:tavLst>
                                    </p:anim>
                                    <p:anim calcmode="lin" valueType="num">
                                      <p:cBhvr>
                                        <p:cTn id="8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www.2ppt.com">
  <a:themeElements>
    <a:clrScheme name="007配色-26">
      <a:dk1>
        <a:srgbClr val="000000"/>
      </a:dk1>
      <a:lt1>
        <a:srgbClr val="FFFFFF"/>
      </a:lt1>
      <a:dk2>
        <a:srgbClr val="778495"/>
      </a:dk2>
      <a:lt2>
        <a:srgbClr val="F0F0F0"/>
      </a:lt2>
      <a:accent1>
        <a:srgbClr val="38B8F2"/>
      </a:accent1>
      <a:accent2>
        <a:srgbClr val="843CF7"/>
      </a:accent2>
      <a:accent3>
        <a:srgbClr val="646464"/>
      </a:accent3>
      <a:accent4>
        <a:srgbClr val="828282"/>
      </a:accent4>
      <a:accent5>
        <a:srgbClr val="A5A5A5"/>
      </a:accent5>
      <a:accent6>
        <a:srgbClr val="C9C9C9"/>
      </a:accent6>
      <a:hlink>
        <a:srgbClr val="1040E2"/>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1884</Words>
  <Application>Microsoft Office PowerPoint</Application>
  <PresentationFormat>宽屏</PresentationFormat>
  <Paragraphs>293</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Calibri</vt:lpstr>
      <vt:lpstr>黑体</vt:lpstr>
      <vt:lpstr>OPPOSans H</vt:lpstr>
      <vt:lpstr>FandolFang R</vt:lpstr>
      <vt:lpstr>OPPOSans R</vt:lpstr>
      <vt:lpstr>Arial</vt:lpstr>
      <vt:lpstr>Wingdings</vt:lpstr>
      <vt:lpstr>宋体</vt:lpstr>
      <vt:lpstr>OPPOSans B</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147</cp:revision>
  <dcterms:created xsi:type="dcterms:W3CDTF">2020-07-01T00:49:00Z</dcterms:created>
  <dcterms:modified xsi:type="dcterms:W3CDTF">2023-01-16T23:51:30Z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A8BE863C358D4BEC83EA85BA1CE38FC1</vt:lpwstr>
  </property>
  <property fmtid="{A09F084E-AD41-489F-8076-AA5BE3082BCA}" pid="100">
    <vt:ui4>5</vt:ui4>
  </property>
  <property fmtid="{64440492-4C8B-11D1-8B70-080036B11A03}" pid="11">
    <vt:lpwstr>www.2ppt.com-爱PPT提供资源下载</vt:lpwstr>
  </property>
</Properties>
</file>