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05" r:id="rId2"/>
    <p:sldId id="293" r:id="rId3"/>
    <p:sldId id="315" r:id="rId4"/>
    <p:sldId id="263" r:id="rId5"/>
    <p:sldId id="660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  <p:sldId id="652" r:id="rId19"/>
    <p:sldId id="653" r:id="rId20"/>
    <p:sldId id="654" r:id="rId21"/>
    <p:sldId id="655" r:id="rId22"/>
    <p:sldId id="656" r:id="rId23"/>
    <p:sldId id="657" r:id="rId24"/>
    <p:sldId id="679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7">
          <p15:clr>
            <a:srgbClr val="A4A3A4"/>
          </p15:clr>
        </p15:guide>
        <p15:guide id="2" orient="horz" pos="740">
          <p15:clr>
            <a:srgbClr val="A4A3A4"/>
          </p15:clr>
        </p15:guide>
        <p15:guide id="3" orient="horz" pos="2172">
          <p15:clr>
            <a:srgbClr val="A4A3A4"/>
          </p15:clr>
        </p15:guide>
        <p15:guide id="4" pos="2759">
          <p15:clr>
            <a:srgbClr val="A4A3A4"/>
          </p15:clr>
        </p15:guide>
        <p15:guide id="5" pos="675">
          <p15:clr>
            <a:srgbClr val="A4A3A4"/>
          </p15:clr>
        </p15:guide>
        <p15:guide id="6" pos="48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0023"/>
    <a:srgbClr val="FF9B01"/>
    <a:srgbClr val="177743"/>
    <a:srgbClr val="1A804A"/>
    <a:srgbClr val="A7EA65"/>
    <a:srgbClr val="6DC01A"/>
    <a:srgbClr val="529013"/>
    <a:srgbClr val="14703D"/>
    <a:srgbClr val="98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14" autoAdjust="0"/>
  </p:normalViewPr>
  <p:slideViewPr>
    <p:cSldViewPr snapToGrid="0" showGuides="1">
      <p:cViewPr varScale="1">
        <p:scale>
          <a:sx n="106" d="100"/>
          <a:sy n="106" d="100"/>
        </p:scale>
        <p:origin x="-102" y="-702"/>
      </p:cViewPr>
      <p:guideLst>
        <p:guide orient="horz" pos="1767"/>
        <p:guide orient="horz" pos="740"/>
        <p:guide orient="horz" pos="2172"/>
        <p:guide pos="2759"/>
        <p:guide pos="675"/>
        <p:guide pos="4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Tm="8000"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3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/>
          <p:cNvSpPr/>
          <p:nvPr/>
        </p:nvSpPr>
        <p:spPr>
          <a:xfrm>
            <a:off x="0" y="3752850"/>
            <a:ext cx="9144000" cy="139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pic>
        <p:nvPicPr>
          <p:cNvPr id="3" name="图片 2" descr="timg (21)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5" y="855024"/>
            <a:ext cx="4469762" cy="3325499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263499" y="845600"/>
            <a:ext cx="4713890" cy="18697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第六单元  比的认识</a:t>
            </a:r>
          </a:p>
          <a:p>
            <a:pPr algn="ctr">
              <a:lnSpc>
                <a:spcPct val="150000"/>
              </a:lnSpc>
            </a:pPr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比的应用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431551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398634" y="2099310"/>
            <a:ext cx="522685" cy="253604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335655" y="2099310"/>
            <a:ext cx="523875" cy="253604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272677" y="2099310"/>
            <a:ext cx="523875" cy="254794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45418" y="2099072"/>
            <a:ext cx="525066" cy="253604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49102" y="2099310"/>
            <a:ext cx="525066" cy="253604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左大括号 6"/>
          <p:cNvSpPr/>
          <p:nvPr/>
        </p:nvSpPr>
        <p:spPr>
          <a:xfrm rot="16200000">
            <a:off x="4448294" y="573524"/>
            <a:ext cx="153591" cy="3867150"/>
          </a:xfrm>
          <a:prstGeom prst="leftBrace">
            <a:avLst>
              <a:gd name="adj1" fmla="val 28715"/>
              <a:gd name="adj2" fmla="val 50000"/>
            </a:avLst>
          </a:prstGeom>
          <a:noFill/>
          <a:ln w="1587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36896" y="2616041"/>
            <a:ext cx="1606153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</a:p>
        </p:txBody>
      </p:sp>
      <p:sp>
        <p:nvSpPr>
          <p:cNvPr id="39" name="左大括号 38"/>
          <p:cNvSpPr/>
          <p:nvPr/>
        </p:nvSpPr>
        <p:spPr>
          <a:xfrm rot="5400000" flipV="1">
            <a:off x="3532109" y="920591"/>
            <a:ext cx="145256" cy="1952625"/>
          </a:xfrm>
          <a:prstGeom prst="leftBrace">
            <a:avLst>
              <a:gd name="adj1" fmla="val 28715"/>
              <a:gd name="adj2" fmla="val 50000"/>
            </a:avLst>
          </a:prstGeom>
          <a:noFill/>
          <a:ln w="1587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58177" y="1157526"/>
            <a:ext cx="2218134" cy="694519"/>
            <a:chOff x="3987548" y="1355706"/>
            <a:chExt cx="1674490" cy="1380503"/>
          </a:xfrm>
        </p:grpSpPr>
        <p:sp>
          <p:nvSpPr>
            <p:cNvPr id="21514" name="文本框 39"/>
            <p:cNvSpPr txBox="1"/>
            <p:nvPr/>
          </p:nvSpPr>
          <p:spPr>
            <a:xfrm>
              <a:off x="3987548" y="1564873"/>
              <a:ext cx="1479687" cy="8901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一班占总数的</a:t>
              </a:r>
            </a:p>
          </p:txBody>
        </p:sp>
        <p:grpSp>
          <p:nvGrpSpPr>
            <p:cNvPr id="21515" name="组合 10"/>
            <p:cNvGrpSpPr/>
            <p:nvPr/>
          </p:nvGrpSpPr>
          <p:grpSpPr>
            <a:xfrm>
              <a:off x="5258471" y="1355706"/>
              <a:ext cx="403567" cy="1380503"/>
              <a:chOff x="3425793" y="4133542"/>
              <a:chExt cx="403567" cy="1380503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3425793" y="4798561"/>
                <a:ext cx="252566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21517" name="文本框 9"/>
              <p:cNvSpPr txBox="1"/>
              <p:nvPr/>
            </p:nvSpPr>
            <p:spPr>
              <a:xfrm>
                <a:off x="3433584" y="4133542"/>
                <a:ext cx="395776" cy="8258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1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21518" name="文本框 43"/>
              <p:cNvSpPr txBox="1"/>
              <p:nvPr/>
            </p:nvSpPr>
            <p:spPr>
              <a:xfrm>
                <a:off x="3430825" y="4688155"/>
                <a:ext cx="395776" cy="8258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1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5</a:t>
                </a:r>
              </a:p>
            </p:txBody>
          </p:sp>
        </p:grpSp>
      </p:grpSp>
      <p:sp>
        <p:nvSpPr>
          <p:cNvPr id="47" name="左大括号 46"/>
          <p:cNvSpPr/>
          <p:nvPr/>
        </p:nvSpPr>
        <p:spPr>
          <a:xfrm rot="5400000" flipV="1">
            <a:off x="5905620" y="1262896"/>
            <a:ext cx="145256" cy="1268016"/>
          </a:xfrm>
          <a:prstGeom prst="leftBrace">
            <a:avLst>
              <a:gd name="adj1" fmla="val 28715"/>
              <a:gd name="adj2" fmla="val 50000"/>
            </a:avLst>
          </a:prstGeom>
          <a:noFill/>
          <a:ln w="1587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835843" y="1151573"/>
            <a:ext cx="2268141" cy="930984"/>
            <a:chOff x="4045505" y="1226465"/>
            <a:chExt cx="1715209" cy="1851087"/>
          </a:xfrm>
        </p:grpSpPr>
        <p:sp>
          <p:nvSpPr>
            <p:cNvPr id="21521" name="文本框 48"/>
            <p:cNvSpPr txBox="1"/>
            <p:nvPr/>
          </p:nvSpPr>
          <p:spPr>
            <a:xfrm>
              <a:off x="4045505" y="1480347"/>
              <a:ext cx="1324385" cy="15972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二班占总数的</a:t>
              </a:r>
            </a:p>
          </p:txBody>
        </p:sp>
        <p:grpSp>
          <p:nvGrpSpPr>
            <p:cNvPr id="21522" name="组合 49"/>
            <p:cNvGrpSpPr/>
            <p:nvPr/>
          </p:nvGrpSpPr>
          <p:grpSpPr>
            <a:xfrm>
              <a:off x="5337539" y="1226465"/>
              <a:ext cx="423175" cy="1406180"/>
              <a:chOff x="3504861" y="4004301"/>
              <a:chExt cx="423175" cy="1406180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3504861" y="4676624"/>
                <a:ext cx="252104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21524" name="文本框 51"/>
              <p:cNvSpPr txBox="1"/>
              <p:nvPr/>
            </p:nvSpPr>
            <p:spPr>
              <a:xfrm>
                <a:off x="3532260" y="4004301"/>
                <a:ext cx="395776" cy="8261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1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21525" name="文本框 52"/>
              <p:cNvSpPr txBox="1"/>
              <p:nvPr/>
            </p:nvSpPr>
            <p:spPr>
              <a:xfrm>
                <a:off x="3531292" y="4584341"/>
                <a:ext cx="395776" cy="8261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1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5</a:t>
                </a:r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2974896" y="3511391"/>
            <a:ext cx="2795588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班：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84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（个）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974896" y="3056573"/>
            <a:ext cx="4080272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一份：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140 ÷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3+2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）＝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（个）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28" name="文本框 15"/>
          <p:cNvSpPr txBox="1"/>
          <p:nvPr/>
        </p:nvSpPr>
        <p:spPr>
          <a:xfrm>
            <a:off x="2233136" y="2319576"/>
            <a:ext cx="57150" cy="215444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74896" y="3965020"/>
            <a:ext cx="2795588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班：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56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（个）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23399" y="2584133"/>
            <a:ext cx="3130154" cy="970360"/>
            <a:chOff x="660" y="5677"/>
            <a:chExt cx="6568" cy="2037"/>
          </a:xfrm>
        </p:grpSpPr>
        <p:pic>
          <p:nvPicPr>
            <p:cNvPr id="21531" name="图片 9" descr="1-10女孩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0" y="5677"/>
              <a:ext cx="2008" cy="20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圆角矩形标注 10"/>
            <p:cNvSpPr/>
            <p:nvPr/>
          </p:nvSpPr>
          <p:spPr>
            <a:xfrm>
              <a:off x="2679" y="6472"/>
              <a:ext cx="4549" cy="872"/>
            </a:xfrm>
            <a:prstGeom prst="wedgeRoundRectCallout">
              <a:avLst>
                <a:gd name="adj1" fmla="val -57316"/>
                <a:gd name="adj2" fmla="val -37145"/>
                <a:gd name="adj3" fmla="val 16667"/>
              </a:avLst>
            </a:prstGeom>
            <a:solidFill>
              <a:srgbClr val="2D2D8A">
                <a:lumMod val="20000"/>
                <a:lumOff val="80000"/>
              </a:srgbClr>
            </a:solidFill>
            <a:ln w="15875" cap="flat" cmpd="sng" algn="ctr">
              <a:solidFill>
                <a:srgbClr val="2D2D8A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noProof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我来画图看一看。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7117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7117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7117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7" grpId="0" bldLvl="0" animBg="1"/>
      <p:bldP spid="38" grpId="0"/>
      <p:bldP spid="39" grpId="0" bldLvl="0" animBg="1"/>
      <p:bldP spid="47" grpId="0" bldLvl="0" animBg="1"/>
      <p:bldP spid="54" grpId="0"/>
      <p:bldP spid="7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/>
          <p:nvPr/>
        </p:nvSpPr>
        <p:spPr>
          <a:xfrm>
            <a:off x="1947386" y="2185987"/>
            <a:ext cx="1962150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3 + 2 = 5</a:t>
            </a:r>
            <a:endParaRPr lang="zh-CN" altLang="en-US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3314" name="组合 4"/>
          <p:cNvGrpSpPr/>
          <p:nvPr/>
        </p:nvGrpSpPr>
        <p:grpSpPr>
          <a:xfrm>
            <a:off x="1248251" y="2646760"/>
            <a:ext cx="3429000" cy="682228"/>
            <a:chOff x="2213" y="2834"/>
            <a:chExt cx="7200" cy="1432"/>
          </a:xfrm>
        </p:grpSpPr>
        <p:graphicFrame>
          <p:nvGraphicFramePr>
            <p:cNvPr id="22531" name="Object 3"/>
            <p:cNvGraphicFramePr>
              <a:graphicFrameLocks noChangeAspect="1"/>
            </p:cNvGraphicFramePr>
            <p:nvPr/>
          </p:nvGraphicFramePr>
          <p:xfrm>
            <a:off x="5316" y="2834"/>
            <a:ext cx="463" cy="1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r:id="rId3" imgW="152400" imgH="393700" progId="Equation.DSMT4">
                    <p:embed/>
                  </p:oleObj>
                </mc:Choice>
                <mc:Fallback>
                  <p:oleObj r:id="rId3" imgW="152400" imgH="3937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16" y="2834"/>
                          <a:ext cx="463" cy="143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2" name="TextBox 1"/>
            <p:cNvSpPr txBox="1"/>
            <p:nvPr/>
          </p:nvSpPr>
          <p:spPr>
            <a:xfrm>
              <a:off x="2213" y="3153"/>
              <a:ext cx="7200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班：</a:t>
              </a: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140 x     =84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（个）</a:t>
              </a:r>
              <a:endPara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3317" name="组合 3"/>
          <p:cNvGrpSpPr/>
          <p:nvPr/>
        </p:nvGrpSpPr>
        <p:grpSpPr>
          <a:xfrm>
            <a:off x="1262539" y="3401616"/>
            <a:ext cx="3373041" cy="708422"/>
            <a:chOff x="2331" y="3938"/>
            <a:chExt cx="7082" cy="1485"/>
          </a:xfrm>
        </p:grpSpPr>
        <p:graphicFrame>
          <p:nvGraphicFramePr>
            <p:cNvPr id="22534" name="Object 4"/>
            <p:cNvGraphicFramePr>
              <a:graphicFrameLocks noChangeAspect="1"/>
            </p:cNvGraphicFramePr>
            <p:nvPr/>
          </p:nvGraphicFramePr>
          <p:xfrm>
            <a:off x="5367" y="3938"/>
            <a:ext cx="575" cy="1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r:id="rId5" imgW="152400" imgH="393700" progId="Equation.DSMT4">
                    <p:embed/>
                  </p:oleObj>
                </mc:Choice>
                <mc:Fallback>
                  <p:oleObj r:id="rId5" imgW="152400" imgH="3937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367" y="3938"/>
                          <a:ext cx="575" cy="148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5" name="TextBox 1"/>
            <p:cNvSpPr txBox="1"/>
            <p:nvPr/>
          </p:nvSpPr>
          <p:spPr>
            <a:xfrm>
              <a:off x="2331" y="4277"/>
              <a:ext cx="7082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班：</a:t>
              </a: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140 x     =56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（个）</a:t>
              </a:r>
            </a:p>
          </p:txBody>
        </p:sp>
      </p:grpSp>
      <p:sp>
        <p:nvSpPr>
          <p:cNvPr id="9217" name="TextBox 111"/>
          <p:cNvSpPr txBox="1"/>
          <p:nvPr/>
        </p:nvSpPr>
        <p:spPr>
          <a:xfrm>
            <a:off x="1014889" y="1227296"/>
            <a:ext cx="6192679" cy="9544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一共要分成相等的几份呢？1班、2班分别占几分之几？</a:t>
            </a:r>
          </a:p>
        </p:txBody>
      </p:sp>
      <p:pic>
        <p:nvPicPr>
          <p:cNvPr id="3" name="图片 2" descr="s201203251750219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6038374" y="1740694"/>
            <a:ext cx="1572101" cy="2432685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92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75"/>
          <p:cNvSpPr txBox="1"/>
          <p:nvPr/>
        </p:nvSpPr>
        <p:spPr>
          <a:xfrm>
            <a:off x="1047274" y="1222534"/>
            <a:ext cx="5712619" cy="4560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解：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设每份橘子是</a:t>
            </a:r>
            <a:r>
              <a:rPr lang="en-US" altLang="zh-CN" sz="21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个，那么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班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1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个，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班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1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个。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14338" name="文本框 85"/>
          <p:cNvSpPr txBox="1"/>
          <p:nvPr/>
        </p:nvSpPr>
        <p:spPr>
          <a:xfrm>
            <a:off x="2404349" y="1618060"/>
            <a:ext cx="2408634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1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 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+ 2</a:t>
            </a:r>
            <a:r>
              <a:rPr lang="en-US" altLang="zh-CN" sz="21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140</a:t>
            </a:r>
          </a:p>
        </p:txBody>
      </p:sp>
      <p:sp>
        <p:nvSpPr>
          <p:cNvPr id="14339" name="文本框 90"/>
          <p:cNvSpPr txBox="1"/>
          <p:nvPr/>
        </p:nvSpPr>
        <p:spPr>
          <a:xfrm>
            <a:off x="2965132" y="2064544"/>
            <a:ext cx="1719263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en-US" altLang="zh-CN" sz="21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140</a:t>
            </a:r>
          </a:p>
        </p:txBody>
      </p:sp>
      <p:sp>
        <p:nvSpPr>
          <p:cNvPr id="14340" name="文本框 94"/>
          <p:cNvSpPr txBox="1"/>
          <p:nvPr/>
        </p:nvSpPr>
        <p:spPr>
          <a:xfrm>
            <a:off x="2763917" y="2509838"/>
            <a:ext cx="1718072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en-US" altLang="zh-CN" sz="21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</a:t>
            </a:r>
          </a:p>
        </p:txBody>
      </p:sp>
      <p:sp>
        <p:nvSpPr>
          <p:cNvPr id="14341" name="文本框 97"/>
          <p:cNvSpPr txBox="1"/>
          <p:nvPr/>
        </p:nvSpPr>
        <p:spPr>
          <a:xfrm>
            <a:off x="2190036" y="2956323"/>
            <a:ext cx="2351484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1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3×28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84</a:t>
            </a:r>
          </a:p>
        </p:txBody>
      </p:sp>
      <p:sp>
        <p:nvSpPr>
          <p:cNvPr id="14342" name="文本框 101"/>
          <p:cNvSpPr txBox="1"/>
          <p:nvPr/>
        </p:nvSpPr>
        <p:spPr>
          <a:xfrm>
            <a:off x="2190037" y="3402806"/>
            <a:ext cx="2269331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1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2×28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56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1233964" y="3849292"/>
            <a:ext cx="4452938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班分到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84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个，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班分到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56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个。</a:t>
            </a:r>
          </a:p>
        </p:txBody>
      </p:sp>
      <p:pic>
        <p:nvPicPr>
          <p:cNvPr id="2" name="图片 1" descr="59131079f3be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81613" y="1618298"/>
            <a:ext cx="2505075" cy="2505075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50" name="图片 4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  <p:bldP spid="14339" grpId="0"/>
      <p:bldP spid="14340" grpId="0"/>
      <p:bldP spid="14341" grpId="0"/>
      <p:bldP spid="1434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8741" y="1132285"/>
            <a:ext cx="5957888" cy="32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27871" y="1751410"/>
            <a:ext cx="2271713" cy="985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159919" y="2224088"/>
            <a:ext cx="214313" cy="3238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365897" y="2224088"/>
            <a:ext cx="214313" cy="3238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818335" y="2224088"/>
            <a:ext cx="214313" cy="3238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4023122" y="2224088"/>
            <a:ext cx="214313" cy="3238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230291" y="2224088"/>
            <a:ext cx="214313" cy="3238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445794" y="2224088"/>
            <a:ext cx="214313" cy="3238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4650581" y="2224088"/>
            <a:ext cx="214313" cy="3238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4857750" y="2224088"/>
            <a:ext cx="214313" cy="3238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5070872" y="2224088"/>
            <a:ext cx="214313" cy="3238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5278041" y="2224088"/>
            <a:ext cx="214313" cy="3238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493544" y="2224088"/>
            <a:ext cx="214313" cy="3238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右大括号 7"/>
          <p:cNvSpPr/>
          <p:nvPr/>
        </p:nvSpPr>
        <p:spPr>
          <a:xfrm rot="5400000">
            <a:off x="3296246" y="2459236"/>
            <a:ext cx="135731" cy="432197"/>
          </a:xfrm>
          <a:prstGeom prst="rightBrace">
            <a:avLst>
              <a:gd name="adj1" fmla="val 276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92053" y="2761060"/>
            <a:ext cx="576263" cy="3000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440g</a:t>
            </a:r>
            <a:endParaRPr lang="zh-CN" altLang="en-US"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4" name="右大括号 113"/>
          <p:cNvSpPr/>
          <p:nvPr/>
        </p:nvSpPr>
        <p:spPr>
          <a:xfrm rot="5400000">
            <a:off x="4706541" y="1725217"/>
            <a:ext cx="134541" cy="1889522"/>
          </a:xfrm>
          <a:prstGeom prst="rightBrace">
            <a:avLst>
              <a:gd name="adj1" fmla="val 276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4580335" y="2762250"/>
            <a:ext cx="577453" cy="3000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zh-CN" altLang="en-US" sz="15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r>
              <a:rPr lang="en-US" altLang="zh-CN"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lang="zh-CN" altLang="en-US"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66863" y="1460897"/>
            <a:ext cx="1273969" cy="928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6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35907" y="2384823"/>
            <a:ext cx="870347" cy="8643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" name="文本框 115"/>
          <p:cNvSpPr txBox="1"/>
          <p:nvPr/>
        </p:nvSpPr>
        <p:spPr>
          <a:xfrm>
            <a:off x="2596754" y="3326607"/>
            <a:ext cx="2255044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 eaLnBrk="0" hangingPunct="0"/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440÷2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220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（克）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2652712" y="3692128"/>
            <a:ext cx="2576513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220×9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1980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（克）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5154454" y="3855244"/>
            <a:ext cx="3284935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答：他要准备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1980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克奶。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4576762" y="2778919"/>
            <a:ext cx="577454" cy="3000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份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285185" y="3268265"/>
            <a:ext cx="2924175" cy="610171"/>
            <a:chOff x="5649787" y="4566699"/>
            <a:chExt cx="3898318" cy="813819"/>
          </a:xfrm>
        </p:grpSpPr>
        <p:sp>
          <p:nvSpPr>
            <p:cNvPr id="15385" name="文本框 119"/>
            <p:cNvSpPr txBox="1"/>
            <p:nvPr/>
          </p:nvSpPr>
          <p:spPr>
            <a:xfrm>
              <a:off x="5649787" y="4732487"/>
              <a:ext cx="3898318" cy="4925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/>
              <a:r>
                <a:rPr lang="en-US" altLang="zh-CN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440÷     </a:t>
              </a:r>
              <a:r>
                <a: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＝</a:t>
              </a:r>
              <a:r>
                <a:rPr lang="en-US" altLang="zh-CN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1980</a:t>
              </a:r>
              <a:r>
                <a: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（克）</a:t>
              </a:r>
            </a:p>
          </p:txBody>
        </p:sp>
        <p:grpSp>
          <p:nvGrpSpPr>
            <p:cNvPr id="15386" name="组合 122"/>
            <p:cNvGrpSpPr/>
            <p:nvPr/>
          </p:nvGrpSpPr>
          <p:grpSpPr>
            <a:xfrm>
              <a:off x="6653358" y="4566699"/>
              <a:ext cx="397695" cy="813819"/>
              <a:chOff x="3427833" y="4191668"/>
              <a:chExt cx="397695" cy="813819"/>
            </a:xfrm>
          </p:grpSpPr>
          <p:cxnSp>
            <p:nvCxnSpPr>
              <p:cNvPr id="124" name="直接连接符 123"/>
              <p:cNvCxnSpPr/>
              <p:nvPr/>
            </p:nvCxnSpPr>
            <p:spPr>
              <a:xfrm>
                <a:off x="3454395" y="4580728"/>
                <a:ext cx="2523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88" name="文本框 124"/>
              <p:cNvSpPr txBox="1"/>
              <p:nvPr/>
            </p:nvSpPr>
            <p:spPr>
              <a:xfrm>
                <a:off x="3427833" y="4191668"/>
                <a:ext cx="395777" cy="4925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18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389" name="文本框 125"/>
              <p:cNvSpPr txBox="1"/>
              <p:nvPr/>
            </p:nvSpPr>
            <p:spPr>
              <a:xfrm>
                <a:off x="3429751" y="4512888"/>
                <a:ext cx="395777" cy="4925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18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9</a:t>
                </a: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pic>
        <p:nvPicPr>
          <p:cNvPr id="15390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31796" y="722472"/>
            <a:ext cx="884634" cy="4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7117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2" grpId="0" bldLvl="0" animBg="1"/>
      <p:bldP spid="99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8" grpId="0" bldLvl="0" animBg="1"/>
      <p:bldP spid="14" grpId="0"/>
      <p:bldP spid="114" grpId="0" bldLvl="0" animBg="1"/>
      <p:bldP spid="114" grpId="1" bldLvl="0" animBg="1"/>
      <p:bldP spid="115" grpId="0"/>
      <p:bldP spid="115" grpId="1"/>
      <p:bldP spid="116" grpId="0"/>
      <p:bldP spid="117" grpId="0"/>
      <p:bldP spid="118" grpId="0"/>
      <p:bldP spid="1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51182" y="1829515"/>
            <a:ext cx="2271713" cy="985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971324" y="2182178"/>
            <a:ext cx="214313" cy="3238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177302" y="2182178"/>
            <a:ext cx="214313" cy="3238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629740" y="2182178"/>
            <a:ext cx="214313" cy="3238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3834527" y="2182178"/>
            <a:ext cx="214313" cy="3238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041696" y="2182178"/>
            <a:ext cx="214313" cy="3238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257199" y="2182178"/>
            <a:ext cx="214313" cy="3238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4461986" y="2182178"/>
            <a:ext cx="214313" cy="3238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4669155" y="2182178"/>
            <a:ext cx="214313" cy="3238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4882277" y="2182178"/>
            <a:ext cx="214313" cy="3238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5089446" y="2182178"/>
            <a:ext cx="214313" cy="3238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304949" y="2182178"/>
            <a:ext cx="214313" cy="3238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右大括号 7"/>
          <p:cNvSpPr/>
          <p:nvPr/>
        </p:nvSpPr>
        <p:spPr>
          <a:xfrm rot="5400000">
            <a:off x="3107651" y="2417326"/>
            <a:ext cx="135731" cy="432197"/>
          </a:xfrm>
          <a:prstGeom prst="rightBrace">
            <a:avLst>
              <a:gd name="adj1" fmla="val 27645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03458" y="2719150"/>
            <a:ext cx="576263" cy="3000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280g</a:t>
            </a:r>
            <a:endParaRPr lang="zh-CN" altLang="en-US"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4" name="右大括号 113"/>
          <p:cNvSpPr/>
          <p:nvPr/>
        </p:nvSpPr>
        <p:spPr>
          <a:xfrm rot="16200000" flipV="1">
            <a:off x="4187547" y="806410"/>
            <a:ext cx="134541" cy="2538413"/>
          </a:xfrm>
          <a:prstGeom prst="rightBrace">
            <a:avLst>
              <a:gd name="adj1" fmla="val 27645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871187" y="3182303"/>
            <a:ext cx="2255044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 eaLnBrk="0" hangingPunct="0"/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280÷2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140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（克）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1859280" y="3633550"/>
            <a:ext cx="3218260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140×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）＝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1540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（克）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1425893" y="4146709"/>
            <a:ext cx="3818335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答：她能调制出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1540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克巧克力奶。</a:t>
            </a:r>
          </a:p>
        </p:txBody>
      </p:sp>
      <p:pic>
        <p:nvPicPr>
          <p:cNvPr id="1640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503" y="1230869"/>
            <a:ext cx="6668690" cy="601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" name="文本框 114"/>
          <p:cNvSpPr txBox="1"/>
          <p:nvPr/>
        </p:nvSpPr>
        <p:spPr>
          <a:xfrm>
            <a:off x="4052411" y="1707118"/>
            <a:ext cx="576263" cy="3000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zh-CN" altLang="en-US" sz="15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r>
              <a:rPr lang="en-US" altLang="zh-CN"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lang="zh-CN" altLang="en-US"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29440" y="1829752"/>
            <a:ext cx="1475184" cy="891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3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68" y="2486977"/>
            <a:ext cx="801291" cy="1129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文本框 42"/>
          <p:cNvSpPr txBox="1"/>
          <p:nvPr/>
        </p:nvSpPr>
        <p:spPr>
          <a:xfrm>
            <a:off x="3679746" y="1709500"/>
            <a:ext cx="1284684" cy="3000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zh-CN" altLang="en-US"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lang="en-US" altLang="zh-CN"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）份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5096590" y="3513293"/>
            <a:ext cx="3011329" cy="610171"/>
            <a:chOff x="5649787" y="4566699"/>
            <a:chExt cx="4014505" cy="813818"/>
          </a:xfrm>
        </p:grpSpPr>
        <p:sp>
          <p:nvSpPr>
            <p:cNvPr id="16409" name="文本框 44"/>
            <p:cNvSpPr txBox="1"/>
            <p:nvPr/>
          </p:nvSpPr>
          <p:spPr>
            <a:xfrm>
              <a:off x="5649787" y="4732486"/>
              <a:ext cx="4014505" cy="4925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/>
              <a:r>
                <a:rPr lang="en-US" altLang="zh-CN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280÷     </a:t>
              </a:r>
              <a:r>
                <a: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＝</a:t>
              </a:r>
              <a:r>
                <a:rPr lang="en-US" altLang="zh-CN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1540</a:t>
              </a:r>
              <a:r>
                <a: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（克）</a:t>
              </a:r>
            </a:p>
          </p:txBody>
        </p:sp>
        <p:grpSp>
          <p:nvGrpSpPr>
            <p:cNvPr id="16410" name="组合 45"/>
            <p:cNvGrpSpPr/>
            <p:nvPr/>
          </p:nvGrpSpPr>
          <p:grpSpPr>
            <a:xfrm>
              <a:off x="6587036" y="4566699"/>
              <a:ext cx="598645" cy="813818"/>
              <a:chOff x="3361511" y="4191668"/>
              <a:chExt cx="598645" cy="813818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3454395" y="4580729"/>
                <a:ext cx="25237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6412" name="文本框 47"/>
              <p:cNvSpPr txBox="1"/>
              <p:nvPr/>
            </p:nvSpPr>
            <p:spPr>
              <a:xfrm>
                <a:off x="3427833" y="4191668"/>
                <a:ext cx="395775" cy="4925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18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413" name="文本框 48"/>
              <p:cNvSpPr txBox="1"/>
              <p:nvPr/>
            </p:nvSpPr>
            <p:spPr>
              <a:xfrm>
                <a:off x="3361511" y="4512888"/>
                <a:ext cx="598645" cy="4925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18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11</a:t>
                </a: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51" name="文本框 50"/>
          <p:cNvSpPr txBox="1"/>
          <p:nvPr/>
        </p:nvSpPr>
        <p:spPr>
          <a:xfrm>
            <a:off x="5206128" y="3160872"/>
            <a:ext cx="2255044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15390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31796" y="722472"/>
            <a:ext cx="884634" cy="4310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7117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2" grpId="0" bldLvl="0" animBg="1"/>
      <p:bldP spid="99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8" grpId="0" bldLvl="0" animBg="1"/>
      <p:bldP spid="14" grpId="0"/>
      <p:bldP spid="114" grpId="0" bldLvl="0" animBg="1"/>
      <p:bldP spid="114" grpId="1" bldLvl="0" animBg="1"/>
      <p:bldP spid="116" grpId="0"/>
      <p:bldP spid="117" grpId="0"/>
      <p:bldP spid="118" grpId="0"/>
      <p:bldP spid="115" grpId="0"/>
      <p:bldP spid="115" grpId="1"/>
      <p:bldP spid="43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/>
          <p:nvPr/>
        </p:nvSpPr>
        <p:spPr>
          <a:xfrm>
            <a:off x="1154906" y="1112997"/>
            <a:ext cx="4248150" cy="20085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学校图书馆新进了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450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本图书，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分给四年级和五年级，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应该怎么分？分一分，并记录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分的过程。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206365" y="1366838"/>
          <a:ext cx="1994536" cy="31203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997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0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四年级</a:t>
                      </a:r>
                      <a:endParaRPr lang="zh-CN" altLang="en-US" sz="15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五年级</a:t>
                      </a:r>
                      <a:endParaRPr lang="zh-CN" altLang="en-US" sz="15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273278" y="1958340"/>
            <a:ext cx="671513" cy="39052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</a:t>
            </a:r>
          </a:p>
        </p:txBody>
      </p:sp>
      <p:sp>
        <p:nvSpPr>
          <p:cNvPr id="21" name="矩形 20"/>
          <p:cNvSpPr/>
          <p:nvPr/>
        </p:nvSpPr>
        <p:spPr>
          <a:xfrm>
            <a:off x="6500812" y="1936909"/>
            <a:ext cx="700088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</a:t>
            </a:r>
          </a:p>
        </p:txBody>
      </p:sp>
      <p:sp>
        <p:nvSpPr>
          <p:cNvPr id="3" name="矩形 2"/>
          <p:cNvSpPr/>
          <p:nvPr/>
        </p:nvSpPr>
        <p:spPr>
          <a:xfrm>
            <a:off x="5273278" y="2419112"/>
            <a:ext cx="671513" cy="39052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</a:t>
            </a:r>
          </a:p>
        </p:txBody>
      </p:sp>
      <p:sp>
        <p:nvSpPr>
          <p:cNvPr id="6" name="矩形 5"/>
          <p:cNvSpPr/>
          <p:nvPr/>
        </p:nvSpPr>
        <p:spPr>
          <a:xfrm>
            <a:off x="6500812" y="2397682"/>
            <a:ext cx="700088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</a:t>
            </a:r>
          </a:p>
        </p:txBody>
      </p:sp>
      <p:sp>
        <p:nvSpPr>
          <p:cNvPr id="7" name="矩形 6"/>
          <p:cNvSpPr/>
          <p:nvPr/>
        </p:nvSpPr>
        <p:spPr>
          <a:xfrm>
            <a:off x="5273278" y="2921556"/>
            <a:ext cx="671513" cy="39052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</a:t>
            </a:r>
          </a:p>
        </p:txBody>
      </p:sp>
      <p:sp>
        <p:nvSpPr>
          <p:cNvPr id="8" name="矩形 7"/>
          <p:cNvSpPr/>
          <p:nvPr/>
        </p:nvSpPr>
        <p:spPr>
          <a:xfrm>
            <a:off x="6500812" y="2900125"/>
            <a:ext cx="700088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</a:t>
            </a:r>
          </a:p>
        </p:txBody>
      </p:sp>
      <p:sp>
        <p:nvSpPr>
          <p:cNvPr id="9" name="矩形 8"/>
          <p:cNvSpPr/>
          <p:nvPr/>
        </p:nvSpPr>
        <p:spPr>
          <a:xfrm>
            <a:off x="5273278" y="3451384"/>
            <a:ext cx="671513" cy="39052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</a:t>
            </a:r>
          </a:p>
        </p:txBody>
      </p:sp>
      <p:sp>
        <p:nvSpPr>
          <p:cNvPr id="10" name="矩形 9"/>
          <p:cNvSpPr/>
          <p:nvPr/>
        </p:nvSpPr>
        <p:spPr>
          <a:xfrm>
            <a:off x="6500812" y="3429953"/>
            <a:ext cx="700088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</a:t>
            </a:r>
          </a:p>
        </p:txBody>
      </p:sp>
      <p:sp>
        <p:nvSpPr>
          <p:cNvPr id="11" name="矩形 10"/>
          <p:cNvSpPr/>
          <p:nvPr/>
        </p:nvSpPr>
        <p:spPr>
          <a:xfrm>
            <a:off x="5273278" y="3925253"/>
            <a:ext cx="671513" cy="39052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</a:t>
            </a:r>
          </a:p>
        </p:txBody>
      </p:sp>
      <p:sp>
        <p:nvSpPr>
          <p:cNvPr id="12" name="矩形 11"/>
          <p:cNvSpPr/>
          <p:nvPr/>
        </p:nvSpPr>
        <p:spPr>
          <a:xfrm>
            <a:off x="6500812" y="3903821"/>
            <a:ext cx="700088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</a:t>
            </a:r>
          </a:p>
        </p:txBody>
      </p:sp>
      <p:sp>
        <p:nvSpPr>
          <p:cNvPr id="13" name="矩形 12"/>
          <p:cNvSpPr/>
          <p:nvPr/>
        </p:nvSpPr>
        <p:spPr>
          <a:xfrm>
            <a:off x="1551385" y="3291840"/>
            <a:ext cx="32432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每次四年级分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本，五年级分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本，分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次恰好分完</a:t>
            </a:r>
          </a:p>
        </p:txBody>
      </p:sp>
      <p:sp>
        <p:nvSpPr>
          <p:cNvPr id="4" name="矩形 3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/>
          <p:nvPr/>
        </p:nvSpPr>
        <p:spPr>
          <a:xfrm>
            <a:off x="1039654" y="1217772"/>
            <a:ext cx="7087553" cy="15225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一座水库按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放养鲢鱼和鲤鱼，一共可以放养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育苗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25000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尾。其中鲢鱼和鲤鱼的鱼苗各应放养多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少尾？</a:t>
            </a:r>
          </a:p>
        </p:txBody>
      </p:sp>
      <p:pic>
        <p:nvPicPr>
          <p:cNvPr id="2560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69882" y="2489836"/>
            <a:ext cx="3143250" cy="14501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792844" y="2885838"/>
            <a:ext cx="1121569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 eaLnBrk="0" hangingPunct="0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867853" y="3140631"/>
            <a:ext cx="3327797" cy="729956"/>
            <a:chOff x="4931937" y="4139457"/>
            <a:chExt cx="4437200" cy="973323"/>
          </a:xfrm>
        </p:grpSpPr>
        <p:sp>
          <p:nvSpPr>
            <p:cNvPr id="25606" name="文本框 9"/>
            <p:cNvSpPr txBox="1"/>
            <p:nvPr/>
          </p:nvSpPr>
          <p:spPr>
            <a:xfrm>
              <a:off x="4931937" y="4399196"/>
              <a:ext cx="4437200" cy="5540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25000×  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＝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10000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（尾）</a:t>
              </a:r>
            </a:p>
          </p:txBody>
        </p:sp>
        <p:grpSp>
          <p:nvGrpSpPr>
            <p:cNvPr id="25607" name="组合 10"/>
            <p:cNvGrpSpPr/>
            <p:nvPr/>
          </p:nvGrpSpPr>
          <p:grpSpPr>
            <a:xfrm>
              <a:off x="6164691" y="4139457"/>
              <a:ext cx="414557" cy="973323"/>
              <a:chOff x="3409052" y="4103034"/>
              <a:chExt cx="414557" cy="973323"/>
            </a:xfrm>
          </p:grpSpPr>
          <p:sp>
            <p:nvSpPr>
              <p:cNvPr id="25608" name="文本框 12"/>
              <p:cNvSpPr txBox="1"/>
              <p:nvPr/>
            </p:nvSpPr>
            <p:spPr>
              <a:xfrm>
                <a:off x="3427833" y="4103034"/>
                <a:ext cx="395776" cy="5540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25609" name="文本框 13"/>
              <p:cNvSpPr txBox="1"/>
              <p:nvPr/>
            </p:nvSpPr>
            <p:spPr>
              <a:xfrm>
                <a:off x="3409052" y="4522332"/>
                <a:ext cx="395776" cy="5540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5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3454276" y="4580786"/>
                <a:ext cx="25242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1878569" y="3668080"/>
            <a:ext cx="3351609" cy="687580"/>
            <a:chOff x="4963001" y="4186074"/>
            <a:chExt cx="4469267" cy="917936"/>
          </a:xfrm>
        </p:grpSpPr>
        <p:sp>
          <p:nvSpPr>
            <p:cNvPr id="25612" name="文本框 15"/>
            <p:cNvSpPr txBox="1"/>
            <p:nvPr/>
          </p:nvSpPr>
          <p:spPr>
            <a:xfrm>
              <a:off x="4963001" y="4385549"/>
              <a:ext cx="4469267" cy="5547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25000×  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＝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15000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（尾）</a:t>
              </a:r>
            </a:p>
          </p:txBody>
        </p:sp>
        <p:grpSp>
          <p:nvGrpSpPr>
            <p:cNvPr id="25613" name="组合 16"/>
            <p:cNvGrpSpPr/>
            <p:nvPr/>
          </p:nvGrpSpPr>
          <p:grpSpPr>
            <a:xfrm>
              <a:off x="6170164" y="4186074"/>
              <a:ext cx="395776" cy="917936"/>
              <a:chOff x="3414525" y="4149651"/>
              <a:chExt cx="395776" cy="917936"/>
            </a:xfrm>
          </p:grpSpPr>
          <p:sp>
            <p:nvSpPr>
              <p:cNvPr id="25614" name="文本框 19"/>
              <p:cNvSpPr txBox="1"/>
              <p:nvPr/>
            </p:nvSpPr>
            <p:spPr>
              <a:xfrm>
                <a:off x="3429752" y="4512887"/>
                <a:ext cx="370035" cy="5547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5</a:t>
                </a:r>
              </a:p>
            </p:txBody>
          </p:sp>
          <p:sp>
            <p:nvSpPr>
              <p:cNvPr id="25615" name="文本框 18"/>
              <p:cNvSpPr txBox="1"/>
              <p:nvPr/>
            </p:nvSpPr>
            <p:spPr>
              <a:xfrm>
                <a:off x="3414525" y="4149651"/>
                <a:ext cx="395776" cy="5547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3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3455264" y="4580787"/>
                <a:ext cx="25243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矩形 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/>
          <p:nvPr/>
        </p:nvSpPr>
        <p:spPr>
          <a:xfrm>
            <a:off x="1029176" y="1217771"/>
            <a:ext cx="6192441" cy="10382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⑴成年人的身高与脚长的比一般是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，王叔叔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身高是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1.8m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，他的脚长大约是多少？（结果保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留两位小数）</a:t>
            </a:r>
          </a:p>
        </p:txBody>
      </p:sp>
      <p:sp>
        <p:nvSpPr>
          <p:cNvPr id="17411" name="TextBox 4"/>
          <p:cNvSpPr txBox="1"/>
          <p:nvPr/>
        </p:nvSpPr>
        <p:spPr>
          <a:xfrm>
            <a:off x="998220" y="2854881"/>
            <a:ext cx="6191250" cy="7143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⑵成年人血液的质量与体重之比大约是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，李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叔叔的体重是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65kg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，他身体里的血液有多少千克？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68643" y="2383394"/>
            <a:ext cx="3206353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 eaLnBrk="0" hangingPunct="0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1.8÷7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≈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0.26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44893" y="3800238"/>
            <a:ext cx="2255044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 eaLnBrk="0" hangingPunct="0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65÷13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kg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pic>
        <p:nvPicPr>
          <p:cNvPr id="3" name="图片 2" descr="b34bdb6a877923ee1b5754c96ec6ef8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80922" y="0"/>
            <a:ext cx="1763078" cy="17630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/>
          <p:nvPr/>
        </p:nvSpPr>
        <p:spPr>
          <a:xfrm>
            <a:off x="1029176" y="1228249"/>
            <a:ext cx="6192441" cy="71556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六⑴班和六⑵班订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少年科学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的人数比是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六⑴班有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21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人订，两个班一共有多少人订？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2339" y="2561035"/>
            <a:ext cx="5600700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方法一：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     21÷3×7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49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（人）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62338" y="3091814"/>
            <a:ext cx="5461397" cy="726418"/>
            <a:chOff x="1617082" y="2860197"/>
            <a:chExt cx="6007211" cy="968660"/>
          </a:xfrm>
        </p:grpSpPr>
        <p:sp>
          <p:nvSpPr>
            <p:cNvPr id="18437" name="文本框 9"/>
            <p:cNvSpPr txBox="1"/>
            <p:nvPr/>
          </p:nvSpPr>
          <p:spPr>
            <a:xfrm>
              <a:off x="1617082" y="3121256"/>
              <a:ext cx="6007211" cy="55405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方法二：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3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＋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＝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7     21÷  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＝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49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（人）</a:t>
              </a:r>
            </a:p>
          </p:txBody>
        </p:sp>
        <p:grpSp>
          <p:nvGrpSpPr>
            <p:cNvPr id="18438" name="组合 1"/>
            <p:cNvGrpSpPr/>
            <p:nvPr/>
          </p:nvGrpSpPr>
          <p:grpSpPr>
            <a:xfrm>
              <a:off x="5171592" y="2860197"/>
              <a:ext cx="598645" cy="968660"/>
              <a:chOff x="6655276" y="4856987"/>
              <a:chExt cx="598645" cy="968660"/>
            </a:xfrm>
          </p:grpSpPr>
          <p:sp>
            <p:nvSpPr>
              <p:cNvPr id="18439" name="文本框 14"/>
              <p:cNvSpPr txBox="1"/>
              <p:nvPr/>
            </p:nvSpPr>
            <p:spPr>
              <a:xfrm>
                <a:off x="6679959" y="4856987"/>
                <a:ext cx="395776" cy="5540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18440" name="文本框 15"/>
              <p:cNvSpPr txBox="1"/>
              <p:nvPr/>
            </p:nvSpPr>
            <p:spPr>
              <a:xfrm>
                <a:off x="6655276" y="5271591"/>
                <a:ext cx="598645" cy="5540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7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6681258" y="5339482"/>
                <a:ext cx="25144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图片 1" descr="08f1a0259eee14c4973710d3bc59340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97592" y="0"/>
            <a:ext cx="1746409" cy="17464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/>
          <p:nvPr/>
        </p:nvSpPr>
        <p:spPr>
          <a:xfrm>
            <a:off x="997744" y="1238726"/>
            <a:ext cx="6192441" cy="71556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一种喷洒庄稼的药水，农药和水的质量比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现有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3kg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农药，需要加多少千克水？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12583" y="2571513"/>
            <a:ext cx="4505325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150×3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450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kg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pic>
        <p:nvPicPr>
          <p:cNvPr id="19460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51772" y="2043589"/>
            <a:ext cx="2371725" cy="16502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35130" y="855252"/>
            <a:ext cx="1822614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95375" y="1511617"/>
            <a:ext cx="7953375" cy="39147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1．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运用比的意义解决按照一定的比进行分配的实际问题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95375" y="2192179"/>
            <a:ext cx="6733699" cy="71485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2．在解决实际问题的过程中，进一步体会比的意义，感受比在生活中的广泛应用。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5375" y="3196114"/>
            <a:ext cx="6725603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3．培养学生学习数学的兴趣，提高解决问题的能力。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48914" y="74296"/>
            <a:ext cx="1279684" cy="981551"/>
          </a:xfrm>
          <a:prstGeom prst="rect">
            <a:avLst/>
          </a:prstGeom>
        </p:spPr>
      </p:pic>
      <p:pic>
        <p:nvPicPr>
          <p:cNvPr id="18" name="图片 17" descr="9dcec6228f6f00fe23b29e0c01d6996d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15" y="3615690"/>
            <a:ext cx="1624013" cy="897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8461" y="631984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TextBox 4"/>
          <p:cNvSpPr txBox="1"/>
          <p:nvPr/>
        </p:nvSpPr>
        <p:spPr>
          <a:xfrm>
            <a:off x="1018699" y="1228249"/>
            <a:ext cx="6607016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一块长方形土地，周长是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160m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，长和宽的比是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5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，这块长方形土地的面积是多少平方米？画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一画，算一算。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76387" y="2176702"/>
            <a:ext cx="2606279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160÷2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pic>
        <p:nvPicPr>
          <p:cNvPr id="2048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212181"/>
            <a:ext cx="2658428" cy="161067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1524001" y="2819878"/>
            <a:ext cx="3213497" cy="885637"/>
            <a:chOff x="1358222" y="3995386"/>
            <a:chExt cx="3384376" cy="1181580"/>
          </a:xfrm>
        </p:grpSpPr>
        <p:sp>
          <p:nvSpPr>
            <p:cNvPr id="20486" name="文本框 12"/>
            <p:cNvSpPr txBox="1"/>
            <p:nvPr/>
          </p:nvSpPr>
          <p:spPr>
            <a:xfrm>
              <a:off x="1358222" y="4191471"/>
              <a:ext cx="3384376" cy="9854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长：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80 ×     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＝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50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m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</a:p>
          </p:txBody>
        </p:sp>
        <p:grpSp>
          <p:nvGrpSpPr>
            <p:cNvPr id="20487" name="组合 16"/>
            <p:cNvGrpSpPr/>
            <p:nvPr/>
          </p:nvGrpSpPr>
          <p:grpSpPr>
            <a:xfrm>
              <a:off x="2776515" y="3995386"/>
              <a:ext cx="598645" cy="894441"/>
              <a:chOff x="6655276" y="4931490"/>
              <a:chExt cx="598645" cy="894441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6681518" y="5339486"/>
                <a:ext cx="250788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89" name="文本框 18"/>
              <p:cNvSpPr txBox="1"/>
              <p:nvPr/>
            </p:nvSpPr>
            <p:spPr>
              <a:xfrm>
                <a:off x="6681558" y="4931490"/>
                <a:ext cx="395776" cy="554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5</a:t>
                </a:r>
              </a:p>
            </p:txBody>
          </p:sp>
          <p:sp>
            <p:nvSpPr>
              <p:cNvPr id="20490" name="文本框 19"/>
              <p:cNvSpPr txBox="1"/>
              <p:nvPr/>
            </p:nvSpPr>
            <p:spPr>
              <a:xfrm>
                <a:off x="6655276" y="5271591"/>
                <a:ext cx="598645" cy="554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8</a:t>
                </a: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1576388" y="2571750"/>
            <a:ext cx="2606278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524001" y="3259931"/>
            <a:ext cx="3213497" cy="890598"/>
            <a:chOff x="1358222" y="3988686"/>
            <a:chExt cx="3384376" cy="1188672"/>
          </a:xfrm>
        </p:grpSpPr>
        <p:sp>
          <p:nvSpPr>
            <p:cNvPr id="20493" name="文本框 22"/>
            <p:cNvSpPr txBox="1"/>
            <p:nvPr/>
          </p:nvSpPr>
          <p:spPr>
            <a:xfrm>
              <a:off x="1358222" y="4191471"/>
              <a:ext cx="3384376" cy="9858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宽：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80 ×     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＝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30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m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</a:p>
          </p:txBody>
        </p:sp>
        <p:grpSp>
          <p:nvGrpSpPr>
            <p:cNvPr id="20494" name="组合 23"/>
            <p:cNvGrpSpPr/>
            <p:nvPr/>
          </p:nvGrpSpPr>
          <p:grpSpPr>
            <a:xfrm>
              <a:off x="2774597" y="3988686"/>
              <a:ext cx="600563" cy="901363"/>
              <a:chOff x="6653358" y="4924790"/>
              <a:chExt cx="600563" cy="901363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6681518" y="5339486"/>
                <a:ext cx="250788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6" name="文本框 25"/>
              <p:cNvSpPr txBox="1"/>
              <p:nvPr/>
            </p:nvSpPr>
            <p:spPr>
              <a:xfrm>
                <a:off x="6653358" y="4924790"/>
                <a:ext cx="395776" cy="5545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20497" name="文本框 26"/>
              <p:cNvSpPr txBox="1"/>
              <p:nvPr/>
            </p:nvSpPr>
            <p:spPr>
              <a:xfrm>
                <a:off x="6655276" y="5271592"/>
                <a:ext cx="598645" cy="5545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8</a:t>
                </a: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1555432" y="3820001"/>
            <a:ext cx="3968354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50×30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1500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en-US" altLang="zh-CN" sz="2100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21318" y="631984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TextBox 4"/>
          <p:cNvSpPr txBox="1"/>
          <p:nvPr/>
        </p:nvSpPr>
        <p:spPr>
          <a:xfrm>
            <a:off x="1154906" y="1280636"/>
            <a:ext cx="6192441" cy="10382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一种什锦糖是由奶糖、水果糖和酥糖按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混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合成的，要配制这样的什锦糖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450kg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，三种糖各需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多少千克？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283619" y="2724629"/>
            <a:ext cx="4881563" cy="702616"/>
            <a:chOff x="1232903" y="3952690"/>
            <a:chExt cx="4824536" cy="936757"/>
          </a:xfrm>
        </p:grpSpPr>
        <p:sp>
          <p:nvSpPr>
            <p:cNvPr id="21508" name="文本框 12"/>
            <p:cNvSpPr txBox="1"/>
            <p:nvPr/>
          </p:nvSpPr>
          <p:spPr>
            <a:xfrm>
              <a:off x="1232903" y="4213698"/>
              <a:ext cx="4824536" cy="5539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奶糖：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450 ×    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＝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100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kg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</a:p>
          </p:txBody>
        </p:sp>
        <p:grpSp>
          <p:nvGrpSpPr>
            <p:cNvPr id="21509" name="组合 16"/>
            <p:cNvGrpSpPr/>
            <p:nvPr/>
          </p:nvGrpSpPr>
          <p:grpSpPr>
            <a:xfrm>
              <a:off x="2776515" y="3952690"/>
              <a:ext cx="598645" cy="936757"/>
              <a:chOff x="6655276" y="4888794"/>
              <a:chExt cx="598645" cy="936757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6680227" y="5339434"/>
                <a:ext cx="25299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11" name="文本框 18"/>
              <p:cNvSpPr txBox="1"/>
              <p:nvPr/>
            </p:nvSpPr>
            <p:spPr>
              <a:xfrm>
                <a:off x="6678582" y="4888794"/>
                <a:ext cx="395776" cy="5539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21512" name="文本框 19"/>
              <p:cNvSpPr txBox="1"/>
              <p:nvPr/>
            </p:nvSpPr>
            <p:spPr>
              <a:xfrm>
                <a:off x="6655276" y="5271591"/>
                <a:ext cx="598645" cy="5539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9</a:t>
                </a: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2922985" y="2379345"/>
            <a:ext cx="2775347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119313" y="3234215"/>
            <a:ext cx="4707731" cy="690763"/>
            <a:chOff x="963415" y="3968364"/>
            <a:chExt cx="4653938" cy="921276"/>
          </a:xfrm>
        </p:grpSpPr>
        <p:sp>
          <p:nvSpPr>
            <p:cNvPr id="21515" name="文本框 22"/>
            <p:cNvSpPr txBox="1"/>
            <p:nvPr/>
          </p:nvSpPr>
          <p:spPr>
            <a:xfrm>
              <a:off x="963415" y="4194011"/>
              <a:ext cx="4653938" cy="5541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水果糖：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450 ×    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＝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200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kg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</a:p>
          </p:txBody>
        </p:sp>
        <p:grpSp>
          <p:nvGrpSpPr>
            <p:cNvPr id="21516" name="组合 23"/>
            <p:cNvGrpSpPr/>
            <p:nvPr/>
          </p:nvGrpSpPr>
          <p:grpSpPr>
            <a:xfrm>
              <a:off x="2776515" y="3968364"/>
              <a:ext cx="598645" cy="921276"/>
              <a:chOff x="6655276" y="4904468"/>
              <a:chExt cx="598645" cy="921276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6680682" y="5339486"/>
                <a:ext cx="25188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18" name="文本框 25"/>
              <p:cNvSpPr txBox="1"/>
              <p:nvPr/>
            </p:nvSpPr>
            <p:spPr>
              <a:xfrm>
                <a:off x="6655276" y="4904468"/>
                <a:ext cx="395776" cy="5541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21519" name="文本框 26"/>
              <p:cNvSpPr txBox="1"/>
              <p:nvPr/>
            </p:nvSpPr>
            <p:spPr>
              <a:xfrm>
                <a:off x="6655276" y="5271591"/>
                <a:ext cx="598645" cy="5541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9</a:t>
                </a:r>
              </a:p>
            </p:txBody>
          </p:sp>
        </p:grpSp>
      </p:grpSp>
      <p:pic>
        <p:nvPicPr>
          <p:cNvPr id="2152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54" y="1201818"/>
            <a:ext cx="478631" cy="56792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" name="组合 29"/>
          <p:cNvGrpSpPr/>
          <p:nvPr/>
        </p:nvGrpSpPr>
        <p:grpSpPr>
          <a:xfrm>
            <a:off x="2283619" y="3737846"/>
            <a:ext cx="4708922" cy="684844"/>
            <a:chOff x="1207669" y="3976226"/>
            <a:chExt cx="4653938" cy="913463"/>
          </a:xfrm>
        </p:grpSpPr>
        <p:sp>
          <p:nvSpPr>
            <p:cNvPr id="21522" name="文本框 30"/>
            <p:cNvSpPr txBox="1"/>
            <p:nvPr/>
          </p:nvSpPr>
          <p:spPr>
            <a:xfrm>
              <a:off x="1207669" y="4194647"/>
              <a:ext cx="4653938" cy="5542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酥糖：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450 ×    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＝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150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kg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</a:p>
          </p:txBody>
        </p:sp>
        <p:grpSp>
          <p:nvGrpSpPr>
            <p:cNvPr id="21523" name="组合 31"/>
            <p:cNvGrpSpPr/>
            <p:nvPr/>
          </p:nvGrpSpPr>
          <p:grpSpPr>
            <a:xfrm>
              <a:off x="2774597" y="3976226"/>
              <a:ext cx="600563" cy="913463"/>
              <a:chOff x="6653358" y="4912330"/>
              <a:chExt cx="600563" cy="913463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6680889" y="5339486"/>
                <a:ext cx="25181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25" name="文本框 33"/>
              <p:cNvSpPr txBox="1"/>
              <p:nvPr/>
            </p:nvSpPr>
            <p:spPr>
              <a:xfrm>
                <a:off x="6653358" y="4912330"/>
                <a:ext cx="395776" cy="554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21526" name="文本框 34"/>
              <p:cNvSpPr txBox="1"/>
              <p:nvPr/>
            </p:nvSpPr>
            <p:spPr>
              <a:xfrm>
                <a:off x="6655276" y="5271591"/>
                <a:ext cx="598645" cy="554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9</a:t>
                </a:r>
              </a:p>
            </p:txBody>
          </p:sp>
        </p:grpSp>
      </p:grpSp>
      <p:pic>
        <p:nvPicPr>
          <p:cNvPr id="3" name="图片 2" descr="t016ed238a5aa4af6b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44277" y="0"/>
            <a:ext cx="1599724" cy="166973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/>
          <p:nvPr/>
        </p:nvSpPr>
        <p:spPr>
          <a:xfrm>
            <a:off x="955834" y="1196817"/>
            <a:ext cx="6192441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合理搭配早餐。</a:t>
            </a:r>
          </a:p>
        </p:txBody>
      </p:sp>
      <p:pic>
        <p:nvPicPr>
          <p:cNvPr id="2253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8" y="1132285"/>
            <a:ext cx="431006" cy="594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9225" y="2688432"/>
            <a:ext cx="2986088" cy="1231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TextBox 4"/>
          <p:cNvSpPr txBox="1"/>
          <p:nvPr/>
        </p:nvSpPr>
        <p:spPr>
          <a:xfrm>
            <a:off x="1009413" y="1581151"/>
            <a:ext cx="5031581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⑴淘气今天的早餐是按怎样的比搭配的？</a:t>
            </a:r>
          </a:p>
        </p:txBody>
      </p:sp>
      <p:sp>
        <p:nvSpPr>
          <p:cNvPr id="22534" name="TextBox 4"/>
          <p:cNvSpPr txBox="1"/>
          <p:nvPr/>
        </p:nvSpPr>
        <p:spPr>
          <a:xfrm>
            <a:off x="1030844" y="2386013"/>
            <a:ext cx="6031706" cy="71556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⑵如果淘气的妈妈按同样的比准备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420g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早餐，算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算各种食物分别需要多少克。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183244" y="1955006"/>
            <a:ext cx="5554265" cy="39171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面包：鸡蛋：牛奶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=100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395300" y="2936320"/>
            <a:ext cx="2909888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374345" y="3208020"/>
            <a:ext cx="2695575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420÷7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370059" y="3501629"/>
            <a:ext cx="3658790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面包：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60×2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358390" y="3801904"/>
            <a:ext cx="3658791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鸡蛋：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60×1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360534" y="4112658"/>
            <a:ext cx="3658790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鸡蛋：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60×4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pic>
        <p:nvPicPr>
          <p:cNvPr id="2" name="图片 1" descr="20080221_5c2f520f51f51fe37408rPHnx5YuXXS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8512" y="-11430"/>
            <a:ext cx="1995488" cy="186832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图片 4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1087" y="3533775"/>
            <a:ext cx="6487001" cy="391478"/>
          </a:xfrm>
          <a:prstGeom prst="rect">
            <a:avLst/>
          </a:prstGeom>
          <a:solidFill>
            <a:srgbClr val="FF000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解法四：方程法，找出等量关系和求知量，列方程解。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1086" y="1219200"/>
            <a:ext cx="4937760" cy="3914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解法一：操作法，按一定的比实际操作。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1086" y="1990725"/>
            <a:ext cx="7338060" cy="3914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解法二：画图法，根据比的意义计算画出份数，再按份数分。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1086" y="2762250"/>
            <a:ext cx="7338060" cy="39147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解法三：列式法，把比转化成份数，再根据分数的意义计算。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timg (15)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86500" y="0"/>
            <a:ext cx="2857500" cy="140874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</a:p>
        </p:txBody>
      </p:sp>
      <p:pic>
        <p:nvPicPr>
          <p:cNvPr id="50" name="图片 4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2003" y="33982"/>
            <a:ext cx="7659995" cy="511907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378602" y="2793347"/>
              <a:ext cx="7771459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spc="-113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谢谢观看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151" name="TextBox 17"/>
          <p:cNvSpPr txBox="1"/>
          <p:nvPr/>
        </p:nvSpPr>
        <p:spPr>
          <a:xfrm>
            <a:off x="1936444" y="1553848"/>
            <a:ext cx="52671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spc="7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1800" b="1" spc="7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014889" y="1172051"/>
            <a:ext cx="7332821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理解按一定的比来分配一个数量的意义。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4889" y="1645444"/>
            <a:ext cx="7118033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学习难点：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根据题中所给的比，掌握各部分量占总数量的几分之几，能熟练地用乘法求各部分量。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4889" y="2534126"/>
            <a:ext cx="7333298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让学生通过运用比的知识解决问题，在解决问题的过程中理解按一定的比来分配一个数量的意义。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14889" y="3422809"/>
            <a:ext cx="7765256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学具准备：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多媒体课件，小棒。 </a:t>
            </a: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70834" y="7144"/>
            <a:ext cx="1414463" cy="82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121" y="304724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140493" y="1792073"/>
            <a:ext cx="938213" cy="866775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2272204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情景引入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157020" y="2967730"/>
            <a:ext cx="938213" cy="866775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2288730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互动新授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874838" y="1792073"/>
            <a:ext cx="938213" cy="866775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5" y="1949984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3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5971441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5" action="ppaction://hlinksldjump"/>
              </a:rPr>
              <a:t>巩固扩展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874838" y="2967730"/>
            <a:ext cx="938213" cy="866775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5971441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6" action="ppaction://hlinksldjump"/>
              </a:rPr>
              <a:t>课堂小结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304241" y="1596760"/>
            <a:ext cx="964096" cy="4318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52613" y="1668251"/>
            <a:ext cx="72555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XX1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423" y="1294210"/>
            <a:ext cx="5736431" cy="2744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1" descr="XX1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83906" y="1654016"/>
            <a:ext cx="3494723" cy="1185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8" name="Text Box 2"/>
          <p:cNvSpPr txBox="1"/>
          <p:nvPr/>
        </p:nvSpPr>
        <p:spPr>
          <a:xfrm>
            <a:off x="1012572" y="1209437"/>
            <a:ext cx="3829637" cy="44021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 lIns="67500" tIns="35100" rIns="67500" bIns="35100" anchor="t">
            <a:spAutoFit/>
          </a:bodyPr>
          <a:lstStyle/>
          <a:p>
            <a:pPr algn="ctr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如果是你，你会怎么分呢？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389222" y="2093834"/>
            <a:ext cx="2640806" cy="954881"/>
            <a:chOff x="1550" y="5700"/>
            <a:chExt cx="5541" cy="2003"/>
          </a:xfrm>
        </p:grpSpPr>
        <p:sp>
          <p:nvSpPr>
            <p:cNvPr id="7" name="圆角矩形标注 6"/>
            <p:cNvSpPr/>
            <p:nvPr/>
          </p:nvSpPr>
          <p:spPr>
            <a:xfrm>
              <a:off x="3126" y="6529"/>
              <a:ext cx="3965" cy="779"/>
            </a:xfrm>
            <a:prstGeom prst="wedgeRoundRectCallout">
              <a:avLst>
                <a:gd name="adj1" fmla="val -56440"/>
                <a:gd name="adj2" fmla="val 18462"/>
                <a:gd name="adj3" fmla="val 16667"/>
              </a:avLst>
            </a:prstGeom>
            <a:solidFill>
              <a:srgbClr val="2D2D8A">
                <a:lumMod val="20000"/>
                <a:lumOff val="80000"/>
              </a:srgbClr>
            </a:solidFill>
            <a:ln w="15875" cap="flat" cmpd="sng" algn="ctr">
              <a:solidFill>
                <a:srgbClr val="2D2D8A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noProof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每个班各一半。</a:t>
              </a:r>
            </a:p>
          </p:txBody>
        </p:sp>
        <p:pic>
          <p:nvPicPr>
            <p:cNvPr id="16389" name="图片 1" descr="16男孩 女孩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50" y="5700"/>
              <a:ext cx="1427" cy="200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组合 2"/>
          <p:cNvGrpSpPr/>
          <p:nvPr/>
        </p:nvGrpSpPr>
        <p:grpSpPr>
          <a:xfrm flipH="1">
            <a:off x="4823223" y="2840355"/>
            <a:ext cx="3255169" cy="970360"/>
            <a:chOff x="660" y="5908"/>
            <a:chExt cx="6829" cy="2037"/>
          </a:xfrm>
        </p:grpSpPr>
        <p:pic>
          <p:nvPicPr>
            <p:cNvPr id="16391" name="图片 9" descr="1-10女孩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0" y="5908"/>
              <a:ext cx="2008" cy="20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圆角矩形标注 10"/>
            <p:cNvSpPr/>
            <p:nvPr/>
          </p:nvSpPr>
          <p:spPr>
            <a:xfrm>
              <a:off x="2491" y="6518"/>
              <a:ext cx="4998" cy="800"/>
            </a:xfrm>
            <a:prstGeom prst="wedgeRoundRectCallout">
              <a:avLst>
                <a:gd name="adj1" fmla="val -57777"/>
                <a:gd name="adj2" fmla="val -4956"/>
                <a:gd name="adj3" fmla="val 16667"/>
              </a:avLst>
            </a:prstGeom>
            <a:solidFill>
              <a:srgbClr val="2D2D8A">
                <a:lumMod val="20000"/>
                <a:lumOff val="80000"/>
              </a:srgbClr>
            </a:solidFill>
            <a:ln w="15875" cap="flat" cmpd="sng" algn="ctr">
              <a:solidFill>
                <a:srgbClr val="2D2D8A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noProof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按各班人数比例分。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  <p:pic>
        <p:nvPicPr>
          <p:cNvPr id="50" name="图片 4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97794" y="91916"/>
            <a:ext cx="6348413" cy="1169670"/>
            <a:chOff x="2935" y="193"/>
            <a:chExt cx="13330" cy="2456"/>
          </a:xfrm>
        </p:grpSpPr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2935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初探新知</a:t>
              </a:r>
            </a:p>
          </p:txBody>
        </p:sp>
        <p:pic>
          <p:nvPicPr>
            <p:cNvPr id="6" name="图片 5" descr="未标题-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0" y="193"/>
              <a:ext cx="11533" cy="171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056085" y="1657350"/>
            <a:ext cx="4766072" cy="987029"/>
            <a:chOff x="660" y="5677"/>
            <a:chExt cx="9998" cy="2073"/>
          </a:xfrm>
        </p:grpSpPr>
        <p:pic>
          <p:nvPicPr>
            <p:cNvPr id="18434" name="图片 9" descr="1-10女孩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0" y="5677"/>
              <a:ext cx="2008" cy="20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圆角矩形标注 10"/>
            <p:cNvSpPr/>
            <p:nvPr/>
          </p:nvSpPr>
          <p:spPr>
            <a:xfrm>
              <a:off x="2878" y="6252"/>
              <a:ext cx="7780" cy="1498"/>
            </a:xfrm>
            <a:prstGeom prst="wedgeRoundRectCallout">
              <a:avLst>
                <a:gd name="adj1" fmla="val -57053"/>
                <a:gd name="adj2" fmla="val -23997"/>
                <a:gd name="adj3" fmla="val 16667"/>
              </a:avLst>
            </a:prstGeom>
            <a:solidFill>
              <a:srgbClr val="2D2D8A">
                <a:lumMod val="20000"/>
                <a:lumOff val="80000"/>
              </a:srgbClr>
            </a:solidFill>
            <a:ln w="15875" cap="flat" cmpd="sng" algn="ctr">
              <a:solidFill>
                <a:srgbClr val="2D2D8A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noProof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由于1班与2班的人数不同，按照人数的比来分配较为合理。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65396" y="2915126"/>
            <a:ext cx="553641" cy="8429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100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1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班</a:t>
            </a:r>
          </a:p>
          <a:p>
            <a:pPr algn="ctr">
              <a:lnSpc>
                <a:spcPct val="120000"/>
              </a:lnSpc>
            </a:pPr>
            <a:r>
              <a:rPr lang="en-US" altLang="zh-CN" sz="2100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30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83344" y="2915126"/>
            <a:ext cx="553640" cy="8429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100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班</a:t>
            </a:r>
          </a:p>
          <a:p>
            <a:pPr algn="ctr">
              <a:lnSpc>
                <a:spcPct val="120000"/>
              </a:lnSpc>
            </a:pPr>
            <a:r>
              <a:rPr lang="en-US" altLang="zh-CN" sz="2100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48076" y="3362801"/>
            <a:ext cx="404813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06622" y="3362801"/>
            <a:ext cx="1081066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= 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3 ∶2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909775" y="2717959"/>
            <a:ext cx="3726656" cy="1014413"/>
            <a:chOff x="5768" y="5135"/>
            <a:chExt cx="7824" cy="2130"/>
          </a:xfrm>
        </p:grpSpPr>
        <p:grpSp>
          <p:nvGrpSpPr>
            <p:cNvPr id="18441" name="组合 8"/>
            <p:cNvGrpSpPr/>
            <p:nvPr/>
          </p:nvGrpSpPr>
          <p:grpSpPr>
            <a:xfrm flipH="1">
              <a:off x="5767" y="5383"/>
              <a:ext cx="7825" cy="1734"/>
              <a:chOff x="1665" y="1770"/>
              <a:chExt cx="7824" cy="1734"/>
            </a:xfrm>
          </p:grpSpPr>
          <p:pic>
            <p:nvPicPr>
              <p:cNvPr id="18442" name="图片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665" y="1770"/>
                <a:ext cx="422" cy="13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" name="圆角矩形标注 14"/>
              <p:cNvSpPr/>
              <p:nvPr/>
            </p:nvSpPr>
            <p:spPr>
              <a:xfrm>
                <a:off x="3737" y="2070"/>
                <a:ext cx="5751" cy="1435"/>
              </a:xfrm>
              <a:prstGeom prst="wedgeRoundRectCallout">
                <a:avLst>
                  <a:gd name="adj1" fmla="val -57756"/>
                  <a:gd name="adj2" fmla="val -20117"/>
                  <a:gd name="adj3" fmla="val 16667"/>
                </a:avLst>
              </a:prstGeom>
              <a:solidFill>
                <a:srgbClr val="2D2D8A">
                  <a:lumMod val="20000"/>
                  <a:lumOff val="80000"/>
                </a:srgbClr>
              </a:solidFill>
              <a:ln w="12700" cap="flat" cmpd="sng" algn="ctr">
                <a:solidFill>
                  <a:srgbClr val="2D2D8A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100" b="1" noProof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rPr>
                  <a:t>1</a:t>
                </a:r>
                <a:r>
                  <a:rPr lang="zh-CN" altLang="en-US" sz="2100" b="1" noProof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rPr>
                  <a:t>班和</a:t>
                </a:r>
                <a:r>
                  <a:rPr lang="en-US" altLang="zh-CN" sz="2100" b="1" noProof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rPr>
                  <a:t>2</a:t>
                </a:r>
                <a:r>
                  <a:rPr lang="zh-CN" altLang="en-US" sz="2100" b="1" noProof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rPr>
                  <a:t>班的人数比是多少呢？</a:t>
                </a:r>
              </a:p>
            </p:txBody>
          </p:sp>
        </p:grpSp>
        <p:pic>
          <p:nvPicPr>
            <p:cNvPr id="18444" name="图片 1" descr="16男孩 女孩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1847" y="5135"/>
              <a:ext cx="1427" cy="21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" name="TextBox 111"/>
          <p:cNvSpPr txBox="1"/>
          <p:nvPr/>
        </p:nvSpPr>
        <p:spPr>
          <a:xfrm>
            <a:off x="1056085" y="1209675"/>
            <a:ext cx="2303859" cy="4381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怎样分合理呢？</a:t>
            </a:r>
          </a:p>
        </p:txBody>
      </p:sp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8" grpId="0"/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2559367" y="1629728"/>
          <a:ext cx="3639502" cy="208835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1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班</a:t>
                      </a:r>
                    </a:p>
                  </a:txBody>
                  <a:tcPr marL="68581" marR="68581" marT="34290" marB="34290" anchor="ctr"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班</a:t>
                      </a:r>
                    </a:p>
                  </a:txBody>
                  <a:tcPr marL="68581" marR="68581" marT="34290" marB="34290" anchor="ctr"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1" marR="68581" marT="34290" marB="34290" anchor="ctr"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1" marR="68581" marT="34290" marB="34290" anchor="ctr"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ctr"/>
                      <a:endParaRPr lang="zh-CN" altLang="en-US" sz="21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1" marR="68581" marT="34290" marB="34290" anchor="ctr"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1" marR="68581" marT="34290" marB="34290" anchor="ctr"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1" marR="68581" marT="34290" marB="34290" anchor="ctr"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1" marR="68581" marT="34290" marB="34290" anchor="ctr"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1" marR="68581" marT="34290" marB="34290" anchor="ctr"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1" marR="68581" marT="34290" marB="34290" anchor="ctr"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3116343" y="2060734"/>
            <a:ext cx="791765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21091" y="2035016"/>
            <a:ext cx="791766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16343" y="2526030"/>
            <a:ext cx="791765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21091" y="2526030"/>
            <a:ext cx="791766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116343" y="2920128"/>
            <a:ext cx="791765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21091" y="2920128"/>
            <a:ext cx="790575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116343" y="3352087"/>
            <a:ext cx="791765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21091" y="3352087"/>
            <a:ext cx="791766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917734" y="3447813"/>
            <a:ext cx="2911079" cy="953690"/>
            <a:chOff x="1550" y="5700"/>
            <a:chExt cx="6110" cy="2003"/>
          </a:xfrm>
        </p:grpSpPr>
        <p:sp>
          <p:nvSpPr>
            <p:cNvPr id="7" name="圆角矩形标注 6"/>
            <p:cNvSpPr/>
            <p:nvPr/>
          </p:nvSpPr>
          <p:spPr>
            <a:xfrm>
              <a:off x="3127" y="6528"/>
              <a:ext cx="4533" cy="780"/>
            </a:xfrm>
            <a:prstGeom prst="wedgeRoundRectCallout">
              <a:avLst>
                <a:gd name="adj1" fmla="val -56440"/>
                <a:gd name="adj2" fmla="val 18462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noProof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分到不能分为止。</a:t>
              </a:r>
            </a:p>
          </p:txBody>
        </p:sp>
        <p:pic>
          <p:nvPicPr>
            <p:cNvPr id="19487" name="图片 1" descr="16男孩 女孩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50" y="5700"/>
              <a:ext cx="1427" cy="200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矩形 8"/>
          <p:cNvSpPr/>
          <p:nvPr/>
        </p:nvSpPr>
        <p:spPr>
          <a:xfrm>
            <a:off x="1044893" y="1174909"/>
            <a:ext cx="4951095" cy="437674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这筐橘子按照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3∶2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应该怎样分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download_a271a94768c7d45978fc2e95e8b3d2f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6607" y="0"/>
            <a:ext cx="1997393" cy="1629728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4" grpId="0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97794" y="91916"/>
            <a:ext cx="6348413" cy="1169670"/>
            <a:chOff x="2935" y="193"/>
            <a:chExt cx="13330" cy="2456"/>
          </a:xfrm>
        </p:grpSpPr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2935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二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探究新知</a:t>
              </a:r>
            </a:p>
          </p:txBody>
        </p:sp>
        <p:pic>
          <p:nvPicPr>
            <p:cNvPr id="6" name="图片 5" descr="未标题-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0" y="193"/>
              <a:ext cx="11533" cy="1713"/>
            </a:xfrm>
            <a:prstGeom prst="rect">
              <a:avLst/>
            </a:prstGeom>
          </p:spPr>
        </p:pic>
      </p:grpSp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5174695" y="1851898"/>
          <a:ext cx="1974058" cy="232886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98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77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1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班</a:t>
                      </a:r>
                    </a:p>
                  </a:txBody>
                  <a:tcPr marL="68564" marR="68564" marT="34290" marB="34290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21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班</a:t>
                      </a:r>
                    </a:p>
                  </a:txBody>
                  <a:tcPr marL="68564" marR="68564" marT="34290" marB="34290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773"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4" marR="68564" marT="34290" marB="34290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4" marR="68564" marT="34290" marB="34290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773">
                <a:tc>
                  <a:txBody>
                    <a:bodyPr/>
                    <a:lstStyle/>
                    <a:p>
                      <a:pPr algn="ctr"/>
                      <a:endParaRPr lang="zh-CN" altLang="en-US" sz="21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4" marR="68564" marT="34290" marB="34290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4" marR="68564" marT="34290" marB="34290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773"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4" marR="68564" marT="34290" marB="34290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4" marR="68564" marT="34290" marB="34290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773"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4" marR="68564" marT="34290" marB="34290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4" marR="68564" marT="34290" marB="34290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5357575" y="2359105"/>
            <a:ext cx="791765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188632" y="2356724"/>
            <a:ext cx="791765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57575" y="2800826"/>
            <a:ext cx="791765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188632" y="2798445"/>
            <a:ext cx="791765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57575" y="3297317"/>
            <a:ext cx="791765" cy="3905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88631" y="3296126"/>
            <a:ext cx="790575" cy="3905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357575" y="3739039"/>
            <a:ext cx="791765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88632" y="3739039"/>
            <a:ext cx="791765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84234" y="1756172"/>
            <a:ext cx="3009900" cy="1014413"/>
            <a:chOff x="1551" y="5700"/>
            <a:chExt cx="6317" cy="2129"/>
          </a:xfrm>
        </p:grpSpPr>
        <p:sp>
          <p:nvSpPr>
            <p:cNvPr id="7" name="圆角矩形标注 6"/>
            <p:cNvSpPr/>
            <p:nvPr/>
          </p:nvSpPr>
          <p:spPr>
            <a:xfrm>
              <a:off x="3215" y="6637"/>
              <a:ext cx="4653" cy="782"/>
            </a:xfrm>
            <a:prstGeom prst="wedgeRoundRectCallout">
              <a:avLst>
                <a:gd name="adj1" fmla="val -56440"/>
                <a:gd name="adj2" fmla="val 18462"/>
                <a:gd name="adj3" fmla="val 16667"/>
              </a:avLst>
            </a:prstGeom>
            <a:solidFill>
              <a:srgbClr val="2D2D8A">
                <a:lumMod val="20000"/>
                <a:lumOff val="80000"/>
              </a:srgbClr>
            </a:solidFill>
            <a:ln w="15875">
              <a:solidFill>
                <a:srgbClr val="2D2D8A"/>
              </a:solidFill>
            </a:ln>
          </p:spPr>
          <p:style>
            <a:lnRef idx="2">
              <a:srgbClr val="BBE0E3">
                <a:shade val="50000"/>
              </a:srgbClr>
            </a:lnRef>
            <a:fillRef idx="1">
              <a:srgbClr val="BBE0E3"/>
            </a:fillRef>
            <a:effectRef idx="0">
              <a:srgbClr val="BBE0E3"/>
            </a:effectRef>
            <a:fontRef idx="minor">
              <a:srgbClr val="FFFFFF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noProof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我来列表试一试。</a:t>
              </a:r>
            </a:p>
          </p:txBody>
        </p:sp>
        <p:pic>
          <p:nvPicPr>
            <p:cNvPr id="20511" name="图片 1" descr="16男孩 女孩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551" y="5700"/>
              <a:ext cx="1427" cy="212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矩形 2"/>
          <p:cNvSpPr/>
          <p:nvPr/>
        </p:nvSpPr>
        <p:spPr>
          <a:xfrm>
            <a:off x="1027509" y="1232059"/>
            <a:ext cx="6147197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这筐如果有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个橘子，按照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3∶2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应该怎样分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Microsoft Office PowerPoint</Application>
  <PresentationFormat>全屏显示(16:9)</PresentationFormat>
  <Paragraphs>209</Paragraphs>
  <Slides>24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黑体</vt:lpstr>
      <vt:lpstr>宋体</vt:lpstr>
      <vt:lpstr>微软雅黑</vt:lpstr>
      <vt:lpstr>Arial</vt:lpstr>
      <vt:lpstr>Calibri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2019-12-29T02:58:00Z</dcterms:created>
  <dcterms:modified xsi:type="dcterms:W3CDTF">2023-01-16T23:51:35Z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27665639F92F43D98F1ABCE15FE7D63C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