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9D5F2C6C-55DD-46D2-9083-3C32FFDFF62A}"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DFCCF5E-1710-4334-8D51-311FD8E3F6AC}"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E9FB9BB-07BE-42ED-8AC2-6700F674A54F}" type="slidenum">
              <a:rPr lang="en-US" altLang="zh-CN" sz="1200"/>
              <a:t>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67D7BFF-F0A0-4A5C-A535-9CDE13253EEA}"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B94112A6-B1C7-416A-AC6B-4B3AC34C1805}"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11A9554-30A9-4FA9-94ED-CA02195E3693}"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D4894C42-F3D1-431C-916A-C10F1AFC5505}"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80992F4-C55A-4934-9221-2D41E0812A37}" type="slidenum">
              <a:rPr lang="en-US" altLang="zh-CN"/>
              <a:t>8</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0519B210-2B5D-4F96-979E-182AD80D1C94}" type="slidenum">
              <a:rPr lang="en-US" altLang="zh-CN" sz="1200"/>
              <a:t>8</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D2EFC73-808F-456A-A23B-C39FC7163FDB}" type="slidenum">
              <a:rPr lang="en-US" altLang="zh-CN"/>
              <a:t>10</a:t>
            </a:fld>
            <a:endParaRPr lang="en-US" altLang="zh-CN"/>
          </a:p>
        </p:txBody>
      </p:sp>
      <p:sp>
        <p:nvSpPr>
          <p:cNvPr id="88066" name="幻灯片图像占位符 1"/>
          <p:cNvSpPr>
            <a:spLocks noGrp="1" noRot="1" noChangeAspect="1" noChangeArrowheads="1" noTextEdit="1"/>
          </p:cNvSpPr>
          <p:nvPr>
            <p:ph type="sldImg" idx="4294967295"/>
          </p:nvPr>
        </p:nvSpPr>
        <p:spPr/>
      </p:sp>
      <p:sp>
        <p:nvSpPr>
          <p:cNvPr id="88067" name="备注占位符 2"/>
          <p:cNvSpPr>
            <a:spLocks noGrp="1" noChangeArrowheads="1"/>
          </p:cNvSpPr>
          <p:nvPr>
            <p:ph type="body" idx="4294967295"/>
          </p:nvPr>
        </p:nvSpPr>
        <p:spPr/>
        <p:txBody>
          <a:bodyPr/>
          <a:lstStyle/>
          <a:p>
            <a:pPr>
              <a:spcBef>
                <a:spcPct val="0"/>
              </a:spcBef>
            </a:pPr>
            <a:endParaRPr lang="zh-CN" altLang="zh-CN"/>
          </a:p>
        </p:txBody>
      </p:sp>
      <p:sp>
        <p:nvSpPr>
          <p:cNvPr id="8806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D1E1942D-E075-4ED7-9F73-10CBF12E5A22}" type="slidenum">
              <a:rPr lang="en-US" altLang="zh-CN" sz="1200"/>
              <a:t>10</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EAD7E6F-DB01-444A-B404-B88452292656}"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BE58C85-3392-4061-9285-E24DB1EA37EF}"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EDF83CA-2958-447B-A8FB-518ABA80866D}"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CC2A7B6-56CF-440A-9A58-F97F7550FA97}"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CBE8987-37CF-475F-8010-3006A24B0199}"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7834B34-2039-4FFE-BC91-CA081E9DB670}"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7CB1728F-4776-4A7B-BEDD-245774C44835}"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B42A0C15-1CA3-44BD-BEA1-A8F5F996EAD3}"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759718B-003F-4C66-BBD2-B8997F23D35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09DF69E-A41C-4F21-B794-81C8EA416016}"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FCAFB27-E1E7-44CD-B7D9-C42592CFD825}"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EB9BEE2-3BDA-4055-BB7A-9F7554B07C75}"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8" name="矩形 8"/>
          <p:cNvSpPr>
            <a:spLocks noChangeArrowheads="1"/>
          </p:cNvSpPr>
          <p:nvPr/>
        </p:nvSpPr>
        <p:spPr bwMode="auto">
          <a:xfrm>
            <a:off x="0" y="16764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4400" b="1" dirty="0">
                <a:solidFill>
                  <a:srgbClr val="C00000"/>
                </a:solidFill>
                <a:latin typeface="Calibri" panose="020F0502020204030204" pitchFamily="34" charset="0"/>
              </a:rPr>
              <a:t>Unit 1  </a:t>
            </a:r>
            <a:r>
              <a:rPr lang="en-US" altLang="zh-CN" sz="4400" b="1" dirty="0" smtClean="0"/>
              <a:t>Can </a:t>
            </a:r>
            <a:r>
              <a:rPr lang="en-US" altLang="zh-CN" sz="4400" b="1" dirty="0"/>
              <a:t>you play the guitar?</a:t>
            </a:r>
            <a:endParaRPr lang="en-US" altLang="zh-CN" sz="4400" dirty="0">
              <a:latin typeface="Calibri" panose="020F0502020204030204" pitchFamily="34" charset="0"/>
            </a:endParaRPr>
          </a:p>
        </p:txBody>
      </p:sp>
      <p:sp>
        <p:nvSpPr>
          <p:cNvPr id="72710" name="矩形 9"/>
          <p:cNvSpPr>
            <a:spLocks noChangeArrowheads="1"/>
          </p:cNvSpPr>
          <p:nvPr/>
        </p:nvSpPr>
        <p:spPr bwMode="auto">
          <a:xfrm>
            <a:off x="2178844" y="3333750"/>
            <a:ext cx="46910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t>Period 1</a:t>
            </a:r>
            <a:r>
              <a:rPr lang="zh-CN" altLang="en-US" sz="2800" b="1" dirty="0"/>
              <a:t>预习案 </a:t>
            </a:r>
            <a:r>
              <a:rPr lang="en-US" altLang="zh-CN" sz="2800" b="1" dirty="0"/>
              <a:t>(</a:t>
            </a:r>
            <a:r>
              <a:rPr lang="zh-CN" altLang="en-US" sz="2800" b="1" dirty="0"/>
              <a:t>课本</a:t>
            </a:r>
            <a:r>
              <a:rPr lang="en-US" altLang="zh-CN" sz="2800" b="1" dirty="0"/>
              <a:t>P1-P2)</a:t>
            </a:r>
            <a:endParaRPr lang="en-US" altLang="zh-CN" sz="2800" dirty="0"/>
          </a:p>
        </p:txBody>
      </p:sp>
      <p:sp>
        <p:nvSpPr>
          <p:cNvPr id="10" name="矩形 9"/>
          <p:cNvSpPr/>
          <p:nvPr/>
        </p:nvSpPr>
        <p:spPr>
          <a:xfrm>
            <a:off x="2665870" y="5238750"/>
            <a:ext cx="3812262" cy="1040285"/>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矩形 2"/>
          <p:cNvSpPr>
            <a:spLocks noChangeArrowheads="1"/>
          </p:cNvSpPr>
          <p:nvPr/>
        </p:nvSpPr>
        <p:spPr bwMode="auto">
          <a:xfrm>
            <a:off x="286544" y="985421"/>
            <a:ext cx="8781256"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2800" dirty="0"/>
              <a:t>一、单项选择</a:t>
            </a:r>
          </a:p>
          <a:p>
            <a:pPr algn="l">
              <a:buFont typeface="Arial" panose="020B0604020202020204" pitchFamily="34" charset="0"/>
              <a:buNone/>
            </a:pPr>
            <a:r>
              <a:rPr lang="en-US" altLang="zh-CN" sz="2800" dirty="0"/>
              <a:t>(    ) 1. --- _____ do you want to join the dancing club?   </a:t>
            </a:r>
            <a:endParaRPr lang="en-US" altLang="zh-CN" sz="2800" dirty="0" smtClean="0"/>
          </a:p>
          <a:p>
            <a:pPr algn="l">
              <a:buFont typeface="Arial" panose="020B0604020202020204" pitchFamily="34" charset="0"/>
              <a:buNone/>
            </a:pPr>
            <a:r>
              <a:rPr lang="en-US" altLang="zh-CN" sz="2800" dirty="0" smtClean="0"/>
              <a:t>--- </a:t>
            </a:r>
            <a:r>
              <a:rPr lang="en-US" altLang="zh-CN" sz="2800" dirty="0"/>
              <a:t>Because I like dancing very much.</a:t>
            </a:r>
          </a:p>
          <a:p>
            <a:pPr algn="l">
              <a:buFont typeface="Arial" panose="020B0604020202020204" pitchFamily="34" charset="0"/>
              <a:buNone/>
            </a:pPr>
            <a:r>
              <a:rPr lang="en-US" altLang="zh-CN" sz="2800" dirty="0"/>
              <a:t>A. Who         B. How       C. Why       </a:t>
            </a:r>
            <a:r>
              <a:rPr lang="en-US" altLang="zh-CN" sz="2800" dirty="0" smtClean="0"/>
              <a:t>D</a:t>
            </a:r>
            <a:r>
              <a:rPr lang="en-US" altLang="zh-CN" sz="2800" dirty="0"/>
              <a:t>. What</a:t>
            </a:r>
          </a:p>
          <a:p>
            <a:pPr algn="l">
              <a:buFont typeface="Arial" panose="020B0604020202020204" pitchFamily="34" charset="0"/>
              <a:buNone/>
            </a:pPr>
            <a:r>
              <a:rPr lang="en-US" altLang="zh-CN" sz="2800" dirty="0"/>
              <a:t>(    ) 2. My best friend can play </a:t>
            </a:r>
            <a:r>
              <a:rPr lang="en-US" altLang="zh-CN" sz="2800" dirty="0" smtClean="0"/>
              <a:t>_____ </a:t>
            </a:r>
            <a:r>
              <a:rPr lang="en-US" altLang="zh-CN" sz="2800" dirty="0"/>
              <a:t>football and he can also play ________ guitar. </a:t>
            </a:r>
          </a:p>
          <a:p>
            <a:pPr algn="l">
              <a:buFont typeface="Arial" panose="020B0604020202020204" pitchFamily="34" charset="0"/>
              <a:buNone/>
            </a:pPr>
            <a:r>
              <a:rPr lang="zh-CN" altLang="en-US" sz="2800" dirty="0"/>
              <a:t>　</a:t>
            </a:r>
            <a:r>
              <a:rPr lang="en-US" altLang="zh-CN" sz="2800" dirty="0"/>
              <a:t>A. the, the	 </a:t>
            </a:r>
            <a:r>
              <a:rPr lang="en-US" altLang="zh-CN" sz="2800" dirty="0" smtClean="0"/>
              <a:t>B</a:t>
            </a:r>
            <a:r>
              <a:rPr lang="en-US" altLang="zh-CN" sz="2800" dirty="0"/>
              <a:t>. /, /		</a:t>
            </a:r>
          </a:p>
          <a:p>
            <a:pPr algn="l">
              <a:buFont typeface="Arial" panose="020B0604020202020204" pitchFamily="34" charset="0"/>
              <a:buNone/>
            </a:pPr>
            <a:r>
              <a:rPr lang="en-US" altLang="zh-CN" sz="2800" dirty="0"/>
              <a:t>     C. the, /		  </a:t>
            </a:r>
            <a:r>
              <a:rPr lang="en-US" altLang="zh-CN" sz="2800" dirty="0" smtClean="0"/>
              <a:t>D</a:t>
            </a:r>
            <a:r>
              <a:rPr lang="en-US" altLang="zh-CN" sz="2800" dirty="0"/>
              <a:t>. /, the</a:t>
            </a:r>
          </a:p>
          <a:p>
            <a:pPr algn="l">
              <a:buFont typeface="Arial" panose="020B0604020202020204" pitchFamily="34" charset="0"/>
              <a:buNone/>
            </a:pPr>
            <a:r>
              <a:rPr lang="en-US" altLang="zh-CN" sz="2800" dirty="0"/>
              <a:t>(    ) 3. --- Can he speak English?   				--- ________.</a:t>
            </a:r>
          </a:p>
          <a:p>
            <a:pPr algn="l">
              <a:buFont typeface="Arial" panose="020B0604020202020204" pitchFamily="34" charset="0"/>
              <a:buNone/>
            </a:pPr>
            <a:r>
              <a:rPr lang="zh-CN" altLang="en-US" sz="2800" dirty="0"/>
              <a:t>　　</a:t>
            </a:r>
            <a:r>
              <a:rPr lang="en-US" altLang="zh-CN" sz="2800" dirty="0"/>
              <a:t>A. Yes, a </a:t>
            </a:r>
            <a:r>
              <a:rPr lang="en-US" altLang="zh-CN" sz="2800" dirty="0" smtClean="0"/>
              <a:t>little       B </a:t>
            </a:r>
            <a:r>
              <a:rPr lang="en-US" altLang="zh-CN" sz="2800" dirty="0"/>
              <a:t>. Yes, little	</a:t>
            </a:r>
          </a:p>
          <a:p>
            <a:pPr algn="l">
              <a:buFont typeface="Arial" panose="020B0604020202020204" pitchFamily="34" charset="0"/>
              <a:buNone/>
            </a:pPr>
            <a:r>
              <a:rPr lang="en-US" altLang="zh-CN" sz="2800" dirty="0"/>
              <a:t>       C. No, a little	        D. No, little</a:t>
            </a:r>
          </a:p>
        </p:txBody>
      </p:sp>
      <p:sp>
        <p:nvSpPr>
          <p:cNvPr id="87043" name="Text Box 21"/>
          <p:cNvSpPr txBox="1">
            <a:spLocks noChangeArrowheads="1"/>
          </p:cNvSpPr>
          <p:nvPr/>
        </p:nvSpPr>
        <p:spPr bwMode="auto">
          <a:xfrm>
            <a:off x="362744" y="22860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能 力 阶 梯</a:t>
            </a:r>
          </a:p>
        </p:txBody>
      </p:sp>
      <p:sp>
        <p:nvSpPr>
          <p:cNvPr id="87044" name="TextBox 4"/>
          <p:cNvSpPr txBox="1">
            <a:spLocks noChangeArrowheads="1"/>
          </p:cNvSpPr>
          <p:nvPr/>
        </p:nvSpPr>
        <p:spPr bwMode="auto">
          <a:xfrm>
            <a:off x="457200" y="139700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C</a:t>
            </a:r>
          </a:p>
        </p:txBody>
      </p:sp>
      <p:sp>
        <p:nvSpPr>
          <p:cNvPr id="87045" name="TextBox 5"/>
          <p:cNvSpPr txBox="1">
            <a:spLocks noChangeArrowheads="1"/>
          </p:cNvSpPr>
          <p:nvPr/>
        </p:nvSpPr>
        <p:spPr bwMode="auto">
          <a:xfrm>
            <a:off x="457200" y="266700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D</a:t>
            </a:r>
          </a:p>
        </p:txBody>
      </p:sp>
      <p:sp>
        <p:nvSpPr>
          <p:cNvPr id="87046" name="TextBox 6"/>
          <p:cNvSpPr txBox="1">
            <a:spLocks noChangeArrowheads="1"/>
          </p:cNvSpPr>
          <p:nvPr/>
        </p:nvSpPr>
        <p:spPr bwMode="auto">
          <a:xfrm>
            <a:off x="457200" y="436880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blinds(horizontal)">
                                      <p:cBhvr>
                                        <p:cTn id="7" dur="500"/>
                                        <p:tgtEl>
                                          <p:spTgt spid="870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5"/>
                                        </p:tgtEl>
                                        <p:attrNameLst>
                                          <p:attrName>style.visibility</p:attrName>
                                        </p:attrNameLst>
                                      </p:cBhvr>
                                      <p:to>
                                        <p:strVal val="visible"/>
                                      </p:to>
                                    </p:set>
                                    <p:animEffect transition="in" filter="blinds(horizontal)">
                                      <p:cBhvr>
                                        <p:cTn id="12" dur="500"/>
                                        <p:tgtEl>
                                          <p:spTgt spid="870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6"/>
                                        </p:tgtEl>
                                        <p:attrNameLst>
                                          <p:attrName>style.visibility</p:attrName>
                                        </p:attrNameLst>
                                      </p:cBhvr>
                                      <p:to>
                                        <p:strVal val="visible"/>
                                      </p:to>
                                    </p:set>
                                    <p:animEffect transition="in" filter="blinds(horizontal)">
                                      <p:cBhvr>
                                        <p:cTn id="17"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045" grpId="0"/>
      <p:bldP spid="870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矩形 1"/>
          <p:cNvSpPr>
            <a:spLocks noChangeArrowheads="1"/>
          </p:cNvSpPr>
          <p:nvPr/>
        </p:nvSpPr>
        <p:spPr bwMode="auto">
          <a:xfrm>
            <a:off x="304800" y="1161395"/>
            <a:ext cx="8763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2800" dirty="0"/>
              <a:t>(    ) 4. Many people in my country can ________ English.</a:t>
            </a:r>
          </a:p>
          <a:p>
            <a:pPr algn="l">
              <a:buFont typeface="Arial" panose="020B0604020202020204" pitchFamily="34" charset="0"/>
              <a:buNone/>
            </a:pPr>
            <a:r>
              <a:rPr lang="en-US" altLang="zh-CN" sz="2800" dirty="0"/>
              <a:t>A. </a:t>
            </a:r>
            <a:r>
              <a:rPr lang="en-US" altLang="zh-CN" sz="2800" dirty="0" smtClean="0"/>
              <a:t>Say       B</a:t>
            </a:r>
            <a:r>
              <a:rPr lang="en-US" altLang="zh-CN" sz="2800" dirty="0"/>
              <a:t>. tell	</a:t>
            </a:r>
            <a:r>
              <a:rPr lang="en-US" altLang="zh-CN" sz="2800" dirty="0" smtClean="0"/>
              <a:t>      C</a:t>
            </a:r>
            <a:r>
              <a:rPr lang="en-US" altLang="zh-CN" sz="2800" dirty="0"/>
              <a:t>. speak	</a:t>
            </a:r>
            <a:r>
              <a:rPr lang="en-US" altLang="zh-CN" sz="2800" dirty="0" smtClean="0"/>
              <a:t>D</a:t>
            </a:r>
            <a:r>
              <a:rPr lang="en-US" altLang="zh-CN" sz="2800" dirty="0"/>
              <a:t>. talk</a:t>
            </a:r>
          </a:p>
          <a:p>
            <a:pPr algn="l">
              <a:buFont typeface="Arial" panose="020B0604020202020204" pitchFamily="34" charset="0"/>
              <a:buNone/>
            </a:pPr>
            <a:r>
              <a:rPr lang="en-US" altLang="zh-CN" sz="2800" dirty="0"/>
              <a:t>(    ) 5. --- What can you do, Jim?  		--- ________.</a:t>
            </a:r>
          </a:p>
          <a:p>
            <a:pPr algn="l">
              <a:buFont typeface="Arial" panose="020B0604020202020204" pitchFamily="34" charset="0"/>
              <a:buNone/>
            </a:pPr>
            <a:r>
              <a:rPr lang="en-US" altLang="zh-CN" sz="2800" dirty="0"/>
              <a:t>A. I like sports       B. I want to join the music club</a:t>
            </a:r>
          </a:p>
          <a:p>
            <a:pPr algn="l">
              <a:buFont typeface="Arial" panose="020B0604020202020204" pitchFamily="34" charset="0"/>
              <a:buNone/>
            </a:pPr>
            <a:r>
              <a:rPr lang="en-US" altLang="zh-CN" sz="2800" dirty="0"/>
              <a:t>C. I am well	  </a:t>
            </a:r>
            <a:r>
              <a:rPr lang="en-US" altLang="zh-CN" sz="2800" dirty="0" smtClean="0"/>
              <a:t>D</a:t>
            </a:r>
            <a:r>
              <a:rPr lang="en-US" altLang="zh-CN" sz="2800" dirty="0"/>
              <a:t>. I can do Chinese kung </a:t>
            </a:r>
            <a:r>
              <a:rPr lang="en-US" altLang="zh-CN" sz="2800" dirty="0" err="1"/>
              <a:t>fu</a:t>
            </a:r>
            <a:endParaRPr lang="en-US" altLang="zh-CN" sz="2800" dirty="0"/>
          </a:p>
          <a:p>
            <a:pPr algn="l">
              <a:buFont typeface="Arial" panose="020B0604020202020204" pitchFamily="34" charset="0"/>
              <a:buNone/>
            </a:pPr>
            <a:r>
              <a:rPr lang="en-US" altLang="zh-CN" sz="2800" dirty="0"/>
              <a:t>(    ) 6. Do you have time? I want to talk _____ your son’s study ________ you.</a:t>
            </a:r>
          </a:p>
          <a:p>
            <a:pPr algn="l">
              <a:buFont typeface="Arial" panose="020B0604020202020204" pitchFamily="34" charset="0"/>
              <a:buNone/>
            </a:pPr>
            <a:r>
              <a:rPr lang="en-US" altLang="zh-CN" sz="2800" dirty="0" smtClean="0"/>
              <a:t>A</a:t>
            </a:r>
            <a:r>
              <a:rPr lang="en-US" altLang="zh-CN" sz="2800" dirty="0"/>
              <a:t>. with; to 		B. to; with	</a:t>
            </a:r>
          </a:p>
          <a:p>
            <a:pPr algn="l">
              <a:buFont typeface="Arial" panose="020B0604020202020204" pitchFamily="34" charset="0"/>
              <a:buNone/>
            </a:pPr>
            <a:r>
              <a:rPr lang="en-US" altLang="zh-CN" sz="2800" dirty="0" smtClean="0"/>
              <a:t>C</a:t>
            </a:r>
            <a:r>
              <a:rPr lang="en-US" altLang="zh-CN" sz="2800" dirty="0"/>
              <a:t>. about; with  	</a:t>
            </a:r>
            <a:r>
              <a:rPr lang="en-US" altLang="zh-CN" sz="2800" dirty="0" smtClean="0"/>
              <a:t>D</a:t>
            </a:r>
            <a:r>
              <a:rPr lang="en-US" altLang="zh-CN" sz="2800" dirty="0"/>
              <a:t>. with; about</a:t>
            </a:r>
          </a:p>
        </p:txBody>
      </p:sp>
      <p:sp>
        <p:nvSpPr>
          <p:cNvPr id="89091" name="Text Box 21"/>
          <p:cNvSpPr txBox="1">
            <a:spLocks noChangeArrowheads="1"/>
          </p:cNvSpPr>
          <p:nvPr/>
        </p:nvSpPr>
        <p:spPr bwMode="auto">
          <a:xfrm>
            <a:off x="344488" y="265112"/>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能 力 阶 梯</a:t>
            </a:r>
          </a:p>
        </p:txBody>
      </p:sp>
      <p:sp>
        <p:nvSpPr>
          <p:cNvPr id="89092" name="TextBox 3"/>
          <p:cNvSpPr txBox="1">
            <a:spLocks noChangeArrowheads="1"/>
          </p:cNvSpPr>
          <p:nvPr/>
        </p:nvSpPr>
        <p:spPr bwMode="auto">
          <a:xfrm>
            <a:off x="519113" y="1232832"/>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C</a:t>
            </a:r>
          </a:p>
        </p:txBody>
      </p:sp>
      <p:sp>
        <p:nvSpPr>
          <p:cNvPr id="89093" name="TextBox 4"/>
          <p:cNvSpPr txBox="1">
            <a:spLocks noChangeArrowheads="1"/>
          </p:cNvSpPr>
          <p:nvPr/>
        </p:nvSpPr>
        <p:spPr bwMode="auto">
          <a:xfrm>
            <a:off x="457200" y="243840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D</a:t>
            </a:r>
          </a:p>
        </p:txBody>
      </p:sp>
      <p:sp>
        <p:nvSpPr>
          <p:cNvPr id="89094" name="TextBox 5"/>
          <p:cNvSpPr txBox="1">
            <a:spLocks noChangeArrowheads="1"/>
          </p:cNvSpPr>
          <p:nvPr/>
        </p:nvSpPr>
        <p:spPr bwMode="auto">
          <a:xfrm>
            <a:off x="457200" y="3657600"/>
            <a:ext cx="12858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600" b="1" dirty="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blinds(horizontal)">
                                      <p:cBhvr>
                                        <p:cTn id="7" dur="500"/>
                                        <p:tgtEl>
                                          <p:spTgt spid="8909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3"/>
                                        </p:tgtEl>
                                        <p:attrNameLst>
                                          <p:attrName>style.visibility</p:attrName>
                                        </p:attrNameLst>
                                      </p:cBhvr>
                                      <p:to>
                                        <p:strVal val="visible"/>
                                      </p:to>
                                    </p:set>
                                    <p:animEffect transition="in" filter="blinds(horizontal)">
                                      <p:cBhvr>
                                        <p:cTn id="12" dur="500"/>
                                        <p:tgtEl>
                                          <p:spTgt spid="890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4"/>
                                        </p:tgtEl>
                                        <p:attrNameLst>
                                          <p:attrName>style.visibility</p:attrName>
                                        </p:attrNameLst>
                                      </p:cBhvr>
                                      <p:to>
                                        <p:strVal val="visible"/>
                                      </p:to>
                                    </p:set>
                                    <p:animEffect transition="in" filter="blinds(horizontal)">
                                      <p:cBhvr>
                                        <p:cTn id="17" dur="5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p:bldP spid="8909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矩形 1"/>
          <p:cNvSpPr>
            <a:spLocks noChangeArrowheads="1"/>
          </p:cNvSpPr>
          <p:nvPr/>
        </p:nvSpPr>
        <p:spPr bwMode="auto">
          <a:xfrm>
            <a:off x="225425" y="908050"/>
            <a:ext cx="891857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endParaRPr lang="en-US" altLang="zh-CN" sz="2000" dirty="0"/>
          </a:p>
          <a:p>
            <a:pPr algn="l">
              <a:buFont typeface="Arial" panose="020B0604020202020204" pitchFamily="34" charset="0"/>
              <a:buNone/>
            </a:pPr>
            <a:r>
              <a:rPr lang="zh-CN" altLang="en-US" sz="3200" b="1" dirty="0"/>
              <a:t>二、完成句子</a:t>
            </a:r>
          </a:p>
          <a:p>
            <a:pPr algn="l">
              <a:buFont typeface="Arial" panose="020B0604020202020204" pitchFamily="34" charset="0"/>
              <a:buNone/>
            </a:pPr>
            <a:r>
              <a:rPr lang="en-US" altLang="zh-CN" sz="3200" dirty="0"/>
              <a:t>7. </a:t>
            </a:r>
            <a:r>
              <a:rPr lang="zh-CN" altLang="en-US" sz="3200" dirty="0"/>
              <a:t>你要参加什么俱乐部？</a:t>
            </a:r>
            <a:r>
              <a:rPr lang="en-US" altLang="zh-CN" sz="3200" dirty="0"/>
              <a:t>______________________________ do you _____________ join?</a:t>
            </a:r>
          </a:p>
          <a:p>
            <a:pPr algn="l">
              <a:buFont typeface="Arial" panose="020B0604020202020204" pitchFamily="34" charset="0"/>
              <a:buNone/>
            </a:pPr>
            <a:r>
              <a:rPr lang="en-US" altLang="zh-CN" sz="3200" dirty="0"/>
              <a:t>8. </a:t>
            </a:r>
            <a:r>
              <a:rPr lang="zh-CN" altLang="en-US" sz="3200" dirty="0"/>
              <a:t>他擅长画画。</a:t>
            </a:r>
          </a:p>
          <a:p>
            <a:pPr algn="l">
              <a:buFont typeface="Arial" panose="020B0604020202020204" pitchFamily="34" charset="0"/>
              <a:buNone/>
            </a:pPr>
            <a:r>
              <a:rPr lang="en-US" altLang="zh-CN" sz="3200" dirty="0"/>
              <a:t>He ___________________________________.</a:t>
            </a:r>
          </a:p>
          <a:p>
            <a:pPr algn="l">
              <a:buFont typeface="Arial" panose="020B0604020202020204" pitchFamily="34" charset="0"/>
              <a:buNone/>
            </a:pPr>
            <a:r>
              <a:rPr lang="en-US" altLang="zh-CN" sz="3200" dirty="0"/>
              <a:t>9. </a:t>
            </a:r>
            <a:r>
              <a:rPr lang="zh-CN" altLang="en-US" sz="3200" dirty="0"/>
              <a:t>你想加入我们吗</a:t>
            </a:r>
            <a:r>
              <a:rPr lang="en-US" altLang="zh-CN" sz="3200" dirty="0"/>
              <a:t>?</a:t>
            </a:r>
          </a:p>
          <a:p>
            <a:pPr algn="l">
              <a:buFont typeface="Arial" panose="020B0604020202020204" pitchFamily="34" charset="0"/>
              <a:buNone/>
            </a:pPr>
            <a:r>
              <a:rPr lang="en-US" altLang="zh-CN" sz="3200" dirty="0"/>
              <a:t>________________________________</a:t>
            </a:r>
          </a:p>
        </p:txBody>
      </p:sp>
      <p:sp>
        <p:nvSpPr>
          <p:cNvPr id="90115" name="TextBox 13"/>
          <p:cNvSpPr txBox="1">
            <a:spLocks noChangeArrowheads="1"/>
          </p:cNvSpPr>
          <p:nvPr/>
        </p:nvSpPr>
        <p:spPr bwMode="auto">
          <a:xfrm>
            <a:off x="2868613" y="2193925"/>
            <a:ext cx="2786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What club</a:t>
            </a:r>
          </a:p>
        </p:txBody>
      </p:sp>
      <p:sp>
        <p:nvSpPr>
          <p:cNvPr id="90116" name="TextBox 14"/>
          <p:cNvSpPr txBox="1">
            <a:spLocks noChangeArrowheads="1"/>
          </p:cNvSpPr>
          <p:nvPr/>
        </p:nvSpPr>
        <p:spPr bwMode="auto">
          <a:xfrm>
            <a:off x="582613" y="2622550"/>
            <a:ext cx="4143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Want  to</a:t>
            </a:r>
          </a:p>
        </p:txBody>
      </p:sp>
      <p:sp>
        <p:nvSpPr>
          <p:cNvPr id="90117" name="TextBox 16"/>
          <p:cNvSpPr txBox="1">
            <a:spLocks noChangeArrowheads="1"/>
          </p:cNvSpPr>
          <p:nvPr/>
        </p:nvSpPr>
        <p:spPr bwMode="auto">
          <a:xfrm>
            <a:off x="620713" y="4520625"/>
            <a:ext cx="70723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Would you like to join us</a:t>
            </a:r>
            <a:r>
              <a:rPr lang="en-US" altLang="zh-CN" sz="3200" b="1" dirty="0" smtClean="0">
                <a:solidFill>
                  <a:srgbClr val="FF0000"/>
                </a:solidFill>
              </a:rPr>
              <a:t>?</a:t>
            </a:r>
            <a:endParaRPr lang="en-US" altLang="zh-CN" sz="3200" b="1" dirty="0">
              <a:solidFill>
                <a:srgbClr val="FF0000"/>
              </a:solidFill>
            </a:endParaRPr>
          </a:p>
        </p:txBody>
      </p:sp>
      <p:sp>
        <p:nvSpPr>
          <p:cNvPr id="90118" name="Text Box 21"/>
          <p:cNvSpPr txBox="1">
            <a:spLocks noChangeArrowheads="1"/>
          </p:cNvSpPr>
          <p:nvPr/>
        </p:nvSpPr>
        <p:spPr bwMode="auto">
          <a:xfrm>
            <a:off x="500063" y="336550"/>
            <a:ext cx="8418512" cy="5873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a:t>能 力 阶 梯</a:t>
            </a:r>
          </a:p>
        </p:txBody>
      </p:sp>
      <p:sp>
        <p:nvSpPr>
          <p:cNvPr id="90119" name="TextBox 26"/>
          <p:cNvSpPr txBox="1">
            <a:spLocks noChangeArrowheads="1"/>
          </p:cNvSpPr>
          <p:nvPr/>
        </p:nvSpPr>
        <p:spPr bwMode="auto">
          <a:xfrm>
            <a:off x="1341438" y="3549650"/>
            <a:ext cx="65722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is good at drawing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blinds(horizontal)">
                                      <p:cBhvr>
                                        <p:cTn id="7" dur="500"/>
                                        <p:tgtEl>
                                          <p:spTgt spid="901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blinds(horizontal)">
                                      <p:cBhvr>
                                        <p:cTn id="12" dur="500"/>
                                        <p:tgtEl>
                                          <p:spTgt spid="901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0119"/>
                                        </p:tgtEl>
                                        <p:attrNameLst>
                                          <p:attrName>style.visibility</p:attrName>
                                        </p:attrNameLst>
                                      </p:cBhvr>
                                      <p:to>
                                        <p:strVal val="visible"/>
                                      </p:to>
                                    </p:set>
                                    <p:animEffect transition="in" filter="blinds(horizontal)">
                                      <p:cBhvr>
                                        <p:cTn id="17" dur="500"/>
                                        <p:tgtEl>
                                          <p:spTgt spid="901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blinds(horizontal)">
                                      <p:cBhvr>
                                        <p:cTn id="22" dur="5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P spid="90117" grpId="0"/>
      <p:bldP spid="9011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矩形 1"/>
          <p:cNvSpPr>
            <a:spLocks noChangeArrowheads="1"/>
          </p:cNvSpPr>
          <p:nvPr/>
        </p:nvSpPr>
        <p:spPr bwMode="auto">
          <a:xfrm>
            <a:off x="0" y="478334"/>
            <a:ext cx="9144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2800" dirty="0"/>
              <a:t> </a:t>
            </a:r>
            <a:r>
              <a:rPr lang="zh-CN" altLang="en-US" sz="2800" dirty="0"/>
              <a:t>三、短文填空题，每空一词。</a:t>
            </a:r>
          </a:p>
          <a:p>
            <a:pPr algn="l">
              <a:buFont typeface="Arial" panose="020B0604020202020204" pitchFamily="34" charset="0"/>
              <a:buNone/>
            </a:pPr>
            <a:r>
              <a:rPr lang="en-US" altLang="zh-CN" sz="2800" dirty="0"/>
              <a:t>Hi. I am Kate. Here 10. __________ all the clubs. I like to 11. _________, so I want to join the singing club. I think it is relaxing 12. _______ me. But my friend Mary 13. _________ like singing. She is good 14. __________ speaking English, and she wants to join the English club because she wants to help people learn English. Bob wants to join the sports club. And he can play soccer. What 15. _______ Jane? She is good at 16. _________ stories, 17.___________she can join the story telling club. And that sounds fun. </a:t>
            </a:r>
          </a:p>
          <a:p>
            <a:pPr algn="l">
              <a:buFont typeface="Arial" panose="020B0604020202020204" pitchFamily="34" charset="0"/>
              <a:buNone/>
            </a:pPr>
            <a:r>
              <a:rPr lang="en-US" altLang="zh-CN" sz="2800" dirty="0"/>
              <a:t>Do you want to join 18. __________? Please call Kitty 19.________178-6609</a:t>
            </a:r>
            <a:r>
              <a:rPr lang="en-US" altLang="zh-CN" sz="2800" dirty="0" smtClean="0"/>
              <a:t>. </a:t>
            </a:r>
            <a:endParaRPr lang="en-US" altLang="zh-CN" sz="2800" dirty="0"/>
          </a:p>
        </p:txBody>
      </p:sp>
      <p:sp>
        <p:nvSpPr>
          <p:cNvPr id="91139" name="TextBox 2"/>
          <p:cNvSpPr txBox="1">
            <a:spLocks noChangeArrowheads="1"/>
          </p:cNvSpPr>
          <p:nvPr/>
        </p:nvSpPr>
        <p:spPr bwMode="auto">
          <a:xfrm>
            <a:off x="4286250" y="896502"/>
            <a:ext cx="1285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are</a:t>
            </a:r>
          </a:p>
        </p:txBody>
      </p:sp>
      <p:sp>
        <p:nvSpPr>
          <p:cNvPr id="91140" name="TextBox 3"/>
          <p:cNvSpPr txBox="1">
            <a:spLocks noChangeArrowheads="1"/>
          </p:cNvSpPr>
          <p:nvPr/>
        </p:nvSpPr>
        <p:spPr bwMode="auto">
          <a:xfrm>
            <a:off x="1046163" y="1240334"/>
            <a:ext cx="2428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sing</a:t>
            </a:r>
          </a:p>
        </p:txBody>
      </p:sp>
      <p:sp>
        <p:nvSpPr>
          <p:cNvPr id="91141" name="TextBox 4"/>
          <p:cNvSpPr txBox="1">
            <a:spLocks noChangeArrowheads="1"/>
          </p:cNvSpPr>
          <p:nvPr/>
        </p:nvSpPr>
        <p:spPr bwMode="auto">
          <a:xfrm>
            <a:off x="3500437" y="1763554"/>
            <a:ext cx="18573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for</a:t>
            </a:r>
          </a:p>
        </p:txBody>
      </p:sp>
      <p:sp>
        <p:nvSpPr>
          <p:cNvPr id="91142" name="TextBox 5"/>
          <p:cNvSpPr txBox="1">
            <a:spLocks noChangeArrowheads="1"/>
          </p:cNvSpPr>
          <p:nvPr/>
        </p:nvSpPr>
        <p:spPr bwMode="auto">
          <a:xfrm>
            <a:off x="685800" y="2216974"/>
            <a:ext cx="4000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doesn’t</a:t>
            </a:r>
          </a:p>
        </p:txBody>
      </p:sp>
      <p:sp>
        <p:nvSpPr>
          <p:cNvPr id="91143" name="TextBox 6"/>
          <p:cNvSpPr txBox="1">
            <a:spLocks noChangeArrowheads="1"/>
          </p:cNvSpPr>
          <p:nvPr/>
        </p:nvSpPr>
        <p:spPr bwMode="auto">
          <a:xfrm>
            <a:off x="228600" y="2611934"/>
            <a:ext cx="228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at</a:t>
            </a:r>
          </a:p>
        </p:txBody>
      </p:sp>
      <p:sp>
        <p:nvSpPr>
          <p:cNvPr id="91144" name="TextBox 7"/>
          <p:cNvSpPr txBox="1">
            <a:spLocks noChangeArrowheads="1"/>
          </p:cNvSpPr>
          <p:nvPr/>
        </p:nvSpPr>
        <p:spPr bwMode="auto">
          <a:xfrm>
            <a:off x="3357562" y="3831134"/>
            <a:ext cx="4429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about	</a:t>
            </a:r>
          </a:p>
        </p:txBody>
      </p:sp>
      <p:sp>
        <p:nvSpPr>
          <p:cNvPr id="91145" name="TextBox 8"/>
          <p:cNvSpPr txBox="1">
            <a:spLocks noChangeArrowheads="1"/>
          </p:cNvSpPr>
          <p:nvPr/>
        </p:nvSpPr>
        <p:spPr bwMode="auto">
          <a:xfrm>
            <a:off x="157162" y="4354354"/>
            <a:ext cx="23574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telling</a:t>
            </a:r>
          </a:p>
        </p:txBody>
      </p:sp>
      <p:sp>
        <p:nvSpPr>
          <p:cNvPr id="91146" name="TextBox 9"/>
          <p:cNvSpPr txBox="1">
            <a:spLocks noChangeArrowheads="1"/>
          </p:cNvSpPr>
          <p:nvPr/>
        </p:nvSpPr>
        <p:spPr bwMode="auto">
          <a:xfrm>
            <a:off x="3607594" y="4354354"/>
            <a:ext cx="1785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so</a:t>
            </a:r>
          </a:p>
        </p:txBody>
      </p:sp>
      <p:sp>
        <p:nvSpPr>
          <p:cNvPr id="91147" name="TextBox 10"/>
          <p:cNvSpPr txBox="1">
            <a:spLocks noChangeArrowheads="1"/>
          </p:cNvSpPr>
          <p:nvPr/>
        </p:nvSpPr>
        <p:spPr bwMode="auto">
          <a:xfrm>
            <a:off x="3941763" y="5202734"/>
            <a:ext cx="36433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us</a:t>
            </a:r>
          </a:p>
        </p:txBody>
      </p:sp>
      <p:sp>
        <p:nvSpPr>
          <p:cNvPr id="91148" name="TextBox 11"/>
          <p:cNvSpPr txBox="1">
            <a:spLocks noChangeArrowheads="1"/>
          </p:cNvSpPr>
          <p:nvPr/>
        </p:nvSpPr>
        <p:spPr bwMode="auto">
          <a:xfrm>
            <a:off x="728662" y="5524014"/>
            <a:ext cx="1785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rPr>
              <a: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39"/>
                                        </p:tgtEl>
                                        <p:attrNameLst>
                                          <p:attrName>style.visibility</p:attrName>
                                        </p:attrNameLst>
                                      </p:cBhvr>
                                      <p:to>
                                        <p:strVal val="visible"/>
                                      </p:to>
                                    </p:set>
                                    <p:animEffect transition="in" filter="blinds(horizontal)">
                                      <p:cBhvr>
                                        <p:cTn id="7" dur="500"/>
                                        <p:tgtEl>
                                          <p:spTgt spid="911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40"/>
                                        </p:tgtEl>
                                        <p:attrNameLst>
                                          <p:attrName>style.visibility</p:attrName>
                                        </p:attrNameLst>
                                      </p:cBhvr>
                                      <p:to>
                                        <p:strVal val="visible"/>
                                      </p:to>
                                    </p:set>
                                    <p:animEffect transition="in" filter="blinds(horizontal)">
                                      <p:cBhvr>
                                        <p:cTn id="12" dur="500"/>
                                        <p:tgtEl>
                                          <p:spTgt spid="911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1"/>
                                        </p:tgtEl>
                                        <p:attrNameLst>
                                          <p:attrName>style.visibility</p:attrName>
                                        </p:attrNameLst>
                                      </p:cBhvr>
                                      <p:to>
                                        <p:strVal val="visible"/>
                                      </p:to>
                                    </p:set>
                                    <p:animEffect transition="in" filter="blinds(horizontal)">
                                      <p:cBhvr>
                                        <p:cTn id="17" dur="500"/>
                                        <p:tgtEl>
                                          <p:spTgt spid="9114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42"/>
                                        </p:tgtEl>
                                        <p:attrNameLst>
                                          <p:attrName>style.visibility</p:attrName>
                                        </p:attrNameLst>
                                      </p:cBhvr>
                                      <p:to>
                                        <p:strVal val="visible"/>
                                      </p:to>
                                    </p:set>
                                    <p:animEffect transition="in" filter="blinds(horizontal)">
                                      <p:cBhvr>
                                        <p:cTn id="22" dur="500"/>
                                        <p:tgtEl>
                                          <p:spTgt spid="9114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43"/>
                                        </p:tgtEl>
                                        <p:attrNameLst>
                                          <p:attrName>style.visibility</p:attrName>
                                        </p:attrNameLst>
                                      </p:cBhvr>
                                      <p:to>
                                        <p:strVal val="visible"/>
                                      </p:to>
                                    </p:set>
                                    <p:animEffect transition="in" filter="blinds(horizontal)">
                                      <p:cBhvr>
                                        <p:cTn id="27" dur="500"/>
                                        <p:tgtEl>
                                          <p:spTgt spid="9114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1144"/>
                                        </p:tgtEl>
                                        <p:attrNameLst>
                                          <p:attrName>style.visibility</p:attrName>
                                        </p:attrNameLst>
                                      </p:cBhvr>
                                      <p:to>
                                        <p:strVal val="visible"/>
                                      </p:to>
                                    </p:set>
                                    <p:animEffect transition="in" filter="blinds(horizontal)">
                                      <p:cBhvr>
                                        <p:cTn id="32" dur="500"/>
                                        <p:tgtEl>
                                          <p:spTgt spid="9114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1145"/>
                                        </p:tgtEl>
                                        <p:attrNameLst>
                                          <p:attrName>style.visibility</p:attrName>
                                        </p:attrNameLst>
                                      </p:cBhvr>
                                      <p:to>
                                        <p:strVal val="visible"/>
                                      </p:to>
                                    </p:set>
                                    <p:animEffect transition="in" filter="blinds(horizontal)">
                                      <p:cBhvr>
                                        <p:cTn id="37" dur="500"/>
                                        <p:tgtEl>
                                          <p:spTgt spid="9114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1146"/>
                                        </p:tgtEl>
                                        <p:attrNameLst>
                                          <p:attrName>style.visibility</p:attrName>
                                        </p:attrNameLst>
                                      </p:cBhvr>
                                      <p:to>
                                        <p:strVal val="visible"/>
                                      </p:to>
                                    </p:set>
                                    <p:animEffect transition="in" filter="blinds(horizontal)">
                                      <p:cBhvr>
                                        <p:cTn id="42" dur="500"/>
                                        <p:tgtEl>
                                          <p:spTgt spid="9114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1147"/>
                                        </p:tgtEl>
                                        <p:attrNameLst>
                                          <p:attrName>style.visibility</p:attrName>
                                        </p:attrNameLst>
                                      </p:cBhvr>
                                      <p:to>
                                        <p:strVal val="visible"/>
                                      </p:to>
                                    </p:set>
                                    <p:animEffect transition="in" filter="blinds(horizontal)">
                                      <p:cBhvr>
                                        <p:cTn id="47" dur="500"/>
                                        <p:tgtEl>
                                          <p:spTgt spid="9114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1148"/>
                                        </p:tgtEl>
                                        <p:attrNameLst>
                                          <p:attrName>style.visibility</p:attrName>
                                        </p:attrNameLst>
                                      </p:cBhvr>
                                      <p:to>
                                        <p:strVal val="visible"/>
                                      </p:to>
                                    </p:set>
                                    <p:animEffect transition="in" filter="blinds(horizontal)">
                                      <p:cBhvr>
                                        <p:cTn id="52" dur="500"/>
                                        <p:tgtEl>
                                          <p:spTgt spid="91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P spid="91140" grpId="0"/>
      <p:bldP spid="91141" grpId="0"/>
      <p:bldP spid="91142" grpId="0"/>
      <p:bldP spid="91143" grpId="0"/>
      <p:bldP spid="91144" grpId="0"/>
      <p:bldP spid="91145" grpId="0"/>
      <p:bldP spid="91146" grpId="0"/>
      <p:bldP spid="91147" grpId="0"/>
      <p:bldP spid="911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31788" y="91440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a:t>
            </a:r>
          </a:p>
        </p:txBody>
      </p:sp>
      <p:sp>
        <p:nvSpPr>
          <p:cNvPr id="73731" name="Rectangle 1"/>
          <p:cNvSpPr>
            <a:spLocks noChangeArrowheads="1"/>
          </p:cNvSpPr>
          <p:nvPr/>
        </p:nvSpPr>
        <p:spPr bwMode="auto">
          <a:xfrm>
            <a:off x="0" y="1940272"/>
            <a:ext cx="9144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 typeface="Arial" panose="020B0604020202020204" pitchFamily="34" charset="0"/>
              <a:buNone/>
            </a:pPr>
            <a:r>
              <a:rPr lang="zh-CN" altLang="en-US" sz="2800" dirty="0"/>
              <a:t>单词</a:t>
            </a:r>
            <a:r>
              <a:rPr lang="en-US" altLang="zh-CN" sz="2800" dirty="0"/>
              <a:t>: guitar, chess, club, story, sing, swim, dance, speak, join, tell</a:t>
            </a:r>
          </a:p>
          <a:p>
            <a:pPr algn="l">
              <a:buFont typeface="Arial" panose="020B0604020202020204" pitchFamily="34" charset="0"/>
              <a:buNone/>
            </a:pPr>
            <a:endParaRPr lang="en-US" altLang="zh-CN" sz="2800" dirty="0"/>
          </a:p>
          <a:p>
            <a:pPr algn="l">
              <a:buFont typeface="Arial" panose="020B0604020202020204" pitchFamily="34" charset="0"/>
              <a:buNone/>
            </a:pPr>
            <a:r>
              <a:rPr lang="zh-CN" altLang="en-US" sz="2800" dirty="0"/>
              <a:t>短语</a:t>
            </a:r>
            <a:r>
              <a:rPr lang="en-US" altLang="zh-CN" sz="2800" dirty="0"/>
              <a:t>: play chess, speak English, be good at, tell stories </a:t>
            </a:r>
          </a:p>
          <a:p>
            <a:pPr algn="l">
              <a:buFont typeface="Arial" panose="020B0604020202020204" pitchFamily="34" charset="0"/>
              <a:buNone/>
            </a:pPr>
            <a:endParaRPr lang="en-US" altLang="zh-CN" sz="2800" dirty="0"/>
          </a:p>
          <a:p>
            <a:pPr algn="l">
              <a:buFont typeface="Arial" panose="020B0604020202020204" pitchFamily="34" charset="0"/>
              <a:buNone/>
            </a:pPr>
            <a:r>
              <a:rPr lang="zh-CN" altLang="en-US" sz="2800" dirty="0"/>
              <a:t>句型</a:t>
            </a:r>
            <a:r>
              <a:rPr lang="en-US" altLang="zh-CN" sz="2800" dirty="0"/>
              <a:t>: 1. Can you…? Yes, I can. / No, I can’t. </a:t>
            </a:r>
          </a:p>
          <a:p>
            <a:pPr algn="l">
              <a:buFont typeface="Arial" panose="020B0604020202020204" pitchFamily="34" charset="0"/>
              <a:buNone/>
            </a:pPr>
            <a:r>
              <a:rPr lang="en-US" altLang="zh-CN" sz="2800" dirty="0"/>
              <a:t>         2. ---What club do you want to join? --- We want to join the chess club.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4755" name="矩形 2"/>
          <p:cNvSpPr>
            <a:spLocks noChangeArrowheads="1"/>
          </p:cNvSpPr>
          <p:nvPr/>
        </p:nvSpPr>
        <p:spPr bwMode="auto">
          <a:xfrm>
            <a:off x="38100" y="717858"/>
            <a:ext cx="9144000" cy="614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ts val="600"/>
              </a:spcBef>
            </a:pPr>
            <a:r>
              <a:rPr lang="zh-CN" altLang="en-US" sz="2600" dirty="0"/>
              <a:t>一、请根据中文意思写出下列单词。（这些都是黑体单词，要好好记住哦。）</a:t>
            </a:r>
          </a:p>
          <a:p>
            <a:pPr algn="l">
              <a:spcBef>
                <a:spcPts val="600"/>
              </a:spcBef>
              <a:buFontTx/>
              <a:buAutoNum type="arabicPeriod"/>
            </a:pPr>
            <a:r>
              <a:rPr lang="en-US" altLang="zh-CN" sz="2600" dirty="0"/>
              <a:t>__________ n. </a:t>
            </a:r>
            <a:r>
              <a:rPr lang="zh-CN" altLang="en-US" sz="2600" dirty="0"/>
              <a:t>吉他</a:t>
            </a:r>
            <a:r>
              <a:rPr lang="en-US" sz="2600" dirty="0"/>
              <a:t>			</a:t>
            </a:r>
          </a:p>
          <a:p>
            <a:pPr algn="l">
              <a:spcBef>
                <a:spcPts val="600"/>
              </a:spcBef>
            </a:pPr>
            <a:r>
              <a:rPr lang="en-US" altLang="zh-CN" sz="2600" dirty="0"/>
              <a:t>2.___________ v. </a:t>
            </a:r>
            <a:r>
              <a:rPr lang="zh-CN" altLang="en-US" sz="2600" dirty="0"/>
              <a:t>唱歌</a:t>
            </a:r>
            <a:r>
              <a:rPr lang="en-US" sz="2600" dirty="0"/>
              <a:t>			</a:t>
            </a:r>
          </a:p>
          <a:p>
            <a:pPr algn="l">
              <a:spcBef>
                <a:spcPts val="600"/>
              </a:spcBef>
            </a:pPr>
            <a:r>
              <a:rPr lang="en-US" altLang="zh-CN" sz="2600" dirty="0"/>
              <a:t>3. ____________ v. </a:t>
            </a:r>
            <a:r>
              <a:rPr lang="zh-CN" altLang="en-US" sz="2600" dirty="0"/>
              <a:t>讲述</a:t>
            </a:r>
            <a:r>
              <a:rPr lang="en-US" sz="2600" dirty="0"/>
              <a:t>	</a:t>
            </a:r>
          </a:p>
          <a:p>
            <a:pPr algn="l">
              <a:spcBef>
                <a:spcPts val="600"/>
              </a:spcBef>
            </a:pPr>
            <a:r>
              <a:rPr lang="en-US" altLang="zh-CN" sz="2600" dirty="0"/>
              <a:t>4. __________ v. </a:t>
            </a:r>
            <a:r>
              <a:rPr lang="zh-CN" altLang="en-US" sz="2600" dirty="0"/>
              <a:t>参加</a:t>
            </a:r>
            <a:r>
              <a:rPr lang="en-US" sz="2600" dirty="0"/>
              <a:t>			</a:t>
            </a:r>
          </a:p>
          <a:p>
            <a:pPr algn="l">
              <a:spcBef>
                <a:spcPts val="600"/>
              </a:spcBef>
            </a:pPr>
            <a:r>
              <a:rPr lang="en-US" altLang="zh-CN" sz="2600" dirty="0"/>
              <a:t>5. ___________ v. </a:t>
            </a:r>
            <a:r>
              <a:rPr lang="zh-CN" altLang="en-US" sz="2600" dirty="0"/>
              <a:t>说</a:t>
            </a:r>
            <a:r>
              <a:rPr lang="en-US" sz="2600" dirty="0"/>
              <a:t>			</a:t>
            </a:r>
          </a:p>
          <a:p>
            <a:pPr algn="l">
              <a:spcBef>
                <a:spcPts val="600"/>
              </a:spcBef>
            </a:pPr>
            <a:r>
              <a:rPr lang="en-US" altLang="zh-CN" sz="2600" dirty="0"/>
              <a:t>6. ____________ n. &amp; v. </a:t>
            </a:r>
            <a:r>
              <a:rPr lang="zh-CN" altLang="en-US" sz="2600" dirty="0"/>
              <a:t>游泳</a:t>
            </a:r>
          </a:p>
          <a:p>
            <a:pPr algn="l">
              <a:spcBef>
                <a:spcPts val="600"/>
              </a:spcBef>
            </a:pPr>
            <a:r>
              <a:rPr lang="en-US" altLang="zh-CN" sz="2600" dirty="0"/>
              <a:t>7. __________ n. </a:t>
            </a:r>
            <a:r>
              <a:rPr lang="zh-CN" altLang="en-US" sz="2600" dirty="0"/>
              <a:t>国际象棋</a:t>
            </a:r>
            <a:r>
              <a:rPr lang="en-US" sz="2600" dirty="0"/>
              <a:t>		</a:t>
            </a:r>
          </a:p>
          <a:p>
            <a:pPr algn="l">
              <a:spcBef>
                <a:spcPts val="600"/>
              </a:spcBef>
            </a:pPr>
            <a:r>
              <a:rPr lang="en-US" altLang="zh-CN" sz="2600" dirty="0"/>
              <a:t>8. ___________ n. </a:t>
            </a:r>
            <a:r>
              <a:rPr lang="zh-CN" altLang="en-US" sz="2600" dirty="0"/>
              <a:t>俱乐部</a:t>
            </a:r>
            <a:r>
              <a:rPr lang="en-US" sz="2600" dirty="0"/>
              <a:t>		</a:t>
            </a:r>
          </a:p>
          <a:p>
            <a:pPr algn="l">
              <a:spcBef>
                <a:spcPts val="600"/>
              </a:spcBef>
            </a:pPr>
            <a:r>
              <a:rPr lang="en-US" altLang="zh-CN" sz="2600" dirty="0"/>
              <a:t>9. ____________ n. </a:t>
            </a:r>
            <a:r>
              <a:rPr lang="zh-CN" altLang="en-US" sz="2600" dirty="0"/>
              <a:t>故事</a:t>
            </a:r>
          </a:p>
          <a:p>
            <a:pPr algn="l">
              <a:spcBef>
                <a:spcPts val="600"/>
              </a:spcBef>
            </a:pPr>
            <a:r>
              <a:rPr lang="en-US" altLang="zh-CN" sz="2600" dirty="0"/>
              <a:t>10. _________ v. </a:t>
            </a:r>
            <a:r>
              <a:rPr lang="zh-CN" altLang="en-US" sz="2600" dirty="0"/>
              <a:t>画画</a:t>
            </a:r>
            <a:r>
              <a:rPr lang="en-US" sz="2600" dirty="0"/>
              <a:t>			</a:t>
            </a:r>
          </a:p>
          <a:p>
            <a:pPr algn="l">
              <a:spcBef>
                <a:spcPts val="600"/>
              </a:spcBef>
            </a:pPr>
            <a:r>
              <a:rPr lang="en-US" altLang="zh-CN" sz="2600" dirty="0"/>
              <a:t>11. __________ v. </a:t>
            </a:r>
            <a:r>
              <a:rPr lang="zh-CN" altLang="en-US" sz="2600" dirty="0"/>
              <a:t>跳舞</a:t>
            </a:r>
            <a:r>
              <a:rPr lang="en-US" sz="2600" dirty="0"/>
              <a:t>	</a:t>
            </a:r>
            <a:endParaRPr lang="zh-CN" altLang="en-US" sz="2600" dirty="0"/>
          </a:p>
        </p:txBody>
      </p:sp>
      <p:sp>
        <p:nvSpPr>
          <p:cNvPr id="74756" name="TextBox 9"/>
          <p:cNvSpPr txBox="1">
            <a:spLocks noChangeArrowheads="1"/>
          </p:cNvSpPr>
          <p:nvPr/>
        </p:nvSpPr>
        <p:spPr bwMode="auto">
          <a:xfrm>
            <a:off x="785813" y="1500188"/>
            <a:ext cx="221456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guitar</a:t>
            </a:r>
          </a:p>
        </p:txBody>
      </p:sp>
      <p:sp>
        <p:nvSpPr>
          <p:cNvPr id="74757" name="TextBox 10"/>
          <p:cNvSpPr txBox="1">
            <a:spLocks noChangeArrowheads="1"/>
          </p:cNvSpPr>
          <p:nvPr/>
        </p:nvSpPr>
        <p:spPr bwMode="auto">
          <a:xfrm>
            <a:off x="1000125" y="2000250"/>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sing</a:t>
            </a:r>
            <a:endParaRPr lang="en-US" altLang="zh-CN" sz="2600" b="1" u="sng">
              <a:solidFill>
                <a:srgbClr val="FF0000"/>
              </a:solidFill>
            </a:endParaRPr>
          </a:p>
        </p:txBody>
      </p:sp>
      <p:sp>
        <p:nvSpPr>
          <p:cNvPr id="74758" name="TextBox 11"/>
          <p:cNvSpPr txBox="1">
            <a:spLocks noChangeArrowheads="1"/>
          </p:cNvSpPr>
          <p:nvPr/>
        </p:nvSpPr>
        <p:spPr bwMode="auto">
          <a:xfrm>
            <a:off x="928688" y="3000375"/>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tell</a:t>
            </a:r>
            <a:endParaRPr lang="en-US" altLang="zh-CN" sz="2600" b="1" u="sng">
              <a:solidFill>
                <a:srgbClr val="FF0000"/>
              </a:solidFill>
            </a:endParaRPr>
          </a:p>
        </p:txBody>
      </p:sp>
      <p:sp>
        <p:nvSpPr>
          <p:cNvPr id="74759" name="TextBox 12"/>
          <p:cNvSpPr txBox="1">
            <a:spLocks noChangeArrowheads="1"/>
          </p:cNvSpPr>
          <p:nvPr/>
        </p:nvSpPr>
        <p:spPr bwMode="auto">
          <a:xfrm>
            <a:off x="928688" y="2500313"/>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tell</a:t>
            </a:r>
          </a:p>
        </p:txBody>
      </p:sp>
      <p:sp>
        <p:nvSpPr>
          <p:cNvPr id="74760" name="TextBox 13"/>
          <p:cNvSpPr txBox="1">
            <a:spLocks noChangeArrowheads="1"/>
          </p:cNvSpPr>
          <p:nvPr/>
        </p:nvSpPr>
        <p:spPr bwMode="auto">
          <a:xfrm>
            <a:off x="785813" y="3500438"/>
            <a:ext cx="2286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speak</a:t>
            </a:r>
          </a:p>
        </p:txBody>
      </p:sp>
      <p:sp>
        <p:nvSpPr>
          <p:cNvPr id="74761" name="TextBox 14"/>
          <p:cNvSpPr txBox="1">
            <a:spLocks noChangeArrowheads="1"/>
          </p:cNvSpPr>
          <p:nvPr/>
        </p:nvSpPr>
        <p:spPr bwMode="auto">
          <a:xfrm>
            <a:off x="785813" y="4000500"/>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swim</a:t>
            </a:r>
            <a:endParaRPr lang="en-US" altLang="zh-CN" sz="2600" b="1" u="sng">
              <a:solidFill>
                <a:srgbClr val="FF0000"/>
              </a:solidFill>
            </a:endParaRPr>
          </a:p>
        </p:txBody>
      </p:sp>
      <p:sp>
        <p:nvSpPr>
          <p:cNvPr id="74762" name="TextBox 15"/>
          <p:cNvSpPr txBox="1">
            <a:spLocks noChangeArrowheads="1"/>
          </p:cNvSpPr>
          <p:nvPr/>
        </p:nvSpPr>
        <p:spPr bwMode="auto">
          <a:xfrm>
            <a:off x="857250" y="4500563"/>
            <a:ext cx="250031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chess	</a:t>
            </a:r>
          </a:p>
        </p:txBody>
      </p:sp>
      <p:sp>
        <p:nvSpPr>
          <p:cNvPr id="74763" name="TextBox 16"/>
          <p:cNvSpPr txBox="1">
            <a:spLocks noChangeArrowheads="1"/>
          </p:cNvSpPr>
          <p:nvPr/>
        </p:nvSpPr>
        <p:spPr bwMode="auto">
          <a:xfrm>
            <a:off x="785813" y="5000625"/>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club</a:t>
            </a:r>
            <a:endParaRPr lang="en-US" altLang="zh-CN" sz="2600" b="1" u="sng">
              <a:solidFill>
                <a:srgbClr val="FF0000"/>
              </a:solidFill>
            </a:endParaRPr>
          </a:p>
        </p:txBody>
      </p:sp>
      <p:sp>
        <p:nvSpPr>
          <p:cNvPr id="74764" name="TextBox 17"/>
          <p:cNvSpPr txBox="1">
            <a:spLocks noChangeArrowheads="1"/>
          </p:cNvSpPr>
          <p:nvPr/>
        </p:nvSpPr>
        <p:spPr bwMode="auto">
          <a:xfrm>
            <a:off x="928688" y="5429250"/>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story</a:t>
            </a:r>
          </a:p>
        </p:txBody>
      </p:sp>
      <p:sp>
        <p:nvSpPr>
          <p:cNvPr id="74765" name="TextBox 18"/>
          <p:cNvSpPr txBox="1">
            <a:spLocks noChangeArrowheads="1"/>
          </p:cNvSpPr>
          <p:nvPr/>
        </p:nvSpPr>
        <p:spPr bwMode="auto">
          <a:xfrm>
            <a:off x="1000125" y="5929313"/>
            <a:ext cx="12858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draw</a:t>
            </a:r>
            <a:endParaRPr lang="en-US" altLang="zh-CN" sz="2600" b="1" u="sng">
              <a:solidFill>
                <a:srgbClr val="FF0000"/>
              </a:solidFill>
            </a:endParaRPr>
          </a:p>
        </p:txBody>
      </p:sp>
      <p:sp>
        <p:nvSpPr>
          <p:cNvPr id="74766" name="TextBox 19"/>
          <p:cNvSpPr txBox="1">
            <a:spLocks noChangeArrowheads="1"/>
          </p:cNvSpPr>
          <p:nvPr/>
        </p:nvSpPr>
        <p:spPr bwMode="auto">
          <a:xfrm>
            <a:off x="1071563" y="6357938"/>
            <a:ext cx="221456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600" b="1">
                <a:solidFill>
                  <a:srgbClr val="FF0000"/>
                </a:solidFill>
              </a:rPr>
              <a:t>dance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blinds(horizontal)">
                                      <p:cBhvr>
                                        <p:cTn id="7" dur="500"/>
                                        <p:tgtEl>
                                          <p:spTgt spid="747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7"/>
                                        </p:tgtEl>
                                        <p:attrNameLst>
                                          <p:attrName>style.visibility</p:attrName>
                                        </p:attrNameLst>
                                      </p:cBhvr>
                                      <p:to>
                                        <p:strVal val="visible"/>
                                      </p:to>
                                    </p:set>
                                    <p:animEffect transition="in" filter="blinds(horizontal)">
                                      <p:cBhvr>
                                        <p:cTn id="12" dur="500"/>
                                        <p:tgtEl>
                                          <p:spTgt spid="747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9"/>
                                        </p:tgtEl>
                                        <p:attrNameLst>
                                          <p:attrName>style.visibility</p:attrName>
                                        </p:attrNameLst>
                                      </p:cBhvr>
                                      <p:to>
                                        <p:strVal val="visible"/>
                                      </p:to>
                                    </p:set>
                                    <p:animEffect transition="in" filter="blinds(horizontal)">
                                      <p:cBhvr>
                                        <p:cTn id="17" dur="500"/>
                                        <p:tgtEl>
                                          <p:spTgt spid="7475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758"/>
                                        </p:tgtEl>
                                        <p:attrNameLst>
                                          <p:attrName>style.visibility</p:attrName>
                                        </p:attrNameLst>
                                      </p:cBhvr>
                                      <p:to>
                                        <p:strVal val="visible"/>
                                      </p:to>
                                    </p:set>
                                    <p:animEffect transition="in" filter="blinds(horizontal)">
                                      <p:cBhvr>
                                        <p:cTn id="22" dur="500"/>
                                        <p:tgtEl>
                                          <p:spTgt spid="7475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4760"/>
                                        </p:tgtEl>
                                        <p:attrNameLst>
                                          <p:attrName>style.visibility</p:attrName>
                                        </p:attrNameLst>
                                      </p:cBhvr>
                                      <p:to>
                                        <p:strVal val="visible"/>
                                      </p:to>
                                    </p:set>
                                    <p:anim calcmode="lin" valueType="num">
                                      <p:cBhvr additive="base">
                                        <p:cTn id="27" dur="500" fill="hold"/>
                                        <p:tgtEl>
                                          <p:spTgt spid="74760"/>
                                        </p:tgtEl>
                                        <p:attrNameLst>
                                          <p:attrName>ppt_x</p:attrName>
                                        </p:attrNameLst>
                                      </p:cBhvr>
                                      <p:tavLst>
                                        <p:tav tm="0">
                                          <p:val>
                                            <p:strVal val="#ppt_x"/>
                                          </p:val>
                                        </p:tav>
                                        <p:tav tm="100000">
                                          <p:val>
                                            <p:strVal val="#ppt_x"/>
                                          </p:val>
                                        </p:tav>
                                      </p:tavLst>
                                    </p:anim>
                                    <p:anim calcmode="lin" valueType="num">
                                      <p:cBhvr additive="base">
                                        <p:cTn id="28" dur="500" fill="hold"/>
                                        <p:tgtEl>
                                          <p:spTgt spid="7476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4761"/>
                                        </p:tgtEl>
                                        <p:attrNameLst>
                                          <p:attrName>style.visibility</p:attrName>
                                        </p:attrNameLst>
                                      </p:cBhvr>
                                      <p:to>
                                        <p:strVal val="visible"/>
                                      </p:to>
                                    </p:set>
                                    <p:animEffect transition="in" filter="blinds(horizontal)">
                                      <p:cBhvr>
                                        <p:cTn id="33" dur="500"/>
                                        <p:tgtEl>
                                          <p:spTgt spid="7476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4762"/>
                                        </p:tgtEl>
                                        <p:attrNameLst>
                                          <p:attrName>style.visibility</p:attrName>
                                        </p:attrNameLst>
                                      </p:cBhvr>
                                      <p:to>
                                        <p:strVal val="visible"/>
                                      </p:to>
                                    </p:set>
                                    <p:animEffect transition="in" filter="blinds(horizontal)">
                                      <p:cBhvr>
                                        <p:cTn id="38" dur="500"/>
                                        <p:tgtEl>
                                          <p:spTgt spid="74762"/>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4763"/>
                                        </p:tgtEl>
                                        <p:attrNameLst>
                                          <p:attrName>style.visibility</p:attrName>
                                        </p:attrNameLst>
                                      </p:cBhvr>
                                      <p:to>
                                        <p:strVal val="visible"/>
                                      </p:to>
                                    </p:set>
                                    <p:anim calcmode="lin" valueType="num">
                                      <p:cBhvr additive="base">
                                        <p:cTn id="43" dur="500" fill="hold"/>
                                        <p:tgtEl>
                                          <p:spTgt spid="74763"/>
                                        </p:tgtEl>
                                        <p:attrNameLst>
                                          <p:attrName>ppt_x</p:attrName>
                                        </p:attrNameLst>
                                      </p:cBhvr>
                                      <p:tavLst>
                                        <p:tav tm="0">
                                          <p:val>
                                            <p:strVal val="#ppt_x"/>
                                          </p:val>
                                        </p:tav>
                                        <p:tav tm="100000">
                                          <p:val>
                                            <p:strVal val="#ppt_x"/>
                                          </p:val>
                                        </p:tav>
                                      </p:tavLst>
                                    </p:anim>
                                    <p:anim calcmode="lin" valueType="num">
                                      <p:cBhvr additive="base">
                                        <p:cTn id="44" dur="500" fill="hold"/>
                                        <p:tgtEl>
                                          <p:spTgt spid="7476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4764"/>
                                        </p:tgtEl>
                                        <p:attrNameLst>
                                          <p:attrName>style.visibility</p:attrName>
                                        </p:attrNameLst>
                                      </p:cBhvr>
                                      <p:to>
                                        <p:strVal val="visible"/>
                                      </p:to>
                                    </p:set>
                                    <p:animEffect transition="in" filter="blinds(horizontal)">
                                      <p:cBhvr>
                                        <p:cTn id="49" dur="500"/>
                                        <p:tgtEl>
                                          <p:spTgt spid="7476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4765"/>
                                        </p:tgtEl>
                                        <p:attrNameLst>
                                          <p:attrName>style.visibility</p:attrName>
                                        </p:attrNameLst>
                                      </p:cBhvr>
                                      <p:to>
                                        <p:strVal val="visible"/>
                                      </p:to>
                                    </p:set>
                                    <p:animEffect transition="in" filter="blinds(horizontal)">
                                      <p:cBhvr>
                                        <p:cTn id="54" dur="500"/>
                                        <p:tgtEl>
                                          <p:spTgt spid="7476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74766"/>
                                        </p:tgtEl>
                                        <p:attrNameLst>
                                          <p:attrName>style.visibility</p:attrName>
                                        </p:attrNameLst>
                                      </p:cBhvr>
                                      <p:to>
                                        <p:strVal val="visible"/>
                                      </p:to>
                                    </p:set>
                                    <p:animEffect transition="in" filter="blinds(horizontal)">
                                      <p:cBhvr>
                                        <p:cTn id="59" dur="500"/>
                                        <p:tgtEl>
                                          <p:spTgt spid="74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P spid="74759" grpId="0"/>
      <p:bldP spid="74760" grpId="0"/>
      <p:bldP spid="74761" grpId="0"/>
      <p:bldP spid="74762" grpId="0"/>
      <p:bldP spid="74763" grpId="0"/>
      <p:bldP spid="74764" grpId="0"/>
      <p:bldP spid="74765" grpId="0"/>
      <p:bldP spid="7476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148432" y="125909"/>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7827" name="矩形 2"/>
          <p:cNvSpPr>
            <a:spLocks noChangeArrowheads="1"/>
          </p:cNvSpPr>
          <p:nvPr/>
        </p:nvSpPr>
        <p:spPr bwMode="auto">
          <a:xfrm>
            <a:off x="0" y="783134"/>
            <a:ext cx="9144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2800" dirty="0"/>
              <a:t>二、请认真阅读课本，找出以下短语。</a:t>
            </a:r>
          </a:p>
          <a:p>
            <a:pPr algn="l">
              <a:buFont typeface="Arial" panose="020B0604020202020204" pitchFamily="34" charset="0"/>
              <a:buNone/>
            </a:pPr>
            <a:r>
              <a:rPr lang="en-US" altLang="zh-CN" sz="2800" dirty="0"/>
              <a:t>12. </a:t>
            </a:r>
            <a:r>
              <a:rPr lang="zh-CN" altLang="en-US" sz="2800" dirty="0"/>
              <a:t>说英语</a:t>
            </a:r>
            <a:r>
              <a:rPr lang="en-US" sz="2800" dirty="0"/>
              <a:t> </a:t>
            </a:r>
            <a:r>
              <a:rPr lang="en-US" altLang="zh-CN" sz="2800" dirty="0"/>
              <a:t>_____________13. </a:t>
            </a:r>
            <a:r>
              <a:rPr lang="zh-CN" altLang="en-US" sz="2800" dirty="0"/>
              <a:t>擅长于</a:t>
            </a:r>
            <a:r>
              <a:rPr lang="en-US" sz="2800" dirty="0"/>
              <a:t> </a:t>
            </a:r>
            <a:r>
              <a:rPr lang="zh-CN" altLang="en-US" sz="2800" dirty="0"/>
              <a:t>	</a:t>
            </a:r>
          </a:p>
          <a:p>
            <a:pPr algn="l">
              <a:buFont typeface="Arial" panose="020B0604020202020204" pitchFamily="34" charset="0"/>
              <a:buNone/>
            </a:pPr>
            <a:r>
              <a:rPr lang="en-US" altLang="zh-CN" sz="2800" dirty="0"/>
              <a:t>14. </a:t>
            </a:r>
            <a:r>
              <a:rPr lang="zh-CN" altLang="en-US" sz="2800" dirty="0"/>
              <a:t>讲故事</a:t>
            </a:r>
            <a:r>
              <a:rPr lang="en-US" sz="2800" dirty="0"/>
              <a:t> </a:t>
            </a:r>
            <a:r>
              <a:rPr lang="en-US" altLang="zh-CN" sz="2800" dirty="0"/>
              <a:t>_______________</a:t>
            </a:r>
          </a:p>
          <a:p>
            <a:pPr algn="l">
              <a:buFont typeface="Arial" panose="020B0604020202020204" pitchFamily="34" charset="0"/>
              <a:buNone/>
            </a:pPr>
            <a:r>
              <a:rPr lang="en-US" altLang="zh-CN" sz="2800" dirty="0"/>
              <a:t>15. </a:t>
            </a:r>
            <a:r>
              <a:rPr lang="zh-CN" altLang="en-US" sz="2800" dirty="0"/>
              <a:t>下国际象棋</a:t>
            </a:r>
            <a:r>
              <a:rPr lang="en-US" sz="2800" dirty="0"/>
              <a:t> </a:t>
            </a:r>
            <a:r>
              <a:rPr lang="en-US" altLang="zh-CN" sz="2800" dirty="0"/>
              <a:t>___________ </a:t>
            </a:r>
          </a:p>
          <a:p>
            <a:pPr algn="l">
              <a:buFont typeface="Arial" panose="020B0604020202020204" pitchFamily="34" charset="0"/>
              <a:buNone/>
            </a:pPr>
            <a:r>
              <a:rPr lang="en-US" altLang="zh-CN" sz="2800" dirty="0"/>
              <a:t>16. </a:t>
            </a:r>
            <a:r>
              <a:rPr lang="zh-CN" altLang="en-US" sz="2800" dirty="0"/>
              <a:t>弹吉他</a:t>
            </a:r>
            <a:r>
              <a:rPr lang="en-US" sz="2800" dirty="0"/>
              <a:t> </a:t>
            </a:r>
            <a:r>
              <a:rPr lang="en-US" altLang="zh-CN" sz="2800" dirty="0"/>
              <a:t>______________	 	</a:t>
            </a:r>
          </a:p>
          <a:p>
            <a:pPr algn="l">
              <a:buFont typeface="Arial" panose="020B0604020202020204" pitchFamily="34" charset="0"/>
              <a:buNone/>
            </a:pPr>
            <a:r>
              <a:rPr lang="en-US" altLang="zh-CN" sz="2800" dirty="0"/>
              <a:t>17. </a:t>
            </a:r>
            <a:r>
              <a:rPr lang="zh-CN" altLang="en-US" sz="2800" dirty="0"/>
              <a:t>游泳俱乐部</a:t>
            </a:r>
            <a:r>
              <a:rPr lang="en-US" sz="2800" dirty="0"/>
              <a:t> </a:t>
            </a:r>
            <a:r>
              <a:rPr lang="en-US" altLang="zh-CN" sz="2800" dirty="0"/>
              <a:t>___________</a:t>
            </a:r>
          </a:p>
          <a:p>
            <a:pPr algn="l">
              <a:buFont typeface="Arial" panose="020B0604020202020204" pitchFamily="34" charset="0"/>
              <a:buNone/>
            </a:pPr>
            <a:r>
              <a:rPr lang="zh-CN" altLang="en-US" sz="2800" dirty="0"/>
              <a:t>三、请认真阅读</a:t>
            </a:r>
            <a:r>
              <a:rPr lang="en-US" altLang="zh-CN" sz="2800" dirty="0"/>
              <a:t>2d</a:t>
            </a:r>
            <a:r>
              <a:rPr lang="zh-CN" altLang="en-US" sz="2800" dirty="0"/>
              <a:t>对话，翻译下列句子。</a:t>
            </a:r>
          </a:p>
          <a:p>
            <a:pPr algn="l">
              <a:buFont typeface="Arial" panose="020B0604020202020204" pitchFamily="34" charset="0"/>
              <a:buNone/>
            </a:pPr>
            <a:r>
              <a:rPr lang="en-US" altLang="zh-CN" sz="2800" dirty="0"/>
              <a:t>18. </a:t>
            </a:r>
            <a:r>
              <a:rPr lang="zh-CN" altLang="en-US" sz="2800" dirty="0"/>
              <a:t>你想要加入哪种俱乐部？</a:t>
            </a:r>
            <a:r>
              <a:rPr lang="en-US" altLang="zh-CN" sz="2800" dirty="0"/>
              <a:t>(want to...) _______________________________________</a:t>
            </a:r>
          </a:p>
          <a:p>
            <a:pPr algn="l">
              <a:buFont typeface="Arial" panose="020B0604020202020204" pitchFamily="34" charset="0"/>
              <a:buNone/>
            </a:pPr>
            <a:r>
              <a:rPr lang="en-US" altLang="zh-CN" sz="2800" dirty="0"/>
              <a:t>19. </a:t>
            </a:r>
            <a:r>
              <a:rPr lang="zh-CN" altLang="en-US" sz="2800" dirty="0"/>
              <a:t>你非常在行讲故事。</a:t>
            </a:r>
            <a:r>
              <a:rPr lang="en-US" altLang="zh-CN" sz="2800" dirty="0"/>
              <a:t>(be good at) _______________________________________</a:t>
            </a:r>
          </a:p>
          <a:p>
            <a:pPr algn="l">
              <a:buFont typeface="Arial" panose="020B0604020202020204" pitchFamily="34" charset="0"/>
              <a:buNone/>
            </a:pPr>
            <a:r>
              <a:rPr lang="en-US" altLang="zh-CN" sz="2800" dirty="0"/>
              <a:t>20. </a:t>
            </a:r>
            <a:r>
              <a:rPr lang="zh-CN" altLang="en-US" sz="2800" dirty="0"/>
              <a:t>但是我也喜欢画画。</a:t>
            </a:r>
            <a:r>
              <a:rPr lang="en-US" altLang="zh-CN" sz="2800" dirty="0"/>
              <a:t>(like to...) _______________________________________</a:t>
            </a:r>
          </a:p>
        </p:txBody>
      </p:sp>
      <p:sp>
        <p:nvSpPr>
          <p:cNvPr id="77828" name="TextBox 11"/>
          <p:cNvSpPr txBox="1">
            <a:spLocks noChangeArrowheads="1"/>
          </p:cNvSpPr>
          <p:nvPr/>
        </p:nvSpPr>
        <p:spPr bwMode="auto">
          <a:xfrm>
            <a:off x="1905000" y="1140322"/>
            <a:ext cx="3429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speak English	</a:t>
            </a:r>
          </a:p>
        </p:txBody>
      </p:sp>
      <p:sp>
        <p:nvSpPr>
          <p:cNvPr id="77829" name="TextBox 12"/>
          <p:cNvSpPr txBox="1">
            <a:spLocks noChangeArrowheads="1"/>
          </p:cNvSpPr>
          <p:nvPr/>
        </p:nvSpPr>
        <p:spPr bwMode="auto">
          <a:xfrm>
            <a:off x="6248400" y="1126034"/>
            <a:ext cx="2857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be good at	</a:t>
            </a:r>
            <a:endParaRPr lang="en-US" altLang="zh-CN" sz="2800" b="1" u="sng" dirty="0">
              <a:solidFill>
                <a:srgbClr val="FF0000"/>
              </a:solidFill>
            </a:endParaRPr>
          </a:p>
        </p:txBody>
      </p:sp>
      <p:sp>
        <p:nvSpPr>
          <p:cNvPr id="77830" name="TextBox 13"/>
          <p:cNvSpPr txBox="1">
            <a:spLocks noChangeArrowheads="1"/>
          </p:cNvSpPr>
          <p:nvPr/>
        </p:nvSpPr>
        <p:spPr bwMode="auto">
          <a:xfrm>
            <a:off x="2071688" y="1659434"/>
            <a:ext cx="2571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tell stories</a:t>
            </a:r>
          </a:p>
        </p:txBody>
      </p:sp>
      <p:sp>
        <p:nvSpPr>
          <p:cNvPr id="77831" name="TextBox 14"/>
          <p:cNvSpPr txBox="1">
            <a:spLocks noChangeArrowheads="1"/>
          </p:cNvSpPr>
          <p:nvPr/>
        </p:nvSpPr>
        <p:spPr bwMode="auto">
          <a:xfrm>
            <a:off x="2857500" y="1964234"/>
            <a:ext cx="2571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play chess</a:t>
            </a:r>
          </a:p>
        </p:txBody>
      </p:sp>
      <p:sp>
        <p:nvSpPr>
          <p:cNvPr id="77832" name="TextBox 15"/>
          <p:cNvSpPr txBox="1">
            <a:spLocks noChangeArrowheads="1"/>
          </p:cNvSpPr>
          <p:nvPr/>
        </p:nvSpPr>
        <p:spPr bwMode="auto">
          <a:xfrm>
            <a:off x="2071688" y="2421434"/>
            <a:ext cx="30003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play the guitar</a:t>
            </a:r>
          </a:p>
        </p:txBody>
      </p:sp>
      <p:sp>
        <p:nvSpPr>
          <p:cNvPr id="77833" name="TextBox 16"/>
          <p:cNvSpPr txBox="1">
            <a:spLocks noChangeArrowheads="1"/>
          </p:cNvSpPr>
          <p:nvPr/>
        </p:nvSpPr>
        <p:spPr bwMode="auto">
          <a:xfrm>
            <a:off x="2590800" y="2878634"/>
            <a:ext cx="328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swimming club	</a:t>
            </a:r>
          </a:p>
        </p:txBody>
      </p:sp>
      <p:sp>
        <p:nvSpPr>
          <p:cNvPr id="77834" name="TextBox 17"/>
          <p:cNvSpPr txBox="1">
            <a:spLocks noChangeArrowheads="1"/>
          </p:cNvSpPr>
          <p:nvPr/>
        </p:nvSpPr>
        <p:spPr bwMode="auto">
          <a:xfrm>
            <a:off x="381000" y="4174034"/>
            <a:ext cx="79295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What club do you want to join?</a:t>
            </a:r>
          </a:p>
        </p:txBody>
      </p:sp>
      <p:sp>
        <p:nvSpPr>
          <p:cNvPr id="77835" name="TextBox 18"/>
          <p:cNvSpPr txBox="1">
            <a:spLocks noChangeArrowheads="1"/>
          </p:cNvSpPr>
          <p:nvPr/>
        </p:nvSpPr>
        <p:spPr bwMode="auto">
          <a:xfrm>
            <a:off x="357188" y="5022414"/>
            <a:ext cx="800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You are very good at telling stories.</a:t>
            </a:r>
            <a:endParaRPr lang="en-US" altLang="zh-CN" sz="2800" b="1" u="sng" dirty="0">
              <a:solidFill>
                <a:srgbClr val="FF0000"/>
              </a:solidFill>
            </a:endParaRPr>
          </a:p>
        </p:txBody>
      </p:sp>
      <p:sp>
        <p:nvSpPr>
          <p:cNvPr id="77836" name="TextBox 19"/>
          <p:cNvSpPr txBox="1">
            <a:spLocks noChangeArrowheads="1"/>
          </p:cNvSpPr>
          <p:nvPr/>
        </p:nvSpPr>
        <p:spPr bwMode="auto">
          <a:xfrm>
            <a:off x="1143000" y="5850434"/>
            <a:ext cx="5857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But I like to draw,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blinds(horizontal)">
                                      <p:cBhvr>
                                        <p:cTn id="7" dur="500"/>
                                        <p:tgtEl>
                                          <p:spTgt spid="778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blinds(horizontal)">
                                      <p:cBhvr>
                                        <p:cTn id="12" dur="500"/>
                                        <p:tgtEl>
                                          <p:spTgt spid="778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30"/>
                                        </p:tgtEl>
                                        <p:attrNameLst>
                                          <p:attrName>style.visibility</p:attrName>
                                        </p:attrNameLst>
                                      </p:cBhvr>
                                      <p:to>
                                        <p:strVal val="visible"/>
                                      </p:to>
                                    </p:set>
                                    <p:animEffect transition="in" filter="blinds(horizontal)">
                                      <p:cBhvr>
                                        <p:cTn id="17" dur="500"/>
                                        <p:tgtEl>
                                          <p:spTgt spid="778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31"/>
                                        </p:tgtEl>
                                        <p:attrNameLst>
                                          <p:attrName>style.visibility</p:attrName>
                                        </p:attrNameLst>
                                      </p:cBhvr>
                                      <p:to>
                                        <p:strVal val="visible"/>
                                      </p:to>
                                    </p:set>
                                    <p:animEffect transition="in" filter="blinds(horizontal)">
                                      <p:cBhvr>
                                        <p:cTn id="22" dur="500"/>
                                        <p:tgtEl>
                                          <p:spTgt spid="778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32"/>
                                        </p:tgtEl>
                                        <p:attrNameLst>
                                          <p:attrName>style.visibility</p:attrName>
                                        </p:attrNameLst>
                                      </p:cBhvr>
                                      <p:to>
                                        <p:strVal val="visible"/>
                                      </p:to>
                                    </p:set>
                                    <p:animEffect transition="in" filter="blinds(horizontal)">
                                      <p:cBhvr>
                                        <p:cTn id="27" dur="500"/>
                                        <p:tgtEl>
                                          <p:spTgt spid="7783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7833"/>
                                        </p:tgtEl>
                                        <p:attrNameLst>
                                          <p:attrName>style.visibility</p:attrName>
                                        </p:attrNameLst>
                                      </p:cBhvr>
                                      <p:to>
                                        <p:strVal val="visible"/>
                                      </p:to>
                                    </p:set>
                                    <p:animEffect transition="in" filter="blinds(horizontal)">
                                      <p:cBhvr>
                                        <p:cTn id="32" dur="500"/>
                                        <p:tgtEl>
                                          <p:spTgt spid="7783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7834"/>
                                        </p:tgtEl>
                                        <p:attrNameLst>
                                          <p:attrName>style.visibility</p:attrName>
                                        </p:attrNameLst>
                                      </p:cBhvr>
                                      <p:to>
                                        <p:strVal val="visible"/>
                                      </p:to>
                                    </p:set>
                                    <p:animEffect transition="in" filter="blinds(horizontal)">
                                      <p:cBhvr>
                                        <p:cTn id="37" dur="500"/>
                                        <p:tgtEl>
                                          <p:spTgt spid="7783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7835"/>
                                        </p:tgtEl>
                                        <p:attrNameLst>
                                          <p:attrName>style.visibility</p:attrName>
                                        </p:attrNameLst>
                                      </p:cBhvr>
                                      <p:to>
                                        <p:strVal val="visible"/>
                                      </p:to>
                                    </p:set>
                                    <p:animEffect transition="in" filter="blinds(horizontal)">
                                      <p:cBhvr>
                                        <p:cTn id="42" dur="500"/>
                                        <p:tgtEl>
                                          <p:spTgt spid="7783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7836"/>
                                        </p:tgtEl>
                                        <p:attrNameLst>
                                          <p:attrName>style.visibility</p:attrName>
                                        </p:attrNameLst>
                                      </p:cBhvr>
                                      <p:to>
                                        <p:strVal val="visible"/>
                                      </p:to>
                                    </p:set>
                                    <p:animEffect transition="in" filter="blinds(horizontal)">
                                      <p:cBhvr>
                                        <p:cTn id="47" dur="500"/>
                                        <p:tgtEl>
                                          <p:spTgt spid="77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9" grpId="0"/>
      <p:bldP spid="77830" grpId="0"/>
      <p:bldP spid="77831" grpId="0"/>
      <p:bldP spid="77832" grpId="0"/>
      <p:bldP spid="77833" grpId="0"/>
      <p:bldP spid="77834" grpId="0"/>
      <p:bldP spid="77835" grpId="0"/>
      <p:bldP spid="7783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21"/>
          <p:cNvSpPr txBox="1">
            <a:spLocks noChangeArrowheads="1"/>
          </p:cNvSpPr>
          <p:nvPr/>
        </p:nvSpPr>
        <p:spPr bwMode="auto">
          <a:xfrm>
            <a:off x="349249" y="228600"/>
            <a:ext cx="8418513" cy="5873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200" b="1" dirty="0">
                <a:latin typeface="楷体" panose="02010609060101010101" pitchFamily="49" charset="-122"/>
                <a:ea typeface="楷体" panose="02010609060101010101" pitchFamily="49" charset="-122"/>
                <a:sym typeface="宋体" panose="02010600030101010101" pitchFamily="2" charset="-122"/>
              </a:rPr>
              <a:t>思 考 探 究</a:t>
            </a:r>
          </a:p>
        </p:txBody>
      </p:sp>
      <p:sp>
        <p:nvSpPr>
          <p:cNvPr id="79875" name="矩形 2"/>
          <p:cNvSpPr>
            <a:spLocks noChangeArrowheads="1"/>
          </p:cNvSpPr>
          <p:nvPr/>
        </p:nvSpPr>
        <p:spPr bwMode="auto">
          <a:xfrm>
            <a:off x="22225" y="927944"/>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2800" dirty="0"/>
              <a:t>★ </a:t>
            </a:r>
            <a:r>
              <a:rPr lang="zh-CN" altLang="en-US" sz="2800" dirty="0"/>
              <a:t>情态单词</a:t>
            </a:r>
            <a:r>
              <a:rPr lang="en-US" altLang="zh-CN" sz="2800" dirty="0"/>
              <a:t>can </a:t>
            </a:r>
            <a:r>
              <a:rPr lang="zh-CN" altLang="en-US" sz="2800" dirty="0"/>
              <a:t>的用法</a:t>
            </a:r>
          </a:p>
          <a:p>
            <a:pPr algn="l">
              <a:buFont typeface="Arial" panose="020B0604020202020204" pitchFamily="34" charset="0"/>
              <a:buNone/>
            </a:pPr>
            <a:r>
              <a:rPr lang="en-US" altLang="zh-CN" sz="2800" dirty="0"/>
              <a:t>1. </a:t>
            </a:r>
            <a:r>
              <a:rPr lang="zh-CN" altLang="en-US" sz="2800" dirty="0"/>
              <a:t>表示能力（如体力和脑力方面），意为</a:t>
            </a:r>
            <a:r>
              <a:rPr lang="en-US" sz="2800" dirty="0"/>
              <a:t>“</a:t>
            </a:r>
            <a:r>
              <a:rPr lang="zh-CN" altLang="en-US" sz="2800" dirty="0"/>
              <a:t>能；会</a:t>
            </a:r>
            <a:r>
              <a:rPr lang="en-US" sz="2800" dirty="0"/>
              <a:t>”</a:t>
            </a:r>
            <a:r>
              <a:rPr lang="zh-CN" altLang="en-US" sz="2800" dirty="0"/>
              <a:t>等。例如：</a:t>
            </a:r>
            <a:r>
              <a:rPr lang="en-US" sz="2800" dirty="0"/>
              <a:t> </a:t>
            </a:r>
            <a:endParaRPr lang="zh-CN" altLang="en-US" sz="2800" dirty="0"/>
          </a:p>
          <a:p>
            <a:pPr algn="l">
              <a:buFont typeface="Arial" panose="020B0604020202020204" pitchFamily="34" charset="0"/>
              <a:buNone/>
            </a:pPr>
            <a:r>
              <a:rPr lang="en-US" altLang="zh-CN" sz="2800" dirty="0"/>
              <a:t>_________ your brother__________ English? </a:t>
            </a:r>
            <a:r>
              <a:rPr lang="zh-CN" altLang="en-US" sz="2800" dirty="0"/>
              <a:t>你弟弟会讲英语吗？</a:t>
            </a:r>
            <a:r>
              <a:rPr lang="en-US" sz="2800" dirty="0"/>
              <a:t> </a:t>
            </a:r>
            <a:endParaRPr lang="zh-CN" altLang="en-US" sz="2800" dirty="0"/>
          </a:p>
          <a:p>
            <a:pPr algn="l">
              <a:buFont typeface="Arial" panose="020B0604020202020204" pitchFamily="34" charset="0"/>
              <a:buNone/>
            </a:pPr>
            <a:r>
              <a:rPr lang="en-US" altLang="zh-CN" sz="2800" dirty="0"/>
              <a:t>2. </a:t>
            </a:r>
            <a:r>
              <a:rPr lang="zh-CN" altLang="en-US" sz="2800" dirty="0"/>
              <a:t>表示请求或允许，多用在口语中，意为</a:t>
            </a:r>
            <a:r>
              <a:rPr lang="en-US" sz="2800" dirty="0"/>
              <a:t>“</a:t>
            </a:r>
            <a:r>
              <a:rPr lang="zh-CN" altLang="en-US" sz="2800" dirty="0"/>
              <a:t>可以；能</a:t>
            </a:r>
            <a:r>
              <a:rPr lang="en-US" sz="2800" dirty="0"/>
              <a:t>”</a:t>
            </a:r>
            <a:r>
              <a:rPr lang="zh-CN" altLang="en-US" sz="2800" dirty="0"/>
              <a:t>等。用于疑问句中用来提出要求，用于否定句表示不允许。例如：</a:t>
            </a:r>
            <a:r>
              <a:rPr lang="en-US" altLang="zh-CN" sz="2800" dirty="0"/>
              <a:t>What________ I do for you? </a:t>
            </a:r>
            <a:r>
              <a:rPr lang="zh-CN" altLang="en-US" sz="2800" dirty="0"/>
              <a:t>我能帮助你吗？</a:t>
            </a:r>
            <a:r>
              <a:rPr lang="en-US" sz="2800" dirty="0"/>
              <a:t> </a:t>
            </a:r>
            <a:endParaRPr lang="zh-CN" altLang="en-US" sz="2800" dirty="0"/>
          </a:p>
          <a:p>
            <a:pPr algn="l">
              <a:buFont typeface="Arial" panose="020B0604020202020204" pitchFamily="34" charset="0"/>
              <a:buNone/>
            </a:pPr>
            <a:r>
              <a:rPr lang="en-US" altLang="zh-CN" sz="2800" dirty="0"/>
              <a:t>3. </a:t>
            </a:r>
            <a:r>
              <a:rPr lang="zh-CN" altLang="en-US" sz="2800" dirty="0"/>
              <a:t>在变否定句时，直接在</a:t>
            </a:r>
            <a:r>
              <a:rPr lang="en-US" altLang="zh-CN" sz="2800" dirty="0"/>
              <a:t>can</a:t>
            </a:r>
            <a:r>
              <a:rPr lang="zh-CN" altLang="en-US" sz="2800" dirty="0"/>
              <a:t>后加上</a:t>
            </a:r>
            <a:r>
              <a:rPr lang="en-US" sz="2800" dirty="0"/>
              <a:t>“</a:t>
            </a:r>
            <a:r>
              <a:rPr lang="en-US" altLang="zh-CN" sz="2800" dirty="0"/>
              <a:t>not”,</a:t>
            </a:r>
            <a:r>
              <a:rPr lang="zh-CN" altLang="en-US" sz="2800" dirty="0"/>
              <a:t>可缩写成</a:t>
            </a:r>
            <a:r>
              <a:rPr lang="en-US" altLang="zh-CN" sz="2800" dirty="0"/>
              <a:t>can’t</a:t>
            </a:r>
            <a:r>
              <a:rPr lang="zh-CN" altLang="en-US" sz="2800" dirty="0"/>
              <a:t>或</a:t>
            </a:r>
            <a:r>
              <a:rPr lang="en-US" altLang="zh-CN" sz="2800" dirty="0"/>
              <a:t>cannot. </a:t>
            </a:r>
          </a:p>
          <a:p>
            <a:pPr algn="l">
              <a:buFont typeface="Arial" panose="020B0604020202020204" pitchFamily="34" charset="0"/>
              <a:buNone/>
            </a:pPr>
            <a:r>
              <a:rPr lang="en-US" altLang="zh-CN" sz="2800" dirty="0"/>
              <a:t>His mother can dance. → His mother _______</a:t>
            </a:r>
            <a:r>
              <a:rPr lang="en-US" altLang="zh-CN" sz="2800" u="sng" dirty="0"/>
              <a:t>       </a:t>
            </a:r>
            <a:r>
              <a:rPr lang="en-US" altLang="zh-CN" sz="2800" dirty="0"/>
              <a:t>__ dance.  </a:t>
            </a:r>
            <a:r>
              <a:rPr lang="zh-CN" altLang="en-US" sz="2800" dirty="0"/>
              <a:t>（改为否定句）</a:t>
            </a:r>
          </a:p>
        </p:txBody>
      </p:sp>
      <p:sp>
        <p:nvSpPr>
          <p:cNvPr id="79876" name="TextBox 3"/>
          <p:cNvSpPr txBox="1">
            <a:spLocks noChangeArrowheads="1"/>
          </p:cNvSpPr>
          <p:nvPr/>
        </p:nvSpPr>
        <p:spPr bwMode="auto">
          <a:xfrm>
            <a:off x="4267200" y="2133600"/>
            <a:ext cx="2143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speak	</a:t>
            </a:r>
          </a:p>
        </p:txBody>
      </p:sp>
      <p:sp>
        <p:nvSpPr>
          <p:cNvPr id="79877" name="TextBox 4"/>
          <p:cNvSpPr txBox="1">
            <a:spLocks noChangeArrowheads="1"/>
          </p:cNvSpPr>
          <p:nvPr/>
        </p:nvSpPr>
        <p:spPr bwMode="auto">
          <a:xfrm>
            <a:off x="609600" y="2133600"/>
            <a:ext cx="1785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Can</a:t>
            </a:r>
          </a:p>
        </p:txBody>
      </p:sp>
      <p:sp>
        <p:nvSpPr>
          <p:cNvPr id="79878" name="TextBox 5"/>
          <p:cNvSpPr txBox="1">
            <a:spLocks noChangeArrowheads="1"/>
          </p:cNvSpPr>
          <p:nvPr/>
        </p:nvSpPr>
        <p:spPr bwMode="auto">
          <a:xfrm>
            <a:off x="1905000" y="3833724"/>
            <a:ext cx="1285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can</a:t>
            </a:r>
          </a:p>
        </p:txBody>
      </p:sp>
      <p:sp>
        <p:nvSpPr>
          <p:cNvPr id="79879" name="TextBox 6"/>
          <p:cNvSpPr txBox="1">
            <a:spLocks noChangeArrowheads="1"/>
          </p:cNvSpPr>
          <p:nvPr/>
        </p:nvSpPr>
        <p:spPr bwMode="auto">
          <a:xfrm>
            <a:off x="6019800" y="5105400"/>
            <a:ext cx="3643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rPr>
              <a:t>can’t/cannot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blinds(horizontal)">
                                      <p:cBhvr>
                                        <p:cTn id="12" dur="500"/>
                                        <p:tgtEl>
                                          <p:spTgt spid="798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blinds(horizontal)">
                                      <p:cBhvr>
                                        <p:cTn id="17" dur="500"/>
                                        <p:tgtEl>
                                          <p:spTgt spid="7987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9"/>
                                        </p:tgtEl>
                                        <p:attrNameLst>
                                          <p:attrName>style.visibility</p:attrName>
                                        </p:attrNameLst>
                                      </p:cBhvr>
                                      <p:to>
                                        <p:strVal val="visible"/>
                                      </p:to>
                                    </p:set>
                                    <p:animEffect transition="in" filter="blinds(horizontal)">
                                      <p:cBhvr>
                                        <p:cTn id="22" dur="500"/>
                                        <p:tgtEl>
                                          <p:spTgt spid="79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矩形 1"/>
          <p:cNvSpPr>
            <a:spLocks noChangeArrowheads="1"/>
          </p:cNvSpPr>
          <p:nvPr/>
        </p:nvSpPr>
        <p:spPr bwMode="auto">
          <a:xfrm>
            <a:off x="0" y="402134"/>
            <a:ext cx="9144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2800" dirty="0"/>
              <a:t>4. </a:t>
            </a:r>
            <a:r>
              <a:rPr lang="zh-CN" altLang="en-US" sz="2800" dirty="0"/>
              <a:t>在变一般疑问句时，直接移到主语前。 </a:t>
            </a:r>
          </a:p>
          <a:p>
            <a:pPr algn="l">
              <a:buFont typeface="Arial" panose="020B0604020202020204" pitchFamily="34" charset="0"/>
              <a:buNone/>
            </a:pPr>
            <a:r>
              <a:rPr lang="en-US" altLang="zh-CN" sz="2800" dirty="0"/>
              <a:t>I can see an apple on the ground. → ______ ______ see an apple on the ground? </a:t>
            </a:r>
            <a:r>
              <a:rPr lang="zh-CN" altLang="en-US" sz="2800" dirty="0"/>
              <a:t>（改为一般疑问句）★ </a:t>
            </a:r>
            <a:r>
              <a:rPr lang="en-US" altLang="zh-CN" sz="2800" dirty="0"/>
              <a:t>speak, talk, say &amp; tell</a:t>
            </a:r>
            <a:r>
              <a:rPr lang="zh-CN" altLang="en-US" sz="2800" dirty="0"/>
              <a:t>的用法及区别</a:t>
            </a:r>
          </a:p>
          <a:p>
            <a:pPr algn="l">
              <a:buFont typeface="Arial" panose="020B0604020202020204" pitchFamily="34" charset="0"/>
              <a:buNone/>
            </a:pPr>
            <a:r>
              <a:rPr lang="zh-CN" altLang="en-US" sz="2800" dirty="0"/>
              <a:t>   </a:t>
            </a:r>
            <a:r>
              <a:rPr lang="en-US" altLang="zh-CN" sz="2800" dirty="0"/>
              <a:t>speak</a:t>
            </a:r>
            <a:r>
              <a:rPr lang="zh-CN" altLang="en-US" sz="2800" dirty="0"/>
              <a:t>：</a:t>
            </a:r>
            <a:r>
              <a:rPr lang="en-US" altLang="zh-CN" sz="2800" dirty="0"/>
              <a:t>1). </a:t>
            </a:r>
            <a:r>
              <a:rPr lang="zh-CN" altLang="en-US" sz="2800" dirty="0"/>
              <a:t>做及物动词时，后接某种语言</a:t>
            </a:r>
            <a:r>
              <a:rPr lang="en-US" altLang="zh-CN" sz="2800" dirty="0"/>
              <a:t>, “</a:t>
            </a:r>
            <a:r>
              <a:rPr lang="zh-CN" altLang="en-US" sz="2800" dirty="0"/>
              <a:t>说，讲</a:t>
            </a:r>
            <a:r>
              <a:rPr lang="en-US" altLang="zh-CN" sz="2800" dirty="0"/>
              <a:t>....</a:t>
            </a:r>
            <a:r>
              <a:rPr lang="zh-CN" altLang="en-US" sz="2800" dirty="0"/>
              <a:t>语言</a:t>
            </a:r>
            <a:r>
              <a:rPr lang="en-US" sz="2800" dirty="0"/>
              <a:t>”</a:t>
            </a:r>
            <a:r>
              <a:rPr lang="zh-CN" altLang="en-US" sz="2800" dirty="0"/>
              <a:t>。</a:t>
            </a:r>
            <a:r>
              <a:rPr lang="en-US" sz="2800" dirty="0"/>
              <a:t> </a:t>
            </a:r>
            <a:r>
              <a:rPr lang="en-US" altLang="zh-CN" sz="2800" dirty="0"/>
              <a:t>2) speak to sb. </a:t>
            </a:r>
            <a:r>
              <a:rPr lang="zh-CN" altLang="en-US" sz="2800" dirty="0"/>
              <a:t>对谁说话</a:t>
            </a:r>
          </a:p>
          <a:p>
            <a:pPr algn="l">
              <a:buFont typeface="Arial" panose="020B0604020202020204" pitchFamily="34" charset="0"/>
              <a:buNone/>
            </a:pPr>
            <a:r>
              <a:rPr lang="en-US" altLang="zh-CN" sz="2800" dirty="0"/>
              <a:t>talk</a:t>
            </a:r>
            <a:r>
              <a:rPr lang="zh-CN" altLang="en-US" sz="2800" dirty="0"/>
              <a:t>：</a:t>
            </a:r>
            <a:r>
              <a:rPr lang="en-US" sz="2800" dirty="0"/>
              <a:t>“</a:t>
            </a:r>
            <a:r>
              <a:rPr lang="zh-CN" altLang="en-US" sz="2800" dirty="0"/>
              <a:t>讲</a:t>
            </a:r>
            <a:r>
              <a:rPr lang="en-US" sz="2800" dirty="0"/>
              <a:t>”</a:t>
            </a:r>
            <a:r>
              <a:rPr lang="zh-CN" altLang="en-US" sz="2800" dirty="0"/>
              <a:t>、</a:t>
            </a:r>
            <a:r>
              <a:rPr lang="en-US" sz="2800" dirty="0"/>
              <a:t>“</a:t>
            </a:r>
            <a:r>
              <a:rPr lang="zh-CN" altLang="en-US" sz="2800" dirty="0"/>
              <a:t>说话</a:t>
            </a:r>
            <a:r>
              <a:rPr lang="en-US" sz="2800" dirty="0"/>
              <a:t>”</a:t>
            </a:r>
            <a:r>
              <a:rPr lang="zh-CN" altLang="en-US" sz="2800" dirty="0"/>
              <a:t>、</a:t>
            </a:r>
            <a:r>
              <a:rPr lang="en-US" sz="2800" dirty="0"/>
              <a:t>“</a:t>
            </a:r>
            <a:r>
              <a:rPr lang="zh-CN" altLang="en-US" sz="2800" dirty="0"/>
              <a:t>谈话</a:t>
            </a:r>
            <a:r>
              <a:rPr lang="en-US" sz="2800" dirty="0"/>
              <a:t>”</a:t>
            </a:r>
            <a:r>
              <a:rPr lang="en-US" altLang="zh-CN" sz="2800" dirty="0"/>
              <a:t>; </a:t>
            </a:r>
            <a:r>
              <a:rPr lang="zh-CN" altLang="en-US" sz="2800" dirty="0"/>
              <a:t>固定搭配</a:t>
            </a:r>
            <a:r>
              <a:rPr lang="en-US" altLang="zh-CN" sz="2800" dirty="0"/>
              <a:t>: talk to/with sb.; </a:t>
            </a:r>
            <a:r>
              <a:rPr lang="zh-CN" altLang="en-US" sz="2800" dirty="0"/>
              <a:t>和某人交谈</a:t>
            </a:r>
            <a:r>
              <a:rPr lang="en-US" altLang="zh-CN" sz="2800" dirty="0"/>
              <a:t>; talk about </a:t>
            </a:r>
            <a:r>
              <a:rPr lang="en-US" altLang="zh-CN" sz="2800" dirty="0" err="1"/>
              <a:t>sth</a:t>
            </a:r>
            <a:r>
              <a:rPr lang="en-US" altLang="zh-CN" sz="2800" dirty="0"/>
              <a:t>. </a:t>
            </a:r>
            <a:r>
              <a:rPr lang="zh-CN" altLang="en-US" sz="2800" dirty="0"/>
              <a:t>谈论某事。</a:t>
            </a:r>
          </a:p>
          <a:p>
            <a:pPr algn="l">
              <a:buFont typeface="Arial" panose="020B0604020202020204" pitchFamily="34" charset="0"/>
              <a:buNone/>
            </a:pPr>
            <a:r>
              <a:rPr lang="en-US" altLang="zh-CN" sz="2800" dirty="0"/>
              <a:t>say</a:t>
            </a:r>
            <a:r>
              <a:rPr lang="zh-CN" altLang="en-US" sz="2800" dirty="0"/>
              <a:t>：一般着重讲话的内容，指有连贯性的说话，通常用做及物动词。</a:t>
            </a:r>
            <a:r>
              <a:rPr lang="en-US" sz="2800" dirty="0"/>
              <a:t> </a:t>
            </a:r>
            <a:r>
              <a:rPr lang="en-US" altLang="zh-CN" sz="2800" dirty="0"/>
              <a:t>say to sb. </a:t>
            </a:r>
            <a:r>
              <a:rPr lang="zh-CN" altLang="en-US" sz="2800" dirty="0"/>
              <a:t>对某人说。</a:t>
            </a:r>
          </a:p>
          <a:p>
            <a:pPr algn="l">
              <a:buFont typeface="Arial" panose="020B0604020202020204" pitchFamily="34" charset="0"/>
              <a:buNone/>
            </a:pPr>
            <a:r>
              <a:rPr lang="zh-CN" altLang="en-US" sz="2800" dirty="0"/>
              <a:t>  </a:t>
            </a:r>
            <a:r>
              <a:rPr lang="en-US" altLang="zh-CN" sz="2800" dirty="0"/>
              <a:t>tell</a:t>
            </a:r>
            <a:r>
              <a:rPr lang="zh-CN" altLang="en-US" sz="2800" dirty="0"/>
              <a:t>：指把一件事情传达给别人或讲述一件事情、一个故事等。常用做及物动词</a:t>
            </a:r>
            <a:r>
              <a:rPr lang="en-US" altLang="zh-CN" sz="2800" dirty="0"/>
              <a:t>, </a:t>
            </a:r>
            <a:r>
              <a:rPr lang="zh-CN" altLang="en-US" sz="2800" dirty="0"/>
              <a:t>带双宾语，</a:t>
            </a:r>
            <a:r>
              <a:rPr lang="en-US" altLang="zh-CN" sz="2800" dirty="0"/>
              <a:t>tell sb. </a:t>
            </a:r>
            <a:r>
              <a:rPr lang="en-US" altLang="zh-CN" sz="2800" dirty="0" err="1"/>
              <a:t>sth</a:t>
            </a:r>
            <a:r>
              <a:rPr lang="en-US" altLang="zh-CN" sz="2800" dirty="0"/>
              <a:t>.= tell </a:t>
            </a:r>
            <a:r>
              <a:rPr lang="en-US" altLang="zh-CN" sz="2800" dirty="0" err="1"/>
              <a:t>sth</a:t>
            </a:r>
            <a:r>
              <a:rPr lang="en-US" altLang="zh-CN" sz="2800" dirty="0"/>
              <a:t>. to sb.; tell a story</a:t>
            </a:r>
            <a:r>
              <a:rPr lang="zh-CN" altLang="en-US" sz="2800" dirty="0"/>
              <a:t>讲故事</a:t>
            </a:r>
            <a:r>
              <a:rPr lang="en-US" altLang="zh-CN" sz="2800" dirty="0"/>
              <a:t>;  tell a joke</a:t>
            </a:r>
            <a:r>
              <a:rPr lang="zh-CN" altLang="en-US" sz="2800" dirty="0"/>
              <a:t>讲笑话。</a:t>
            </a:r>
          </a:p>
        </p:txBody>
      </p:sp>
      <p:sp>
        <p:nvSpPr>
          <p:cNvPr id="81923" name="TextBox 2"/>
          <p:cNvSpPr txBox="1">
            <a:spLocks noChangeArrowheads="1"/>
          </p:cNvSpPr>
          <p:nvPr/>
        </p:nvSpPr>
        <p:spPr bwMode="auto">
          <a:xfrm>
            <a:off x="6019800" y="720725"/>
            <a:ext cx="23574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dirty="0">
                <a:solidFill>
                  <a:srgbClr val="FF0000"/>
                </a:solidFill>
              </a:rPr>
              <a:t> Can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blinds(horizontal)">
                                      <p:cBhvr>
                                        <p:cTn id="7"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228600" y="1494166"/>
            <a:ext cx="8305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200025" algn="l" eaLnBrk="0" hangingPunct="0">
              <a:buFont typeface="Arial" panose="020B0604020202020204" pitchFamily="34" charset="0"/>
              <a:buNone/>
            </a:pPr>
            <a:r>
              <a:rPr lang="zh-CN" altLang="en-US" sz="2800" b="1" dirty="0">
                <a:solidFill>
                  <a:srgbClr val="000000"/>
                </a:solidFill>
                <a:latin typeface="Times New Roman" panose="02020603050405020304" pitchFamily="18" charset="0"/>
                <a:cs typeface="Times New Roman" panose="02020603050405020304" pitchFamily="18" charset="0"/>
              </a:rPr>
              <a:t>巩固练习</a:t>
            </a:r>
            <a:r>
              <a:rPr lang="en-US" altLang="zh-CN" sz="2800" b="1" dirty="0">
                <a:solidFill>
                  <a:srgbClr val="000000"/>
                </a:solidFill>
                <a:latin typeface="Times New Roman" panose="02020603050405020304" pitchFamily="18" charset="0"/>
                <a:cs typeface="Times New Roman" panose="02020603050405020304" pitchFamily="18" charset="0"/>
              </a:rPr>
              <a:t>: </a:t>
            </a:r>
            <a:r>
              <a:rPr lang="zh-CN" altLang="en-US" sz="2800" b="1" dirty="0">
                <a:solidFill>
                  <a:srgbClr val="000000"/>
                </a:solidFill>
                <a:latin typeface="Times New Roman" panose="02020603050405020304" pitchFamily="18" charset="0"/>
                <a:cs typeface="Times New Roman" panose="02020603050405020304" pitchFamily="18" charset="0"/>
              </a:rPr>
              <a:t>请根据单词或者短语填空。</a:t>
            </a:r>
            <a:endParaRPr lang="zh-CN" altLang="en-US" sz="2800" b="1"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5. Can he __________ Japanese?              </a:t>
            </a:r>
            <a:endParaRPr lang="en-US" altLang="zh-CN" sz="2800"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6. --- Hello, can I ____________ to Tom? </a:t>
            </a:r>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OK. Just a minute.</a:t>
            </a:r>
            <a:endParaRPr lang="en-US" altLang="zh-CN" sz="2800"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7. My teacher is good at ____________ stories.   </a:t>
            </a:r>
            <a:endParaRPr lang="en-US" altLang="zh-CN" sz="2800"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8. We need to ________________ our English problem tomorrow. </a:t>
            </a:r>
            <a:endParaRPr lang="en-US" altLang="zh-CN" sz="2800"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9. I want to _________ thank you to them.</a:t>
            </a:r>
            <a:endParaRPr lang="en-US" altLang="zh-CN" sz="2800" dirty="0"/>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10. I don</a:t>
            </a:r>
            <a:r>
              <a:rPr lang="en-US" altLang="zh-CN" sz="2800" dirty="0">
                <a:solidFill>
                  <a:srgbClr val="000000"/>
                </a:solidFill>
                <a:cs typeface="Times New Roman" panose="02020603050405020304" pitchFamily="18" charset="0"/>
              </a:rPr>
              <a:t>’</a:t>
            </a:r>
            <a:r>
              <a:rPr lang="en-US" altLang="zh-CN" sz="2800" dirty="0">
                <a:solidFill>
                  <a:srgbClr val="000000"/>
                </a:solidFill>
                <a:latin typeface="Times New Roman" panose="02020603050405020304" pitchFamily="18" charset="0"/>
                <a:cs typeface="Times New Roman" panose="02020603050405020304" pitchFamily="18" charset="0"/>
              </a:rPr>
              <a:t>t know what she _____________ about.    </a:t>
            </a:r>
          </a:p>
          <a:p>
            <a:pPr indent="200025" algn="l" eaLnBrk="0" hangingPunct="0">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11. I can ________ it in English.      </a:t>
            </a:r>
            <a:endParaRPr lang="en-US" altLang="zh-CN" sz="2800" dirty="0"/>
          </a:p>
        </p:txBody>
      </p:sp>
      <p:sp>
        <p:nvSpPr>
          <p:cNvPr id="82947" name="Text Box 21"/>
          <p:cNvSpPr txBox="1">
            <a:spLocks noChangeArrowheads="1"/>
          </p:cNvSpPr>
          <p:nvPr/>
        </p:nvSpPr>
        <p:spPr bwMode="auto">
          <a:xfrm>
            <a:off x="228600" y="324644"/>
            <a:ext cx="8418513"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思 考 探 究</a:t>
            </a:r>
          </a:p>
        </p:txBody>
      </p:sp>
      <p:sp>
        <p:nvSpPr>
          <p:cNvPr id="82948" name="矩形 3"/>
          <p:cNvSpPr>
            <a:spLocks noChangeArrowheads="1"/>
          </p:cNvSpPr>
          <p:nvPr/>
        </p:nvSpPr>
        <p:spPr bwMode="auto">
          <a:xfrm>
            <a:off x="2050246" y="1844072"/>
            <a:ext cx="1500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2800" b="1" dirty="0">
                <a:solidFill>
                  <a:srgbClr val="FF0000"/>
                </a:solidFill>
              </a:rPr>
              <a:t>speak</a:t>
            </a:r>
          </a:p>
        </p:txBody>
      </p:sp>
      <p:sp>
        <p:nvSpPr>
          <p:cNvPr id="82949" name="矩形 4"/>
          <p:cNvSpPr>
            <a:spLocks noChangeArrowheads="1"/>
          </p:cNvSpPr>
          <p:nvPr/>
        </p:nvSpPr>
        <p:spPr bwMode="auto">
          <a:xfrm>
            <a:off x="3276600" y="2367292"/>
            <a:ext cx="19255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solidFill>
                  <a:srgbClr val="FF0000"/>
                </a:solidFill>
              </a:rPr>
              <a:t>talk/speak</a:t>
            </a:r>
          </a:p>
        </p:txBody>
      </p:sp>
      <p:sp>
        <p:nvSpPr>
          <p:cNvPr id="82950" name="矩形 5"/>
          <p:cNvSpPr>
            <a:spLocks noChangeArrowheads="1"/>
          </p:cNvSpPr>
          <p:nvPr/>
        </p:nvSpPr>
        <p:spPr bwMode="auto">
          <a:xfrm>
            <a:off x="4351472" y="3163611"/>
            <a:ext cx="12426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solidFill>
                  <a:srgbClr val="FF0000"/>
                </a:solidFill>
              </a:rPr>
              <a:t>telling</a:t>
            </a:r>
          </a:p>
        </p:txBody>
      </p:sp>
      <p:sp>
        <p:nvSpPr>
          <p:cNvPr id="82951" name="矩形 6"/>
          <p:cNvSpPr>
            <a:spLocks noChangeArrowheads="1"/>
          </p:cNvSpPr>
          <p:nvPr/>
        </p:nvSpPr>
        <p:spPr bwMode="auto">
          <a:xfrm>
            <a:off x="2907324" y="3686831"/>
            <a:ext cx="20559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solidFill>
                  <a:srgbClr val="FF0000"/>
                </a:solidFill>
              </a:rPr>
              <a:t>Talk about </a:t>
            </a:r>
          </a:p>
        </p:txBody>
      </p:sp>
      <p:sp>
        <p:nvSpPr>
          <p:cNvPr id="82952" name="矩形 7"/>
          <p:cNvSpPr>
            <a:spLocks noChangeArrowheads="1"/>
          </p:cNvSpPr>
          <p:nvPr/>
        </p:nvSpPr>
        <p:spPr bwMode="auto">
          <a:xfrm>
            <a:off x="2471738" y="4425346"/>
            <a:ext cx="7857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a:solidFill>
                  <a:srgbClr val="FF0000"/>
                </a:solidFill>
              </a:rPr>
              <a:t>say</a:t>
            </a:r>
          </a:p>
        </p:txBody>
      </p:sp>
      <p:sp>
        <p:nvSpPr>
          <p:cNvPr id="82953" name="矩形 8"/>
          <p:cNvSpPr>
            <a:spLocks noChangeArrowheads="1"/>
          </p:cNvSpPr>
          <p:nvPr/>
        </p:nvSpPr>
        <p:spPr bwMode="auto">
          <a:xfrm>
            <a:off x="4649732" y="4948566"/>
            <a:ext cx="11047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solidFill>
                  <a:srgbClr val="FF0000"/>
                </a:solidFill>
              </a:rPr>
              <a:t>talks </a:t>
            </a:r>
          </a:p>
        </p:txBody>
      </p:sp>
      <p:sp>
        <p:nvSpPr>
          <p:cNvPr id="82954" name="矩形 9"/>
          <p:cNvSpPr>
            <a:spLocks noChangeArrowheads="1"/>
          </p:cNvSpPr>
          <p:nvPr/>
        </p:nvSpPr>
        <p:spPr bwMode="auto">
          <a:xfrm>
            <a:off x="2209800" y="5448629"/>
            <a:ext cx="7857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2800" b="1" dirty="0">
                <a:solidFill>
                  <a:srgbClr val="FF0000"/>
                </a:solidFill>
              </a:rPr>
              <a:t>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948">
                                            <p:txEl>
                                              <p:pRg st="0" end="0"/>
                                            </p:txEl>
                                          </p:spTgt>
                                        </p:tgtEl>
                                        <p:attrNameLst>
                                          <p:attrName>style.visibility</p:attrName>
                                        </p:attrNameLst>
                                      </p:cBhvr>
                                      <p:to>
                                        <p:strVal val="visible"/>
                                      </p:to>
                                    </p:set>
                                    <p:animEffect transition="in" filter="wipe(down)">
                                      <p:cBhvr>
                                        <p:cTn id="7" dur="500"/>
                                        <p:tgtEl>
                                          <p:spTgt spid="829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linds(horizontal)">
                                      <p:cBhvr>
                                        <p:cTn id="12" dur="500"/>
                                        <p:tgtEl>
                                          <p:spTgt spid="829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50"/>
                                        </p:tgtEl>
                                        <p:attrNameLst>
                                          <p:attrName>style.visibility</p:attrName>
                                        </p:attrNameLst>
                                      </p:cBhvr>
                                      <p:to>
                                        <p:strVal val="visible"/>
                                      </p:to>
                                    </p:set>
                                    <p:animEffect transition="in" filter="blinds(horizontal)">
                                      <p:cBhvr>
                                        <p:cTn id="17" dur="500"/>
                                        <p:tgtEl>
                                          <p:spTgt spid="8295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2951"/>
                                        </p:tgtEl>
                                        <p:attrNameLst>
                                          <p:attrName>style.visibility</p:attrName>
                                        </p:attrNameLst>
                                      </p:cBhvr>
                                      <p:to>
                                        <p:strVal val="visible"/>
                                      </p:to>
                                    </p:set>
                                    <p:anim calcmode="lin" valueType="num">
                                      <p:cBhvr additive="base">
                                        <p:cTn id="22" dur="500" fill="hold"/>
                                        <p:tgtEl>
                                          <p:spTgt spid="82951"/>
                                        </p:tgtEl>
                                        <p:attrNameLst>
                                          <p:attrName>ppt_x</p:attrName>
                                        </p:attrNameLst>
                                      </p:cBhvr>
                                      <p:tavLst>
                                        <p:tav tm="0">
                                          <p:val>
                                            <p:strVal val="#ppt_x"/>
                                          </p:val>
                                        </p:tav>
                                        <p:tav tm="100000">
                                          <p:val>
                                            <p:strVal val="#ppt_x"/>
                                          </p:val>
                                        </p:tav>
                                      </p:tavLst>
                                    </p:anim>
                                    <p:anim calcmode="lin" valueType="num">
                                      <p:cBhvr additive="base">
                                        <p:cTn id="23" dur="500" fill="hold"/>
                                        <p:tgtEl>
                                          <p:spTgt spid="8295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2952"/>
                                        </p:tgtEl>
                                        <p:attrNameLst>
                                          <p:attrName>style.visibility</p:attrName>
                                        </p:attrNameLst>
                                      </p:cBhvr>
                                      <p:to>
                                        <p:strVal val="visible"/>
                                      </p:to>
                                    </p:set>
                                    <p:animEffect transition="in" filter="blinds(horizontal)">
                                      <p:cBhvr>
                                        <p:cTn id="28" dur="500"/>
                                        <p:tgtEl>
                                          <p:spTgt spid="8295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2953"/>
                                        </p:tgtEl>
                                        <p:attrNameLst>
                                          <p:attrName>style.visibility</p:attrName>
                                        </p:attrNameLst>
                                      </p:cBhvr>
                                      <p:to>
                                        <p:strVal val="visible"/>
                                      </p:to>
                                    </p:set>
                                    <p:anim calcmode="lin" valueType="num">
                                      <p:cBhvr additive="base">
                                        <p:cTn id="33" dur="500" fill="hold"/>
                                        <p:tgtEl>
                                          <p:spTgt spid="82953"/>
                                        </p:tgtEl>
                                        <p:attrNameLst>
                                          <p:attrName>ppt_x</p:attrName>
                                        </p:attrNameLst>
                                      </p:cBhvr>
                                      <p:tavLst>
                                        <p:tav tm="0">
                                          <p:val>
                                            <p:strVal val="#ppt_x"/>
                                          </p:val>
                                        </p:tav>
                                        <p:tav tm="100000">
                                          <p:val>
                                            <p:strVal val="#ppt_x"/>
                                          </p:val>
                                        </p:tav>
                                      </p:tavLst>
                                    </p:anim>
                                    <p:anim calcmode="lin" valueType="num">
                                      <p:cBhvr additive="base">
                                        <p:cTn id="34" dur="500" fill="hold"/>
                                        <p:tgtEl>
                                          <p:spTgt spid="8295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2954"/>
                                        </p:tgtEl>
                                        <p:attrNameLst>
                                          <p:attrName>style.visibility</p:attrName>
                                        </p:attrNameLst>
                                      </p:cBhvr>
                                      <p:to>
                                        <p:strVal val="visible"/>
                                      </p:to>
                                    </p:set>
                                    <p:anim calcmode="lin" valueType="num">
                                      <p:cBhvr additive="base">
                                        <p:cTn id="39" dur="500" fill="hold"/>
                                        <p:tgtEl>
                                          <p:spTgt spid="82954"/>
                                        </p:tgtEl>
                                        <p:attrNameLst>
                                          <p:attrName>ppt_x</p:attrName>
                                        </p:attrNameLst>
                                      </p:cBhvr>
                                      <p:tavLst>
                                        <p:tav tm="0">
                                          <p:val>
                                            <p:strVal val="#ppt_x"/>
                                          </p:val>
                                        </p:tav>
                                        <p:tav tm="100000">
                                          <p:val>
                                            <p:strVal val="#ppt_x"/>
                                          </p:val>
                                        </p:tav>
                                      </p:tavLst>
                                    </p:anim>
                                    <p:anim calcmode="lin" valueType="num">
                                      <p:cBhvr additive="base">
                                        <p:cTn id="40" dur="500" fill="hold"/>
                                        <p:tgtEl>
                                          <p:spTgt spid="829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build="p"/>
      <p:bldP spid="82949" grpId="0"/>
      <p:bldP spid="82950" grpId="0"/>
      <p:bldP spid="82951" grpId="0"/>
      <p:bldP spid="82952" grpId="0"/>
      <p:bldP spid="82953" grpId="0"/>
      <p:bldP spid="8295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0" y="152400"/>
            <a:ext cx="9144000" cy="1079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wrap="square"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1</a:t>
            </a:r>
            <a:r>
              <a:rPr lang="zh-CN" altLang="en-US" sz="3200" b="1" dirty="0"/>
              <a:t>训练案 </a:t>
            </a:r>
            <a:r>
              <a:rPr lang="en-US" altLang="zh-CN" sz="3200" b="1" dirty="0"/>
              <a:t>(</a:t>
            </a:r>
            <a:r>
              <a:rPr lang="zh-CN" altLang="en-US" sz="3200" b="1" dirty="0"/>
              <a:t>课本</a:t>
            </a:r>
            <a:r>
              <a:rPr lang="en-US" altLang="zh-CN" sz="3200" b="1" dirty="0"/>
              <a:t>P1-P2)</a:t>
            </a:r>
          </a:p>
          <a:p>
            <a:pPr algn="ctr">
              <a:buFont typeface="Arial" panose="020B0604020202020204" pitchFamily="34" charset="0"/>
              <a:buNone/>
            </a:pPr>
            <a:r>
              <a:rPr lang="zh-CN" altLang="en-US" sz="3200" b="1" dirty="0"/>
              <a:t>成效追踪</a:t>
            </a:r>
            <a:endParaRPr lang="zh-CN" altLang="en-US" sz="3200" dirty="0"/>
          </a:p>
        </p:txBody>
      </p:sp>
      <p:sp>
        <p:nvSpPr>
          <p:cNvPr id="83971" name="矩形 2"/>
          <p:cNvSpPr>
            <a:spLocks noChangeArrowheads="1"/>
          </p:cNvSpPr>
          <p:nvPr/>
        </p:nvSpPr>
        <p:spPr bwMode="auto">
          <a:xfrm>
            <a:off x="0" y="857250"/>
            <a:ext cx="9144000"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2400" b="1" dirty="0"/>
          </a:p>
          <a:p>
            <a:pPr algn="l">
              <a:buFont typeface="Arial" panose="020B0604020202020204" pitchFamily="34" charset="0"/>
              <a:buNone/>
            </a:pPr>
            <a:r>
              <a:rPr lang="en-US" altLang="zh-CN" sz="3200" dirty="0"/>
              <a:t>can </a:t>
            </a:r>
            <a:r>
              <a:rPr lang="zh-CN" altLang="en-US" sz="3200" dirty="0"/>
              <a:t>的用法</a:t>
            </a:r>
          </a:p>
          <a:p>
            <a:pPr algn="l">
              <a:buFont typeface="Arial" panose="020B0604020202020204" pitchFamily="34" charset="0"/>
              <a:buNone/>
            </a:pPr>
            <a:r>
              <a:rPr lang="en-US" altLang="zh-CN" sz="3200" dirty="0"/>
              <a:t>1. --- Can you play the piano? (</a:t>
            </a:r>
            <a:r>
              <a:rPr lang="zh-CN" altLang="en-US" sz="3200" dirty="0"/>
              <a:t>做肯定回答和否定回答</a:t>
            </a:r>
            <a:r>
              <a:rPr lang="en-US" altLang="zh-CN" sz="3200" dirty="0"/>
              <a:t>)</a:t>
            </a:r>
          </a:p>
          <a:p>
            <a:pPr algn="l">
              <a:buFont typeface="Arial" panose="020B0604020202020204" pitchFamily="34" charset="0"/>
              <a:buNone/>
            </a:pPr>
            <a:r>
              <a:rPr lang="en-US" altLang="zh-CN" sz="3200" dirty="0"/>
              <a:t>  --- __________,__________ __________./____________,__________ ___________.</a:t>
            </a:r>
          </a:p>
          <a:p>
            <a:pPr algn="l">
              <a:buFont typeface="Arial" panose="020B0604020202020204" pitchFamily="34" charset="0"/>
              <a:buNone/>
            </a:pPr>
            <a:r>
              <a:rPr lang="en-US" altLang="zh-CN" sz="3200" dirty="0"/>
              <a:t> 2. ---Can your father play chess? (</a:t>
            </a:r>
            <a:r>
              <a:rPr lang="zh-CN" altLang="en-US" sz="3200" dirty="0"/>
              <a:t>做肯定回答和否定回答</a:t>
            </a:r>
            <a:r>
              <a:rPr lang="en-US" altLang="zh-CN" sz="3200" dirty="0"/>
              <a:t>)</a:t>
            </a:r>
            <a:br>
              <a:rPr lang="en-US" altLang="zh-CN" sz="3200" dirty="0"/>
            </a:br>
            <a:r>
              <a:rPr lang="en-US" altLang="zh-CN" sz="3200" dirty="0"/>
              <a:t>   --- __________,__________ _______./____________,__________ </a:t>
            </a:r>
            <a:r>
              <a:rPr lang="en-US" altLang="zh-CN" sz="3200" dirty="0" smtClean="0"/>
              <a:t>___________.</a:t>
            </a:r>
            <a:endParaRPr lang="en-US" altLang="zh-CN" sz="3200" dirty="0"/>
          </a:p>
        </p:txBody>
      </p:sp>
      <p:sp>
        <p:nvSpPr>
          <p:cNvPr id="83972" name="TextBox 9"/>
          <p:cNvSpPr txBox="1">
            <a:spLocks noChangeArrowheads="1"/>
          </p:cNvSpPr>
          <p:nvPr/>
        </p:nvSpPr>
        <p:spPr bwMode="auto">
          <a:xfrm>
            <a:off x="1285875" y="257175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Yes</a:t>
            </a:r>
          </a:p>
        </p:txBody>
      </p:sp>
      <p:sp>
        <p:nvSpPr>
          <p:cNvPr id="83973" name="TextBox 10"/>
          <p:cNvSpPr txBox="1">
            <a:spLocks noChangeArrowheads="1"/>
          </p:cNvSpPr>
          <p:nvPr/>
        </p:nvSpPr>
        <p:spPr bwMode="auto">
          <a:xfrm>
            <a:off x="3643313" y="257175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i</a:t>
            </a:r>
          </a:p>
        </p:txBody>
      </p:sp>
      <p:sp>
        <p:nvSpPr>
          <p:cNvPr id="83974" name="TextBox 11"/>
          <p:cNvSpPr txBox="1">
            <a:spLocks noChangeArrowheads="1"/>
          </p:cNvSpPr>
          <p:nvPr/>
        </p:nvSpPr>
        <p:spPr bwMode="auto">
          <a:xfrm>
            <a:off x="357188" y="3071813"/>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can</a:t>
            </a:r>
          </a:p>
        </p:txBody>
      </p:sp>
      <p:sp>
        <p:nvSpPr>
          <p:cNvPr id="83975" name="TextBox 12"/>
          <p:cNvSpPr txBox="1">
            <a:spLocks noChangeArrowheads="1"/>
          </p:cNvSpPr>
          <p:nvPr/>
        </p:nvSpPr>
        <p:spPr bwMode="auto">
          <a:xfrm>
            <a:off x="3214688" y="3143250"/>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No</a:t>
            </a:r>
          </a:p>
        </p:txBody>
      </p:sp>
      <p:sp>
        <p:nvSpPr>
          <p:cNvPr id="83976" name="矩形 13"/>
          <p:cNvSpPr>
            <a:spLocks noChangeArrowheads="1"/>
          </p:cNvSpPr>
          <p:nvPr/>
        </p:nvSpPr>
        <p:spPr bwMode="auto">
          <a:xfrm>
            <a:off x="6000750" y="3143250"/>
            <a:ext cx="2071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 i</a:t>
            </a:r>
          </a:p>
        </p:txBody>
      </p:sp>
      <p:sp>
        <p:nvSpPr>
          <p:cNvPr id="83977" name="矩形 14"/>
          <p:cNvSpPr>
            <a:spLocks noChangeArrowheads="1"/>
          </p:cNvSpPr>
          <p:nvPr/>
        </p:nvSpPr>
        <p:spPr bwMode="auto">
          <a:xfrm>
            <a:off x="785813" y="3643313"/>
            <a:ext cx="1254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can’t</a:t>
            </a:r>
          </a:p>
        </p:txBody>
      </p:sp>
      <p:sp>
        <p:nvSpPr>
          <p:cNvPr id="83978" name="矩形 15"/>
          <p:cNvSpPr>
            <a:spLocks noChangeArrowheads="1"/>
          </p:cNvSpPr>
          <p:nvPr/>
        </p:nvSpPr>
        <p:spPr bwMode="auto">
          <a:xfrm>
            <a:off x="1857375" y="5072063"/>
            <a:ext cx="9985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Yes</a:t>
            </a:r>
          </a:p>
        </p:txBody>
      </p:sp>
      <p:sp>
        <p:nvSpPr>
          <p:cNvPr id="83979" name="矩形 16"/>
          <p:cNvSpPr>
            <a:spLocks noChangeArrowheads="1"/>
          </p:cNvSpPr>
          <p:nvPr/>
        </p:nvSpPr>
        <p:spPr bwMode="auto">
          <a:xfrm>
            <a:off x="3857625" y="5072063"/>
            <a:ext cx="776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he</a:t>
            </a:r>
          </a:p>
        </p:txBody>
      </p:sp>
      <p:sp>
        <p:nvSpPr>
          <p:cNvPr id="83980" name="矩形 17"/>
          <p:cNvSpPr>
            <a:spLocks noChangeArrowheads="1"/>
          </p:cNvSpPr>
          <p:nvPr/>
        </p:nvSpPr>
        <p:spPr bwMode="auto">
          <a:xfrm>
            <a:off x="500063" y="5500688"/>
            <a:ext cx="1003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can</a:t>
            </a:r>
          </a:p>
        </p:txBody>
      </p:sp>
      <p:sp>
        <p:nvSpPr>
          <p:cNvPr id="83981" name="矩形 18"/>
          <p:cNvSpPr>
            <a:spLocks noChangeArrowheads="1"/>
          </p:cNvSpPr>
          <p:nvPr/>
        </p:nvSpPr>
        <p:spPr bwMode="auto">
          <a:xfrm>
            <a:off x="2714625" y="5572125"/>
            <a:ext cx="844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No</a:t>
            </a:r>
          </a:p>
        </p:txBody>
      </p:sp>
      <p:sp>
        <p:nvSpPr>
          <p:cNvPr id="83982" name="矩形 19"/>
          <p:cNvSpPr>
            <a:spLocks noChangeArrowheads="1"/>
          </p:cNvSpPr>
          <p:nvPr/>
        </p:nvSpPr>
        <p:spPr bwMode="auto">
          <a:xfrm>
            <a:off x="5429250" y="5572125"/>
            <a:ext cx="776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b="1">
                <a:solidFill>
                  <a:srgbClr val="FF0000"/>
                </a:solidFill>
              </a:rPr>
              <a:t> he</a:t>
            </a:r>
          </a:p>
        </p:txBody>
      </p:sp>
      <p:sp>
        <p:nvSpPr>
          <p:cNvPr id="83983" name="矩形 20"/>
          <p:cNvSpPr>
            <a:spLocks noChangeArrowheads="1"/>
          </p:cNvSpPr>
          <p:nvPr/>
        </p:nvSpPr>
        <p:spPr bwMode="auto">
          <a:xfrm>
            <a:off x="1214438" y="6143625"/>
            <a:ext cx="1254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a:t> </a:t>
            </a:r>
            <a:r>
              <a:rPr lang="en-US" altLang="zh-CN" sz="3200" b="1">
                <a:solidFill>
                  <a:srgbClr val="FF0000"/>
                </a:solidFill>
              </a:rPr>
              <a:t>can’t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blinds(horizontal)">
                                      <p:cBhvr>
                                        <p:cTn id="12" dur="500"/>
                                        <p:tgtEl>
                                          <p:spTgt spid="839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blinds(horizontal)">
                                      <p:cBhvr>
                                        <p:cTn id="17" dur="500"/>
                                        <p:tgtEl>
                                          <p:spTgt spid="8397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5"/>
                                        </p:tgtEl>
                                        <p:attrNameLst>
                                          <p:attrName>style.visibility</p:attrName>
                                        </p:attrNameLst>
                                      </p:cBhvr>
                                      <p:to>
                                        <p:strVal val="visible"/>
                                      </p:to>
                                    </p:set>
                                    <p:animEffect transition="in" filter="blinds(horizontal)">
                                      <p:cBhvr>
                                        <p:cTn id="22" dur="500"/>
                                        <p:tgtEl>
                                          <p:spTgt spid="839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6"/>
                                        </p:tgtEl>
                                        <p:attrNameLst>
                                          <p:attrName>style.visibility</p:attrName>
                                        </p:attrNameLst>
                                      </p:cBhvr>
                                      <p:to>
                                        <p:strVal val="visible"/>
                                      </p:to>
                                    </p:set>
                                    <p:animEffect transition="in" filter="blinds(horizontal)">
                                      <p:cBhvr>
                                        <p:cTn id="27" dur="500"/>
                                        <p:tgtEl>
                                          <p:spTgt spid="839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77"/>
                                        </p:tgtEl>
                                        <p:attrNameLst>
                                          <p:attrName>style.visibility</p:attrName>
                                        </p:attrNameLst>
                                      </p:cBhvr>
                                      <p:to>
                                        <p:strVal val="visible"/>
                                      </p:to>
                                    </p:set>
                                    <p:animEffect transition="in" filter="blinds(horizontal)">
                                      <p:cBhvr>
                                        <p:cTn id="32" dur="500"/>
                                        <p:tgtEl>
                                          <p:spTgt spid="8397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78"/>
                                        </p:tgtEl>
                                        <p:attrNameLst>
                                          <p:attrName>style.visibility</p:attrName>
                                        </p:attrNameLst>
                                      </p:cBhvr>
                                      <p:to>
                                        <p:strVal val="visible"/>
                                      </p:to>
                                    </p:set>
                                    <p:animEffect transition="in" filter="blinds(horizontal)">
                                      <p:cBhvr>
                                        <p:cTn id="37" dur="500"/>
                                        <p:tgtEl>
                                          <p:spTgt spid="8397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979"/>
                                        </p:tgtEl>
                                        <p:attrNameLst>
                                          <p:attrName>style.visibility</p:attrName>
                                        </p:attrNameLst>
                                      </p:cBhvr>
                                      <p:to>
                                        <p:strVal val="visible"/>
                                      </p:to>
                                    </p:set>
                                    <p:animEffect transition="in" filter="blinds(horizontal)">
                                      <p:cBhvr>
                                        <p:cTn id="42" dur="500"/>
                                        <p:tgtEl>
                                          <p:spTgt spid="8397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980"/>
                                        </p:tgtEl>
                                        <p:attrNameLst>
                                          <p:attrName>style.visibility</p:attrName>
                                        </p:attrNameLst>
                                      </p:cBhvr>
                                      <p:to>
                                        <p:strVal val="visible"/>
                                      </p:to>
                                    </p:set>
                                    <p:animEffect transition="in" filter="blinds(horizontal)">
                                      <p:cBhvr>
                                        <p:cTn id="47" dur="500"/>
                                        <p:tgtEl>
                                          <p:spTgt spid="8398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3981"/>
                                        </p:tgtEl>
                                        <p:attrNameLst>
                                          <p:attrName>style.visibility</p:attrName>
                                        </p:attrNameLst>
                                      </p:cBhvr>
                                      <p:to>
                                        <p:strVal val="visible"/>
                                      </p:to>
                                    </p:set>
                                    <p:animEffect transition="in" filter="blinds(horizontal)">
                                      <p:cBhvr>
                                        <p:cTn id="52" dur="500"/>
                                        <p:tgtEl>
                                          <p:spTgt spid="8398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3982"/>
                                        </p:tgtEl>
                                        <p:attrNameLst>
                                          <p:attrName>style.visibility</p:attrName>
                                        </p:attrNameLst>
                                      </p:cBhvr>
                                      <p:to>
                                        <p:strVal val="visible"/>
                                      </p:to>
                                    </p:set>
                                    <p:anim calcmode="lin" valueType="num">
                                      <p:cBhvr additive="base">
                                        <p:cTn id="57" dur="500" fill="hold"/>
                                        <p:tgtEl>
                                          <p:spTgt spid="83982"/>
                                        </p:tgtEl>
                                        <p:attrNameLst>
                                          <p:attrName>ppt_x</p:attrName>
                                        </p:attrNameLst>
                                      </p:cBhvr>
                                      <p:tavLst>
                                        <p:tav tm="0">
                                          <p:val>
                                            <p:strVal val="#ppt_x"/>
                                          </p:val>
                                        </p:tav>
                                        <p:tav tm="100000">
                                          <p:val>
                                            <p:strVal val="#ppt_x"/>
                                          </p:val>
                                        </p:tav>
                                      </p:tavLst>
                                    </p:anim>
                                    <p:anim calcmode="lin" valueType="num">
                                      <p:cBhvr additive="base">
                                        <p:cTn id="58" dur="500" fill="hold"/>
                                        <p:tgtEl>
                                          <p:spTgt spid="8398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3983"/>
                                        </p:tgtEl>
                                        <p:attrNameLst>
                                          <p:attrName>style.visibility</p:attrName>
                                        </p:attrNameLst>
                                      </p:cBhvr>
                                      <p:to>
                                        <p:strVal val="visible"/>
                                      </p:to>
                                    </p:set>
                                    <p:anim calcmode="lin" valueType="num">
                                      <p:cBhvr additive="base">
                                        <p:cTn id="63" dur="500" fill="hold"/>
                                        <p:tgtEl>
                                          <p:spTgt spid="83983"/>
                                        </p:tgtEl>
                                        <p:attrNameLst>
                                          <p:attrName>ppt_x</p:attrName>
                                        </p:attrNameLst>
                                      </p:cBhvr>
                                      <p:tavLst>
                                        <p:tav tm="0">
                                          <p:val>
                                            <p:strVal val="#ppt_x"/>
                                          </p:val>
                                        </p:tav>
                                        <p:tav tm="100000">
                                          <p:val>
                                            <p:strVal val="#ppt_x"/>
                                          </p:val>
                                        </p:tav>
                                      </p:tavLst>
                                    </p:anim>
                                    <p:anim calcmode="lin" valueType="num">
                                      <p:cBhvr additive="base">
                                        <p:cTn id="64" dur="500" fill="hold"/>
                                        <p:tgtEl>
                                          <p:spTgt spid="839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P spid="83975" grpId="0"/>
      <p:bldP spid="83976" grpId="0"/>
      <p:bldP spid="83977" grpId="0"/>
      <p:bldP spid="83978" grpId="0"/>
      <p:bldP spid="83979" grpId="0"/>
      <p:bldP spid="83980" grpId="0"/>
      <p:bldP spid="83981" grpId="0"/>
      <p:bldP spid="83982" grpId="0"/>
      <p:bldP spid="8398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矩形 1"/>
          <p:cNvSpPr>
            <a:spLocks noChangeArrowheads="1"/>
          </p:cNvSpPr>
          <p:nvPr/>
        </p:nvSpPr>
        <p:spPr bwMode="auto">
          <a:xfrm>
            <a:off x="762000" y="2249488"/>
            <a:ext cx="784860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t>3. ---Can Jane and Julia swim?</a:t>
            </a:r>
            <a:br>
              <a:rPr lang="en-US" altLang="zh-CN" sz="3200" dirty="0"/>
            </a:br>
            <a:r>
              <a:rPr lang="en-US" altLang="zh-CN" sz="3200" dirty="0"/>
              <a:t>   --- __________,__________ __________./____________,__________ _____________.</a:t>
            </a:r>
            <a:br>
              <a:rPr lang="en-US" altLang="zh-CN" sz="3200" dirty="0"/>
            </a:br>
            <a:r>
              <a:rPr lang="zh-CN" altLang="en-US" sz="3200" dirty="0"/>
              <a:t>肯定回答：</a:t>
            </a:r>
            <a:r>
              <a:rPr lang="en-US" altLang="zh-CN" sz="3200" dirty="0"/>
              <a:t>Yes, + </a:t>
            </a:r>
            <a:r>
              <a:rPr lang="zh-CN" altLang="en-US" sz="3200" dirty="0"/>
              <a:t>主语</a:t>
            </a:r>
            <a:r>
              <a:rPr lang="en-US" altLang="zh-CN" sz="3200" dirty="0"/>
              <a:t>+___________</a:t>
            </a:r>
            <a:br>
              <a:rPr lang="en-US" altLang="zh-CN" sz="3200" dirty="0"/>
            </a:br>
            <a:r>
              <a:rPr lang="zh-CN" altLang="en-US" sz="3200" dirty="0"/>
              <a:t>否定回答：</a:t>
            </a:r>
            <a:r>
              <a:rPr lang="en-US" altLang="zh-CN" sz="3200" dirty="0"/>
              <a:t>No, + </a:t>
            </a:r>
            <a:r>
              <a:rPr lang="zh-CN" altLang="en-US" sz="3200" dirty="0"/>
              <a:t>主语</a:t>
            </a:r>
            <a:r>
              <a:rPr lang="en-US" altLang="zh-CN" sz="3200" dirty="0"/>
              <a:t>+___________</a:t>
            </a:r>
          </a:p>
        </p:txBody>
      </p:sp>
      <p:sp>
        <p:nvSpPr>
          <p:cNvPr id="86019" name="Text Box 21"/>
          <p:cNvSpPr txBox="1">
            <a:spLocks noChangeArrowheads="1"/>
          </p:cNvSpPr>
          <p:nvPr/>
        </p:nvSpPr>
        <p:spPr bwMode="auto">
          <a:xfrm>
            <a:off x="349250" y="606425"/>
            <a:ext cx="8418513" cy="1079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a:t>Period 1</a:t>
            </a:r>
            <a:r>
              <a:rPr lang="zh-CN" altLang="en-US" sz="3200" b="1"/>
              <a:t>训练案 </a:t>
            </a:r>
            <a:r>
              <a:rPr lang="en-US" altLang="zh-CN" sz="3200" b="1"/>
              <a:t>(</a:t>
            </a:r>
            <a:r>
              <a:rPr lang="zh-CN" altLang="en-US" sz="3200" b="1"/>
              <a:t>课本</a:t>
            </a:r>
            <a:r>
              <a:rPr lang="en-US" altLang="zh-CN" sz="3200" b="1"/>
              <a:t>P1-P2)</a:t>
            </a:r>
          </a:p>
          <a:p>
            <a:pPr algn="ctr">
              <a:buFont typeface="Arial" panose="020B0604020202020204" pitchFamily="34" charset="0"/>
              <a:buNone/>
            </a:pPr>
            <a:r>
              <a:rPr lang="zh-CN" altLang="en-US" sz="3200" b="1"/>
              <a:t>成效追踪</a:t>
            </a:r>
            <a:endParaRPr lang="zh-CN" altLang="en-US" sz="3200"/>
          </a:p>
        </p:txBody>
      </p:sp>
      <p:sp>
        <p:nvSpPr>
          <p:cNvPr id="86020" name="TextBox 3"/>
          <p:cNvSpPr txBox="1">
            <a:spLocks noChangeArrowheads="1"/>
          </p:cNvSpPr>
          <p:nvPr/>
        </p:nvSpPr>
        <p:spPr bwMode="auto">
          <a:xfrm>
            <a:off x="2119313" y="2678113"/>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Yes</a:t>
            </a:r>
          </a:p>
        </p:txBody>
      </p:sp>
      <p:sp>
        <p:nvSpPr>
          <p:cNvPr id="86021" name="TextBox 4"/>
          <p:cNvSpPr txBox="1">
            <a:spLocks noChangeArrowheads="1"/>
          </p:cNvSpPr>
          <p:nvPr/>
        </p:nvSpPr>
        <p:spPr bwMode="auto">
          <a:xfrm>
            <a:off x="4476750" y="2606675"/>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they</a:t>
            </a:r>
          </a:p>
        </p:txBody>
      </p:sp>
      <p:sp>
        <p:nvSpPr>
          <p:cNvPr id="86022" name="TextBox 5"/>
          <p:cNvSpPr txBox="1">
            <a:spLocks noChangeArrowheads="1"/>
          </p:cNvSpPr>
          <p:nvPr/>
        </p:nvSpPr>
        <p:spPr bwMode="auto">
          <a:xfrm>
            <a:off x="1262063" y="3249613"/>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can</a:t>
            </a:r>
          </a:p>
        </p:txBody>
      </p:sp>
      <p:sp>
        <p:nvSpPr>
          <p:cNvPr id="86023" name="TextBox 6"/>
          <p:cNvSpPr txBox="1">
            <a:spLocks noChangeArrowheads="1"/>
          </p:cNvSpPr>
          <p:nvPr/>
        </p:nvSpPr>
        <p:spPr bwMode="auto">
          <a:xfrm>
            <a:off x="4191000" y="3178175"/>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No</a:t>
            </a:r>
          </a:p>
        </p:txBody>
      </p:sp>
      <p:sp>
        <p:nvSpPr>
          <p:cNvPr id="86024" name="TextBox 7"/>
          <p:cNvSpPr txBox="1">
            <a:spLocks noChangeArrowheads="1"/>
          </p:cNvSpPr>
          <p:nvPr/>
        </p:nvSpPr>
        <p:spPr bwMode="auto">
          <a:xfrm>
            <a:off x="6619875" y="3106738"/>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they</a:t>
            </a:r>
          </a:p>
        </p:txBody>
      </p:sp>
      <p:sp>
        <p:nvSpPr>
          <p:cNvPr id="86025" name="矩形 20"/>
          <p:cNvSpPr>
            <a:spLocks noChangeArrowheads="1"/>
          </p:cNvSpPr>
          <p:nvPr/>
        </p:nvSpPr>
        <p:spPr bwMode="auto">
          <a:xfrm>
            <a:off x="1762125" y="3749675"/>
            <a:ext cx="1254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a:t> </a:t>
            </a:r>
            <a:r>
              <a:rPr lang="en-US" altLang="zh-CN" sz="3200" b="1">
                <a:solidFill>
                  <a:srgbClr val="FF0000"/>
                </a:solidFill>
              </a:rPr>
              <a:t>can’t</a:t>
            </a:r>
          </a:p>
        </p:txBody>
      </p:sp>
      <p:sp>
        <p:nvSpPr>
          <p:cNvPr id="86026" name="矩形 20"/>
          <p:cNvSpPr>
            <a:spLocks noChangeArrowheads="1"/>
          </p:cNvSpPr>
          <p:nvPr/>
        </p:nvSpPr>
        <p:spPr bwMode="auto">
          <a:xfrm>
            <a:off x="5691188" y="4178300"/>
            <a:ext cx="1003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a:t> </a:t>
            </a:r>
            <a:r>
              <a:rPr lang="en-US" altLang="zh-CN" sz="3200" b="1">
                <a:solidFill>
                  <a:srgbClr val="FF0000"/>
                </a:solidFill>
              </a:rPr>
              <a:t>can</a:t>
            </a:r>
          </a:p>
        </p:txBody>
      </p:sp>
      <p:sp>
        <p:nvSpPr>
          <p:cNvPr id="86027" name="矩形 20"/>
          <p:cNvSpPr>
            <a:spLocks noChangeArrowheads="1"/>
          </p:cNvSpPr>
          <p:nvPr/>
        </p:nvSpPr>
        <p:spPr bwMode="auto">
          <a:xfrm>
            <a:off x="5619750" y="4749800"/>
            <a:ext cx="1254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buFont typeface="Arial" panose="020B0604020202020204" pitchFamily="34" charset="0"/>
              <a:buNone/>
            </a:pPr>
            <a:r>
              <a:rPr lang="en-US" altLang="zh-CN" sz="3200"/>
              <a:t> </a:t>
            </a:r>
            <a:r>
              <a:rPr lang="en-US" altLang="zh-CN" sz="3200" b="1">
                <a:solidFill>
                  <a:srgbClr val="FF0000"/>
                </a:solidFill>
              </a:rPr>
              <a:t>can’t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blinds(horizontal)">
                                      <p:cBhvr>
                                        <p:cTn id="7" dur="500"/>
                                        <p:tgtEl>
                                          <p:spTgt spid="860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1"/>
                                        </p:tgtEl>
                                        <p:attrNameLst>
                                          <p:attrName>style.visibility</p:attrName>
                                        </p:attrNameLst>
                                      </p:cBhvr>
                                      <p:to>
                                        <p:strVal val="visible"/>
                                      </p:to>
                                    </p:set>
                                    <p:animEffect transition="in" filter="blinds(horizontal)">
                                      <p:cBhvr>
                                        <p:cTn id="12" dur="500"/>
                                        <p:tgtEl>
                                          <p:spTgt spid="860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2"/>
                                        </p:tgtEl>
                                        <p:attrNameLst>
                                          <p:attrName>style.visibility</p:attrName>
                                        </p:attrNameLst>
                                      </p:cBhvr>
                                      <p:to>
                                        <p:strVal val="visible"/>
                                      </p:to>
                                    </p:set>
                                    <p:animEffect transition="in" filter="blinds(horizontal)">
                                      <p:cBhvr>
                                        <p:cTn id="17" dur="500"/>
                                        <p:tgtEl>
                                          <p:spTgt spid="860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3"/>
                                        </p:tgtEl>
                                        <p:attrNameLst>
                                          <p:attrName>style.visibility</p:attrName>
                                        </p:attrNameLst>
                                      </p:cBhvr>
                                      <p:to>
                                        <p:strVal val="visible"/>
                                      </p:to>
                                    </p:set>
                                    <p:animEffect transition="in" filter="blinds(horizontal)">
                                      <p:cBhvr>
                                        <p:cTn id="22" dur="500"/>
                                        <p:tgtEl>
                                          <p:spTgt spid="860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4"/>
                                        </p:tgtEl>
                                        <p:attrNameLst>
                                          <p:attrName>style.visibility</p:attrName>
                                        </p:attrNameLst>
                                      </p:cBhvr>
                                      <p:to>
                                        <p:strVal val="visible"/>
                                      </p:to>
                                    </p:set>
                                    <p:animEffect transition="in" filter="blinds(horizontal)">
                                      <p:cBhvr>
                                        <p:cTn id="27" dur="500"/>
                                        <p:tgtEl>
                                          <p:spTgt spid="860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6025"/>
                                        </p:tgtEl>
                                        <p:attrNameLst>
                                          <p:attrName>style.visibility</p:attrName>
                                        </p:attrNameLst>
                                      </p:cBhvr>
                                      <p:to>
                                        <p:strVal val="visible"/>
                                      </p:to>
                                    </p:set>
                                    <p:animEffect transition="in" filter="blinds(horizontal)">
                                      <p:cBhvr>
                                        <p:cTn id="32" dur="500"/>
                                        <p:tgtEl>
                                          <p:spTgt spid="8602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026"/>
                                        </p:tgtEl>
                                        <p:attrNameLst>
                                          <p:attrName>style.visibility</p:attrName>
                                        </p:attrNameLst>
                                      </p:cBhvr>
                                      <p:to>
                                        <p:strVal val="visible"/>
                                      </p:to>
                                    </p:set>
                                    <p:animEffect transition="in" filter="blinds(horizontal)">
                                      <p:cBhvr>
                                        <p:cTn id="37" dur="500"/>
                                        <p:tgtEl>
                                          <p:spTgt spid="8602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6027"/>
                                        </p:tgtEl>
                                        <p:attrNameLst>
                                          <p:attrName>style.visibility</p:attrName>
                                        </p:attrNameLst>
                                      </p:cBhvr>
                                      <p:to>
                                        <p:strVal val="visible"/>
                                      </p:to>
                                    </p:set>
                                    <p:animEffect transition="in" filter="blinds(horizontal)">
                                      <p:cBhvr>
                                        <p:cTn id="42" dur="500"/>
                                        <p:tgtEl>
                                          <p:spTgt spid="86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2" grpId="0"/>
      <p:bldP spid="86023" grpId="0"/>
      <p:bldP spid="86024" grpId="0"/>
      <p:bldP spid="86025" grpId="0"/>
      <p:bldP spid="86026" grpId="0"/>
      <p:bldP spid="86027"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899</Words>
  <Application>Microsoft Office PowerPoint</Application>
  <PresentationFormat>全屏显示(4:3)</PresentationFormat>
  <Paragraphs>180</Paragraphs>
  <Slides>13</Slides>
  <Notes>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2023-01-16T23:51:40Z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0AFA7382056D46A58EDE67F5413C08AB</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