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453" r:id="rId3"/>
    <p:sldId id="481" r:id="rId4"/>
    <p:sldId id="482" r:id="rId5"/>
    <p:sldId id="456" r:id="rId6"/>
    <p:sldId id="457" r:id="rId7"/>
    <p:sldId id="458" r:id="rId8"/>
    <p:sldId id="483" r:id="rId9"/>
    <p:sldId id="460" r:id="rId10"/>
    <p:sldId id="461" r:id="rId11"/>
    <p:sldId id="463" r:id="rId12"/>
    <p:sldId id="484" r:id="rId13"/>
    <p:sldId id="465" r:id="rId14"/>
    <p:sldId id="466" r:id="rId15"/>
    <p:sldId id="485" r:id="rId16"/>
    <p:sldId id="468" r:id="rId17"/>
    <p:sldId id="486" r:id="rId18"/>
    <p:sldId id="487" r:id="rId19"/>
    <p:sldId id="488" r:id="rId20"/>
    <p:sldId id="489" r:id="rId21"/>
    <p:sldId id="478" r:id="rId22"/>
    <p:sldId id="479" r:id="rId23"/>
    <p:sldId id="490" r:id="rId24"/>
    <p:sldId id="491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D"/>
    <a:srgbClr val="F29D33"/>
    <a:srgbClr val="282447"/>
    <a:srgbClr val="DC2E3A"/>
    <a:srgbClr val="DCDCDC"/>
    <a:srgbClr val="FEFDF9"/>
    <a:srgbClr val="E7E7E7"/>
    <a:srgbClr val="DDDDDD"/>
    <a:srgbClr val="F39438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14" autoAdjust="0"/>
  </p:normalViewPr>
  <p:slideViewPr>
    <p:cSldViewPr>
      <p:cViewPr varScale="1">
        <p:scale>
          <a:sx n="77" d="100"/>
          <a:sy n="77" d="100"/>
        </p:scale>
        <p:origin x="-102" y="-11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70664F7-327F-46E4-B0AB-B69E1A3AA9B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A8CAF0-2261-45A0-96C0-66AC51347CE1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5B35D1-A73F-4E69-A1CB-6111C1A1A0D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5B35D1-A73F-4E69-A1CB-6111C1A1A0DB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10A66E-D3AE-4CD6-9110-36946E72424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10A66E-D3AE-4CD6-9110-36946E72424E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10A66E-D3AE-4CD6-9110-36946E72424E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10A66E-D3AE-4CD6-9110-36946E72424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031C16-CF5F-4784-8EA2-8E03B9DFE40A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4067DA-84CD-4152-9C7C-76767A8FDD65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4067DA-84CD-4152-9C7C-76767A8FDD65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A9B3A2E-17E6-41C1-B864-579EBC150D0D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DA5AF1-4DF6-4D75-8274-060783E15F72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88B7BC-1D60-4B6B-B1C8-DB9A4614D6DE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CC02A-3B57-4CAE-97AD-692F911B8053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9AC7D2-FAC7-4C59-8E9D-46E791608967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ADF932D-3B6A-4232-93D3-1428EE3E58CB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4815520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charset="-122"/>
              </a:rPr>
              <a:t>http://www.2Ppt.com/xiazai/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0810" r="6928" b="943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4"/>
          <a:stretch>
            <a:fillRect/>
          </a:stretch>
        </p:blipFill>
        <p:spPr>
          <a:xfrm>
            <a:off x="76200" y="333502"/>
            <a:ext cx="698442" cy="464772"/>
          </a:xfrm>
          <a:prstGeom prst="rect">
            <a:avLst/>
          </a:prstGeom>
        </p:spPr>
      </p:pic>
      <p:sp>
        <p:nvSpPr>
          <p:cNvPr id="4" name="TextBox 77"/>
          <p:cNvSpPr txBox="1"/>
          <p:nvPr userDrawn="1"/>
        </p:nvSpPr>
        <p:spPr bwMode="auto">
          <a:xfrm>
            <a:off x="370333" y="416992"/>
            <a:ext cx="2133600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什么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是早恋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6741"/>
            <a:ext cx="1371600" cy="1275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341"/>
            <a:ext cx="1219200" cy="128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0810" r="6928" b="943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4"/>
          <a:stretch>
            <a:fillRect/>
          </a:stretch>
        </p:blipFill>
        <p:spPr>
          <a:xfrm>
            <a:off x="76200" y="333502"/>
            <a:ext cx="698442" cy="464772"/>
          </a:xfrm>
          <a:prstGeom prst="rect">
            <a:avLst/>
          </a:prstGeom>
        </p:spPr>
      </p:pic>
      <p:sp>
        <p:nvSpPr>
          <p:cNvPr id="4" name="TextBox 77"/>
          <p:cNvSpPr txBox="1"/>
          <p:nvPr userDrawn="1"/>
        </p:nvSpPr>
        <p:spPr bwMode="auto">
          <a:xfrm>
            <a:off x="762000" y="416992"/>
            <a:ext cx="2133600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为什么会产生早恋？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6741"/>
            <a:ext cx="1371600" cy="1275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341"/>
            <a:ext cx="1219200" cy="128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0810" r="6928" b="943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4"/>
          <a:stretch>
            <a:fillRect/>
          </a:stretch>
        </p:blipFill>
        <p:spPr>
          <a:xfrm>
            <a:off x="76200" y="333502"/>
            <a:ext cx="698442" cy="464772"/>
          </a:xfrm>
          <a:prstGeom prst="rect">
            <a:avLst/>
          </a:prstGeom>
        </p:spPr>
      </p:pic>
      <p:sp>
        <p:nvSpPr>
          <p:cNvPr id="4" name="TextBox 77"/>
          <p:cNvSpPr txBox="1"/>
          <p:nvPr userDrawn="1"/>
        </p:nvSpPr>
        <p:spPr bwMode="auto">
          <a:xfrm>
            <a:off x="370332" y="416992"/>
            <a:ext cx="4201667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早恋会给中学生带来哪些影响</a:t>
            </a: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6741"/>
            <a:ext cx="1371600" cy="1275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341"/>
            <a:ext cx="1219200" cy="128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0810" r="6928" b="943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4"/>
          <a:stretch>
            <a:fillRect/>
          </a:stretch>
        </p:blipFill>
        <p:spPr>
          <a:xfrm>
            <a:off x="76200" y="333502"/>
            <a:ext cx="698442" cy="464772"/>
          </a:xfrm>
          <a:prstGeom prst="rect">
            <a:avLst/>
          </a:prstGeom>
        </p:spPr>
      </p:pic>
      <p:sp>
        <p:nvSpPr>
          <p:cNvPr id="4" name="TextBox 77"/>
          <p:cNvSpPr txBox="1"/>
          <p:nvPr userDrawn="1"/>
        </p:nvSpPr>
        <p:spPr bwMode="auto">
          <a:xfrm>
            <a:off x="457200" y="416992"/>
            <a:ext cx="2133600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怎样避免早恋</a:t>
            </a: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6741"/>
            <a:ext cx="1371600" cy="1275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341"/>
            <a:ext cx="1219200" cy="128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10810" r="6928" b="9438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6741"/>
            <a:ext cx="1371600" cy="12757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341"/>
            <a:ext cx="1219200" cy="128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238" y="2435108"/>
            <a:ext cx="7585566" cy="2690986"/>
            <a:chOff x="-238" y="2435108"/>
            <a:chExt cx="7585566" cy="2690986"/>
          </a:xfrm>
        </p:grpSpPr>
        <p:sp>
          <p:nvSpPr>
            <p:cNvPr id="11" name="椭圆 10"/>
            <p:cNvSpPr/>
            <p:nvPr/>
          </p:nvSpPr>
          <p:spPr>
            <a:xfrm>
              <a:off x="7255515" y="2800350"/>
              <a:ext cx="109930" cy="1099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65445" y="2530468"/>
              <a:ext cx="218696" cy="21869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097468" y="2435108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238" y="2897774"/>
              <a:ext cx="7585566" cy="2228320"/>
            </a:xfrm>
            <a:custGeom>
              <a:avLst/>
              <a:gdLst>
                <a:gd name="connsiteX0" fmla="*/ 5518673 w 5518673"/>
                <a:gd name="connsiteY0" fmla="*/ 269928 h 705720"/>
                <a:gd name="connsiteX1" fmla="*/ 3173506 w 5518673"/>
                <a:gd name="connsiteY1" fmla="*/ 700234 h 705720"/>
                <a:gd name="connsiteX2" fmla="*/ 0 w 5518673"/>
                <a:gd name="connsiteY2" fmla="*/ 987 h 705720"/>
                <a:gd name="connsiteX0-1" fmla="*/ 5721043 w 5721043"/>
                <a:gd name="connsiteY0-2" fmla="*/ 0 h 1258480"/>
                <a:gd name="connsiteX1-3" fmla="*/ 3173506 w 5721043"/>
                <a:gd name="connsiteY1-4" fmla="*/ 1251289 h 1258480"/>
                <a:gd name="connsiteX2-5" fmla="*/ 0 w 5721043"/>
                <a:gd name="connsiteY2-6" fmla="*/ 552042 h 1258480"/>
                <a:gd name="connsiteX0-7" fmla="*/ 5721043 w 5721043"/>
                <a:gd name="connsiteY0-8" fmla="*/ 0 h 1258480"/>
                <a:gd name="connsiteX1-9" fmla="*/ 3173506 w 5721043"/>
                <a:gd name="connsiteY1-10" fmla="*/ 1251289 h 1258480"/>
                <a:gd name="connsiteX2-11" fmla="*/ 0 w 5721043"/>
                <a:gd name="connsiteY2-12" fmla="*/ 552042 h 1258480"/>
                <a:gd name="connsiteX0-13" fmla="*/ 5721043 w 5721043"/>
                <a:gd name="connsiteY0-14" fmla="*/ 0 h 1267915"/>
                <a:gd name="connsiteX1-15" fmla="*/ 3173506 w 5721043"/>
                <a:gd name="connsiteY1-16" fmla="*/ 1251289 h 1267915"/>
                <a:gd name="connsiteX2-17" fmla="*/ 0 w 5721043"/>
                <a:gd name="connsiteY2-18" fmla="*/ 552042 h 1267915"/>
                <a:gd name="connsiteX0-19" fmla="*/ 5721043 w 5721043"/>
                <a:gd name="connsiteY0-20" fmla="*/ 0 h 1267915"/>
                <a:gd name="connsiteX1-21" fmla="*/ 3173506 w 5721043"/>
                <a:gd name="connsiteY1-22" fmla="*/ 1251289 h 1267915"/>
                <a:gd name="connsiteX2-23" fmla="*/ 0 w 5721043"/>
                <a:gd name="connsiteY2-24" fmla="*/ 552042 h 1267915"/>
                <a:gd name="connsiteX0-25" fmla="*/ 6264248 w 6264248"/>
                <a:gd name="connsiteY0-26" fmla="*/ 0 h 1280409"/>
                <a:gd name="connsiteX1-27" fmla="*/ 3716711 w 6264248"/>
                <a:gd name="connsiteY1-28" fmla="*/ 1251289 h 1280409"/>
                <a:gd name="connsiteX2-29" fmla="*/ 0 w 6264248"/>
                <a:gd name="connsiteY2-30" fmla="*/ 1102702 h 1280409"/>
                <a:gd name="connsiteX0-31" fmla="*/ 6264248 w 6264248"/>
                <a:gd name="connsiteY0-32" fmla="*/ 0 h 1270554"/>
                <a:gd name="connsiteX1-33" fmla="*/ 3716711 w 6264248"/>
                <a:gd name="connsiteY1-34" fmla="*/ 1251289 h 1270554"/>
                <a:gd name="connsiteX2-35" fmla="*/ 0 w 6264248"/>
                <a:gd name="connsiteY2-36" fmla="*/ 1102702 h 1270554"/>
                <a:gd name="connsiteX0-37" fmla="*/ 7510425 w 7510425"/>
                <a:gd name="connsiteY0-38" fmla="*/ 0 h 2073863"/>
                <a:gd name="connsiteX1-39" fmla="*/ 4962888 w 7510425"/>
                <a:gd name="connsiteY1-40" fmla="*/ 1251289 h 2073863"/>
                <a:gd name="connsiteX2-41" fmla="*/ 0 w 7510425"/>
                <a:gd name="connsiteY2-42" fmla="*/ 2073863 h 2073863"/>
                <a:gd name="connsiteX0-43" fmla="*/ 7510425 w 7510425"/>
                <a:gd name="connsiteY0-44" fmla="*/ 0 h 2073863"/>
                <a:gd name="connsiteX1-45" fmla="*/ 4962888 w 7510425"/>
                <a:gd name="connsiteY1-46" fmla="*/ 1251289 h 2073863"/>
                <a:gd name="connsiteX2-47" fmla="*/ 0 w 7510425"/>
                <a:gd name="connsiteY2-48" fmla="*/ 2073863 h 20738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10425" h="2073863">
                  <a:moveTo>
                    <a:pt x="7510425" y="0"/>
                  </a:moveTo>
                  <a:cubicBezTo>
                    <a:pt x="6648616" y="117420"/>
                    <a:pt x="6214625" y="905645"/>
                    <a:pt x="4962888" y="1251289"/>
                  </a:cubicBezTo>
                  <a:cubicBezTo>
                    <a:pt x="3711151" y="1596933"/>
                    <a:pt x="2194907" y="-369502"/>
                    <a:pt x="0" y="2073863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72495" y="3758387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21867" y="4119867"/>
              <a:ext cx="218696" cy="21869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171071" y="3867907"/>
              <a:ext cx="109930" cy="1099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87641" y="3978335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8" name="副标题 3"/>
          <p:cNvSpPr>
            <a:spLocks noGrp="1"/>
          </p:cNvSpPr>
          <p:nvPr>
            <p:ph type="subTitle" idx="4294967295"/>
          </p:nvPr>
        </p:nvSpPr>
        <p:spPr>
          <a:xfrm>
            <a:off x="2971799" y="3333750"/>
            <a:ext cx="3136164" cy="314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zh-CN" altLang="en-US" sz="1400" noProof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宣讲人：</a:t>
            </a:r>
            <a:r>
              <a:rPr lang="en-US" altLang="zh-CN" sz="1400" noProof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PPT818    </a:t>
            </a:r>
            <a:r>
              <a:rPr lang="zh-CN" altLang="en-US" sz="1400" noProof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sz="1400" noProof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20XX.XX</a:t>
            </a:r>
            <a:endParaRPr lang="zh-CN" altLang="en-US" sz="1400" noProof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09800" y="2343150"/>
            <a:ext cx="4800600" cy="400050"/>
            <a:chOff x="2286000" y="2364666"/>
            <a:chExt cx="4800600" cy="400050"/>
          </a:xfrm>
        </p:grpSpPr>
        <p:sp>
          <p:nvSpPr>
            <p:cNvPr id="7" name="矩形 6"/>
            <p:cNvSpPr/>
            <p:nvPr/>
          </p:nvSpPr>
          <p:spPr>
            <a:xfrm>
              <a:off x="2442882" y="2364666"/>
              <a:ext cx="4643718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spc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校园早恋主题教育班会 </a:t>
              </a:r>
              <a:endParaRPr lang="zh-CN" altLang="en-US" sz="1900" spc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286000" y="2371190"/>
              <a:ext cx="4760259" cy="3935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209800" y="2876550"/>
            <a:ext cx="47965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</a:rPr>
              <a:t>class meeting of early love on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campus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</a:rPr>
              <a:t>love on campus class meeting of early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love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8803" t="10976" r="9405" b="32049"/>
          <a:stretch>
            <a:fillRect/>
          </a:stretch>
        </p:blipFill>
        <p:spPr>
          <a:xfrm>
            <a:off x="2133600" y="1047750"/>
            <a:ext cx="4876800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889"/>
            <a:ext cx="2769154" cy="2907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133" y="1841175"/>
            <a:ext cx="1610667" cy="327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 228"/>
          <p:cNvSpPr/>
          <p:nvPr/>
        </p:nvSpPr>
        <p:spPr>
          <a:xfrm>
            <a:off x="5366742" y="1181100"/>
            <a:ext cx="1428750" cy="1143000"/>
          </a:xfrm>
          <a:prstGeom prst="wedgeRectCallout">
            <a:avLst>
              <a:gd name="adj1" fmla="val -33182"/>
              <a:gd name="adj2" fmla="val 8646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4140" y="1510904"/>
            <a:ext cx="11739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350" kern="0" dirty="0">
                <a:solidFill>
                  <a:schemeClr val="tx2"/>
                </a:solidFill>
                <a:latin typeface="+mn-ea"/>
                <a:sym typeface="+mn-ea"/>
              </a:rPr>
              <a:t>“</a:t>
            </a:r>
            <a:r>
              <a:rPr lang="zh-CN" altLang="en-US" sz="1350" kern="0" dirty="0">
                <a:solidFill>
                  <a:schemeClr val="tx2"/>
                </a:solidFill>
                <a:latin typeface="+mn-ea"/>
                <a:sym typeface="+mn-ea"/>
              </a:rPr>
              <a:t>不知道为什么，就是爱。”</a:t>
            </a:r>
          </a:p>
        </p:txBody>
      </p:sp>
      <p:sp>
        <p:nvSpPr>
          <p:cNvPr id="3" name=" 228"/>
          <p:cNvSpPr/>
          <p:nvPr/>
        </p:nvSpPr>
        <p:spPr>
          <a:xfrm>
            <a:off x="7139743" y="2258616"/>
            <a:ext cx="1137047" cy="909638"/>
          </a:xfrm>
          <a:prstGeom prst="wedgeRectCallout">
            <a:avLst>
              <a:gd name="adj1" fmla="val -33182"/>
              <a:gd name="adj2" fmla="val 8646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0465" y="2368154"/>
            <a:ext cx="1015603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350" kern="0" dirty="0">
                <a:solidFill>
                  <a:schemeClr val="tx2"/>
                </a:solidFill>
                <a:latin typeface="+mn-ea"/>
                <a:sym typeface="+mn-ea"/>
              </a:rPr>
              <a:t>“爱他，因为他英气逼人。”</a:t>
            </a:r>
          </a:p>
        </p:txBody>
      </p:sp>
      <p:sp>
        <p:nvSpPr>
          <p:cNvPr id="6" name=" 228"/>
          <p:cNvSpPr/>
          <p:nvPr/>
        </p:nvSpPr>
        <p:spPr>
          <a:xfrm flipH="1">
            <a:off x="3461742" y="1104900"/>
            <a:ext cx="1271588" cy="1143000"/>
          </a:xfrm>
          <a:prstGeom prst="wedgeRectCallout">
            <a:avLst>
              <a:gd name="adj1" fmla="val -33182"/>
              <a:gd name="adj2" fmla="val 8646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2946" y="1266825"/>
            <a:ext cx="1069181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350" kern="0" dirty="0">
                <a:solidFill>
                  <a:schemeClr val="tx2"/>
                </a:solidFill>
                <a:latin typeface="+mn-ea"/>
                <a:sym typeface="+mn-ea"/>
              </a:rPr>
              <a:t>“她长的漂亮，特别像林志玲。”</a:t>
            </a:r>
          </a:p>
        </p:txBody>
      </p:sp>
      <p:sp>
        <p:nvSpPr>
          <p:cNvPr id="8" name=" 228"/>
          <p:cNvSpPr/>
          <p:nvPr/>
        </p:nvSpPr>
        <p:spPr>
          <a:xfrm flipH="1">
            <a:off x="914400" y="1866900"/>
            <a:ext cx="2309813" cy="1395413"/>
          </a:xfrm>
          <a:prstGeom prst="wedgeRectCallout">
            <a:avLst>
              <a:gd name="adj1" fmla="val -52989"/>
              <a:gd name="adj2" fmla="val 7848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5472" y="1999068"/>
            <a:ext cx="2209800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1350" kern="0" dirty="0">
                <a:solidFill>
                  <a:schemeClr val="tx2"/>
                </a:solidFill>
                <a:latin typeface="+mn-ea"/>
                <a:sym typeface="+mn-ea"/>
              </a:rPr>
              <a:t>“有一天集合时，那个女生就坐在我的前边，     那女生挥手掠发的一个动作，我觉得特别优美，  于是我就爱上了她。”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90" y="2618185"/>
            <a:ext cx="2667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" grpId="0"/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1"/>
            <a:ext cx="3048000" cy="320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grpSp>
        <p:nvGrpSpPr>
          <p:cNvPr id="33" name="组合 1"/>
          <p:cNvGrpSpPr/>
          <p:nvPr/>
        </p:nvGrpSpPr>
        <p:grpSpPr bwMode="auto">
          <a:xfrm>
            <a:off x="1916249" y="1353617"/>
            <a:ext cx="1333500" cy="760933"/>
            <a:chOff x="3687429" y="-179633"/>
            <a:chExt cx="2086949" cy="839166"/>
          </a:xfrm>
        </p:grpSpPr>
        <p:sp>
          <p:nvSpPr>
            <p:cNvPr id="35" name="TextBox 7"/>
            <p:cNvSpPr txBox="1"/>
            <p:nvPr/>
          </p:nvSpPr>
          <p:spPr>
            <a:xfrm>
              <a:off x="4007366" y="274813"/>
              <a:ext cx="1351461" cy="384720"/>
            </a:xfrm>
            <a:prstGeom prst="rect">
              <a:avLst/>
            </a:prstGeom>
            <a:noFill/>
          </p:spPr>
          <p:txBody>
            <a:bodyPr lIns="0" tIns="0" rIns="0" bIns="0" anchor="b">
              <a:normAutofit fontScale="97500"/>
            </a:bodyPr>
            <a:lstStyle/>
            <a:p>
              <a:pPr algn="ctr">
                <a:defRPr/>
              </a:pPr>
              <a:endParaRPr lang="en-US" altLang="zh-CN" sz="1600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9"/>
            <p:cNvSpPr/>
            <p:nvPr/>
          </p:nvSpPr>
          <p:spPr>
            <a:xfrm>
              <a:off x="3687429" y="-179633"/>
              <a:ext cx="2086949" cy="6525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altLang="zh-CN" sz="4800" b="1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03</a:t>
              </a:r>
              <a:endParaRPr lang="zh-CN" altLang="en-US" sz="4800" b="1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08442"/>
            <a:ext cx="1875144" cy="2084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3600" y="2266950"/>
            <a:ext cx="914400" cy="1397420"/>
            <a:chOff x="2057400" y="2343150"/>
            <a:chExt cx="914400" cy="1397420"/>
          </a:xfrm>
        </p:grpSpPr>
        <p:sp>
          <p:nvSpPr>
            <p:cNvPr id="6" name="椭圆 5"/>
            <p:cNvSpPr/>
            <p:nvPr/>
          </p:nvSpPr>
          <p:spPr>
            <a:xfrm>
              <a:off x="2171700" y="2343150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743200" y="2356042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057400" y="2872318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469678" y="3511970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506799" y="287047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71700" y="333746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77"/>
          <p:cNvSpPr txBox="1"/>
          <p:nvPr/>
        </p:nvSpPr>
        <p:spPr bwMode="auto">
          <a:xfrm>
            <a:off x="2514600" y="1885950"/>
            <a:ext cx="5363056" cy="13251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600" b="1" spc="6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早恋会给</a:t>
            </a:r>
            <a:r>
              <a:rPr lang="zh-CN" altLang="en-US" sz="3600" b="1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中学生</a:t>
            </a:r>
            <a:endParaRPr lang="en-US" altLang="zh-CN" sz="3600" b="1" spc="600" noProof="1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defRPr/>
            </a:pPr>
            <a:r>
              <a:rPr lang="zh-CN" altLang="en-US" sz="3600" b="1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带来</a:t>
            </a:r>
            <a:r>
              <a:rPr lang="zh-CN" altLang="en-US" sz="3600" b="1" spc="6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哪些影响</a:t>
            </a:r>
            <a:r>
              <a:rPr lang="en-US" altLang="zh-CN" sz="3600" b="1" spc="6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21" name="TextBox 77"/>
          <p:cNvSpPr txBox="1"/>
          <p:nvPr/>
        </p:nvSpPr>
        <p:spPr bwMode="auto">
          <a:xfrm>
            <a:off x="3124200" y="1263023"/>
            <a:ext cx="2422882" cy="1003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200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第三章节</a:t>
            </a:r>
            <a:endParaRPr lang="zh-CN" altLang="en-US" sz="3200" spc="60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6600" y="3146852"/>
            <a:ext cx="35541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love on campus 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 180"/>
          <p:cNvSpPr/>
          <p:nvPr/>
        </p:nvSpPr>
        <p:spPr>
          <a:xfrm>
            <a:off x="838200" y="1138252"/>
            <a:ext cx="7616428" cy="3378994"/>
          </a:xfrm>
          <a:prstGeom prst="snip2DiagRect">
            <a:avLst>
              <a:gd name="adj1" fmla="val 0"/>
              <a:gd name="adj2" fmla="val 922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chemeClr val="tx2"/>
              </a:solidFill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385361" y="3490579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谈早恋的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危害</a:t>
            </a:r>
            <a:endParaRPr lang="zh-CN" altLang="en-US" sz="2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7800" y="1581150"/>
            <a:ext cx="6400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100" dirty="0" smtClean="0">
                <a:solidFill>
                  <a:schemeClr val="tx2"/>
                </a:solidFill>
                <a:latin typeface="+mn-ea"/>
                <a:ea typeface="+mn-ea"/>
              </a:rPr>
              <a:t>有</a:t>
            </a:r>
            <a:r>
              <a:rPr lang="zh-CN" altLang="en-US" sz="2100" dirty="0">
                <a:solidFill>
                  <a:schemeClr val="tx2"/>
                </a:solidFill>
                <a:latin typeface="+mn-ea"/>
                <a:ea typeface="+mn-ea"/>
              </a:rPr>
              <a:t>位作家说过，早恋是一朵带刺的玫瑰，我们常常被它的芬芳所吸引，然而， 一旦情不自禁地触摸，又常常被无情地刺伤。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0350"/>
            <a:ext cx="2402267" cy="211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7413" grpId="0"/>
      <p:bldP spid="184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200" y="1200150"/>
            <a:ext cx="8140262" cy="1384024"/>
            <a:chOff x="457200" y="1263926"/>
            <a:chExt cx="8140262" cy="1384024"/>
          </a:xfrm>
        </p:grpSpPr>
        <p:grpSp>
          <p:nvGrpSpPr>
            <p:cNvPr id="18443" name="Group 45"/>
            <p:cNvGrpSpPr/>
            <p:nvPr/>
          </p:nvGrpSpPr>
          <p:grpSpPr bwMode="auto">
            <a:xfrm>
              <a:off x="766011" y="1263926"/>
              <a:ext cx="7620000" cy="1384024"/>
              <a:chOff x="8569623" y="2144813"/>
              <a:chExt cx="3152259" cy="1847076"/>
            </a:xfrm>
          </p:grpSpPr>
          <p:sp>
            <p:nvSpPr>
              <p:cNvPr id="18444" name="TextBox 46"/>
              <p:cNvSpPr txBox="1">
                <a:spLocks noChangeArrowheads="1"/>
              </p:cNvSpPr>
              <p:nvPr/>
            </p:nvSpPr>
            <p:spPr bwMode="auto">
              <a:xfrm>
                <a:off x="9010810" y="2144813"/>
                <a:ext cx="2331142" cy="652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早恋危害中学生的身心健康 </a:t>
                </a:r>
              </a:p>
            </p:txBody>
          </p:sp>
          <p:sp>
            <p:nvSpPr>
              <p:cNvPr id="51" name="Rectangle 47"/>
              <p:cNvSpPr/>
              <p:nvPr/>
            </p:nvSpPr>
            <p:spPr>
              <a:xfrm>
                <a:off x="8569623" y="2514146"/>
                <a:ext cx="3152259" cy="1477743"/>
              </a:xfrm>
              <a:prstGeom prst="rect">
                <a:avLst/>
              </a:prstGeom>
              <a:ln>
                <a:noFill/>
              </a:ln>
            </p:spPr>
            <p:txBody>
              <a:bodyPr lIns="0" tIns="0" rIns="0" bIns="0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endParaRPr lang="en-US" altLang="zh-CN" sz="1100" noProof="1" smtClean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noProof="1" smtClean="0">
                    <a:latin typeface="微软雅黑" panose="020B0503020204020204" charset="-122"/>
                    <a:ea typeface="微软雅黑" panose="020B0503020204020204" charset="-122"/>
                  </a:rPr>
                  <a:t>从</a:t>
                </a:r>
                <a:r>
                  <a:rPr lang="zh-CN" altLang="en-US" sz="1100" noProof="1">
                    <a:latin typeface="微软雅黑" panose="020B0503020204020204" charset="-122"/>
                    <a:ea typeface="微软雅黑" panose="020B0503020204020204" charset="-122"/>
                  </a:rPr>
                  <a:t>身体上讲：由于早恋，将大部分时间花在谈恋爱上，因而忽视了体育锻炼。所以发生这种疾病的人数远远高于其他同学。另一方面，由于早恋的同学情绪不够稳定，好冲动，易动感情，自控力较差，常常会产生焦虑、烦躁、疑惑、嫉妒等不良情绪。在这些情绪的影响下，很容易产生食欲不振、浑身无力、头晕恶心等症状，久而久之，会出现消化道疾病、低血糖症状等疾患。</a:t>
                </a: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57200" y="1657350"/>
              <a:ext cx="8140262" cy="9459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3400" y="2724150"/>
            <a:ext cx="8140262" cy="1326931"/>
            <a:chOff x="533400" y="2800350"/>
            <a:chExt cx="8140262" cy="1326931"/>
          </a:xfrm>
        </p:grpSpPr>
        <p:sp>
          <p:nvSpPr>
            <p:cNvPr id="19467" name="Text Box 2"/>
            <p:cNvSpPr txBox="1">
              <a:spLocks noChangeArrowheads="1"/>
            </p:cNvSpPr>
            <p:nvPr/>
          </p:nvSpPr>
          <p:spPr bwMode="auto">
            <a:xfrm>
              <a:off x="685800" y="2800350"/>
              <a:ext cx="7780422" cy="1304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早恋对中学生的学习干扰极</a:t>
              </a:r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大</a:t>
              </a:r>
              <a:r>
                <a:rPr lang="zh-CN" altLang="zh-CN" sz="2000" b="1" dirty="0" smtClean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zh-CN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</a:rPr>
                <a:t>成千上万的实例告诉我们，沉湎于早恋的同学多数都是沿着 “感情直线上升，成绩直线下降”的轨迹运动的。这是因为中学生的早恋,时常要经受嫉妒和失败的折磨！这一切对于涉世不深、意志薄弱、情感易于冲动的中学生本来就是一种“超负荷”运载。在早恋的沉重的几乎要压垮全部稚嫩心灵的超负荷运载下，无心学习，成绩下降，是十分自然的，也是屡见不鲜的。</a:t>
              </a:r>
              <a:r>
                <a:rPr lang="zh-CN" altLang="zh-CN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33400" y="3181350"/>
              <a:ext cx="8140262" cy="9459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3" name="Group 45"/>
          <p:cNvGrpSpPr/>
          <p:nvPr/>
        </p:nvGrpSpPr>
        <p:grpSpPr bwMode="auto">
          <a:xfrm>
            <a:off x="808524" y="1276350"/>
            <a:ext cx="7526950" cy="1598608"/>
            <a:chOff x="8521865" y="1884689"/>
            <a:chExt cx="4717828" cy="2133453"/>
          </a:xfrm>
        </p:grpSpPr>
        <p:sp>
          <p:nvSpPr>
            <p:cNvPr id="18444" name="TextBox 46"/>
            <p:cNvSpPr txBox="1">
              <a:spLocks noChangeArrowheads="1"/>
            </p:cNvSpPr>
            <p:nvPr/>
          </p:nvSpPr>
          <p:spPr bwMode="auto">
            <a:xfrm>
              <a:off x="8569623" y="1884689"/>
              <a:ext cx="4670070" cy="506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早恋容易使中学生产生越轨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行为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Rectangle 47"/>
            <p:cNvSpPr/>
            <p:nvPr/>
          </p:nvSpPr>
          <p:spPr>
            <a:xfrm>
              <a:off x="8521865" y="2540399"/>
              <a:ext cx="4651467" cy="1477743"/>
            </a:xfrm>
            <a:prstGeom prst="rect">
              <a:avLst/>
            </a:prstGeom>
          </p:spPr>
          <p:txBody>
            <a:bodyPr lIns="0" tIns="0" rIns="0" bIns="0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noProof="1">
                  <a:latin typeface="微软雅黑" panose="020B0503020204020204" charset="-122"/>
                  <a:ea typeface="微软雅黑" panose="020B0503020204020204" charset="-122"/>
                </a:rPr>
                <a:t>中学生激情占优势，容易冲动，自我控制能力差。热恋中的少男少女往往不能控制自己的感 情而过早地发生两性关系。更严重的是有的男生让对方怀孕后，陷入到一种极端恐惧和痛苦的境地之中，既不敢让家长、老师知道，也不愿让同学知道，演出一幕幕堕落、出走、自杀的悲剧，年轻的中学生朋友们，应当警惕啊！越雷池一步必定要付出惨重的代价，成为早恋的牺性品！ </a:t>
              </a:r>
            </a:p>
          </p:txBody>
        </p:sp>
      </p:grpSp>
      <p:grpSp>
        <p:nvGrpSpPr>
          <p:cNvPr id="10" name="Group 45"/>
          <p:cNvGrpSpPr/>
          <p:nvPr/>
        </p:nvGrpSpPr>
        <p:grpSpPr bwMode="auto">
          <a:xfrm>
            <a:off x="761999" y="2874958"/>
            <a:ext cx="7620000" cy="1598608"/>
            <a:chOff x="8474103" y="1884689"/>
            <a:chExt cx="4776151" cy="2133453"/>
          </a:xfrm>
        </p:grpSpPr>
        <p:sp>
          <p:nvSpPr>
            <p:cNvPr id="11" name="TextBox 46"/>
            <p:cNvSpPr txBox="1">
              <a:spLocks noChangeArrowheads="1"/>
            </p:cNvSpPr>
            <p:nvPr/>
          </p:nvSpPr>
          <p:spPr bwMode="auto">
            <a:xfrm>
              <a:off x="8569623" y="1884689"/>
              <a:ext cx="4670070" cy="5063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早恋有可能导致犯罪</a:t>
              </a:r>
            </a:p>
          </p:txBody>
        </p:sp>
        <p:sp>
          <p:nvSpPr>
            <p:cNvPr id="12" name="Rectangle 47"/>
            <p:cNvSpPr/>
            <p:nvPr/>
          </p:nvSpPr>
          <p:spPr>
            <a:xfrm>
              <a:off x="8474103" y="2540399"/>
              <a:ext cx="4776151" cy="1477743"/>
            </a:xfrm>
            <a:prstGeom prst="rect">
              <a:avLst/>
            </a:prstGeom>
          </p:spPr>
          <p:txBody>
            <a:bodyPr lIns="0" tIns="0" rIns="0" bIns="0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100" noProof="1">
                  <a:latin typeface="微软雅黑" panose="020B0503020204020204" charset="-122"/>
                  <a:ea typeface="微软雅黑" panose="020B0503020204020204" charset="-122"/>
                </a:rPr>
                <a:t>据有关部门调查的结果，中学生过早涉及爱情，也会给社会带来不安定。流氓、殴斗、盗窃等社会现象的发生，有很大一部分是与学生的早恋有关。中学生气盛，不肯轻易吃亏，特别是在女朋友面前，更不愿意丢脸他们往往会因为对方对女朋友说了一句不礼貌的话，做出了一个不雅的举动而丧失理智，大打出手，甚至聚众斗殴，以显示自己的本事，以至违法犯罪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38200" y="2063527"/>
            <a:ext cx="4648200" cy="193899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zh-CN" sz="1500" dirty="0" smtClean="0"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CN" sz="1500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  <a:t>年9月26日傍晚，沈阳市康平县第一中学校园内发生一幕惨剧，一名高二年级男生因恋人提出</a:t>
            </a:r>
            <a:r>
              <a:rPr lang="zh-CN" altLang="zh-CN" sz="1500" dirty="0" smtClean="0">
                <a:latin typeface="微软雅黑" panose="020B0503020204020204" charset="-122"/>
                <a:ea typeface="微软雅黑" panose="020B0503020204020204" charset="-122"/>
              </a:rPr>
              <a:t>分手用</a:t>
            </a:r>
            <a: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  <a:t>尖锐的玻璃碎片扎破自己胸口，造成严重的</a:t>
            </a:r>
            <a:r>
              <a:rPr lang="zh-CN" altLang="zh-CN" sz="1500" dirty="0" smtClean="0">
                <a:latin typeface="微软雅黑" panose="020B0503020204020204" charset="-122"/>
                <a:ea typeface="微软雅黑" panose="020B0503020204020204" charset="-122"/>
              </a:rPr>
              <a:t>心脏破裂裂口</a:t>
            </a:r>
            <a: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  <a:t>长达1.5厘米，生命岌岌可危。 </a:t>
            </a:r>
          </a:p>
        </p:txBody>
      </p:sp>
      <p:sp>
        <p:nvSpPr>
          <p:cNvPr id="219" name=" 219"/>
          <p:cNvSpPr/>
          <p:nvPr/>
        </p:nvSpPr>
        <p:spPr>
          <a:xfrm>
            <a:off x="838200" y="1504950"/>
            <a:ext cx="4648200" cy="4572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zh-CN" b="1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事例失恋</a:t>
            </a:r>
            <a:r>
              <a:rPr lang="zh-CN" altLang="zh-CN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少年自杀，体内鲜血流出一半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58637"/>
            <a:ext cx="3048000" cy="3464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14400" y="1849725"/>
            <a:ext cx="74676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  <a:spcBef>
                <a:spcPct val="50000"/>
              </a:spcBef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怀柔三中高一八班的古伟、李青男女两同学在牵手进教室时，被老师</a:t>
            </a:r>
            <a:r>
              <a:rPr lang="zh-CN" altLang="en-US" sz="1500" dirty="0" smtClean="0">
                <a:latin typeface="微软雅黑" panose="020B0503020204020204" charset="-122"/>
                <a:ea typeface="微软雅黑" panose="020B0503020204020204" charset="-122"/>
              </a:rPr>
              <a:t>看见随后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遭到老师批评，认为两人还小，不该有谈恋爱的行为。当天，这两同学便离开学校，在铁路怀柔段相互拥抱卧轨自杀，死于非命。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——《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京华时报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》 2011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</a:rPr>
              <a:t>日第二十一版 </a:t>
            </a:r>
          </a:p>
        </p:txBody>
      </p:sp>
      <p:sp>
        <p:nvSpPr>
          <p:cNvPr id="219" name=" 219"/>
          <p:cNvSpPr/>
          <p:nvPr/>
        </p:nvSpPr>
        <p:spPr>
          <a:xfrm>
            <a:off x="932121" y="1428750"/>
            <a:ext cx="7221279" cy="457200"/>
          </a:xfrm>
          <a:prstGeom prst="roundRect">
            <a:avLst>
              <a:gd name="adj" fmla="val 50000"/>
            </a:avLst>
          </a:prstGeom>
          <a:solidFill>
            <a:srgbClr val="F7FDF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北京：初中生“情侣”相拥卧轨自杀身亡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90600" y="1885950"/>
            <a:ext cx="7010400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一名十五六岁的少年跌跌撞撞地跑向一幢高楼，从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层开始，每到一层，他都抡起棍子打碎楼道窗玻璃，随后探头朝楼下张望高度，当他爬到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层时，纵身跳下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这是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日发生在燕山北庄南里令人心悸的“跳楼事件”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。当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附近居民为此扼腕叹息时，“跳楼事件”背后的早恋惨剧更令人震惊：名叫金铭的跳楼少年在跳楼前，曾和同学李洋为争抢一个女孩而大动干戈，并扎了李洋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刀。李洋倒在血泊中后，他随即跳楼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当场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死亡</a:t>
            </a:r>
            <a:endParaRPr lang="zh-CN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9" name=" 219"/>
          <p:cNvSpPr/>
          <p:nvPr/>
        </p:nvSpPr>
        <p:spPr>
          <a:xfrm>
            <a:off x="838200" y="1276350"/>
            <a:ext cx="722127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高中生情陷三角恋酿惨剧少年争女友</a:t>
            </a:r>
            <a:r>
              <a:rPr lang="en-US" altLang="zh-CN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死</a:t>
            </a:r>
            <a:r>
              <a:rPr lang="en-US" altLang="zh-CN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838200" y="1276350"/>
            <a:ext cx="722127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早恋的危害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90600" y="1962150"/>
            <a:ext cx="1482560" cy="2286000"/>
            <a:chOff x="990600" y="1962150"/>
            <a:chExt cx="1752600" cy="2286000"/>
          </a:xfrm>
        </p:grpSpPr>
        <p:sp>
          <p:nvSpPr>
            <p:cNvPr id="5" name="文本框 4"/>
            <p:cNvSpPr txBox="1">
              <a:spLocks noChangeArrowheads="1"/>
            </p:cNvSpPr>
            <p:nvPr/>
          </p:nvSpPr>
          <p:spPr bwMode="auto">
            <a:xfrm>
              <a:off x="1260276" y="2647950"/>
              <a:ext cx="1351754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500" dirty="0">
                  <a:latin typeface="微软雅黑" panose="020B0503020204020204" charset="-122"/>
                  <a:ea typeface="微软雅黑" panose="020B0503020204020204" charset="-122"/>
                </a:rPr>
                <a:t>1、早恋危害中学生的身心健康 </a:t>
              </a:r>
              <a:endParaRPr lang="zh-CN" altLang="en-US" sz="15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90600" y="1962150"/>
              <a:ext cx="175260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82413" y="1962150"/>
            <a:ext cx="1482560" cy="2286000"/>
            <a:chOff x="990600" y="1962150"/>
            <a:chExt cx="1752600" cy="2286000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214483" y="2701320"/>
              <a:ext cx="144127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500" dirty="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</a:rPr>
                <a:t>、早恋对中学生的学习干扰极大 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90600" y="1962150"/>
              <a:ext cx="175260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74226" y="1962150"/>
            <a:ext cx="1482560" cy="2286000"/>
            <a:chOff x="990600" y="1962150"/>
            <a:chExt cx="1752600" cy="2286000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1168127" y="2647950"/>
              <a:ext cx="134912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5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</a:rPr>
                <a:t>、早恋容易使中学生产生越轨行为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90600" y="1962150"/>
              <a:ext cx="175260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66040" y="1962150"/>
            <a:ext cx="1482560" cy="2286000"/>
            <a:chOff x="990600" y="1962150"/>
            <a:chExt cx="1752600" cy="2286000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260276" y="2724150"/>
              <a:ext cx="1302766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500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</a:rPr>
                <a:t>、早恋有可能导致犯罪 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90600" y="1962150"/>
              <a:ext cx="1752600" cy="2286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1"/>
            <a:ext cx="3048000" cy="320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grpSp>
        <p:nvGrpSpPr>
          <p:cNvPr id="33" name="组合 1"/>
          <p:cNvGrpSpPr/>
          <p:nvPr/>
        </p:nvGrpSpPr>
        <p:grpSpPr bwMode="auto">
          <a:xfrm>
            <a:off x="1916249" y="1353617"/>
            <a:ext cx="1333500" cy="760933"/>
            <a:chOff x="3687429" y="-179633"/>
            <a:chExt cx="2086949" cy="839166"/>
          </a:xfrm>
        </p:grpSpPr>
        <p:sp>
          <p:nvSpPr>
            <p:cNvPr id="35" name="TextBox 7"/>
            <p:cNvSpPr txBox="1"/>
            <p:nvPr/>
          </p:nvSpPr>
          <p:spPr>
            <a:xfrm>
              <a:off x="4007366" y="274813"/>
              <a:ext cx="1351461" cy="384720"/>
            </a:xfrm>
            <a:prstGeom prst="rect">
              <a:avLst/>
            </a:prstGeom>
            <a:noFill/>
          </p:spPr>
          <p:txBody>
            <a:bodyPr lIns="0" tIns="0" rIns="0" bIns="0" anchor="b">
              <a:normAutofit fontScale="97500"/>
            </a:bodyPr>
            <a:lstStyle/>
            <a:p>
              <a:pPr algn="ctr">
                <a:defRPr/>
              </a:pPr>
              <a:endParaRPr lang="en-US" altLang="zh-CN" sz="1600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9"/>
            <p:cNvSpPr/>
            <p:nvPr/>
          </p:nvSpPr>
          <p:spPr>
            <a:xfrm>
              <a:off x="3687429" y="-179633"/>
              <a:ext cx="2086949" cy="6525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altLang="zh-CN" sz="4800" b="1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04</a:t>
              </a:r>
              <a:endParaRPr lang="zh-CN" altLang="en-US" sz="4800" b="1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08442"/>
            <a:ext cx="1875144" cy="2084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3600" y="2266950"/>
            <a:ext cx="914400" cy="1397420"/>
            <a:chOff x="2057400" y="2343150"/>
            <a:chExt cx="914400" cy="1397420"/>
          </a:xfrm>
        </p:grpSpPr>
        <p:sp>
          <p:nvSpPr>
            <p:cNvPr id="6" name="椭圆 5"/>
            <p:cNvSpPr/>
            <p:nvPr/>
          </p:nvSpPr>
          <p:spPr>
            <a:xfrm>
              <a:off x="2171700" y="2343150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743200" y="2356042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057400" y="2872318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469678" y="3511970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506799" y="287047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71700" y="333746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77"/>
          <p:cNvSpPr txBox="1"/>
          <p:nvPr/>
        </p:nvSpPr>
        <p:spPr bwMode="auto">
          <a:xfrm>
            <a:off x="3048000" y="1962150"/>
            <a:ext cx="4267200" cy="755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4000" b="1" spc="6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怎样避免早恋</a:t>
            </a:r>
            <a:r>
              <a:rPr lang="en-US" altLang="zh-CN" sz="4000" b="1" spc="6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21" name="TextBox 77"/>
          <p:cNvSpPr txBox="1"/>
          <p:nvPr/>
        </p:nvSpPr>
        <p:spPr bwMode="auto">
          <a:xfrm>
            <a:off x="3124200" y="1263023"/>
            <a:ext cx="2422882" cy="1003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200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第四章节</a:t>
            </a:r>
            <a:endParaRPr lang="zh-CN" altLang="en-US" sz="3200" spc="60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6600" y="2724150"/>
            <a:ext cx="35541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love on campus 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1"/>
            <a:ext cx="3048000" cy="320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sp>
        <p:nvSpPr>
          <p:cNvPr id="28" name="TextBox 77"/>
          <p:cNvSpPr txBox="1"/>
          <p:nvPr/>
        </p:nvSpPr>
        <p:spPr bwMode="auto">
          <a:xfrm>
            <a:off x="3276600" y="1389486"/>
            <a:ext cx="2133600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、什么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是早恋</a:t>
            </a:r>
          </a:p>
        </p:txBody>
      </p:sp>
      <p:grpSp>
        <p:nvGrpSpPr>
          <p:cNvPr id="33" name="组合 1"/>
          <p:cNvGrpSpPr/>
          <p:nvPr/>
        </p:nvGrpSpPr>
        <p:grpSpPr bwMode="auto">
          <a:xfrm>
            <a:off x="1905000" y="1434105"/>
            <a:ext cx="1333500" cy="680445"/>
            <a:chOff x="3669824" y="-90870"/>
            <a:chExt cx="2086949" cy="750403"/>
          </a:xfrm>
        </p:grpSpPr>
        <p:sp>
          <p:nvSpPr>
            <p:cNvPr id="35" name="TextBox 7"/>
            <p:cNvSpPr txBox="1"/>
            <p:nvPr/>
          </p:nvSpPr>
          <p:spPr>
            <a:xfrm>
              <a:off x="4007366" y="274813"/>
              <a:ext cx="1351461" cy="384720"/>
            </a:xfrm>
            <a:prstGeom prst="rect">
              <a:avLst/>
            </a:prstGeom>
            <a:noFill/>
          </p:spPr>
          <p:txBody>
            <a:bodyPr lIns="0" tIns="0" rIns="0" bIns="0" anchor="b">
              <a:normAutofit fontScale="97500"/>
            </a:bodyPr>
            <a:lstStyle/>
            <a:p>
              <a:pPr algn="ctr">
                <a:defRPr/>
              </a:pPr>
              <a:r>
                <a:rPr lang="en-US" altLang="zh-CN" sz="1600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contents</a:t>
              </a:r>
              <a:endParaRPr lang="en-US" altLang="zh-CN" sz="1600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9"/>
            <p:cNvSpPr/>
            <p:nvPr/>
          </p:nvSpPr>
          <p:spPr>
            <a:xfrm>
              <a:off x="3669824" y="-90870"/>
              <a:ext cx="2086949" cy="65258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sz="4050" b="1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目录</a:t>
              </a:r>
              <a:endParaRPr lang="zh-CN" altLang="en-US" sz="4050" b="1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82" name="TextBox 77"/>
          <p:cNvSpPr txBox="1"/>
          <p:nvPr/>
        </p:nvSpPr>
        <p:spPr bwMode="auto">
          <a:xfrm>
            <a:off x="3276600" y="2055921"/>
            <a:ext cx="3110556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、为什么会产生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早恋？</a:t>
            </a:r>
          </a:p>
        </p:txBody>
      </p:sp>
      <p:sp>
        <p:nvSpPr>
          <p:cNvPr id="83" name="TextBox 77"/>
          <p:cNvSpPr txBox="1"/>
          <p:nvPr/>
        </p:nvSpPr>
        <p:spPr bwMode="auto">
          <a:xfrm>
            <a:off x="3352816" y="2722356"/>
            <a:ext cx="4114784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、早恋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会给</a:t>
            </a:r>
            <a:r>
              <a:rPr lang="zh-CN" altLang="en-US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中学生带来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哪些影响</a:t>
            </a:r>
            <a:r>
              <a:rPr lang="en-US" altLang="zh-CN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sp>
        <p:nvSpPr>
          <p:cNvPr id="84" name="TextBox 77"/>
          <p:cNvSpPr txBox="1"/>
          <p:nvPr/>
        </p:nvSpPr>
        <p:spPr bwMode="auto">
          <a:xfrm>
            <a:off x="3429000" y="3388792"/>
            <a:ext cx="2133600" cy="4021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en-US" altLang="zh-CN" sz="20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、怎样避免早恋</a:t>
            </a:r>
            <a:r>
              <a:rPr lang="en-US" altLang="zh-CN" sz="20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1985651"/>
            <a:ext cx="1720964" cy="301936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3600" y="2266950"/>
            <a:ext cx="914400" cy="1397420"/>
            <a:chOff x="2057400" y="2343150"/>
            <a:chExt cx="914400" cy="1397420"/>
          </a:xfrm>
        </p:grpSpPr>
        <p:sp>
          <p:nvSpPr>
            <p:cNvPr id="6" name="椭圆 5"/>
            <p:cNvSpPr/>
            <p:nvPr/>
          </p:nvSpPr>
          <p:spPr>
            <a:xfrm>
              <a:off x="2171700" y="2343150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743200" y="2356042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057400" y="2872318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469678" y="3511970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506799" y="287047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71700" y="333746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2" grpId="0"/>
      <p:bldP spid="83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990600" y="1875294"/>
            <a:ext cx="5000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zh-CN" sz="1500" dirty="0" smtClean="0"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  <a:t>是一个班长,平时学习成绩不错,对班里的事很关心,性格开朗,同学们很喜欢我。没想到我们班一个女生连着给写了两封求爱信。第一封主要说她的感情，我虽诧异，但并没在意。心想主要我置之不理，她就会知难而退。不料，第二封信她又约我周末在某处等候，搞到我不知所措。我根本不想在求学阶段考虑这个问题，但又不知怎样做才不致伤害她。</a:t>
            </a:r>
            <a:b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15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227" name=" 227"/>
          <p:cNvSpPr/>
          <p:nvPr/>
        </p:nvSpPr>
        <p:spPr>
          <a:xfrm flipH="1">
            <a:off x="6271845" y="1785372"/>
            <a:ext cx="1652955" cy="1428750"/>
          </a:xfrm>
          <a:prstGeom prst="wedgeEllipseCallout">
            <a:avLst>
              <a:gd name="adj1" fmla="val -25046"/>
              <a:gd name="adj2" fmla="val 6569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100" noProof="1">
              <a:solidFill>
                <a:schemeClr val="tx2"/>
              </a:solidFill>
              <a:latin typeface="+mn-ea"/>
            </a:endParaRPr>
          </a:p>
        </p:txBody>
      </p:sp>
      <p:sp>
        <p:nvSpPr>
          <p:cNvPr id="31748" name="文本框 2"/>
          <p:cNvSpPr txBox="1">
            <a:spLocks noChangeArrowheads="1"/>
          </p:cNvSpPr>
          <p:nvPr/>
        </p:nvSpPr>
        <p:spPr bwMode="auto">
          <a:xfrm>
            <a:off x="6470680" y="2097315"/>
            <a:ext cx="1381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dirty="0">
                <a:solidFill>
                  <a:schemeClr val="tx2"/>
                </a:solidFill>
                <a:latin typeface="+mn-ea"/>
                <a:ea typeface="+mn-ea"/>
                <a:sym typeface="黑体" panose="02010609060101010101" pitchFamily="49" charset="-122"/>
              </a:rPr>
              <a:t>    这位苦恼的班长应该怎样做？请你为他出出注意。</a:t>
            </a:r>
          </a:p>
        </p:txBody>
      </p:sp>
      <p:sp>
        <p:nvSpPr>
          <p:cNvPr id="7" name=" 219"/>
          <p:cNvSpPr/>
          <p:nvPr/>
        </p:nvSpPr>
        <p:spPr>
          <a:xfrm>
            <a:off x="838200" y="1200150"/>
            <a:ext cx="722127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正确处理男女同学之间的交往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3080772"/>
            <a:ext cx="1981200" cy="1245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227" grpId="0" animBg="1"/>
      <p:bldP spid="31748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/>
          <p:cNvSpPr/>
          <p:nvPr/>
        </p:nvSpPr>
        <p:spPr bwMode="auto">
          <a:xfrm>
            <a:off x="6172200" y="2010577"/>
            <a:ext cx="1750538" cy="11943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穿着整洁，得体，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而不俗套。 </a:t>
            </a:r>
          </a:p>
        </p:txBody>
      </p:sp>
      <p:sp>
        <p:nvSpPr>
          <p:cNvPr id="36" name="Rectangle: Rounded Corners 5"/>
          <p:cNvSpPr/>
          <p:nvPr/>
        </p:nvSpPr>
        <p:spPr bwMode="auto">
          <a:xfrm>
            <a:off x="6201766" y="3563428"/>
            <a:ext cx="1750538" cy="91332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语言文明，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不自作多情。 </a:t>
            </a:r>
          </a:p>
        </p:txBody>
      </p:sp>
      <p:sp>
        <p:nvSpPr>
          <p:cNvPr id="39" name="Rectangle: Rounded Corners 8"/>
          <p:cNvSpPr/>
          <p:nvPr/>
        </p:nvSpPr>
        <p:spPr bwMode="auto">
          <a:xfrm>
            <a:off x="1034534" y="1994517"/>
            <a:ext cx="1750538" cy="11950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有节制的态</a:t>
            </a:r>
          </a:p>
          <a:p>
            <a:pPr algn="ctr"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度和言行。</a:t>
            </a:r>
          </a:p>
        </p:txBody>
      </p:sp>
      <p:sp>
        <p:nvSpPr>
          <p:cNvPr id="40" name="Rectangle: Rounded Corners 9"/>
          <p:cNvSpPr/>
          <p:nvPr/>
        </p:nvSpPr>
        <p:spPr bwMode="auto">
          <a:xfrm>
            <a:off x="1039296" y="3452972"/>
            <a:ext cx="1750538" cy="12095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心地坦诚，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自然大方，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热情而不轻浮，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大方而不庸俗。 </a:t>
            </a:r>
          </a:p>
        </p:txBody>
      </p:sp>
      <p:sp>
        <p:nvSpPr>
          <p:cNvPr id="31" name=" 219"/>
          <p:cNvSpPr/>
          <p:nvPr/>
        </p:nvSpPr>
        <p:spPr>
          <a:xfrm>
            <a:off x="838200" y="1200150"/>
            <a:ext cx="722127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注意与异性交往的事项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504950"/>
            <a:ext cx="3409950" cy="3404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9" grpId="0" animBg="1"/>
      <p:bldP spid="4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 219"/>
          <p:cNvSpPr/>
          <p:nvPr/>
        </p:nvSpPr>
        <p:spPr>
          <a:xfrm>
            <a:off x="838200" y="1123950"/>
            <a:ext cx="7221279" cy="45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所有的日子依然美好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66801" y="1733550"/>
            <a:ext cx="4648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世间万物各有时节，过早地成熟，就会过早地凋谢。     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我们既然是在春天，就不要去做秋天的事。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不要以为我细小的手指可以抹平你心中的创伤。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不，它能承受的只是拿书的力量。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我脆弱的心灵载不动你的款款深情，驶向海洋。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我不想让自已的小船过早地搁浅，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所以，请收回你热烈的目光。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请原谅我的沉默，丢失我，你并不等于失去一切。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如果真的如此不幸，只能说你还太幼稚。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7350"/>
            <a:ext cx="2520244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238" y="2435108"/>
            <a:ext cx="7585566" cy="2690986"/>
            <a:chOff x="-238" y="2435108"/>
            <a:chExt cx="7585566" cy="2690986"/>
          </a:xfrm>
        </p:grpSpPr>
        <p:sp>
          <p:nvSpPr>
            <p:cNvPr id="11" name="椭圆 10"/>
            <p:cNvSpPr/>
            <p:nvPr/>
          </p:nvSpPr>
          <p:spPr>
            <a:xfrm>
              <a:off x="7255515" y="2800350"/>
              <a:ext cx="109930" cy="1099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65445" y="2530468"/>
              <a:ext cx="218696" cy="21869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097468" y="2435108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-238" y="2897774"/>
              <a:ext cx="7585566" cy="2228320"/>
            </a:xfrm>
            <a:custGeom>
              <a:avLst/>
              <a:gdLst>
                <a:gd name="connsiteX0" fmla="*/ 5518673 w 5518673"/>
                <a:gd name="connsiteY0" fmla="*/ 269928 h 705720"/>
                <a:gd name="connsiteX1" fmla="*/ 3173506 w 5518673"/>
                <a:gd name="connsiteY1" fmla="*/ 700234 h 705720"/>
                <a:gd name="connsiteX2" fmla="*/ 0 w 5518673"/>
                <a:gd name="connsiteY2" fmla="*/ 987 h 705720"/>
                <a:gd name="connsiteX0-1" fmla="*/ 5721043 w 5721043"/>
                <a:gd name="connsiteY0-2" fmla="*/ 0 h 1258480"/>
                <a:gd name="connsiteX1-3" fmla="*/ 3173506 w 5721043"/>
                <a:gd name="connsiteY1-4" fmla="*/ 1251289 h 1258480"/>
                <a:gd name="connsiteX2-5" fmla="*/ 0 w 5721043"/>
                <a:gd name="connsiteY2-6" fmla="*/ 552042 h 1258480"/>
                <a:gd name="connsiteX0-7" fmla="*/ 5721043 w 5721043"/>
                <a:gd name="connsiteY0-8" fmla="*/ 0 h 1258480"/>
                <a:gd name="connsiteX1-9" fmla="*/ 3173506 w 5721043"/>
                <a:gd name="connsiteY1-10" fmla="*/ 1251289 h 1258480"/>
                <a:gd name="connsiteX2-11" fmla="*/ 0 w 5721043"/>
                <a:gd name="connsiteY2-12" fmla="*/ 552042 h 1258480"/>
                <a:gd name="connsiteX0-13" fmla="*/ 5721043 w 5721043"/>
                <a:gd name="connsiteY0-14" fmla="*/ 0 h 1267915"/>
                <a:gd name="connsiteX1-15" fmla="*/ 3173506 w 5721043"/>
                <a:gd name="connsiteY1-16" fmla="*/ 1251289 h 1267915"/>
                <a:gd name="connsiteX2-17" fmla="*/ 0 w 5721043"/>
                <a:gd name="connsiteY2-18" fmla="*/ 552042 h 1267915"/>
                <a:gd name="connsiteX0-19" fmla="*/ 5721043 w 5721043"/>
                <a:gd name="connsiteY0-20" fmla="*/ 0 h 1267915"/>
                <a:gd name="connsiteX1-21" fmla="*/ 3173506 w 5721043"/>
                <a:gd name="connsiteY1-22" fmla="*/ 1251289 h 1267915"/>
                <a:gd name="connsiteX2-23" fmla="*/ 0 w 5721043"/>
                <a:gd name="connsiteY2-24" fmla="*/ 552042 h 1267915"/>
                <a:gd name="connsiteX0-25" fmla="*/ 6264248 w 6264248"/>
                <a:gd name="connsiteY0-26" fmla="*/ 0 h 1280409"/>
                <a:gd name="connsiteX1-27" fmla="*/ 3716711 w 6264248"/>
                <a:gd name="connsiteY1-28" fmla="*/ 1251289 h 1280409"/>
                <a:gd name="connsiteX2-29" fmla="*/ 0 w 6264248"/>
                <a:gd name="connsiteY2-30" fmla="*/ 1102702 h 1280409"/>
                <a:gd name="connsiteX0-31" fmla="*/ 6264248 w 6264248"/>
                <a:gd name="connsiteY0-32" fmla="*/ 0 h 1270554"/>
                <a:gd name="connsiteX1-33" fmla="*/ 3716711 w 6264248"/>
                <a:gd name="connsiteY1-34" fmla="*/ 1251289 h 1270554"/>
                <a:gd name="connsiteX2-35" fmla="*/ 0 w 6264248"/>
                <a:gd name="connsiteY2-36" fmla="*/ 1102702 h 1270554"/>
                <a:gd name="connsiteX0-37" fmla="*/ 7510425 w 7510425"/>
                <a:gd name="connsiteY0-38" fmla="*/ 0 h 2073863"/>
                <a:gd name="connsiteX1-39" fmla="*/ 4962888 w 7510425"/>
                <a:gd name="connsiteY1-40" fmla="*/ 1251289 h 2073863"/>
                <a:gd name="connsiteX2-41" fmla="*/ 0 w 7510425"/>
                <a:gd name="connsiteY2-42" fmla="*/ 2073863 h 2073863"/>
                <a:gd name="connsiteX0-43" fmla="*/ 7510425 w 7510425"/>
                <a:gd name="connsiteY0-44" fmla="*/ 0 h 2073863"/>
                <a:gd name="connsiteX1-45" fmla="*/ 4962888 w 7510425"/>
                <a:gd name="connsiteY1-46" fmla="*/ 1251289 h 2073863"/>
                <a:gd name="connsiteX2-47" fmla="*/ 0 w 7510425"/>
                <a:gd name="connsiteY2-48" fmla="*/ 2073863 h 20738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10425" h="2073863">
                  <a:moveTo>
                    <a:pt x="7510425" y="0"/>
                  </a:moveTo>
                  <a:cubicBezTo>
                    <a:pt x="6648616" y="117420"/>
                    <a:pt x="6214625" y="905645"/>
                    <a:pt x="4962888" y="1251289"/>
                  </a:cubicBezTo>
                  <a:cubicBezTo>
                    <a:pt x="3711151" y="1596933"/>
                    <a:pt x="2194907" y="-369502"/>
                    <a:pt x="0" y="2073863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872495" y="3758387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4421867" y="4119867"/>
              <a:ext cx="218696" cy="21869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171071" y="3867907"/>
              <a:ext cx="109930" cy="1099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87641" y="3978335"/>
              <a:ext cx="141532" cy="1415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48" name="副标题 3"/>
          <p:cNvSpPr>
            <a:spLocks noGrp="1"/>
          </p:cNvSpPr>
          <p:nvPr>
            <p:ph type="subTitle" idx="4294967295"/>
          </p:nvPr>
        </p:nvSpPr>
        <p:spPr>
          <a:xfrm>
            <a:off x="2971799" y="3400425"/>
            <a:ext cx="3136164" cy="314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zh-CN" altLang="en-US" sz="1600" spc="600" noProof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演示完毕感谢您的观看</a:t>
            </a:r>
            <a:endParaRPr lang="zh-CN" altLang="en-US" sz="1600" spc="600" noProof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09800" y="2343150"/>
            <a:ext cx="4800600" cy="400050"/>
            <a:chOff x="2286000" y="2364666"/>
            <a:chExt cx="4800600" cy="400050"/>
          </a:xfrm>
        </p:grpSpPr>
        <p:sp>
          <p:nvSpPr>
            <p:cNvPr id="7" name="矩形 6"/>
            <p:cNvSpPr/>
            <p:nvPr/>
          </p:nvSpPr>
          <p:spPr>
            <a:xfrm>
              <a:off x="2442882" y="2364666"/>
              <a:ext cx="4643718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spc="16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校园早恋主题教育班会 </a:t>
              </a:r>
              <a:endParaRPr lang="zh-CN" altLang="en-US" sz="1900" spc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286000" y="2371190"/>
              <a:ext cx="4760259" cy="3935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209800" y="2876550"/>
            <a:ext cx="47965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</a:rPr>
              <a:t>class meeting of early love on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campus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</a:rPr>
              <a:t>love on campus class meeting of early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</a:rPr>
              <a:t>love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8803" t="10976" r="9405" b="32049"/>
          <a:stretch>
            <a:fillRect/>
          </a:stretch>
        </p:blipFill>
        <p:spPr>
          <a:xfrm>
            <a:off x="2133600" y="1047750"/>
            <a:ext cx="4876800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889"/>
            <a:ext cx="2769154" cy="2907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7133" y="1841175"/>
            <a:ext cx="1610667" cy="327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1"/>
            <a:ext cx="3048000" cy="320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grpSp>
        <p:nvGrpSpPr>
          <p:cNvPr id="33" name="组合 1"/>
          <p:cNvGrpSpPr/>
          <p:nvPr/>
        </p:nvGrpSpPr>
        <p:grpSpPr bwMode="auto">
          <a:xfrm>
            <a:off x="1916249" y="1353617"/>
            <a:ext cx="1333500" cy="760933"/>
            <a:chOff x="3687429" y="-179633"/>
            <a:chExt cx="2086949" cy="839166"/>
          </a:xfrm>
        </p:grpSpPr>
        <p:sp>
          <p:nvSpPr>
            <p:cNvPr id="35" name="TextBox 7"/>
            <p:cNvSpPr txBox="1"/>
            <p:nvPr/>
          </p:nvSpPr>
          <p:spPr>
            <a:xfrm>
              <a:off x="4007366" y="274813"/>
              <a:ext cx="1351461" cy="384720"/>
            </a:xfrm>
            <a:prstGeom prst="rect">
              <a:avLst/>
            </a:prstGeom>
            <a:noFill/>
          </p:spPr>
          <p:txBody>
            <a:bodyPr lIns="0" tIns="0" rIns="0" bIns="0" anchor="b">
              <a:normAutofit fontScale="97500"/>
            </a:bodyPr>
            <a:lstStyle/>
            <a:p>
              <a:pPr algn="ctr">
                <a:defRPr/>
              </a:pPr>
              <a:endParaRPr lang="en-US" altLang="zh-CN" sz="1600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9"/>
            <p:cNvSpPr/>
            <p:nvPr/>
          </p:nvSpPr>
          <p:spPr>
            <a:xfrm>
              <a:off x="3687429" y="-179633"/>
              <a:ext cx="2086949" cy="6525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altLang="zh-CN" sz="4800" b="1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01</a:t>
              </a:r>
              <a:endParaRPr lang="zh-CN" altLang="en-US" sz="4800" b="1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08442"/>
            <a:ext cx="1875144" cy="2084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3600" y="2266950"/>
            <a:ext cx="914400" cy="1397420"/>
            <a:chOff x="2057400" y="2343150"/>
            <a:chExt cx="914400" cy="1397420"/>
          </a:xfrm>
        </p:grpSpPr>
        <p:sp>
          <p:nvSpPr>
            <p:cNvPr id="6" name="椭圆 5"/>
            <p:cNvSpPr/>
            <p:nvPr/>
          </p:nvSpPr>
          <p:spPr>
            <a:xfrm>
              <a:off x="2171700" y="2343150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743200" y="2356042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057400" y="2872318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469678" y="3511970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506799" y="287047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71700" y="333746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77"/>
          <p:cNvSpPr txBox="1"/>
          <p:nvPr/>
        </p:nvSpPr>
        <p:spPr bwMode="auto">
          <a:xfrm>
            <a:off x="3048000" y="1872623"/>
            <a:ext cx="4100456" cy="1003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4400" b="1" spc="12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什么</a:t>
            </a:r>
            <a:r>
              <a:rPr lang="zh-CN" altLang="en-US" sz="4400" b="1" spc="12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是早恋</a:t>
            </a:r>
          </a:p>
        </p:txBody>
      </p:sp>
      <p:sp>
        <p:nvSpPr>
          <p:cNvPr id="21" name="TextBox 77"/>
          <p:cNvSpPr txBox="1"/>
          <p:nvPr/>
        </p:nvSpPr>
        <p:spPr bwMode="auto">
          <a:xfrm>
            <a:off x="3124200" y="1263023"/>
            <a:ext cx="2422882" cy="1003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200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第一章节</a:t>
            </a:r>
            <a:endParaRPr lang="zh-CN" altLang="en-US" sz="3200" spc="60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03822" y="2800350"/>
            <a:ext cx="35541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love on campus 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1276350"/>
            <a:ext cx="533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zh-CN" sz="16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所谓早恋</a:t>
            </a:r>
            <a:r>
              <a:rPr lang="zh-CN" altLang="zh-CN" sz="1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，就是过早的恋爱。中学生谈恋爱属于早恋，主要原因有两点：一是经济生活尚未独立。恋爱的目的是两性结合成婚，这需要经济上独立</a:t>
            </a:r>
            <a:r>
              <a:rPr lang="en-US" altLang="zh-CN" sz="1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zh-CN" sz="16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生活上自立而且有能力承担家庭责任，中学生显然不具备这个条件。二是谈恋爱的年龄与法定最低婚龄(男22岁，女20岁)相差甚远。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71550"/>
            <a:ext cx="2531974" cy="3665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 txBox="1">
            <a:spLocks noGrp="1"/>
          </p:cNvSpPr>
          <p:nvPr>
            <p:ph type="title" idx="4294967295"/>
          </p:nvPr>
        </p:nvSpPr>
        <p:spPr bwMode="auto">
          <a:xfrm>
            <a:off x="3058179" y="1185863"/>
            <a:ext cx="3215378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normAutofit/>
          </a:bodyPr>
          <a:lstStyle/>
          <a:p>
            <a:pPr eaLnBrk="1" hangingPunct="1"/>
            <a:r>
              <a:rPr lang="zh-CN" altLang="zh-CN" sz="13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并非男女生一交往就是谈恋爱，而是某个男与某个女同学长时间在一起，就可能是谈恋爱。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96266" y="2278856"/>
            <a:ext cx="3293642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zh-CN" sz="135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看男女双方的交往是否经常在公众场合还是比较隐蔽的地方，谈恋爱大多在比较隐蔽的地方。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35543" y="3350419"/>
            <a:ext cx="3389057" cy="13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panose="020F070403050403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zh-CN" sz="135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突然变得爱打扮；常对着照镜子；学习成绩突然下降，上课注意力不集中，时常走神发呆；喜欢一个人呆在一边想心事；情绪起伏</a:t>
            </a:r>
            <a:r>
              <a:rPr lang="zh-CN" altLang="zh-CN" sz="1350" kern="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</a:t>
            </a:r>
            <a:endParaRPr lang="zh-CN" altLang="zh-CN" sz="1350" kern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i$liḋe-Arrow: Pentagon 18"/>
          <p:cNvSpPr/>
          <p:nvPr/>
        </p:nvSpPr>
        <p:spPr>
          <a:xfrm>
            <a:off x="838200" y="1276350"/>
            <a:ext cx="2072639" cy="440532"/>
          </a:xfrm>
          <a:prstGeom prst="homePlate">
            <a:avLst>
              <a:gd name="adj" fmla="val 36274"/>
            </a:avLst>
          </a:prstGeom>
          <a:noFill/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135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从时间上看</a:t>
            </a:r>
          </a:p>
        </p:txBody>
      </p:sp>
      <p:sp>
        <p:nvSpPr>
          <p:cNvPr id="76" name="i$liḋe-Arrow: Pentagon 20"/>
          <p:cNvSpPr/>
          <p:nvPr/>
        </p:nvSpPr>
        <p:spPr>
          <a:xfrm>
            <a:off x="838200" y="2406967"/>
            <a:ext cx="2072639" cy="440532"/>
          </a:xfrm>
          <a:prstGeom prst="homePlate">
            <a:avLst>
              <a:gd name="adj" fmla="val 36274"/>
            </a:avLst>
          </a:prstGeom>
          <a:noFill/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135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从交往的地方看</a:t>
            </a:r>
          </a:p>
        </p:txBody>
      </p:sp>
      <p:sp>
        <p:nvSpPr>
          <p:cNvPr id="77" name="i$liḋe-Arrow: Pentagon 21"/>
          <p:cNvSpPr/>
          <p:nvPr/>
        </p:nvSpPr>
        <p:spPr>
          <a:xfrm>
            <a:off x="838200" y="3732847"/>
            <a:ext cx="2072639" cy="440532"/>
          </a:xfrm>
          <a:prstGeom prst="homePlate">
            <a:avLst>
              <a:gd name="adj" fmla="val 36274"/>
            </a:avLst>
          </a:prstGeom>
          <a:noFill/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1350" noProof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从早恋的迹向看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48376"/>
            <a:ext cx="2651159" cy="3107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74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4" y="795543"/>
            <a:ext cx="2423416" cy="2423416"/>
          </a:xfrm>
          <a:prstGeom prst="rect">
            <a:avLst/>
          </a:prstGeom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571750" y="2095500"/>
            <a:ext cx="800100" cy="2971800"/>
          </a:xfrm>
          <a:prstGeom prst="wedgeRoundRectCallout">
            <a:avLst>
              <a:gd name="adj1" fmla="val -81250"/>
              <a:gd name="adj2" fmla="val -26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zh-CN" altLang="zh-CN" sz="33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5806" y="3082320"/>
            <a:ext cx="24048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1、生理方面的原因。</a:t>
            </a:r>
          </a:p>
          <a:p>
            <a:pPr eaLnBrk="1" hangingPunct="1">
              <a:spcBef>
                <a:spcPct val="50000"/>
              </a:spcBef>
            </a:pPr>
            <a:endParaRPr lang="zh-CN" altLang="zh-CN" b="1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34374" y="3116565"/>
            <a:ext cx="2404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3、社会方面的原因。</a:t>
            </a:r>
          </a:p>
        </p:txBody>
      </p:sp>
      <p:sp>
        <p:nvSpPr>
          <p:cNvPr id="12304" name="文本框 2"/>
          <p:cNvSpPr txBox="1">
            <a:spLocks noChangeArrowheads="1"/>
          </p:cNvSpPr>
          <p:nvPr/>
        </p:nvSpPr>
        <p:spPr bwMode="auto">
          <a:xfrm>
            <a:off x="3733800" y="3116818"/>
            <a:ext cx="2404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2、心理方面的原因。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22678"/>
            <a:ext cx="1906643" cy="1753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96" y="1006922"/>
            <a:ext cx="1988804" cy="2138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2000" y="3824282"/>
            <a:ext cx="78486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并不是</a:t>
            </a:r>
            <a:r>
              <a:rPr lang="zh-CN" altLang="zh-CN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男女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生一交往就是谈恋爱，而是某个男与某个女同学长时间在一起，就可能是谈恋爱。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  <p:bldP spid="1230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86" y="-6741"/>
            <a:ext cx="2198714" cy="20450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1"/>
            <a:ext cx="3048000" cy="3200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" y="812212"/>
            <a:ext cx="588267" cy="829607"/>
          </a:xfrm>
          <a:prstGeom prst="rect">
            <a:avLst/>
          </a:prstGeom>
        </p:spPr>
      </p:pic>
      <p:grpSp>
        <p:nvGrpSpPr>
          <p:cNvPr id="33" name="组合 1"/>
          <p:cNvGrpSpPr/>
          <p:nvPr/>
        </p:nvGrpSpPr>
        <p:grpSpPr bwMode="auto">
          <a:xfrm>
            <a:off x="1916249" y="1353617"/>
            <a:ext cx="1333500" cy="760933"/>
            <a:chOff x="3687429" y="-179633"/>
            <a:chExt cx="2086949" cy="839166"/>
          </a:xfrm>
        </p:grpSpPr>
        <p:sp>
          <p:nvSpPr>
            <p:cNvPr id="35" name="TextBox 7"/>
            <p:cNvSpPr txBox="1"/>
            <p:nvPr/>
          </p:nvSpPr>
          <p:spPr>
            <a:xfrm>
              <a:off x="4007366" y="274813"/>
              <a:ext cx="1351461" cy="384720"/>
            </a:xfrm>
            <a:prstGeom prst="rect">
              <a:avLst/>
            </a:prstGeom>
            <a:noFill/>
          </p:spPr>
          <p:txBody>
            <a:bodyPr lIns="0" tIns="0" rIns="0" bIns="0" anchor="b">
              <a:normAutofit fontScale="97500"/>
            </a:bodyPr>
            <a:lstStyle/>
            <a:p>
              <a:pPr algn="ctr">
                <a:defRPr/>
              </a:pPr>
              <a:endParaRPr lang="en-US" altLang="zh-CN" sz="1600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7" name="Rectangle 9"/>
            <p:cNvSpPr/>
            <p:nvPr/>
          </p:nvSpPr>
          <p:spPr>
            <a:xfrm>
              <a:off x="3687429" y="-179633"/>
              <a:ext cx="2086949" cy="65258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>
                <a:defRPr/>
              </a:pPr>
              <a:r>
                <a:rPr lang="en-US" altLang="zh-CN" sz="4800" b="1" noProof="1" smtClean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02</a:t>
              </a:r>
              <a:endParaRPr lang="zh-CN" altLang="en-US" sz="4800" b="1" noProof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08442"/>
            <a:ext cx="1875144" cy="20849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3600" y="2266950"/>
            <a:ext cx="914400" cy="1397420"/>
            <a:chOff x="2057400" y="2343150"/>
            <a:chExt cx="914400" cy="1397420"/>
          </a:xfrm>
        </p:grpSpPr>
        <p:sp>
          <p:nvSpPr>
            <p:cNvPr id="6" name="椭圆 5"/>
            <p:cNvSpPr/>
            <p:nvPr/>
          </p:nvSpPr>
          <p:spPr>
            <a:xfrm>
              <a:off x="2171700" y="2343150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743200" y="2356042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057400" y="2872318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469678" y="3511970"/>
              <a:ext cx="228600" cy="2286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2506799" y="287047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2171700" y="3337468"/>
              <a:ext cx="134471" cy="13447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77"/>
          <p:cNvSpPr txBox="1"/>
          <p:nvPr/>
        </p:nvSpPr>
        <p:spPr bwMode="auto">
          <a:xfrm>
            <a:off x="3249749" y="1962150"/>
            <a:ext cx="4267200" cy="755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为什么</a:t>
            </a:r>
            <a:r>
              <a:rPr lang="zh-CN" altLang="en-US" sz="3600" b="1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会产生</a:t>
            </a:r>
            <a:r>
              <a:rPr lang="zh-CN" altLang="en-US" sz="3600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早恋？</a:t>
            </a:r>
          </a:p>
        </p:txBody>
      </p:sp>
      <p:sp>
        <p:nvSpPr>
          <p:cNvPr id="21" name="TextBox 77"/>
          <p:cNvSpPr txBox="1"/>
          <p:nvPr/>
        </p:nvSpPr>
        <p:spPr bwMode="auto">
          <a:xfrm>
            <a:off x="3124200" y="1263023"/>
            <a:ext cx="2422882" cy="10039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>
              <a:defRPr/>
            </a:pPr>
            <a:r>
              <a:rPr lang="zh-CN" altLang="en-US" sz="3200" spc="600" noProof="1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第二章节</a:t>
            </a:r>
            <a:endParaRPr lang="zh-CN" altLang="en-US" sz="3200" spc="60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6600" y="2724150"/>
            <a:ext cx="35541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meeting of early love on campus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en-US" altLang="zh-CN" sz="105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early </a:t>
            </a:r>
            <a:r>
              <a:rPr lang="zh-CN" altLang="en-US" sz="105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love on campus class </a:t>
            </a:r>
            <a:r>
              <a:rPr lang="zh-CN" altLang="en-US" sz="105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meeting</a:t>
            </a:r>
            <a:endParaRPr lang="zh-CN" altLang="en-US" sz="105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1295400" y="1863626"/>
            <a:ext cx="27932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青春期是指人体从童年向成年过渡的人生关键时期。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一般是从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岁到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岁。在这一时期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人的生理和心理都会发生显著的变化。</a:t>
            </a:r>
          </a:p>
        </p:txBody>
      </p:sp>
      <p:sp>
        <p:nvSpPr>
          <p:cNvPr id="77" name="i$liḋe-Arrow: Pentagon 21"/>
          <p:cNvSpPr/>
          <p:nvPr/>
        </p:nvSpPr>
        <p:spPr>
          <a:xfrm>
            <a:off x="1371600" y="1405235"/>
            <a:ext cx="2717006" cy="404515"/>
          </a:xfrm>
          <a:prstGeom prst="homePlate">
            <a:avLst>
              <a:gd name="adj" fmla="val 36274"/>
            </a:avLst>
          </a:prstGeom>
          <a:solidFill>
            <a:schemeClr val="accent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noProof="1">
                <a:latin typeface="微软雅黑" panose="020B0503020204020204" charset="-122"/>
                <a:ea typeface="微软雅黑" panose="020B0503020204020204" charset="-122"/>
              </a:rPr>
              <a:t>青春期的特点</a:t>
            </a:r>
          </a:p>
        </p:txBody>
      </p:sp>
      <p:pic>
        <p:nvPicPr>
          <p:cNvPr id="13315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006" y="81915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0" y="2093952"/>
            <a:ext cx="354449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、有了独立意识，但又有较强的依赖性。</a:t>
            </a:r>
          </a:p>
          <a:p>
            <a:pPr eaLnBrk="1" hangingPunct="1">
              <a:spcBef>
                <a:spcPct val="50000"/>
              </a:spcBef>
            </a:pPr>
            <a:endParaRPr lang="zh-CN" altLang="en-US" sz="15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4572000" y="2627352"/>
            <a:ext cx="3479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2、有时出现莫名的忧郁、烦恼</a:t>
            </a:r>
            <a:r>
              <a:rPr lang="en-US" altLang="zh-CN" sz="1500" dirty="0" smtClean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，又不愿和家长老师</a:t>
            </a:r>
            <a:r>
              <a:rPr lang="en-US" altLang="zh-CN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、诉说</a:t>
            </a:r>
            <a:r>
              <a:rPr lang="zh-CN" altLang="en-US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。</a:t>
            </a:r>
          </a:p>
        </p:txBody>
      </p:sp>
      <p:sp>
        <p:nvSpPr>
          <p:cNvPr id="77" name="i$liḋe-Arrow: Pentagon 21"/>
          <p:cNvSpPr/>
          <p:nvPr/>
        </p:nvSpPr>
        <p:spPr>
          <a:xfrm>
            <a:off x="4610969" y="1428751"/>
            <a:ext cx="3322166" cy="457200"/>
          </a:xfrm>
          <a:prstGeom prst="homePlate">
            <a:avLst>
              <a:gd name="adj" fmla="val 36274"/>
            </a:avLst>
          </a:prstGeom>
          <a:solidFill>
            <a:schemeClr val="accent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2000" b="1" noProof="1">
                <a:latin typeface="微软雅黑" panose="020B0503020204020204" charset="-122"/>
                <a:ea typeface="微软雅黑" panose="020B0503020204020204" charset="-122"/>
              </a:rPr>
              <a:t>青春期的心理变化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0" y="3922752"/>
            <a:ext cx="3525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4、喜欢交朋友，对异性感到好奇，渴望得到异性的欣赏。</a:t>
            </a: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4572000" y="3389352"/>
            <a:ext cx="35897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3、有时会出现逆反心理</a:t>
            </a:r>
            <a:r>
              <a:rPr lang="zh-CN" altLang="en-US" sz="15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850" y="944091"/>
            <a:ext cx="3638550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  <p:bldP spid="77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402"/>
</p:tagLst>
</file>

<file path=ppt/theme/theme1.xml><?xml version="1.0" encoding="utf-8"?>
<a:theme xmlns:a="http://schemas.openxmlformats.org/drawingml/2006/main" name="www.2ppt.com">
  <a:themeElements>
    <a:clrScheme name="自定义 10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19995"/>
      </a:accent1>
      <a:accent2>
        <a:srgbClr val="FFC000"/>
      </a:accent2>
      <a:accent3>
        <a:srgbClr val="019995"/>
      </a:accent3>
      <a:accent4>
        <a:srgbClr val="FFC000"/>
      </a:accent4>
      <a:accent5>
        <a:srgbClr val="019995"/>
      </a:accent5>
      <a:accent6>
        <a:srgbClr val="FFC000"/>
      </a:accent6>
      <a:hlink>
        <a:srgbClr val="019995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全屏显示(16:9)</PresentationFormat>
  <Paragraphs>127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</vt:lpstr>
      <vt:lpstr>自定义设计方案</vt:lpstr>
      <vt:lpstr>PowerPoint 演示文稿</vt:lpstr>
      <vt:lpstr>PowerPoint 演示文稿</vt:lpstr>
      <vt:lpstr>PowerPoint 演示文稿</vt:lpstr>
      <vt:lpstr>所谓早恋，就是过早的恋爱。中学生谈恋爱属于早恋，主要原因有两点：一是经济生活尚未独立。恋爱的目的是两性结合成婚，这需要经济上独立,生活上自立而且有能力承担家庭责任，中学生显然不具备这个条件。二是谈恋爱的年龄与法定最低婚龄(男22岁，女20岁)相差甚远。 </vt:lpstr>
      <vt:lpstr>并非男女生一交往就是谈恋爱，而是某个男与某个女同学长时间在一起，就可能是谈恋爱。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2019-04-24T23:53:00Z</dcterms:created>
  <dcterms:modified xsi:type="dcterms:W3CDTF">2023-01-11T01:11:32Z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97D57DA484484E469D23524A471FEAB0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