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98" r:id="rId2"/>
    <p:sldId id="324" r:id="rId3"/>
    <p:sldId id="292" r:id="rId4"/>
    <p:sldId id="257" r:id="rId5"/>
    <p:sldId id="295" r:id="rId6"/>
    <p:sldId id="283" r:id="rId7"/>
    <p:sldId id="328" r:id="rId8"/>
    <p:sldId id="262" r:id="rId9"/>
    <p:sldId id="323" r:id="rId10"/>
    <p:sldId id="321" r:id="rId11"/>
    <p:sldId id="325" r:id="rId12"/>
    <p:sldId id="329" r:id="rId13"/>
    <p:sldId id="327" r:id="rId14"/>
    <p:sldId id="330" r:id="rId15"/>
    <p:sldId id="331" r:id="rId16"/>
    <p:sldId id="333" r:id="rId17"/>
    <p:sldId id="267" r:id="rId18"/>
    <p:sldId id="308" r:id="rId19"/>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sz="2800" b="1" u="sng" kern="1200">
        <a:solidFill>
          <a:schemeClr val="tx2"/>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2800" b="1" u="sng" kern="1200">
        <a:solidFill>
          <a:schemeClr val="tx2"/>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2800" b="1" u="sng" kern="1200">
        <a:solidFill>
          <a:schemeClr val="tx2"/>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2800" b="1" u="sng" kern="1200">
        <a:solidFill>
          <a:schemeClr val="tx2"/>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2800" b="1" u="sng" kern="1200">
        <a:solidFill>
          <a:schemeClr val="tx2"/>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u="sng" kern="1200">
        <a:solidFill>
          <a:schemeClr val="tx2"/>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u="sng" kern="1200">
        <a:solidFill>
          <a:schemeClr val="tx2"/>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u="sng" kern="1200">
        <a:solidFill>
          <a:schemeClr val="tx2"/>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u="sng" kern="1200">
        <a:solidFill>
          <a:schemeClr val="tx2"/>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u="none">
                <a:solidFill>
                  <a:schemeClr val="tx1"/>
                </a:solidFill>
              </a:defRPr>
            </a:lvl1pPr>
          </a:lstStyle>
          <a:p>
            <a:endParaRPr lang="zh-CN" alt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u="none">
                <a:solidFill>
                  <a:schemeClr val="tx1"/>
                </a:solidFill>
              </a:defRPr>
            </a:lvl1pPr>
          </a:lstStyle>
          <a:p>
            <a:endParaRPr lang="en-US" altLang="zh-CN"/>
          </a:p>
        </p:txBody>
      </p:sp>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u="none">
                <a:solidFill>
                  <a:schemeClr val="tx1"/>
                </a:solidFill>
              </a:defRPr>
            </a:lvl1pPr>
          </a:lstStyle>
          <a:p>
            <a:endParaRPr lang="en-US" altLang="zh-CN"/>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u="none">
                <a:solidFill>
                  <a:schemeClr val="tx1"/>
                </a:solidFill>
              </a:defRPr>
            </a:lvl1pPr>
          </a:lstStyle>
          <a:p>
            <a:fld id="{7E6194CF-0520-4D14-A844-7412B8045DB9}"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6194CF-0520-4D14-A844-7412B8045DB9}" type="slidenum">
              <a:rPr lang="zh-CN" altLang="en-US" smtClean="0"/>
              <a:t>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2C39D66C-FD64-40DD-979A-7613CA32481A}" type="slidenum">
              <a:rPr lang="zh-CN" altLang="en-US"/>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8379D20-9671-4A59-A995-2D9BEB193A31}"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5F810B0-1FA2-4258-B649-B54EEDAEBC51}"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3B48B7C-11CF-4414-8206-4E21BDCC39F1}"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3129CD1E-DACE-485D-9786-F817A8F164EC}"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1A555CD0-E52D-42D0-A611-AC71DFE2A7FB}"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585F61C9-B3B2-4CDE-9160-7FF57BA9845B}"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CFC05079-7158-4996-A052-522EF5A8E608}"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EF532CE-4224-4E68-A44C-B3E3EA27BAF5}"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F81B566-AB86-4BB8-9129-9EDED1E48678}"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b="0" u="none">
                <a:solidFill>
                  <a:schemeClr val="tx1"/>
                </a:solidFill>
              </a:defRPr>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b="0" u="none">
                <a:solidFill>
                  <a:schemeClr val="tx1"/>
                </a:solidFill>
              </a:defRPr>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b="0" u="none">
                <a:solidFill>
                  <a:schemeClr val="tx1"/>
                </a:solidFill>
              </a:defRPr>
            </a:lvl1pPr>
          </a:lstStyle>
          <a:p>
            <a:fld id="{9DF6EFA1-E701-4564-BB71-8E903AB1B1A3}" type="slidenum">
              <a:rPr lang="zh-CN" altLang="en-US"/>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imgres?imgurl=www.usabilitypartners.se/aboutus/clock.gif&amp;imgrefurl=http://www.usabilitypartners.se/aboutus/background.shtml&amp;h=156&amp;w=156&amp;prev=/images%3Fq%3Dclock%26svnum%3D10%26hl%3Dzh-CN%26lr%3D%26ie%3DUTF-8%26oe%3DUTF-8%26sa%3DN"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GIF"/><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828675" y="1993900"/>
            <a:ext cx="7559675" cy="1765300"/>
          </a:xfrm>
        </p:spPr>
        <p:txBody>
          <a:bodyPr/>
          <a:lstStyle/>
          <a:p>
            <a:r>
              <a:rPr lang="en-US" altLang="zh-CN" sz="5400" dirty="0">
                <a:solidFill>
                  <a:srgbClr val="FF0000"/>
                </a:solidFill>
                <a:latin typeface="方正粗倩简体" pitchFamily="65" charset="-122"/>
                <a:ea typeface="方正粗倩简体" pitchFamily="65" charset="-122"/>
              </a:rPr>
              <a:t>§</a:t>
            </a:r>
            <a:r>
              <a:rPr lang="en-US" altLang="zh-CN" sz="5400" dirty="0" smtClean="0">
                <a:solidFill>
                  <a:srgbClr val="FF0000"/>
                </a:solidFill>
                <a:latin typeface="方正粗倩简体" pitchFamily="65" charset="-122"/>
                <a:ea typeface="方正粗倩简体" pitchFamily="65" charset="-122"/>
              </a:rPr>
              <a:t>2.8  </a:t>
            </a:r>
            <a:r>
              <a:rPr lang="zh-CN" altLang="en-US" sz="5400" dirty="0">
                <a:solidFill>
                  <a:srgbClr val="FF0000"/>
                </a:solidFill>
                <a:latin typeface="方正粗倩简体" pitchFamily="65" charset="-122"/>
                <a:ea typeface="方正粗倩简体" pitchFamily="65" charset="-122"/>
              </a:rPr>
              <a:t>平面</a:t>
            </a:r>
            <a:r>
              <a:rPr lang="zh-CN" altLang="en-US" sz="5400" dirty="0" smtClean="0">
                <a:solidFill>
                  <a:srgbClr val="FF0000"/>
                </a:solidFill>
                <a:latin typeface="方正粗倩简体" pitchFamily="65" charset="-122"/>
                <a:ea typeface="方正粗倩简体" pitchFamily="65" charset="-122"/>
              </a:rPr>
              <a:t>图形的旋转</a:t>
            </a:r>
            <a:endParaRPr lang="zh-CN" altLang="en-US" sz="5400" dirty="0">
              <a:solidFill>
                <a:srgbClr val="FF0000"/>
              </a:solidFill>
              <a:latin typeface="方正粗倩简体" pitchFamily="65" charset="-122"/>
              <a:ea typeface="方正粗倩简体" pitchFamily="65" charset="-122"/>
            </a:endParaRPr>
          </a:p>
        </p:txBody>
      </p:sp>
      <p:sp>
        <p:nvSpPr>
          <p:cNvPr id="4099" name="Rectangle 3"/>
          <p:cNvSpPr>
            <a:spLocks noGrp="1" noChangeArrowheads="1"/>
          </p:cNvSpPr>
          <p:nvPr>
            <p:ph type="subTitle" idx="1"/>
          </p:nvPr>
        </p:nvSpPr>
        <p:spPr>
          <a:xfrm>
            <a:off x="1568202" y="764704"/>
            <a:ext cx="6121400" cy="719138"/>
          </a:xfrm>
        </p:spPr>
        <p:txBody>
          <a:bodyPr/>
          <a:lstStyle/>
          <a:p>
            <a:pPr>
              <a:lnSpc>
                <a:spcPct val="90000"/>
              </a:lnSpc>
            </a:pPr>
            <a:r>
              <a:rPr lang="zh-CN" altLang="en-US" sz="4400" dirty="0">
                <a:solidFill>
                  <a:srgbClr val="FF0000"/>
                </a:solidFill>
                <a:ea typeface="隶书" panose="02010509060101010101" pitchFamily="49" charset="-122"/>
              </a:rPr>
              <a:t>冀教版数学七年级上</a:t>
            </a:r>
          </a:p>
        </p:txBody>
      </p:sp>
      <p:sp>
        <p:nvSpPr>
          <p:cNvPr id="4100" name="Rectangle 4"/>
          <p:cNvSpPr>
            <a:spLocks noChangeArrowheads="1"/>
          </p:cNvSpPr>
          <p:nvPr/>
        </p:nvSpPr>
        <p:spPr bwMode="auto">
          <a:xfrm>
            <a:off x="323850" y="1700213"/>
            <a:ext cx="8064500" cy="71437"/>
          </a:xfrm>
          <a:prstGeom prst="rect">
            <a:avLst/>
          </a:prstGeom>
          <a:gradFill rotWithShape="1">
            <a:gsLst>
              <a:gs pos="0">
                <a:schemeClr val="accent1">
                  <a:gamma/>
                  <a:shade val="46275"/>
                  <a:invGamma/>
                </a:schemeClr>
              </a:gs>
              <a:gs pos="100000">
                <a:schemeClr val="accent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1" name="Rectangle 5"/>
          <p:cNvSpPr>
            <a:spLocks noChangeArrowheads="1"/>
          </p:cNvSpPr>
          <p:nvPr/>
        </p:nvSpPr>
        <p:spPr bwMode="auto">
          <a:xfrm>
            <a:off x="900113" y="404813"/>
            <a:ext cx="73025" cy="6264275"/>
          </a:xfrm>
          <a:prstGeom prst="rect">
            <a:avLst/>
          </a:prstGeom>
          <a:gradFill rotWithShape="1">
            <a:gsLst>
              <a:gs pos="0">
                <a:schemeClr val="accent1">
                  <a:gamma/>
                  <a:shade val="46275"/>
                  <a:invGamma/>
                </a:schemeClr>
              </a:gs>
              <a:gs pos="100000">
                <a:schemeClr val="accent1"/>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02" name="Text Box 6"/>
          <p:cNvSpPr txBox="1">
            <a:spLocks noChangeArrowheads="1"/>
          </p:cNvSpPr>
          <p:nvPr/>
        </p:nvSpPr>
        <p:spPr bwMode="auto">
          <a:xfrm>
            <a:off x="1600200" y="1993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1800" b="0" u="none">
              <a:solidFill>
                <a:schemeClr val="tx1"/>
              </a:solidFill>
            </a:endParaRPr>
          </a:p>
        </p:txBody>
      </p:sp>
      <p:sp>
        <p:nvSpPr>
          <p:cNvPr id="4103" name="Text Box 7"/>
          <p:cNvSpPr txBox="1">
            <a:spLocks noChangeArrowheads="1"/>
          </p:cNvSpPr>
          <p:nvPr/>
        </p:nvSpPr>
        <p:spPr bwMode="auto">
          <a:xfrm>
            <a:off x="2247900" y="19939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1800" b="0" u="none">
              <a:solidFill>
                <a:schemeClr val="tx1"/>
              </a:solidFill>
            </a:endParaRPr>
          </a:p>
        </p:txBody>
      </p:sp>
      <p:sp>
        <p:nvSpPr>
          <p:cNvPr id="4105" name="Text Box 9"/>
          <p:cNvSpPr txBox="1">
            <a:spLocks noChangeArrowheads="1"/>
          </p:cNvSpPr>
          <p:nvPr/>
        </p:nvSpPr>
        <p:spPr bwMode="auto">
          <a:xfrm>
            <a:off x="1258888" y="484187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sz="3600" u="none">
              <a:solidFill>
                <a:srgbClr val="0000FF"/>
              </a:solidFill>
              <a:ea typeface="华文行楷" panose="02010800040101010101" pitchFamily="2" charset="-122"/>
            </a:endParaRPr>
          </a:p>
        </p:txBody>
      </p:sp>
      <p:sp>
        <p:nvSpPr>
          <p:cNvPr id="15" name="矩形 14"/>
          <p:cNvSpPr/>
          <p:nvPr/>
        </p:nvSpPr>
        <p:spPr>
          <a:xfrm>
            <a:off x="2633417" y="5470525"/>
            <a:ext cx="3554179" cy="53245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600"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600" kern="0" dirty="0" smtClean="0">
              <a:solidFill>
                <a:srgbClr val="00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未知"/>
          <p:cNvSpPr/>
          <p:nvPr/>
        </p:nvSpPr>
        <p:spPr bwMode="auto">
          <a:xfrm>
            <a:off x="2325688" y="2938463"/>
            <a:ext cx="2462212" cy="4762"/>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91" name="Text Box 3"/>
          <p:cNvSpPr txBox="1">
            <a:spLocks noChangeArrowheads="1"/>
          </p:cNvSpPr>
          <p:nvPr/>
        </p:nvSpPr>
        <p:spPr bwMode="auto">
          <a:xfrm>
            <a:off x="3348038" y="476250"/>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B</a:t>
            </a:r>
            <a:r>
              <a:rPr lang="en-US" altLang="zh-CN" b="0" u="none" baseline="30000">
                <a:solidFill>
                  <a:schemeClr val="tx1"/>
                </a:solidFill>
                <a:ea typeface="华文中宋" panose="02010600040101010101" pitchFamily="2" charset="-122"/>
              </a:rPr>
              <a:t>/</a:t>
            </a:r>
          </a:p>
        </p:txBody>
      </p:sp>
      <p:sp>
        <p:nvSpPr>
          <p:cNvPr id="12292" name="Text Box 4"/>
          <p:cNvSpPr txBox="1">
            <a:spLocks noChangeArrowheads="1"/>
          </p:cNvSpPr>
          <p:nvPr/>
        </p:nvSpPr>
        <p:spPr bwMode="auto">
          <a:xfrm>
            <a:off x="1763713" y="263683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A</a:t>
            </a:r>
            <a:r>
              <a:rPr lang="en-US" altLang="zh-CN" b="0" u="none" baseline="30000">
                <a:solidFill>
                  <a:schemeClr val="tx1"/>
                </a:solidFill>
                <a:ea typeface="华文中宋" panose="02010600040101010101" pitchFamily="2" charset="-122"/>
              </a:rPr>
              <a:t>/</a:t>
            </a:r>
          </a:p>
        </p:txBody>
      </p:sp>
      <p:sp>
        <p:nvSpPr>
          <p:cNvPr id="12293" name="Oval 5"/>
          <p:cNvSpPr>
            <a:spLocks noChangeArrowheads="1"/>
          </p:cNvSpPr>
          <p:nvPr/>
        </p:nvSpPr>
        <p:spPr bwMode="auto">
          <a:xfrm>
            <a:off x="4729163" y="2838450"/>
            <a:ext cx="144462" cy="144463"/>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4" name="Text Box 6"/>
          <p:cNvSpPr txBox="1">
            <a:spLocks noChangeArrowheads="1"/>
          </p:cNvSpPr>
          <p:nvPr/>
        </p:nvSpPr>
        <p:spPr bwMode="auto">
          <a:xfrm>
            <a:off x="5076825" y="-25400"/>
            <a:ext cx="6477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A</a:t>
            </a:r>
          </a:p>
        </p:txBody>
      </p:sp>
      <p:sp>
        <p:nvSpPr>
          <p:cNvPr id="12295" name="Text Box 7"/>
          <p:cNvSpPr txBox="1">
            <a:spLocks noChangeArrowheads="1"/>
          </p:cNvSpPr>
          <p:nvPr/>
        </p:nvSpPr>
        <p:spPr bwMode="auto">
          <a:xfrm>
            <a:off x="6877050" y="192722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B</a:t>
            </a:r>
          </a:p>
        </p:txBody>
      </p:sp>
      <p:sp>
        <p:nvSpPr>
          <p:cNvPr id="12296" name="AutoShape 8"/>
          <p:cNvSpPr>
            <a:spLocks noChangeArrowheads="1"/>
          </p:cNvSpPr>
          <p:nvPr/>
        </p:nvSpPr>
        <p:spPr bwMode="auto">
          <a:xfrm rot="7535600">
            <a:off x="2375694" y="1645444"/>
            <a:ext cx="2449513" cy="1368425"/>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297" name="未知"/>
          <p:cNvSpPr/>
          <p:nvPr/>
        </p:nvSpPr>
        <p:spPr bwMode="auto">
          <a:xfrm>
            <a:off x="3743325" y="939800"/>
            <a:ext cx="1058863" cy="2003425"/>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98" name="未知"/>
          <p:cNvSpPr/>
          <p:nvPr/>
        </p:nvSpPr>
        <p:spPr bwMode="auto">
          <a:xfrm>
            <a:off x="4789488" y="1738313"/>
            <a:ext cx="71437" cy="1171575"/>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99" name="Text Box 11"/>
          <p:cNvSpPr txBox="1">
            <a:spLocks noChangeArrowheads="1"/>
          </p:cNvSpPr>
          <p:nvPr/>
        </p:nvSpPr>
        <p:spPr bwMode="auto">
          <a:xfrm>
            <a:off x="4500563" y="11969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C</a:t>
            </a:r>
            <a:r>
              <a:rPr lang="en-US" altLang="zh-CN" b="0" u="none" baseline="30000">
                <a:solidFill>
                  <a:schemeClr val="tx1"/>
                </a:solidFill>
                <a:ea typeface="华文中宋" panose="02010600040101010101" pitchFamily="2" charset="-122"/>
              </a:rPr>
              <a:t>/</a:t>
            </a:r>
          </a:p>
        </p:txBody>
      </p:sp>
      <p:sp>
        <p:nvSpPr>
          <p:cNvPr id="12300" name="Text Box 12"/>
          <p:cNvSpPr txBox="1">
            <a:spLocks noChangeArrowheads="1"/>
          </p:cNvSpPr>
          <p:nvPr/>
        </p:nvSpPr>
        <p:spPr bwMode="auto">
          <a:xfrm>
            <a:off x="5868988" y="30892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C</a:t>
            </a:r>
          </a:p>
        </p:txBody>
      </p:sp>
      <p:sp>
        <p:nvSpPr>
          <p:cNvPr id="12301" name="Text Box 13"/>
          <p:cNvSpPr txBox="1">
            <a:spLocks noChangeArrowheads="1"/>
          </p:cNvSpPr>
          <p:nvPr/>
        </p:nvSpPr>
        <p:spPr bwMode="auto">
          <a:xfrm>
            <a:off x="4624388" y="2881313"/>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O</a:t>
            </a:r>
          </a:p>
        </p:txBody>
      </p:sp>
      <p:sp>
        <p:nvSpPr>
          <p:cNvPr id="12302" name="AutoShape 14"/>
          <p:cNvSpPr>
            <a:spLocks noChangeArrowheads="1"/>
          </p:cNvSpPr>
          <p:nvPr/>
        </p:nvSpPr>
        <p:spPr bwMode="auto">
          <a:xfrm rot="13474148">
            <a:off x="4357688" y="1152525"/>
            <a:ext cx="2449512" cy="1368425"/>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3" name="未知"/>
          <p:cNvSpPr/>
          <p:nvPr/>
        </p:nvSpPr>
        <p:spPr bwMode="auto">
          <a:xfrm rot="5938548">
            <a:off x="3759201" y="1697037"/>
            <a:ext cx="2462212" cy="476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04" name="未知"/>
          <p:cNvSpPr/>
          <p:nvPr/>
        </p:nvSpPr>
        <p:spPr bwMode="auto">
          <a:xfrm rot="5938548">
            <a:off x="5337969" y="1559719"/>
            <a:ext cx="1058863" cy="2003425"/>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05" name="未知"/>
          <p:cNvSpPr/>
          <p:nvPr/>
        </p:nvSpPr>
        <p:spPr bwMode="auto">
          <a:xfrm rot="5938548">
            <a:off x="5366544" y="2463006"/>
            <a:ext cx="71438" cy="1171575"/>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06" name="Oval 18"/>
          <p:cNvSpPr>
            <a:spLocks noChangeArrowheads="1"/>
          </p:cNvSpPr>
          <p:nvPr/>
        </p:nvSpPr>
        <p:spPr bwMode="auto">
          <a:xfrm rot="5938548">
            <a:off x="4752975" y="2860675"/>
            <a:ext cx="144463" cy="144463"/>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07" name="未知"/>
          <p:cNvSpPr/>
          <p:nvPr/>
        </p:nvSpPr>
        <p:spPr bwMode="auto">
          <a:xfrm rot="5938548">
            <a:off x="4188619" y="2202656"/>
            <a:ext cx="71438" cy="1171575"/>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285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2308" name="Group 20"/>
          <p:cNvGrpSpPr/>
          <p:nvPr/>
        </p:nvGrpSpPr>
        <p:grpSpPr bwMode="auto">
          <a:xfrm>
            <a:off x="188913" y="165100"/>
            <a:ext cx="4332287" cy="701675"/>
            <a:chOff x="0" y="0"/>
            <a:chExt cx="2729" cy="442"/>
          </a:xfrm>
        </p:grpSpPr>
        <p:sp>
          <p:nvSpPr>
            <p:cNvPr id="12309" name="Text Box 21"/>
            <p:cNvSpPr txBox="1">
              <a:spLocks noChangeArrowheads="1"/>
            </p:cNvSpPr>
            <p:nvPr/>
          </p:nvSpPr>
          <p:spPr bwMode="auto">
            <a:xfrm>
              <a:off x="350" y="0"/>
              <a:ext cx="23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0" u="none" dirty="0">
                  <a:solidFill>
                    <a:srgbClr val="0000FF"/>
                  </a:solidFill>
                  <a:latin typeface="华文行楷" panose="02010800040101010101" pitchFamily="2" charset="-122"/>
                  <a:ea typeface="华文行楷" panose="02010800040101010101" pitchFamily="2" charset="-122"/>
                </a:rPr>
                <a:t> </a:t>
              </a:r>
              <a:r>
                <a:rPr lang="zh-CN" altLang="en-US" sz="4000" b="0" dirty="0" smtClean="0">
                  <a:solidFill>
                    <a:srgbClr val="0000FF"/>
                  </a:solidFill>
                  <a:latin typeface="华文行楷" panose="02010800040101010101" pitchFamily="2" charset="-122"/>
                  <a:ea typeface="华文行楷" panose="02010800040101010101" pitchFamily="2" charset="-122"/>
                </a:rPr>
                <a:t>探究</a:t>
              </a:r>
              <a:r>
                <a:rPr lang="zh-CN" altLang="en-US" sz="4000" b="0" dirty="0">
                  <a:solidFill>
                    <a:srgbClr val="0000FF"/>
                  </a:solidFill>
                  <a:latin typeface="华文行楷" panose="02010800040101010101" pitchFamily="2" charset="-122"/>
                  <a:ea typeface="华文行楷" panose="02010800040101010101" pitchFamily="2" charset="-122"/>
                </a:rPr>
                <a:t>活动 </a:t>
              </a:r>
            </a:p>
          </p:txBody>
        </p:sp>
        <p:pic>
          <p:nvPicPr>
            <p:cNvPr id="12310" name="Picture 22" descr="地球5"/>
            <p:cNvPicPr>
              <a:picLocks noChangeAspect="1" noChangeArrowheads="1"/>
            </p:cNvPicPr>
            <p:nvPr/>
          </p:nvPicPr>
          <p:blipFill>
            <a:blip r:embed="rId2" cstate="email"/>
            <a:srcRect/>
            <a:stretch>
              <a:fillRect/>
            </a:stretch>
          </p:blipFill>
          <p:spPr bwMode="auto">
            <a:xfrm>
              <a:off x="0" y="16"/>
              <a:ext cx="4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11" name="Text Box 23"/>
          <p:cNvSpPr txBox="1">
            <a:spLocks noChangeArrowheads="1"/>
          </p:cNvSpPr>
          <p:nvPr/>
        </p:nvSpPr>
        <p:spPr bwMode="auto">
          <a:xfrm>
            <a:off x="0" y="2997200"/>
            <a:ext cx="29162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u="none" dirty="0">
                <a:solidFill>
                  <a:schemeClr val="tx1"/>
                </a:solidFill>
                <a:ea typeface="楷体_GB2312" pitchFamily="1" charset="-122"/>
              </a:rPr>
              <a:t>探究的问题：</a:t>
            </a:r>
          </a:p>
        </p:txBody>
      </p:sp>
      <p:grpSp>
        <p:nvGrpSpPr>
          <p:cNvPr id="12312" name="Group 24"/>
          <p:cNvGrpSpPr/>
          <p:nvPr/>
        </p:nvGrpSpPr>
        <p:grpSpPr bwMode="auto">
          <a:xfrm>
            <a:off x="2730500" y="461963"/>
            <a:ext cx="4110038" cy="4962525"/>
            <a:chOff x="0" y="0"/>
            <a:chExt cx="2589" cy="3126"/>
          </a:xfrm>
        </p:grpSpPr>
        <p:sp>
          <p:nvSpPr>
            <p:cNvPr id="12313" name="AutoShape 25"/>
            <p:cNvSpPr>
              <a:spLocks noChangeArrowheads="1"/>
            </p:cNvSpPr>
            <p:nvPr/>
          </p:nvSpPr>
          <p:spPr bwMode="auto">
            <a:xfrm rot="2779775">
              <a:off x="66" y="1812"/>
              <a:ext cx="1543" cy="862"/>
            </a:xfrm>
            <a:prstGeom prst="rtTriangle">
              <a:avLst/>
            </a:prstGeom>
            <a:solidFill>
              <a:schemeClr val="bg1">
                <a:alpha val="0"/>
              </a:schemeClr>
            </a:solidFill>
            <a:ln w="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14" name="未知"/>
            <p:cNvSpPr/>
            <p:nvPr/>
          </p:nvSpPr>
          <p:spPr bwMode="auto">
            <a:xfrm rot="5932533">
              <a:off x="628" y="774"/>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15" name="未知"/>
            <p:cNvSpPr/>
            <p:nvPr/>
          </p:nvSpPr>
          <p:spPr bwMode="auto">
            <a:xfrm rot="5932533">
              <a:off x="1623" y="687"/>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16" name="未知"/>
            <p:cNvSpPr/>
            <p:nvPr/>
          </p:nvSpPr>
          <p:spPr bwMode="auto">
            <a:xfrm rot="5932533">
              <a:off x="1642" y="1256"/>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17" name="Oval 29"/>
            <p:cNvSpPr>
              <a:spLocks noChangeArrowheads="1"/>
            </p:cNvSpPr>
            <p:nvPr/>
          </p:nvSpPr>
          <p:spPr bwMode="auto">
            <a:xfrm rot="5932533">
              <a:off x="1256" y="1507"/>
              <a:ext cx="91" cy="91"/>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318" name="未知"/>
            <p:cNvSpPr/>
            <p:nvPr/>
          </p:nvSpPr>
          <p:spPr bwMode="auto">
            <a:xfrm rot="5932533">
              <a:off x="296" y="1146"/>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19" name="未知"/>
            <p:cNvSpPr/>
            <p:nvPr/>
          </p:nvSpPr>
          <p:spPr bwMode="auto">
            <a:xfrm rot="5932533">
              <a:off x="406" y="2348"/>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0" name="未知"/>
            <p:cNvSpPr/>
            <p:nvPr/>
          </p:nvSpPr>
          <p:spPr bwMode="auto">
            <a:xfrm rot="5932533">
              <a:off x="900" y="1093"/>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285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1" name="AutoShape 33"/>
            <p:cNvSpPr>
              <a:spLocks noChangeArrowheads="1"/>
            </p:cNvSpPr>
            <p:nvPr/>
          </p:nvSpPr>
          <p:spPr bwMode="auto">
            <a:xfrm rot="13468133">
              <a:off x="1007" y="431"/>
              <a:ext cx="1543" cy="862"/>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322" name="Group 34"/>
          <p:cNvGrpSpPr/>
          <p:nvPr/>
        </p:nvGrpSpPr>
        <p:grpSpPr bwMode="auto">
          <a:xfrm>
            <a:off x="4592638" y="476250"/>
            <a:ext cx="396875" cy="4930775"/>
            <a:chOff x="0" y="0"/>
            <a:chExt cx="250" cy="3106"/>
          </a:xfrm>
        </p:grpSpPr>
        <p:sp>
          <p:nvSpPr>
            <p:cNvPr id="12323" name="未知"/>
            <p:cNvSpPr/>
            <p:nvPr/>
          </p:nvSpPr>
          <p:spPr bwMode="auto">
            <a:xfrm rot="5938548">
              <a:off x="-528" y="774"/>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28575" cap="flat" cmpd="sng">
              <a:solidFill>
                <a:srgbClr val="0000FF"/>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4" name="未知"/>
            <p:cNvSpPr/>
            <p:nvPr/>
          </p:nvSpPr>
          <p:spPr bwMode="auto">
            <a:xfrm rot="5938548">
              <a:off x="-774" y="2328"/>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325" name="Group 37"/>
          <p:cNvGrpSpPr/>
          <p:nvPr/>
        </p:nvGrpSpPr>
        <p:grpSpPr bwMode="auto">
          <a:xfrm>
            <a:off x="2319338" y="508000"/>
            <a:ext cx="4981575" cy="4899025"/>
            <a:chOff x="0" y="0"/>
            <a:chExt cx="3138" cy="3086"/>
          </a:xfrm>
        </p:grpSpPr>
        <p:sp>
          <p:nvSpPr>
            <p:cNvPr id="12326" name="未知"/>
            <p:cNvSpPr/>
            <p:nvPr/>
          </p:nvSpPr>
          <p:spPr bwMode="auto">
            <a:xfrm rot="5938548">
              <a:off x="903" y="774"/>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25400" cap="flat" cmpd="sng">
              <a:solidFill>
                <a:schemeClr val="tx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7" name="未知"/>
            <p:cNvSpPr/>
            <p:nvPr/>
          </p:nvSpPr>
          <p:spPr bwMode="auto">
            <a:xfrm>
              <a:off x="0" y="1529"/>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25400" cap="flat" cmpd="sng">
              <a:solidFill>
                <a:schemeClr val="tx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8" name="未知"/>
            <p:cNvSpPr/>
            <p:nvPr/>
          </p:nvSpPr>
          <p:spPr bwMode="auto">
            <a:xfrm rot="5938548">
              <a:off x="657" y="2308"/>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9" name="未知"/>
            <p:cNvSpPr/>
            <p:nvPr/>
          </p:nvSpPr>
          <p:spPr bwMode="auto">
            <a:xfrm>
              <a:off x="1587" y="1529"/>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2330" name="Text Box 42"/>
          <p:cNvSpPr txBox="1">
            <a:spLocks noChangeArrowheads="1"/>
          </p:cNvSpPr>
          <p:nvPr/>
        </p:nvSpPr>
        <p:spPr bwMode="auto">
          <a:xfrm>
            <a:off x="1187450" y="4005263"/>
            <a:ext cx="56927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u="none" dirty="0">
                <a:solidFill>
                  <a:srgbClr val="FF0000"/>
                </a:solidFill>
                <a:latin typeface="楷体_GB2312" pitchFamily="1" charset="-122"/>
                <a:ea typeface="楷体_GB2312" pitchFamily="1" charset="-122"/>
              </a:rPr>
              <a:t>对应点到旋转中心的距离相等</a:t>
            </a:r>
            <a:r>
              <a:rPr lang="en-US" altLang="zh-CN" sz="3200" u="none" dirty="0">
                <a:solidFill>
                  <a:srgbClr val="FF0000"/>
                </a:solidFill>
                <a:latin typeface="楷体_GB2312" pitchFamily="1" charset="-122"/>
                <a:ea typeface="楷体_GB2312" pitchFamily="1" charset="-122"/>
              </a:rPr>
              <a:t>;</a:t>
            </a:r>
          </a:p>
        </p:txBody>
      </p:sp>
      <p:sp>
        <p:nvSpPr>
          <p:cNvPr id="12331" name="Text Box 43"/>
          <p:cNvSpPr txBox="1">
            <a:spLocks noChangeArrowheads="1"/>
          </p:cNvSpPr>
          <p:nvPr/>
        </p:nvSpPr>
        <p:spPr bwMode="auto">
          <a:xfrm>
            <a:off x="611188" y="5373688"/>
            <a:ext cx="79359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u="none" dirty="0">
                <a:solidFill>
                  <a:srgbClr val="FF0000"/>
                </a:solidFill>
                <a:latin typeface="楷体_GB2312" pitchFamily="1" charset="-122"/>
                <a:ea typeface="楷体_GB2312" pitchFamily="1" charset="-122"/>
              </a:rPr>
              <a:t>每对对应点与旋转中心连线所形成的角都是</a:t>
            </a:r>
          </a:p>
          <a:p>
            <a:r>
              <a:rPr lang="zh-CN" altLang="en-US" sz="3200" u="none" dirty="0">
                <a:solidFill>
                  <a:srgbClr val="FF0000"/>
                </a:solidFill>
                <a:latin typeface="楷体_GB2312" pitchFamily="1" charset="-122"/>
                <a:ea typeface="楷体_GB2312" pitchFamily="1" charset="-122"/>
              </a:rPr>
              <a:t>相等的角，它们都等于旋转角</a:t>
            </a:r>
            <a:r>
              <a:rPr lang="en-US" altLang="zh-CN" sz="3200" u="none" dirty="0">
                <a:solidFill>
                  <a:srgbClr val="FF0000"/>
                </a:solidFill>
                <a:latin typeface="楷体_GB2312" pitchFamily="1" charset="-122"/>
                <a:ea typeface="楷体_GB2312" pitchFamily="1" charset="-122"/>
              </a:rPr>
              <a:t>.</a:t>
            </a:r>
          </a:p>
        </p:txBody>
      </p:sp>
      <p:sp>
        <p:nvSpPr>
          <p:cNvPr id="12332" name="Text Box 44"/>
          <p:cNvSpPr txBox="1">
            <a:spLocks noChangeArrowheads="1"/>
          </p:cNvSpPr>
          <p:nvPr/>
        </p:nvSpPr>
        <p:spPr bwMode="auto">
          <a:xfrm>
            <a:off x="0" y="3068638"/>
            <a:ext cx="32416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u="none" dirty="0">
                <a:solidFill>
                  <a:schemeClr val="tx1"/>
                </a:solidFill>
                <a:ea typeface="楷体_GB2312" pitchFamily="1" charset="-122"/>
              </a:rPr>
              <a:t>旋转的性质：</a:t>
            </a:r>
          </a:p>
        </p:txBody>
      </p:sp>
      <p:sp>
        <p:nvSpPr>
          <p:cNvPr id="12333" name="Text Box 45"/>
          <p:cNvSpPr txBox="1">
            <a:spLocks noChangeArrowheads="1"/>
          </p:cNvSpPr>
          <p:nvPr/>
        </p:nvSpPr>
        <p:spPr bwMode="auto">
          <a:xfrm>
            <a:off x="0" y="3716338"/>
            <a:ext cx="87058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u="none" dirty="0">
                <a:solidFill>
                  <a:schemeClr val="tx1"/>
                </a:solidFill>
                <a:latin typeface="楷体_GB2312" pitchFamily="1" charset="-122"/>
                <a:ea typeface="楷体_GB2312" pitchFamily="1" charset="-122"/>
              </a:rPr>
              <a:t>1.</a:t>
            </a:r>
            <a:r>
              <a:rPr lang="zh-CN" altLang="en-US" u="none" dirty="0">
                <a:solidFill>
                  <a:schemeClr val="tx1"/>
                </a:solidFill>
                <a:latin typeface="楷体_GB2312" pitchFamily="1" charset="-122"/>
                <a:ea typeface="楷体_GB2312" pitchFamily="1" charset="-122"/>
              </a:rPr>
              <a:t>分别连结对应点</a:t>
            </a:r>
            <a:r>
              <a:rPr lang="en-US" altLang="zh-CN" u="none" dirty="0">
                <a:solidFill>
                  <a:schemeClr val="tx1"/>
                </a:solidFill>
                <a:latin typeface="楷体_GB2312" pitchFamily="1" charset="-122"/>
                <a:ea typeface="楷体_GB2312" pitchFamily="1" charset="-122"/>
              </a:rPr>
              <a:t>A</a:t>
            </a:r>
            <a:r>
              <a:rPr lang="zh-CN" altLang="en-US" u="none" dirty="0">
                <a:solidFill>
                  <a:schemeClr val="tx1"/>
                </a:solidFill>
                <a:latin typeface="楷体_GB2312" pitchFamily="1" charset="-122"/>
                <a:ea typeface="楷体_GB2312" pitchFamily="1" charset="-122"/>
              </a:rPr>
              <a:t>、</a:t>
            </a:r>
            <a:r>
              <a:rPr lang="en-US" altLang="zh-CN" u="none" dirty="0">
                <a:solidFill>
                  <a:schemeClr val="tx1"/>
                </a:solidFill>
                <a:latin typeface="楷体_GB2312" pitchFamily="1" charset="-122"/>
                <a:ea typeface="楷体_GB2312" pitchFamily="1" charset="-122"/>
              </a:rPr>
              <a:t>A</a:t>
            </a:r>
            <a:r>
              <a:rPr lang="en-US" altLang="zh-CN" u="none" baseline="30000" dirty="0">
                <a:solidFill>
                  <a:schemeClr val="tx1"/>
                </a:solidFill>
                <a:latin typeface="楷体_GB2312" pitchFamily="1" charset="-122"/>
                <a:ea typeface="楷体_GB2312" pitchFamily="1" charset="-122"/>
              </a:rPr>
              <a:t>/</a:t>
            </a:r>
            <a:r>
              <a:rPr lang="zh-CN" altLang="en-US" u="none" dirty="0">
                <a:solidFill>
                  <a:schemeClr val="tx1"/>
                </a:solidFill>
                <a:latin typeface="楷体_GB2312" pitchFamily="1" charset="-122"/>
                <a:ea typeface="楷体_GB2312" pitchFamily="1" charset="-122"/>
              </a:rPr>
              <a:t>与旋转中心</a:t>
            </a:r>
            <a:r>
              <a:rPr lang="en-US" altLang="zh-CN" u="none" dirty="0">
                <a:solidFill>
                  <a:schemeClr val="tx1"/>
                </a:solidFill>
                <a:latin typeface="楷体_GB2312" pitchFamily="1" charset="-122"/>
                <a:ea typeface="楷体_GB2312" pitchFamily="1" charset="-122"/>
              </a:rPr>
              <a:t>O</a:t>
            </a:r>
            <a:r>
              <a:rPr lang="zh-CN" altLang="en-US" u="none" dirty="0">
                <a:solidFill>
                  <a:schemeClr val="tx1"/>
                </a:solidFill>
                <a:latin typeface="楷体_GB2312" pitchFamily="1" charset="-122"/>
                <a:ea typeface="楷体_GB2312" pitchFamily="1" charset="-122"/>
              </a:rPr>
              <a:t>，</a:t>
            </a:r>
            <a:r>
              <a:rPr lang="zh-CN" altLang="en-US" u="none" dirty="0">
                <a:solidFill>
                  <a:srgbClr val="0000FF"/>
                </a:solidFill>
                <a:latin typeface="楷体_GB2312" pitchFamily="1" charset="-122"/>
                <a:ea typeface="楷体_GB2312" pitchFamily="1" charset="-122"/>
              </a:rPr>
              <a:t>量一量</a:t>
            </a:r>
            <a:r>
              <a:rPr lang="zh-CN" altLang="en-US" u="none" dirty="0">
                <a:solidFill>
                  <a:schemeClr val="tx1"/>
                </a:solidFill>
                <a:latin typeface="楷体_GB2312" pitchFamily="1" charset="-122"/>
                <a:ea typeface="楷体_GB2312" pitchFamily="1" charset="-122"/>
              </a:rPr>
              <a:t>线段</a:t>
            </a:r>
            <a:r>
              <a:rPr lang="en-US" altLang="zh-CN" u="none" dirty="0">
                <a:solidFill>
                  <a:schemeClr val="tx1"/>
                </a:solidFill>
                <a:latin typeface="楷体_GB2312" pitchFamily="1" charset="-122"/>
                <a:ea typeface="楷体_GB2312" pitchFamily="1" charset="-122"/>
              </a:rPr>
              <a:t>OA</a:t>
            </a:r>
            <a:r>
              <a:rPr lang="zh-CN" altLang="en-US" u="none" dirty="0">
                <a:solidFill>
                  <a:schemeClr val="tx1"/>
                </a:solidFill>
                <a:latin typeface="楷体_GB2312" pitchFamily="1" charset="-122"/>
                <a:ea typeface="楷体_GB2312" pitchFamily="1" charset="-122"/>
              </a:rPr>
              <a:t>与</a:t>
            </a:r>
          </a:p>
          <a:p>
            <a:r>
              <a:rPr lang="zh-CN" altLang="en-US" u="none" dirty="0">
                <a:solidFill>
                  <a:schemeClr val="tx1"/>
                </a:solidFill>
                <a:latin typeface="楷体_GB2312" pitchFamily="1" charset="-122"/>
                <a:ea typeface="楷体_GB2312" pitchFamily="1" charset="-122"/>
              </a:rPr>
              <a:t>  线段</a:t>
            </a:r>
            <a:r>
              <a:rPr lang="en-US" altLang="zh-CN" u="none" dirty="0">
                <a:solidFill>
                  <a:schemeClr val="tx1"/>
                </a:solidFill>
                <a:latin typeface="楷体_GB2312" pitchFamily="1" charset="-122"/>
                <a:ea typeface="楷体_GB2312" pitchFamily="1" charset="-122"/>
              </a:rPr>
              <a:t>OA</a:t>
            </a:r>
            <a:r>
              <a:rPr lang="en-US" altLang="zh-CN" u="none" baseline="30000" dirty="0">
                <a:solidFill>
                  <a:schemeClr val="tx1"/>
                </a:solidFill>
                <a:latin typeface="楷体_GB2312" pitchFamily="1" charset="-122"/>
                <a:ea typeface="楷体_GB2312" pitchFamily="1" charset="-122"/>
              </a:rPr>
              <a:t>/</a:t>
            </a:r>
            <a:r>
              <a:rPr lang="en-US" altLang="zh-CN" u="none" dirty="0">
                <a:solidFill>
                  <a:schemeClr val="tx1"/>
                </a:solidFill>
                <a:latin typeface="楷体_GB2312" pitchFamily="1" charset="-122"/>
                <a:ea typeface="楷体_GB2312" pitchFamily="1" charset="-122"/>
              </a:rPr>
              <a:t>,</a:t>
            </a:r>
            <a:r>
              <a:rPr lang="zh-CN" altLang="en-US" u="none" dirty="0">
                <a:solidFill>
                  <a:schemeClr val="tx1"/>
                </a:solidFill>
                <a:latin typeface="楷体_GB2312" pitchFamily="1" charset="-122"/>
                <a:ea typeface="楷体_GB2312" pitchFamily="1" charset="-122"/>
              </a:rPr>
              <a:t>它们有什么关系</a:t>
            </a:r>
            <a:r>
              <a:rPr lang="en-US" altLang="zh-CN" u="none" dirty="0">
                <a:solidFill>
                  <a:schemeClr val="tx1"/>
                </a:solidFill>
                <a:latin typeface="楷体_GB2312" pitchFamily="1" charset="-122"/>
                <a:ea typeface="楷体_GB2312" pitchFamily="1" charset="-122"/>
              </a:rPr>
              <a:t>?</a:t>
            </a:r>
            <a:r>
              <a:rPr lang="zh-CN" altLang="en-US" u="none" dirty="0">
                <a:solidFill>
                  <a:srgbClr val="0000FF"/>
                </a:solidFill>
                <a:latin typeface="楷体_GB2312" pitchFamily="1" charset="-122"/>
                <a:ea typeface="楷体_GB2312" pitchFamily="1" charset="-122"/>
              </a:rPr>
              <a:t>任意找一对对应点</a:t>
            </a:r>
            <a:r>
              <a:rPr lang="en-US" altLang="zh-CN" u="none" dirty="0">
                <a:solidFill>
                  <a:srgbClr val="0000FF"/>
                </a:solidFill>
                <a:latin typeface="楷体_GB2312" pitchFamily="1" charset="-122"/>
                <a:ea typeface="楷体_GB2312" pitchFamily="1" charset="-122"/>
              </a:rPr>
              <a:t>,</a:t>
            </a:r>
            <a:r>
              <a:rPr lang="zh-CN" altLang="en-US" u="none" dirty="0">
                <a:solidFill>
                  <a:srgbClr val="0000FF"/>
                </a:solidFill>
                <a:latin typeface="楷体_GB2312" pitchFamily="1" charset="-122"/>
                <a:ea typeface="楷体_GB2312" pitchFamily="1" charset="-122"/>
              </a:rPr>
              <a:t>量一下</a:t>
            </a:r>
          </a:p>
          <a:p>
            <a:r>
              <a:rPr lang="zh-CN" altLang="en-US" u="none" dirty="0">
                <a:solidFill>
                  <a:srgbClr val="0000FF"/>
                </a:solidFill>
                <a:latin typeface="楷体_GB2312" pitchFamily="1" charset="-122"/>
                <a:ea typeface="楷体_GB2312" pitchFamily="1" charset="-122"/>
              </a:rPr>
              <a:t>  对应点到旋转中心的距离，你能发现什么规律</a:t>
            </a:r>
            <a:r>
              <a:rPr lang="en-US" altLang="zh-CN" u="none" dirty="0">
                <a:solidFill>
                  <a:srgbClr val="0000FF"/>
                </a:solidFill>
                <a:latin typeface="楷体_GB2312" pitchFamily="1" charset="-122"/>
                <a:ea typeface="楷体_GB2312" pitchFamily="1" charset="-122"/>
              </a:rPr>
              <a:t>?</a:t>
            </a:r>
          </a:p>
        </p:txBody>
      </p:sp>
      <p:sp>
        <p:nvSpPr>
          <p:cNvPr id="12334" name="Text Box 46"/>
          <p:cNvSpPr txBox="1">
            <a:spLocks noChangeArrowheads="1"/>
          </p:cNvSpPr>
          <p:nvPr/>
        </p:nvSpPr>
        <p:spPr bwMode="auto">
          <a:xfrm>
            <a:off x="0" y="5084763"/>
            <a:ext cx="854075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u="none" dirty="0">
                <a:solidFill>
                  <a:schemeClr val="tx1"/>
                </a:solidFill>
                <a:latin typeface="楷体_GB2312" pitchFamily="1" charset="-122"/>
                <a:ea typeface="楷体_GB2312" pitchFamily="1" charset="-122"/>
              </a:rPr>
              <a:t>2.</a:t>
            </a:r>
            <a:r>
              <a:rPr lang="zh-CN" altLang="en-US" u="none" dirty="0">
                <a:solidFill>
                  <a:srgbClr val="0000FF"/>
                </a:solidFill>
                <a:latin typeface="楷体_GB2312" pitchFamily="1" charset="-122"/>
                <a:ea typeface="楷体_GB2312" pitchFamily="1" charset="-122"/>
              </a:rPr>
              <a:t>量</a:t>
            </a:r>
            <a:r>
              <a:rPr lang="zh-CN" altLang="en-US" u="none" dirty="0">
                <a:solidFill>
                  <a:schemeClr val="tx1"/>
                </a:solidFill>
                <a:latin typeface="楷体_GB2312" pitchFamily="1" charset="-122"/>
                <a:ea typeface="楷体_GB2312" pitchFamily="1" charset="-122"/>
              </a:rPr>
              <a:t>一下∠</a:t>
            </a:r>
            <a:r>
              <a:rPr lang="en-US" altLang="zh-CN" u="none" dirty="0">
                <a:solidFill>
                  <a:schemeClr val="tx1"/>
                </a:solidFill>
                <a:latin typeface="楷体_GB2312" pitchFamily="1" charset="-122"/>
                <a:ea typeface="楷体_GB2312" pitchFamily="1" charset="-122"/>
              </a:rPr>
              <a:t>AOA</a:t>
            </a:r>
            <a:r>
              <a:rPr lang="en-US" altLang="zh-CN" u="none" baseline="30000" dirty="0">
                <a:solidFill>
                  <a:schemeClr val="tx1"/>
                </a:solidFill>
                <a:latin typeface="楷体_GB2312" pitchFamily="1" charset="-122"/>
                <a:ea typeface="楷体_GB2312" pitchFamily="1" charset="-122"/>
              </a:rPr>
              <a:t>/</a:t>
            </a:r>
            <a:r>
              <a:rPr lang="zh-CN" altLang="en-US" u="none" dirty="0">
                <a:solidFill>
                  <a:schemeClr val="tx1"/>
                </a:solidFill>
                <a:latin typeface="楷体_GB2312" pitchFamily="1" charset="-122"/>
                <a:ea typeface="楷体_GB2312" pitchFamily="1" charset="-122"/>
              </a:rPr>
              <a:t>的度数，再任意找几对对应点，分别</a:t>
            </a:r>
            <a:r>
              <a:rPr lang="zh-CN" altLang="en-US" u="none" dirty="0">
                <a:solidFill>
                  <a:srgbClr val="0000FF"/>
                </a:solidFill>
                <a:latin typeface="楷体_GB2312" pitchFamily="1" charset="-122"/>
                <a:ea typeface="楷体_GB2312" pitchFamily="1" charset="-122"/>
              </a:rPr>
              <a:t>     量一下对应点与旋转中心所连线段的夹角的度数，你又能发现什么规律？</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311"/>
                                        </p:tgtEl>
                                        <p:attrNameLst>
                                          <p:attrName>style.visibility</p:attrName>
                                        </p:attrNameLst>
                                      </p:cBhvr>
                                      <p:to>
                                        <p:strVal val="visible"/>
                                      </p:to>
                                    </p:set>
                                    <p:animEffect transition="in" filter="wipe(left)">
                                      <p:cBhvr>
                                        <p:cTn id="7" dur="500"/>
                                        <p:tgtEl>
                                          <p:spTgt spid="123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left)">
                                      <p:cBhvr>
                                        <p:cTn id="12" dur="500"/>
                                        <p:tgtEl>
                                          <p:spTgt spid="1229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297"/>
                                        </p:tgtEl>
                                        <p:attrNameLst>
                                          <p:attrName>style.visibility</p:attrName>
                                        </p:attrNameLst>
                                      </p:cBhvr>
                                      <p:to>
                                        <p:strVal val="visible"/>
                                      </p:to>
                                    </p:set>
                                    <p:animEffect transition="in" filter="wipe(up)">
                                      <p:cBhvr>
                                        <p:cTn id="15" dur="500"/>
                                        <p:tgtEl>
                                          <p:spTgt spid="1229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298"/>
                                        </p:tgtEl>
                                        <p:attrNameLst>
                                          <p:attrName>style.visibility</p:attrName>
                                        </p:attrNameLst>
                                      </p:cBhvr>
                                      <p:to>
                                        <p:strVal val="visible"/>
                                      </p:to>
                                    </p:set>
                                    <p:animEffect transition="in" filter="wipe(up)">
                                      <p:cBhvr>
                                        <p:cTn id="18" dur="500"/>
                                        <p:tgtEl>
                                          <p:spTgt spid="1229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303"/>
                                        </p:tgtEl>
                                        <p:attrNameLst>
                                          <p:attrName>style.visibility</p:attrName>
                                        </p:attrNameLst>
                                      </p:cBhvr>
                                      <p:to>
                                        <p:strVal val="visible"/>
                                      </p:to>
                                    </p:set>
                                    <p:animEffect transition="in" filter="wipe(up)">
                                      <p:cBhvr>
                                        <p:cTn id="21" dur="500"/>
                                        <p:tgtEl>
                                          <p:spTgt spid="1230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12304"/>
                                        </p:tgtEl>
                                        <p:attrNameLst>
                                          <p:attrName>style.visibility</p:attrName>
                                        </p:attrNameLst>
                                      </p:cBhvr>
                                      <p:to>
                                        <p:strVal val="visible"/>
                                      </p:to>
                                    </p:set>
                                    <p:animEffect transition="in" filter="wipe(right)">
                                      <p:cBhvr>
                                        <p:cTn id="24" dur="500"/>
                                        <p:tgtEl>
                                          <p:spTgt spid="1230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12305"/>
                                        </p:tgtEl>
                                        <p:attrNameLst>
                                          <p:attrName>style.visibility</p:attrName>
                                        </p:attrNameLst>
                                      </p:cBhvr>
                                      <p:to>
                                        <p:strVal val="visible"/>
                                      </p:to>
                                    </p:set>
                                    <p:animEffect transition="in" filter="wipe(right)">
                                      <p:cBhvr>
                                        <p:cTn id="27" dur="500"/>
                                        <p:tgtEl>
                                          <p:spTgt spid="12305"/>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333"/>
                                        </p:tgtEl>
                                        <p:attrNameLst>
                                          <p:attrName>style.visibility</p:attrName>
                                        </p:attrNameLst>
                                      </p:cBhvr>
                                      <p:to>
                                        <p:strVal val="visible"/>
                                      </p:to>
                                    </p:set>
                                    <p:animEffect transition="in" filter="fade">
                                      <p:cBhvr>
                                        <p:cTn id="32" dur="1000"/>
                                        <p:tgtEl>
                                          <p:spTgt spid="12333"/>
                                        </p:tgtEl>
                                      </p:cBhvr>
                                    </p:animEffect>
                                    <p:anim calcmode="lin" valueType="num">
                                      <p:cBhvr>
                                        <p:cTn id="33" dur="1000" fill="hold"/>
                                        <p:tgtEl>
                                          <p:spTgt spid="12333"/>
                                        </p:tgtEl>
                                        <p:attrNameLst>
                                          <p:attrName>ppt_x</p:attrName>
                                        </p:attrNameLst>
                                      </p:cBhvr>
                                      <p:tavLst>
                                        <p:tav tm="0">
                                          <p:val>
                                            <p:strVal val="#ppt_x"/>
                                          </p:val>
                                        </p:tav>
                                        <p:tav tm="100000">
                                          <p:val>
                                            <p:strVal val="#ppt_x"/>
                                          </p:val>
                                        </p:tav>
                                      </p:tavLst>
                                    </p:anim>
                                    <p:anim calcmode="lin" valueType="num">
                                      <p:cBhvr>
                                        <p:cTn id="34" dur="1000" fill="hold"/>
                                        <p:tgtEl>
                                          <p:spTgt spid="1233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334"/>
                                        </p:tgtEl>
                                        <p:attrNameLst>
                                          <p:attrName>style.visibility</p:attrName>
                                        </p:attrNameLst>
                                      </p:cBhvr>
                                      <p:to>
                                        <p:strVal val="visible"/>
                                      </p:to>
                                    </p:set>
                                    <p:animEffect transition="in" filter="fade">
                                      <p:cBhvr>
                                        <p:cTn id="39" dur="1000"/>
                                        <p:tgtEl>
                                          <p:spTgt spid="12334"/>
                                        </p:tgtEl>
                                      </p:cBhvr>
                                    </p:animEffect>
                                    <p:anim calcmode="lin" valueType="num">
                                      <p:cBhvr>
                                        <p:cTn id="40" dur="1000" fill="hold"/>
                                        <p:tgtEl>
                                          <p:spTgt spid="12334"/>
                                        </p:tgtEl>
                                        <p:attrNameLst>
                                          <p:attrName>ppt_x</p:attrName>
                                        </p:attrNameLst>
                                      </p:cBhvr>
                                      <p:tavLst>
                                        <p:tav tm="0">
                                          <p:val>
                                            <p:strVal val="#ppt_x"/>
                                          </p:val>
                                        </p:tav>
                                        <p:tav tm="100000">
                                          <p:val>
                                            <p:strVal val="#ppt_x"/>
                                          </p:val>
                                        </p:tav>
                                      </p:tavLst>
                                    </p:anim>
                                    <p:anim calcmode="lin" valueType="num">
                                      <p:cBhvr>
                                        <p:cTn id="41" dur="1000" fill="hold"/>
                                        <p:tgtEl>
                                          <p:spTgt spid="1233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3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nodeType="clickEffect">
                                  <p:stCondLst>
                                    <p:cond delay="0"/>
                                  </p:stCondLst>
                                  <p:childTnLst>
                                    <p:animRot by="-5939940">
                                      <p:cBhvr>
                                        <p:cTn id="49" dur="2000" fill="hold"/>
                                        <p:tgtEl>
                                          <p:spTgt spid="12312"/>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23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32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8" presetClass="emph" presetSubtype="0" fill="hold" nodeType="clickEffect">
                                  <p:stCondLst>
                                    <p:cond delay="0"/>
                                  </p:stCondLst>
                                  <p:childTnLst>
                                    <p:animRot by="-5939940">
                                      <p:cBhvr>
                                        <p:cTn id="61" dur="2000" fill="hold"/>
                                        <p:tgtEl>
                                          <p:spTgt spid="12322"/>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0"/>
                                          </p:stCondLst>
                                        </p:cTn>
                                        <p:tgtEl>
                                          <p:spTgt spid="1232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xit" presetSubtype="32" fill="hold" grpId="1" nodeType="clickEffect">
                                  <p:stCondLst>
                                    <p:cond delay="0"/>
                                  </p:stCondLst>
                                  <p:childTnLst>
                                    <p:anim calcmode="lin" valueType="num">
                                      <p:cBhvr>
                                        <p:cTn id="69" dur="500"/>
                                        <p:tgtEl>
                                          <p:spTgt spid="12333"/>
                                        </p:tgtEl>
                                        <p:attrNameLst>
                                          <p:attrName>ppt_w</p:attrName>
                                        </p:attrNameLst>
                                      </p:cBhvr>
                                      <p:tavLst>
                                        <p:tav tm="0">
                                          <p:val>
                                            <p:strVal val="ppt_w"/>
                                          </p:val>
                                        </p:tav>
                                        <p:tav tm="100000">
                                          <p:val>
                                            <p:fltVal val="0"/>
                                          </p:val>
                                        </p:tav>
                                      </p:tavLst>
                                    </p:anim>
                                    <p:anim calcmode="lin" valueType="num">
                                      <p:cBhvr>
                                        <p:cTn id="70" dur="500"/>
                                        <p:tgtEl>
                                          <p:spTgt spid="12333"/>
                                        </p:tgtEl>
                                        <p:attrNameLst>
                                          <p:attrName>ppt_h</p:attrName>
                                        </p:attrNameLst>
                                      </p:cBhvr>
                                      <p:tavLst>
                                        <p:tav tm="0">
                                          <p:val>
                                            <p:strVal val="ppt_h"/>
                                          </p:val>
                                        </p:tav>
                                        <p:tav tm="100000">
                                          <p:val>
                                            <p:fltVal val="0"/>
                                          </p:val>
                                        </p:tav>
                                      </p:tavLst>
                                    </p:anim>
                                    <p:set>
                                      <p:cBhvr>
                                        <p:cTn id="71" dur="1" fill="hold">
                                          <p:stCondLst>
                                            <p:cond delay="499"/>
                                          </p:stCondLst>
                                        </p:cTn>
                                        <p:tgtEl>
                                          <p:spTgt spid="12333"/>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12330"/>
                                        </p:tgtEl>
                                        <p:attrNameLst>
                                          <p:attrName>style.visibility</p:attrName>
                                        </p:attrNameLst>
                                      </p:cBhvr>
                                      <p:to>
                                        <p:strVal val="visible"/>
                                      </p:to>
                                    </p:set>
                                    <p:anim calcmode="lin" valueType="num">
                                      <p:cBhvr>
                                        <p:cTn id="75" dur="1000" fill="hold"/>
                                        <p:tgtEl>
                                          <p:spTgt spid="12330"/>
                                        </p:tgtEl>
                                        <p:attrNameLst>
                                          <p:attrName>ppt_w</p:attrName>
                                        </p:attrNameLst>
                                      </p:cBhvr>
                                      <p:tavLst>
                                        <p:tav tm="0">
                                          <p:val>
                                            <p:fltVal val="0"/>
                                          </p:val>
                                        </p:tav>
                                        <p:tav tm="100000">
                                          <p:val>
                                            <p:strVal val="#ppt_w"/>
                                          </p:val>
                                        </p:tav>
                                      </p:tavLst>
                                    </p:anim>
                                    <p:anim calcmode="lin" valueType="num">
                                      <p:cBhvr>
                                        <p:cTn id="76" dur="1000" fill="hold"/>
                                        <p:tgtEl>
                                          <p:spTgt spid="12330"/>
                                        </p:tgtEl>
                                        <p:attrNameLst>
                                          <p:attrName>ppt_h</p:attrName>
                                        </p:attrNameLst>
                                      </p:cBhvr>
                                      <p:tavLst>
                                        <p:tav tm="0">
                                          <p:val>
                                            <p:fltVal val="0"/>
                                          </p:val>
                                        </p:tav>
                                        <p:tav tm="100000">
                                          <p:val>
                                            <p:strVal val="#ppt_h"/>
                                          </p:val>
                                        </p:tav>
                                      </p:tavLst>
                                    </p:anim>
                                    <p:animEffect transition="in" filter="fade">
                                      <p:cBhvr>
                                        <p:cTn id="77" dur="1000"/>
                                        <p:tgtEl>
                                          <p:spTgt spid="1233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2325"/>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8" presetClass="emph" presetSubtype="0" fill="hold" nodeType="clickEffect">
                                  <p:stCondLst>
                                    <p:cond delay="0"/>
                                  </p:stCondLst>
                                  <p:childTnLst>
                                    <p:animRot by="3720000">
                                      <p:cBhvr>
                                        <p:cTn id="85" dur="2000" fill="hold"/>
                                        <p:tgtEl>
                                          <p:spTgt spid="12325"/>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8" presetClass="emph" presetSubtype="0" fill="hold" nodeType="clickEffect">
                                  <p:stCondLst>
                                    <p:cond delay="0"/>
                                  </p:stCondLst>
                                  <p:childTnLst>
                                    <p:animRot by="1800000">
                                      <p:cBhvr>
                                        <p:cTn id="89" dur="2000" fill="hold"/>
                                        <p:tgtEl>
                                          <p:spTgt spid="12325"/>
                                        </p:tgtEl>
                                        <p:attrNameLst>
                                          <p:attrName>r</p:attrName>
                                        </p:attrNameLst>
                                      </p:cBhvr>
                                    </p:animRot>
                                  </p:childTnLst>
                                </p:cTn>
                              </p:par>
                            </p:childTnLst>
                          </p:cTn>
                        </p:par>
                      </p:childTnLst>
                    </p:cTn>
                  </p:par>
                  <p:par>
                    <p:cTn id="90" fill="hold">
                      <p:stCondLst>
                        <p:cond delay="indefinite"/>
                      </p:stCondLst>
                      <p:childTnLst>
                        <p:par>
                          <p:cTn id="91" fill="hold">
                            <p:stCondLst>
                              <p:cond delay="0"/>
                            </p:stCondLst>
                            <p:childTnLst>
                              <p:par>
                                <p:cTn id="92" presetID="9" presetClass="exit" presetSubtype="0" fill="hold" nodeType="clickEffect">
                                  <p:stCondLst>
                                    <p:cond delay="0"/>
                                  </p:stCondLst>
                                  <p:childTnLst>
                                    <p:animEffect transition="out" filter="dissolve">
                                      <p:cBhvr>
                                        <p:cTn id="93" dur="500"/>
                                        <p:tgtEl>
                                          <p:spTgt spid="12325"/>
                                        </p:tgtEl>
                                      </p:cBhvr>
                                    </p:animEffect>
                                    <p:set>
                                      <p:cBhvr>
                                        <p:cTn id="94" dur="1" fill="hold">
                                          <p:stCondLst>
                                            <p:cond delay="499"/>
                                          </p:stCondLst>
                                        </p:cTn>
                                        <p:tgtEl>
                                          <p:spTgt spid="1232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3" presetClass="exit" presetSubtype="32" fill="hold" grpId="1" nodeType="clickEffect">
                                  <p:stCondLst>
                                    <p:cond delay="0"/>
                                  </p:stCondLst>
                                  <p:childTnLst>
                                    <p:anim calcmode="lin" valueType="num">
                                      <p:cBhvr>
                                        <p:cTn id="98" dur="500"/>
                                        <p:tgtEl>
                                          <p:spTgt spid="12334"/>
                                        </p:tgtEl>
                                        <p:attrNameLst>
                                          <p:attrName>ppt_w</p:attrName>
                                        </p:attrNameLst>
                                      </p:cBhvr>
                                      <p:tavLst>
                                        <p:tav tm="0">
                                          <p:val>
                                            <p:strVal val="ppt_w"/>
                                          </p:val>
                                        </p:tav>
                                        <p:tav tm="100000">
                                          <p:val>
                                            <p:fltVal val="0"/>
                                          </p:val>
                                        </p:tav>
                                      </p:tavLst>
                                    </p:anim>
                                    <p:anim calcmode="lin" valueType="num">
                                      <p:cBhvr>
                                        <p:cTn id="99" dur="500"/>
                                        <p:tgtEl>
                                          <p:spTgt spid="12334"/>
                                        </p:tgtEl>
                                        <p:attrNameLst>
                                          <p:attrName>ppt_h</p:attrName>
                                        </p:attrNameLst>
                                      </p:cBhvr>
                                      <p:tavLst>
                                        <p:tav tm="0">
                                          <p:val>
                                            <p:strVal val="ppt_h"/>
                                          </p:val>
                                        </p:tav>
                                        <p:tav tm="100000">
                                          <p:val>
                                            <p:fltVal val="0"/>
                                          </p:val>
                                        </p:tav>
                                      </p:tavLst>
                                    </p:anim>
                                    <p:set>
                                      <p:cBhvr>
                                        <p:cTn id="100" dur="1" fill="hold">
                                          <p:stCondLst>
                                            <p:cond delay="499"/>
                                          </p:stCondLst>
                                        </p:cTn>
                                        <p:tgtEl>
                                          <p:spTgt spid="12334"/>
                                        </p:tgtEl>
                                        <p:attrNameLst>
                                          <p:attrName>style.visibility</p:attrName>
                                        </p:attrNameLst>
                                      </p:cBhvr>
                                      <p:to>
                                        <p:strVal val="hidden"/>
                                      </p:to>
                                    </p:set>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12331"/>
                                        </p:tgtEl>
                                        <p:attrNameLst>
                                          <p:attrName>style.visibility</p:attrName>
                                        </p:attrNameLst>
                                      </p:cBhvr>
                                      <p:to>
                                        <p:strVal val="visible"/>
                                      </p:to>
                                    </p:set>
                                    <p:anim calcmode="lin" valueType="num">
                                      <p:cBhvr>
                                        <p:cTn id="104" dur="1000" fill="hold"/>
                                        <p:tgtEl>
                                          <p:spTgt spid="12331"/>
                                        </p:tgtEl>
                                        <p:attrNameLst>
                                          <p:attrName>ppt_w</p:attrName>
                                        </p:attrNameLst>
                                      </p:cBhvr>
                                      <p:tavLst>
                                        <p:tav tm="0">
                                          <p:val>
                                            <p:fltVal val="0"/>
                                          </p:val>
                                        </p:tav>
                                        <p:tav tm="100000">
                                          <p:val>
                                            <p:strVal val="#ppt_w"/>
                                          </p:val>
                                        </p:tav>
                                      </p:tavLst>
                                    </p:anim>
                                    <p:anim calcmode="lin" valueType="num">
                                      <p:cBhvr>
                                        <p:cTn id="105" dur="1000" fill="hold"/>
                                        <p:tgtEl>
                                          <p:spTgt spid="12331"/>
                                        </p:tgtEl>
                                        <p:attrNameLst>
                                          <p:attrName>ppt_h</p:attrName>
                                        </p:attrNameLst>
                                      </p:cBhvr>
                                      <p:tavLst>
                                        <p:tav tm="0">
                                          <p:val>
                                            <p:fltVal val="0"/>
                                          </p:val>
                                        </p:tav>
                                        <p:tav tm="100000">
                                          <p:val>
                                            <p:strVal val="#ppt_h"/>
                                          </p:val>
                                        </p:tav>
                                      </p:tavLst>
                                    </p:anim>
                                    <p:animEffect transition="in" filter="fade">
                                      <p:cBhvr>
                                        <p:cTn id="106" dur="1000"/>
                                        <p:tgtEl>
                                          <p:spTgt spid="12331"/>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xit" presetSubtype="4" fill="hold" grpId="1" nodeType="clickEffect">
                                  <p:stCondLst>
                                    <p:cond delay="0"/>
                                  </p:stCondLst>
                                  <p:childTnLst>
                                    <p:animEffect transition="out" filter="slide(fromBottom)">
                                      <p:cBhvr>
                                        <p:cTn id="110" dur="500"/>
                                        <p:tgtEl>
                                          <p:spTgt spid="12311"/>
                                        </p:tgtEl>
                                      </p:cBhvr>
                                    </p:animEffect>
                                    <p:set>
                                      <p:cBhvr>
                                        <p:cTn id="111" dur="1" fill="hold">
                                          <p:stCondLst>
                                            <p:cond delay="499"/>
                                          </p:stCondLst>
                                        </p:cTn>
                                        <p:tgtEl>
                                          <p:spTgt spid="12311"/>
                                        </p:tgtEl>
                                        <p:attrNameLst>
                                          <p:attrName>style.visibility</p:attrName>
                                        </p:attrNameLst>
                                      </p:cBhvr>
                                      <p:to>
                                        <p:strVal val="hidden"/>
                                      </p:to>
                                    </p:set>
                                  </p:childTnLst>
                                </p:cTn>
                              </p:par>
                            </p:childTnLst>
                          </p:cTn>
                        </p:par>
                        <p:par>
                          <p:cTn id="112" fill="hold">
                            <p:stCondLst>
                              <p:cond delay="500"/>
                            </p:stCondLst>
                            <p:childTnLst>
                              <p:par>
                                <p:cTn id="113" presetID="54" presetClass="entr" presetSubtype="0" accel="100000" fill="hold" grpId="0" nodeType="afterEffect">
                                  <p:stCondLst>
                                    <p:cond delay="0"/>
                                  </p:stCondLst>
                                  <p:childTnLst>
                                    <p:set>
                                      <p:cBhvr>
                                        <p:cTn id="114" dur="1" fill="hold">
                                          <p:stCondLst>
                                            <p:cond delay="0"/>
                                          </p:stCondLst>
                                        </p:cTn>
                                        <p:tgtEl>
                                          <p:spTgt spid="12332"/>
                                        </p:tgtEl>
                                        <p:attrNameLst>
                                          <p:attrName>style.visibility</p:attrName>
                                        </p:attrNameLst>
                                      </p:cBhvr>
                                      <p:to>
                                        <p:strVal val="visible"/>
                                      </p:to>
                                    </p:set>
                                    <p:anim calcmode="lin" valueType="num">
                                      <p:cBhvr>
                                        <p:cTn id="115" dur="500" fill="hold"/>
                                        <p:tgtEl>
                                          <p:spTgt spid="12332"/>
                                        </p:tgtEl>
                                        <p:attrNameLst>
                                          <p:attrName>ppt_w</p:attrName>
                                        </p:attrNameLst>
                                      </p:cBhvr>
                                      <p:tavLst>
                                        <p:tav tm="0">
                                          <p:val>
                                            <p:strVal val="#ppt_w*0.05"/>
                                          </p:val>
                                        </p:tav>
                                        <p:tav tm="100000">
                                          <p:val>
                                            <p:strVal val="#ppt_w"/>
                                          </p:val>
                                        </p:tav>
                                      </p:tavLst>
                                    </p:anim>
                                    <p:anim calcmode="lin" valueType="num">
                                      <p:cBhvr>
                                        <p:cTn id="116" dur="500" fill="hold"/>
                                        <p:tgtEl>
                                          <p:spTgt spid="12332"/>
                                        </p:tgtEl>
                                        <p:attrNameLst>
                                          <p:attrName>ppt_h</p:attrName>
                                        </p:attrNameLst>
                                      </p:cBhvr>
                                      <p:tavLst>
                                        <p:tav tm="0">
                                          <p:val>
                                            <p:strVal val="#ppt_h"/>
                                          </p:val>
                                        </p:tav>
                                        <p:tav tm="100000">
                                          <p:val>
                                            <p:strVal val="#ppt_h"/>
                                          </p:val>
                                        </p:tav>
                                      </p:tavLst>
                                    </p:anim>
                                    <p:anim calcmode="lin" valueType="num">
                                      <p:cBhvr>
                                        <p:cTn id="117" dur="500" fill="hold"/>
                                        <p:tgtEl>
                                          <p:spTgt spid="12332"/>
                                        </p:tgtEl>
                                        <p:attrNameLst>
                                          <p:attrName>ppt_x</p:attrName>
                                        </p:attrNameLst>
                                      </p:cBhvr>
                                      <p:tavLst>
                                        <p:tav tm="0">
                                          <p:val>
                                            <p:strVal val="#ppt_x-.2"/>
                                          </p:val>
                                        </p:tav>
                                        <p:tav tm="100000">
                                          <p:val>
                                            <p:strVal val="#ppt_x"/>
                                          </p:val>
                                        </p:tav>
                                      </p:tavLst>
                                    </p:anim>
                                    <p:anim calcmode="lin" valueType="num">
                                      <p:cBhvr>
                                        <p:cTn id="118" dur="500" fill="hold"/>
                                        <p:tgtEl>
                                          <p:spTgt spid="12332"/>
                                        </p:tgtEl>
                                        <p:attrNameLst>
                                          <p:attrName>ppt_y</p:attrName>
                                        </p:attrNameLst>
                                      </p:cBhvr>
                                      <p:tavLst>
                                        <p:tav tm="0">
                                          <p:val>
                                            <p:strVal val="#ppt_y"/>
                                          </p:val>
                                        </p:tav>
                                        <p:tav tm="100000">
                                          <p:val>
                                            <p:strVal val="#ppt_y"/>
                                          </p:val>
                                        </p:tav>
                                      </p:tavLst>
                                    </p:anim>
                                    <p:animEffect transition="in" filter="fade">
                                      <p:cBhvr>
                                        <p:cTn id="119" dur="500"/>
                                        <p:tgtEl>
                                          <p:spTgt spid="12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7" grpId="0" animBg="1"/>
      <p:bldP spid="12298" grpId="0" animBg="1"/>
      <p:bldP spid="12303" grpId="0" animBg="1"/>
      <p:bldP spid="12304" grpId="0" animBg="1"/>
      <p:bldP spid="12305" grpId="0" animBg="1"/>
      <p:bldP spid="12311" grpId="0" autoUpdateAnimBg="0"/>
      <p:bldP spid="12311" grpId="1" autoUpdateAnimBg="0"/>
      <p:bldP spid="12330" grpId="0" autoUpdateAnimBg="0"/>
      <p:bldP spid="12331" grpId="0" autoUpdateAnimBg="0"/>
      <p:bldP spid="12332" grpId="0" autoUpdateAnimBg="0"/>
      <p:bldP spid="12333" grpId="0" autoUpdateAnimBg="0"/>
      <p:bldP spid="12333" grpId="1" autoUpdateAnimBg="0"/>
      <p:bldP spid="12334" grpId="0" autoUpdateAnimBg="0"/>
      <p:bldP spid="12334" grpId="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4213" y="1196975"/>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u="none" dirty="0">
                <a:solidFill>
                  <a:srgbClr val="0000FF"/>
                </a:solidFill>
                <a:latin typeface="黑体" panose="02010609060101010101" pitchFamily="49" charset="-122"/>
                <a:ea typeface="黑体" panose="02010609060101010101" pitchFamily="49" charset="-122"/>
              </a:rPr>
              <a:t>◆对应点到旋转中心的距离相等</a:t>
            </a:r>
            <a:r>
              <a:rPr lang="en-US" altLang="zh-CN" u="none" dirty="0">
                <a:solidFill>
                  <a:srgbClr val="0000FF"/>
                </a:solidFill>
                <a:latin typeface="黑体" panose="02010609060101010101" pitchFamily="49" charset="-122"/>
                <a:ea typeface="黑体" panose="02010609060101010101" pitchFamily="49" charset="-122"/>
              </a:rPr>
              <a:t>. </a:t>
            </a:r>
          </a:p>
        </p:txBody>
      </p:sp>
      <p:sp>
        <p:nvSpPr>
          <p:cNvPr id="13315" name="Rectangle 3"/>
          <p:cNvSpPr>
            <a:spLocks noChangeArrowheads="1"/>
          </p:cNvSpPr>
          <p:nvPr/>
        </p:nvSpPr>
        <p:spPr bwMode="auto">
          <a:xfrm>
            <a:off x="179388" y="1773238"/>
            <a:ext cx="83518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u="none" dirty="0">
                <a:solidFill>
                  <a:srgbClr val="0000CC"/>
                </a:solidFill>
                <a:latin typeface="黑体" panose="02010609060101010101" pitchFamily="49" charset="-122"/>
                <a:ea typeface="黑体" panose="02010609060101010101" pitchFamily="49" charset="-122"/>
              </a:rPr>
              <a:t>   ◆每对对应点与旋转中心的连线所成的角都是相等的角</a:t>
            </a:r>
            <a:r>
              <a:rPr lang="en-US" altLang="zh-CN" u="none" dirty="0">
                <a:solidFill>
                  <a:srgbClr val="0000CC"/>
                </a:solidFill>
                <a:latin typeface="黑体" panose="02010609060101010101" pitchFamily="49" charset="-122"/>
                <a:ea typeface="黑体" panose="02010609060101010101" pitchFamily="49" charset="-122"/>
              </a:rPr>
              <a:t>.</a:t>
            </a:r>
            <a:r>
              <a:rPr lang="zh-CN" altLang="en-US" u="none" dirty="0">
                <a:solidFill>
                  <a:srgbClr val="0000CC"/>
                </a:solidFill>
                <a:latin typeface="黑体" panose="02010609060101010101" pitchFamily="49" charset="-122"/>
                <a:ea typeface="黑体" panose="02010609060101010101" pitchFamily="49" charset="-122"/>
              </a:rPr>
              <a:t>它们都等于旋转角。 </a:t>
            </a:r>
          </a:p>
        </p:txBody>
      </p:sp>
      <p:sp>
        <p:nvSpPr>
          <p:cNvPr id="13316" name="Rectangle 4"/>
          <p:cNvSpPr>
            <a:spLocks noChangeArrowheads="1"/>
          </p:cNvSpPr>
          <p:nvPr/>
        </p:nvSpPr>
        <p:spPr bwMode="auto">
          <a:xfrm>
            <a:off x="395288" y="412750"/>
            <a:ext cx="3744912" cy="576263"/>
          </a:xfrm>
          <a:prstGeom prst="rect">
            <a:avLst/>
          </a:prstGeom>
          <a:solidFill>
            <a:srgbClr val="FFFF00"/>
          </a:solidFill>
          <a:ln w="57150" cmpd="thinThick">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u="none" dirty="0">
                <a:solidFill>
                  <a:srgbClr val="FF0000"/>
                </a:solidFill>
                <a:latin typeface="黑体" panose="02010609060101010101" pitchFamily="49" charset="-122"/>
                <a:ea typeface="黑体" panose="02010609060101010101" pitchFamily="49" charset="-122"/>
              </a:rPr>
              <a:t>旋转的基本性质</a:t>
            </a:r>
            <a:endParaRPr lang="zh-CN" altLang="en-US" u="none" dirty="0">
              <a:solidFill>
                <a:srgbClr val="000000"/>
              </a:solidFill>
              <a:latin typeface="黑体" panose="02010609060101010101" pitchFamily="49" charset="-122"/>
              <a:ea typeface="黑体" panose="02010609060101010101" pitchFamily="49" charset="-122"/>
            </a:endParaRPr>
          </a:p>
        </p:txBody>
      </p:sp>
      <p:sp>
        <p:nvSpPr>
          <p:cNvPr id="13317" name="Rectangle 5"/>
          <p:cNvSpPr>
            <a:spLocks noChangeArrowheads="1"/>
          </p:cNvSpPr>
          <p:nvPr/>
        </p:nvSpPr>
        <p:spPr bwMode="auto">
          <a:xfrm>
            <a:off x="395288" y="2708275"/>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u="none" dirty="0">
                <a:solidFill>
                  <a:srgbClr val="0000CC"/>
                </a:solidFill>
                <a:latin typeface="黑体" panose="02010609060101010101" pitchFamily="49" charset="-122"/>
                <a:ea typeface="黑体" panose="02010609060101010101" pitchFamily="49" charset="-122"/>
              </a:rPr>
              <a:t>  ◆图形的旋转是由旋转中心、旋转的角度和旋转方向决定</a:t>
            </a:r>
            <a:r>
              <a:rPr lang="en-US" altLang="zh-CN" u="none" dirty="0">
                <a:solidFill>
                  <a:srgbClr val="0000CC"/>
                </a:solidFill>
                <a:latin typeface="黑体" panose="02010609060101010101" pitchFamily="49" charset="-122"/>
                <a:ea typeface="黑体" panose="02010609060101010101"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linds(horizontal)">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blinds(horizontal)">
                                      <p:cBhvr>
                                        <p:cTn id="1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autoUpdateAnimBg="0"/>
      <p:bldP spid="133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09600"/>
            <a:ext cx="87630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50000"/>
              </a:spcBef>
            </a:pPr>
            <a:r>
              <a:rPr lang="zh-CN" altLang="en-US" sz="1800" u="none" dirty="0">
                <a:solidFill>
                  <a:schemeClr val="tx1"/>
                </a:solidFill>
              </a:rPr>
              <a:t>      </a:t>
            </a:r>
            <a:r>
              <a:rPr lang="zh-CN" altLang="en-US" sz="2400" u="none" dirty="0">
                <a:solidFill>
                  <a:schemeClr val="tx1"/>
                </a:solidFill>
              </a:rPr>
              <a:t>如图，如果把钟表的指针看做四边形</a:t>
            </a:r>
            <a:r>
              <a:rPr lang="en-US" altLang="zh-CN" sz="2400" u="none" dirty="0">
                <a:solidFill>
                  <a:schemeClr val="tx1"/>
                </a:solidFill>
              </a:rPr>
              <a:t>AOBC</a:t>
            </a:r>
            <a:r>
              <a:rPr lang="zh-CN" altLang="en-US" sz="2400" u="none" dirty="0">
                <a:solidFill>
                  <a:schemeClr val="tx1"/>
                </a:solidFill>
              </a:rPr>
              <a:t>，它绕</a:t>
            </a:r>
            <a:r>
              <a:rPr lang="en-US" altLang="zh-CN" sz="2400" u="none" dirty="0">
                <a:solidFill>
                  <a:schemeClr val="tx1"/>
                </a:solidFill>
              </a:rPr>
              <a:t>O</a:t>
            </a:r>
            <a:r>
              <a:rPr lang="zh-CN" altLang="en-US" sz="2400" u="none" dirty="0">
                <a:solidFill>
                  <a:schemeClr val="tx1"/>
                </a:solidFill>
              </a:rPr>
              <a:t>点旋转得      到四边形</a:t>
            </a:r>
            <a:r>
              <a:rPr lang="en-US" altLang="zh-CN" sz="2400" u="none" dirty="0">
                <a:solidFill>
                  <a:schemeClr val="tx1"/>
                </a:solidFill>
              </a:rPr>
              <a:t>DOEF. </a:t>
            </a:r>
            <a:r>
              <a:rPr lang="zh-CN" altLang="en-US" sz="2400" u="none" dirty="0">
                <a:solidFill>
                  <a:schemeClr val="tx1"/>
                </a:solidFill>
              </a:rPr>
              <a:t>在这个旋转过程中：</a:t>
            </a:r>
          </a:p>
          <a:p>
            <a:pPr>
              <a:lnSpc>
                <a:spcPct val="110000"/>
              </a:lnSpc>
              <a:spcBef>
                <a:spcPct val="50000"/>
              </a:spcBef>
            </a:pPr>
            <a:r>
              <a:rPr lang="zh-CN" altLang="en-US" sz="2400" u="none" dirty="0">
                <a:solidFill>
                  <a:schemeClr val="tx1"/>
                </a:solidFill>
              </a:rPr>
              <a:t>    （</a:t>
            </a:r>
            <a:r>
              <a:rPr lang="en-US" altLang="zh-CN" sz="2400" u="none" dirty="0">
                <a:solidFill>
                  <a:schemeClr val="tx1"/>
                </a:solidFill>
              </a:rPr>
              <a:t>1</a:t>
            </a:r>
            <a:r>
              <a:rPr lang="zh-CN" altLang="en-US" sz="2400" u="none" dirty="0">
                <a:solidFill>
                  <a:schemeClr val="tx1"/>
                </a:solidFill>
              </a:rPr>
              <a:t>）旋转中心是什么</a:t>
            </a:r>
            <a:r>
              <a:rPr lang="en-US" altLang="zh-CN" sz="2400" u="none" dirty="0">
                <a:solidFill>
                  <a:schemeClr val="tx1"/>
                </a:solidFill>
              </a:rPr>
              <a:t>? </a:t>
            </a:r>
          </a:p>
          <a:p>
            <a:pPr>
              <a:lnSpc>
                <a:spcPct val="110000"/>
              </a:lnSpc>
              <a:spcBef>
                <a:spcPct val="50000"/>
              </a:spcBef>
            </a:pPr>
            <a:r>
              <a:rPr lang="en-US" altLang="zh-CN" sz="2400" u="none" dirty="0">
                <a:solidFill>
                  <a:schemeClr val="tx1"/>
                </a:solidFill>
              </a:rPr>
              <a:t>    </a:t>
            </a:r>
            <a:r>
              <a:rPr lang="zh-CN" altLang="en-US" sz="2400" u="none" dirty="0">
                <a:solidFill>
                  <a:schemeClr val="tx1"/>
                </a:solidFill>
              </a:rPr>
              <a:t>（</a:t>
            </a:r>
            <a:r>
              <a:rPr lang="en-US" altLang="zh-CN" sz="2400" u="none" dirty="0">
                <a:solidFill>
                  <a:schemeClr val="tx1"/>
                </a:solidFill>
              </a:rPr>
              <a:t>2</a:t>
            </a:r>
            <a:r>
              <a:rPr lang="zh-CN" altLang="en-US" sz="2400" u="none" dirty="0">
                <a:solidFill>
                  <a:schemeClr val="tx1"/>
                </a:solidFill>
              </a:rPr>
              <a:t>）经过旋转，点</a:t>
            </a:r>
            <a:r>
              <a:rPr lang="en-US" altLang="zh-CN" sz="2400" u="none" dirty="0">
                <a:solidFill>
                  <a:schemeClr val="tx1"/>
                </a:solidFill>
              </a:rPr>
              <a:t>A</a:t>
            </a:r>
            <a:r>
              <a:rPr lang="zh-CN" altLang="en-US" sz="2400" u="none" dirty="0">
                <a:solidFill>
                  <a:schemeClr val="tx1"/>
                </a:solidFill>
              </a:rPr>
              <a:t>、</a:t>
            </a:r>
            <a:r>
              <a:rPr lang="en-US" altLang="zh-CN" sz="2400" u="none" dirty="0">
                <a:solidFill>
                  <a:schemeClr val="tx1"/>
                </a:solidFill>
              </a:rPr>
              <a:t>B</a:t>
            </a:r>
            <a:r>
              <a:rPr lang="zh-CN" altLang="en-US" sz="2400" u="none" dirty="0">
                <a:solidFill>
                  <a:schemeClr val="tx1"/>
                </a:solidFill>
              </a:rPr>
              <a:t>分别移动到什么位置？</a:t>
            </a:r>
          </a:p>
          <a:p>
            <a:pPr>
              <a:lnSpc>
                <a:spcPct val="110000"/>
              </a:lnSpc>
              <a:spcBef>
                <a:spcPct val="50000"/>
              </a:spcBef>
            </a:pPr>
            <a:r>
              <a:rPr lang="zh-CN" altLang="en-US" sz="2400" u="none" dirty="0">
                <a:solidFill>
                  <a:schemeClr val="tx1"/>
                </a:solidFill>
              </a:rPr>
              <a:t>    （</a:t>
            </a:r>
            <a:r>
              <a:rPr lang="en-US" altLang="zh-CN" sz="2400" u="none" dirty="0">
                <a:solidFill>
                  <a:schemeClr val="tx1"/>
                </a:solidFill>
              </a:rPr>
              <a:t>3</a:t>
            </a:r>
            <a:r>
              <a:rPr lang="zh-CN" altLang="en-US" sz="2400" u="none" dirty="0">
                <a:solidFill>
                  <a:schemeClr val="tx1"/>
                </a:solidFill>
              </a:rPr>
              <a:t>）旋转角是什么？</a:t>
            </a:r>
          </a:p>
          <a:p>
            <a:pPr>
              <a:lnSpc>
                <a:spcPct val="110000"/>
              </a:lnSpc>
              <a:spcBef>
                <a:spcPct val="50000"/>
              </a:spcBef>
            </a:pPr>
            <a:r>
              <a:rPr lang="zh-CN" altLang="en-US" sz="2400" u="none" dirty="0">
                <a:solidFill>
                  <a:schemeClr val="tx1"/>
                </a:solidFill>
              </a:rPr>
              <a:t>    （</a:t>
            </a:r>
            <a:r>
              <a:rPr lang="en-US" altLang="zh-CN" sz="2400" u="none" dirty="0">
                <a:solidFill>
                  <a:schemeClr val="tx1"/>
                </a:solidFill>
              </a:rPr>
              <a:t>4</a:t>
            </a:r>
            <a:r>
              <a:rPr lang="zh-CN" altLang="en-US" sz="2400" u="none" dirty="0">
                <a:solidFill>
                  <a:schemeClr val="tx1"/>
                </a:solidFill>
              </a:rPr>
              <a:t>）</a:t>
            </a:r>
            <a:r>
              <a:rPr lang="en-US" altLang="zh-CN" sz="2400" u="none" dirty="0">
                <a:solidFill>
                  <a:schemeClr val="tx1"/>
                </a:solidFill>
              </a:rPr>
              <a:t>AO</a:t>
            </a:r>
            <a:r>
              <a:rPr lang="zh-CN" altLang="en-US" sz="2400" u="none" dirty="0">
                <a:solidFill>
                  <a:schemeClr val="tx1"/>
                </a:solidFill>
              </a:rPr>
              <a:t>与</a:t>
            </a:r>
            <a:r>
              <a:rPr lang="en-US" altLang="zh-CN" sz="2400" u="none" dirty="0">
                <a:solidFill>
                  <a:schemeClr val="tx1"/>
                </a:solidFill>
              </a:rPr>
              <a:t>DO</a:t>
            </a:r>
            <a:r>
              <a:rPr lang="zh-CN" altLang="en-US" sz="2400" u="none" dirty="0">
                <a:solidFill>
                  <a:schemeClr val="tx1"/>
                </a:solidFill>
              </a:rPr>
              <a:t>的长有什么关系？</a:t>
            </a:r>
            <a:r>
              <a:rPr lang="en-US" altLang="zh-CN" sz="2400" u="none" dirty="0">
                <a:solidFill>
                  <a:schemeClr val="tx1"/>
                </a:solidFill>
              </a:rPr>
              <a:t>BO</a:t>
            </a:r>
            <a:r>
              <a:rPr lang="zh-CN" altLang="en-US" sz="2400" u="none" dirty="0">
                <a:solidFill>
                  <a:schemeClr val="tx1"/>
                </a:solidFill>
              </a:rPr>
              <a:t>与</a:t>
            </a:r>
            <a:r>
              <a:rPr lang="en-US" altLang="zh-CN" sz="2400" u="none" dirty="0">
                <a:solidFill>
                  <a:schemeClr val="tx1"/>
                </a:solidFill>
              </a:rPr>
              <a:t>EO</a:t>
            </a:r>
            <a:r>
              <a:rPr lang="zh-CN" altLang="en-US" sz="2400" u="none" dirty="0">
                <a:solidFill>
                  <a:schemeClr val="tx1"/>
                </a:solidFill>
              </a:rPr>
              <a:t>呢？</a:t>
            </a:r>
          </a:p>
          <a:p>
            <a:pPr>
              <a:lnSpc>
                <a:spcPct val="110000"/>
              </a:lnSpc>
              <a:spcBef>
                <a:spcPct val="50000"/>
              </a:spcBef>
            </a:pPr>
            <a:r>
              <a:rPr lang="zh-CN" altLang="en-US" sz="2400" u="none" dirty="0">
                <a:solidFill>
                  <a:schemeClr val="tx1"/>
                </a:solidFill>
              </a:rPr>
              <a:t>    （</a:t>
            </a:r>
            <a:r>
              <a:rPr lang="en-US" altLang="zh-CN" sz="2400" u="none" dirty="0">
                <a:solidFill>
                  <a:schemeClr val="tx1"/>
                </a:solidFill>
              </a:rPr>
              <a:t>5</a:t>
            </a:r>
            <a:r>
              <a:rPr lang="zh-CN" altLang="en-US" sz="2400" u="none" dirty="0">
                <a:solidFill>
                  <a:schemeClr val="tx1"/>
                </a:solidFill>
              </a:rPr>
              <a:t>）</a:t>
            </a:r>
            <a:r>
              <a:rPr lang="zh-CN" altLang="en-US" sz="2400" u="none" dirty="0">
                <a:solidFill>
                  <a:schemeClr val="tx1"/>
                </a:solidFill>
                <a:latin typeface="宋体" panose="02010600030101010101" pitchFamily="2" charset="-122"/>
              </a:rPr>
              <a:t>∠</a:t>
            </a:r>
            <a:r>
              <a:rPr lang="en-US" altLang="zh-CN" sz="2400" u="none" dirty="0">
                <a:solidFill>
                  <a:schemeClr val="tx1"/>
                </a:solidFill>
                <a:latin typeface="宋体" panose="02010600030101010101" pitchFamily="2" charset="-122"/>
              </a:rPr>
              <a:t>AOD</a:t>
            </a:r>
            <a:r>
              <a:rPr lang="zh-CN" altLang="en-US" sz="2400" u="none" dirty="0">
                <a:solidFill>
                  <a:schemeClr val="tx1"/>
                </a:solidFill>
                <a:latin typeface="宋体" panose="02010600030101010101" pitchFamily="2" charset="-122"/>
              </a:rPr>
              <a:t>与∠</a:t>
            </a:r>
            <a:r>
              <a:rPr lang="en-US" altLang="zh-CN" sz="2400" u="none" dirty="0">
                <a:solidFill>
                  <a:schemeClr val="tx1"/>
                </a:solidFill>
                <a:latin typeface="宋体" panose="02010600030101010101" pitchFamily="2" charset="-122"/>
              </a:rPr>
              <a:t>BOE</a:t>
            </a:r>
            <a:r>
              <a:rPr lang="zh-CN" altLang="en-US" sz="2400" u="none" dirty="0">
                <a:solidFill>
                  <a:schemeClr val="tx1"/>
                </a:solidFill>
                <a:latin typeface="宋体" panose="02010600030101010101" pitchFamily="2" charset="-122"/>
              </a:rPr>
              <a:t>有什么大小关系？</a:t>
            </a:r>
          </a:p>
        </p:txBody>
      </p:sp>
      <p:sp>
        <p:nvSpPr>
          <p:cNvPr id="14339" name="Text Box 3"/>
          <p:cNvSpPr txBox="1">
            <a:spLocks noChangeArrowheads="1"/>
          </p:cNvSpPr>
          <p:nvPr/>
        </p:nvSpPr>
        <p:spPr bwMode="auto">
          <a:xfrm>
            <a:off x="0" y="0"/>
            <a:ext cx="1225550" cy="469900"/>
          </a:xfrm>
          <a:prstGeom prst="rect">
            <a:avLst/>
          </a:prstGeom>
          <a:gradFill rotWithShape="1">
            <a:gsLst>
              <a:gs pos="0">
                <a:srgbClr val="FFF200"/>
              </a:gs>
              <a:gs pos="45000">
                <a:srgbClr val="FF7A00"/>
              </a:gs>
              <a:gs pos="70000">
                <a:srgbClr val="FF0300"/>
              </a:gs>
              <a:gs pos="100000">
                <a:srgbClr val="4D0808"/>
              </a:gs>
            </a:gsLst>
            <a:lin ang="5400000" scaled="1"/>
          </a:gra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u="none" dirty="0">
                <a:solidFill>
                  <a:schemeClr val="tx1"/>
                </a:solidFill>
              </a:rPr>
              <a:t>议一议</a:t>
            </a:r>
          </a:p>
        </p:txBody>
      </p:sp>
      <p:pic>
        <p:nvPicPr>
          <p:cNvPr id="14340" name="Picture 4" descr="clock">
            <a:hlinkClick r:id="rId2"/>
          </p:cNvPr>
          <p:cNvPicPr>
            <a:picLocks noGrp="1" noChangeAspect="1" noChangeArrowheads="1"/>
          </p:cNvPicPr>
          <p:nvPr>
            <p:ph sz="half" idx="2"/>
          </p:nvPr>
        </p:nvPicPr>
        <p:blipFill>
          <a:blip r:embed="rId3"/>
          <a:srcRect/>
          <a:stretch>
            <a:fillRect/>
          </a:stretch>
        </p:blipFill>
        <p:spPr>
          <a:xfrm>
            <a:off x="1219200" y="5029200"/>
            <a:ext cx="1155700" cy="1155700"/>
          </a:xfr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5"/>
          <p:cNvSpPr txBox="1">
            <a:spLocks noChangeArrowheads="1"/>
          </p:cNvSpPr>
          <p:nvPr/>
        </p:nvSpPr>
        <p:spPr bwMode="auto">
          <a:xfrm>
            <a:off x="3886200" y="1600200"/>
            <a:ext cx="2971800" cy="409575"/>
          </a:xfrm>
          <a:prstGeom prst="rect">
            <a:avLst/>
          </a:prstGeom>
          <a:gradFill rotWithShape="1">
            <a:gsLst>
              <a:gs pos="0">
                <a:schemeClr val="bg1"/>
              </a:gs>
              <a:gs pos="100000">
                <a:srgbClr val="00FFFF"/>
              </a:gs>
            </a:gsLst>
            <a:lin ang="18900000" scaled="1"/>
          </a:gradFill>
          <a:ln w="12700" cap="sq">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u="none">
                <a:solidFill>
                  <a:srgbClr val="FF0000"/>
                </a:solidFill>
              </a:rPr>
              <a:t>旋转中心是</a:t>
            </a:r>
            <a:r>
              <a:rPr lang="en-US" altLang="zh-CN" sz="2000" u="none">
                <a:solidFill>
                  <a:srgbClr val="FF0000"/>
                </a:solidFill>
              </a:rPr>
              <a:t>O</a:t>
            </a:r>
            <a:endParaRPr lang="en-US" altLang="zh-CN" sz="2000" u="none">
              <a:solidFill>
                <a:srgbClr val="FF0000"/>
              </a:solidFill>
              <a:latin typeface="宋体" panose="02010600030101010101" pitchFamily="2" charset="-122"/>
            </a:endParaRPr>
          </a:p>
        </p:txBody>
      </p:sp>
      <p:sp>
        <p:nvSpPr>
          <p:cNvPr id="14342" name="Text Box 6"/>
          <p:cNvSpPr txBox="1">
            <a:spLocks noChangeArrowheads="1"/>
          </p:cNvSpPr>
          <p:nvPr/>
        </p:nvSpPr>
        <p:spPr bwMode="auto">
          <a:xfrm>
            <a:off x="6781800" y="2209800"/>
            <a:ext cx="2133600" cy="409575"/>
          </a:xfrm>
          <a:prstGeom prst="rect">
            <a:avLst/>
          </a:prstGeom>
          <a:gradFill rotWithShape="1">
            <a:gsLst>
              <a:gs pos="0">
                <a:schemeClr val="bg1"/>
              </a:gs>
              <a:gs pos="100000">
                <a:srgbClr val="00FFFF"/>
              </a:gs>
            </a:gsLst>
            <a:lin ang="18900000" scaled="1"/>
          </a:gradFill>
          <a:ln w="12700" cap="sq">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u="none">
                <a:solidFill>
                  <a:srgbClr val="FF0000"/>
                </a:solidFill>
              </a:rPr>
              <a:t>点</a:t>
            </a:r>
            <a:r>
              <a:rPr lang="en-US" altLang="zh-CN" sz="2000" u="none">
                <a:solidFill>
                  <a:srgbClr val="FF0000"/>
                </a:solidFill>
              </a:rPr>
              <a:t>D</a:t>
            </a:r>
            <a:r>
              <a:rPr lang="zh-CN" altLang="en-US" sz="2000" u="none">
                <a:solidFill>
                  <a:srgbClr val="FF0000"/>
                </a:solidFill>
              </a:rPr>
              <a:t>和点</a:t>
            </a:r>
            <a:r>
              <a:rPr lang="en-US" altLang="zh-CN" sz="2000" u="none">
                <a:solidFill>
                  <a:srgbClr val="FF0000"/>
                </a:solidFill>
              </a:rPr>
              <a:t>E</a:t>
            </a:r>
            <a:r>
              <a:rPr lang="zh-CN" altLang="en-US" sz="2000" u="none">
                <a:solidFill>
                  <a:srgbClr val="FF0000"/>
                </a:solidFill>
              </a:rPr>
              <a:t>的位置</a:t>
            </a:r>
            <a:endParaRPr lang="zh-CN" altLang="en-US" sz="2000" u="none">
              <a:solidFill>
                <a:srgbClr val="FF0000"/>
              </a:solidFill>
              <a:latin typeface="宋体" panose="02010600030101010101" pitchFamily="2" charset="-122"/>
            </a:endParaRPr>
          </a:p>
        </p:txBody>
      </p:sp>
      <p:sp>
        <p:nvSpPr>
          <p:cNvPr id="14343" name="Text Box 7"/>
          <p:cNvSpPr txBox="1">
            <a:spLocks noChangeArrowheads="1"/>
          </p:cNvSpPr>
          <p:nvPr/>
        </p:nvSpPr>
        <p:spPr bwMode="auto">
          <a:xfrm>
            <a:off x="6858000" y="3429000"/>
            <a:ext cx="2286000" cy="409575"/>
          </a:xfrm>
          <a:prstGeom prst="rect">
            <a:avLst/>
          </a:prstGeom>
          <a:gradFill rotWithShape="1">
            <a:gsLst>
              <a:gs pos="0">
                <a:schemeClr val="bg1"/>
              </a:gs>
              <a:gs pos="100000">
                <a:srgbClr val="00FFFF"/>
              </a:gs>
            </a:gsLst>
            <a:lin ang="18900000" scaled="1"/>
          </a:gradFill>
          <a:ln w="12700" cap="sq">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u="none">
                <a:solidFill>
                  <a:srgbClr val="FF0000"/>
                </a:solidFill>
              </a:rPr>
              <a:t>AO=DO</a:t>
            </a:r>
            <a:r>
              <a:rPr lang="zh-CN" altLang="en-US" sz="2000" u="none">
                <a:solidFill>
                  <a:srgbClr val="FF0000"/>
                </a:solidFill>
              </a:rPr>
              <a:t>，</a:t>
            </a:r>
            <a:r>
              <a:rPr lang="en-US" altLang="zh-CN" sz="2000" u="none">
                <a:solidFill>
                  <a:srgbClr val="FF0000"/>
                </a:solidFill>
              </a:rPr>
              <a:t>BO=EO</a:t>
            </a:r>
            <a:endParaRPr lang="en-US" altLang="zh-CN" sz="2000" u="none">
              <a:solidFill>
                <a:srgbClr val="FF0000"/>
              </a:solidFill>
              <a:latin typeface="宋体" panose="02010600030101010101" pitchFamily="2" charset="-122"/>
            </a:endParaRPr>
          </a:p>
        </p:txBody>
      </p:sp>
      <p:sp>
        <p:nvSpPr>
          <p:cNvPr id="14344" name="Text Box 8"/>
          <p:cNvSpPr txBox="1">
            <a:spLocks noChangeArrowheads="1"/>
          </p:cNvSpPr>
          <p:nvPr/>
        </p:nvSpPr>
        <p:spPr bwMode="auto">
          <a:xfrm>
            <a:off x="2362200" y="4495800"/>
            <a:ext cx="1800225" cy="409575"/>
          </a:xfrm>
          <a:prstGeom prst="rect">
            <a:avLst/>
          </a:prstGeom>
          <a:gradFill rotWithShape="1">
            <a:gsLst>
              <a:gs pos="0">
                <a:schemeClr val="bg1"/>
              </a:gs>
              <a:gs pos="100000">
                <a:srgbClr val="00FFFF"/>
              </a:gs>
            </a:gsLst>
            <a:lin ang="18900000" scaled="1"/>
          </a:gradFill>
          <a:ln w="12700" cap="sq">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u="none">
                <a:solidFill>
                  <a:srgbClr val="FF0000"/>
                </a:solidFill>
                <a:latin typeface="宋体" panose="02010600030101010101" pitchFamily="2" charset="-122"/>
              </a:rPr>
              <a:t>∠</a:t>
            </a:r>
            <a:r>
              <a:rPr lang="en-US" altLang="zh-CN" sz="2000" u="none">
                <a:solidFill>
                  <a:srgbClr val="FF0000"/>
                </a:solidFill>
                <a:latin typeface="宋体" panose="02010600030101010101" pitchFamily="2" charset="-122"/>
              </a:rPr>
              <a:t>AOD=∠BOE</a:t>
            </a:r>
          </a:p>
        </p:txBody>
      </p:sp>
      <p:sp>
        <p:nvSpPr>
          <p:cNvPr id="14345" name="Text Box 9"/>
          <p:cNvSpPr txBox="1">
            <a:spLocks noChangeArrowheads="1"/>
          </p:cNvSpPr>
          <p:nvPr/>
        </p:nvSpPr>
        <p:spPr bwMode="auto">
          <a:xfrm>
            <a:off x="3505200" y="2819400"/>
            <a:ext cx="3505200" cy="409575"/>
          </a:xfrm>
          <a:prstGeom prst="rect">
            <a:avLst/>
          </a:prstGeom>
          <a:gradFill rotWithShape="1">
            <a:gsLst>
              <a:gs pos="0">
                <a:schemeClr val="bg1"/>
              </a:gs>
              <a:gs pos="100000">
                <a:srgbClr val="00FFFF"/>
              </a:gs>
            </a:gsLst>
            <a:lin ang="18900000" scaled="1"/>
          </a:gradFill>
          <a:ln w="12700" cap="sq">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u="none">
                <a:solidFill>
                  <a:srgbClr val="FF0000"/>
                </a:solidFill>
                <a:latin typeface="宋体" panose="02010600030101010101" pitchFamily="2" charset="-122"/>
              </a:rPr>
              <a:t>∠</a:t>
            </a:r>
            <a:r>
              <a:rPr lang="en-US" altLang="zh-CN" sz="2000" u="none">
                <a:solidFill>
                  <a:srgbClr val="FF0000"/>
                </a:solidFill>
                <a:latin typeface="宋体" panose="02010600030101010101" pitchFamily="2" charset="-122"/>
              </a:rPr>
              <a:t>AOD</a:t>
            </a:r>
            <a:r>
              <a:rPr lang="zh-CN" altLang="en-US" sz="2000" u="none">
                <a:solidFill>
                  <a:srgbClr val="FF0000"/>
                </a:solidFill>
                <a:latin typeface="宋体" panose="02010600030101010101" pitchFamily="2" charset="-122"/>
              </a:rPr>
              <a:t>和∠</a:t>
            </a:r>
            <a:r>
              <a:rPr lang="en-US" altLang="zh-CN" sz="2000" u="none">
                <a:solidFill>
                  <a:srgbClr val="FF0000"/>
                </a:solidFill>
                <a:latin typeface="宋体" panose="02010600030101010101" pitchFamily="2" charset="-122"/>
              </a:rPr>
              <a:t>BOE</a:t>
            </a:r>
            <a:r>
              <a:rPr lang="zh-CN" altLang="en-US" sz="2000" u="none">
                <a:solidFill>
                  <a:srgbClr val="FF0000"/>
                </a:solidFill>
                <a:latin typeface="宋体" panose="02010600030101010101" pitchFamily="2" charset="-122"/>
              </a:rPr>
              <a:t>都是旋转角</a:t>
            </a:r>
          </a:p>
        </p:txBody>
      </p:sp>
      <p:sp>
        <p:nvSpPr>
          <p:cNvPr id="14346" name="AutoShape 10"/>
          <p:cNvSpPr>
            <a:spLocks noChangeArrowheads="1"/>
          </p:cNvSpPr>
          <p:nvPr/>
        </p:nvSpPr>
        <p:spPr bwMode="auto">
          <a:xfrm rot="2384750">
            <a:off x="5105400" y="5514975"/>
            <a:ext cx="1970088" cy="522288"/>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47" name="AutoShape 11"/>
          <p:cNvSpPr>
            <a:spLocks noChangeArrowheads="1"/>
          </p:cNvSpPr>
          <p:nvPr/>
        </p:nvSpPr>
        <p:spPr bwMode="auto">
          <a:xfrm rot="3147967">
            <a:off x="5227638" y="5329238"/>
            <a:ext cx="1970087" cy="522287"/>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48" name="AutoShape 12"/>
          <p:cNvSpPr>
            <a:spLocks noChangeArrowheads="1"/>
          </p:cNvSpPr>
          <p:nvPr/>
        </p:nvSpPr>
        <p:spPr bwMode="auto">
          <a:xfrm rot="3655930">
            <a:off x="5389563" y="5303838"/>
            <a:ext cx="1970087" cy="522287"/>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49" name="WordArt 13"/>
          <p:cNvSpPr>
            <a:spLocks noChangeArrowheads="1" noChangeShapeType="1"/>
          </p:cNvSpPr>
          <p:nvPr/>
        </p:nvSpPr>
        <p:spPr bwMode="auto">
          <a:xfrm>
            <a:off x="6172200" y="5181600"/>
            <a:ext cx="144463" cy="309563"/>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altLang="zh-CN" sz="3600">
                <a:ln w="9525">
                  <a:solidFill>
                    <a:srgbClr val="000000"/>
                  </a:solidFill>
                  <a:round/>
                </a:ln>
                <a:solidFill>
                  <a:srgbClr val="000000"/>
                </a:solidFill>
                <a:latin typeface="宋体" panose="02010600030101010101" pitchFamily="2" charset="-122"/>
                <a:ea typeface="宋体" panose="02010600030101010101" pitchFamily="2" charset="-122"/>
              </a:rPr>
              <a:t>B</a:t>
            </a:r>
            <a:endParaRPr lang="zh-CN" altLang="en-US" sz="360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14350" name="AutoShape 14"/>
          <p:cNvSpPr>
            <a:spLocks noChangeArrowheads="1"/>
          </p:cNvSpPr>
          <p:nvPr/>
        </p:nvSpPr>
        <p:spPr bwMode="auto">
          <a:xfrm rot="4317686">
            <a:off x="5588000" y="5230813"/>
            <a:ext cx="1970087" cy="522288"/>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1" name="AutoShape 15"/>
          <p:cNvSpPr>
            <a:spLocks noChangeArrowheads="1"/>
          </p:cNvSpPr>
          <p:nvPr/>
        </p:nvSpPr>
        <p:spPr bwMode="auto">
          <a:xfrm rot="5025053">
            <a:off x="5749925" y="5159375"/>
            <a:ext cx="1970088" cy="522288"/>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2" name="AutoShape 16"/>
          <p:cNvSpPr>
            <a:spLocks noChangeArrowheads="1"/>
          </p:cNvSpPr>
          <p:nvPr/>
        </p:nvSpPr>
        <p:spPr bwMode="auto">
          <a:xfrm rot="5694559">
            <a:off x="5948363" y="5159375"/>
            <a:ext cx="1970088" cy="522287"/>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3" name="AutoShape 17"/>
          <p:cNvSpPr>
            <a:spLocks noChangeArrowheads="1"/>
          </p:cNvSpPr>
          <p:nvPr/>
        </p:nvSpPr>
        <p:spPr bwMode="auto">
          <a:xfrm rot="6174215">
            <a:off x="6110288" y="5159375"/>
            <a:ext cx="1970088" cy="522287"/>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4" name="AutoShape 18"/>
          <p:cNvSpPr>
            <a:spLocks noChangeArrowheads="1"/>
          </p:cNvSpPr>
          <p:nvPr/>
        </p:nvSpPr>
        <p:spPr bwMode="auto">
          <a:xfrm rot="6902598">
            <a:off x="6307138" y="5230813"/>
            <a:ext cx="1970087" cy="522287"/>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5" name="AutoShape 19"/>
          <p:cNvSpPr>
            <a:spLocks noChangeArrowheads="1"/>
          </p:cNvSpPr>
          <p:nvPr/>
        </p:nvSpPr>
        <p:spPr bwMode="auto">
          <a:xfrm rot="7465296">
            <a:off x="6451600" y="5303838"/>
            <a:ext cx="1970087" cy="522288"/>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6" name="AutoShape 20"/>
          <p:cNvSpPr>
            <a:spLocks noChangeArrowheads="1"/>
          </p:cNvSpPr>
          <p:nvPr/>
        </p:nvSpPr>
        <p:spPr bwMode="auto">
          <a:xfrm rot="8139194">
            <a:off x="6591300" y="5443538"/>
            <a:ext cx="1970088" cy="522287"/>
          </a:xfrm>
          <a:prstGeom prst="flowChartDecision">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357" name="未知"/>
          <p:cNvSpPr/>
          <p:nvPr/>
        </p:nvSpPr>
        <p:spPr bwMode="auto">
          <a:xfrm>
            <a:off x="6042025" y="3957638"/>
            <a:ext cx="1439863" cy="287337"/>
          </a:xfrm>
          <a:custGeom>
            <a:avLst/>
            <a:gdLst>
              <a:gd name="T0" fmla="*/ 0 w 1678"/>
              <a:gd name="T1" fmla="*/ 462 h 462"/>
              <a:gd name="T2" fmla="*/ 91 w 1678"/>
              <a:gd name="T3" fmla="*/ 325 h 462"/>
              <a:gd name="T4" fmla="*/ 317 w 1678"/>
              <a:gd name="T5" fmla="*/ 144 h 462"/>
              <a:gd name="T6" fmla="*/ 544 w 1678"/>
              <a:gd name="T7" fmla="*/ 53 h 462"/>
              <a:gd name="T8" fmla="*/ 726 w 1678"/>
              <a:gd name="T9" fmla="*/ 8 h 462"/>
              <a:gd name="T10" fmla="*/ 998 w 1678"/>
              <a:gd name="T11" fmla="*/ 8 h 462"/>
              <a:gd name="T12" fmla="*/ 1179 w 1678"/>
              <a:gd name="T13" fmla="*/ 53 h 462"/>
              <a:gd name="T14" fmla="*/ 1361 w 1678"/>
              <a:gd name="T15" fmla="*/ 144 h 462"/>
              <a:gd name="T16" fmla="*/ 1497 w 1678"/>
              <a:gd name="T17" fmla="*/ 235 h 462"/>
              <a:gd name="T18" fmla="*/ 1633 w 1678"/>
              <a:gd name="T19" fmla="*/ 371 h 462"/>
              <a:gd name="T20" fmla="*/ 1678 w 1678"/>
              <a:gd name="T21" fmla="*/ 46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8" h="462">
                <a:moveTo>
                  <a:pt x="0" y="462"/>
                </a:moveTo>
                <a:cubicBezTo>
                  <a:pt x="19" y="420"/>
                  <a:pt x="38" y="378"/>
                  <a:pt x="91" y="325"/>
                </a:cubicBezTo>
                <a:cubicBezTo>
                  <a:pt x="144" y="272"/>
                  <a:pt x="242" y="189"/>
                  <a:pt x="317" y="144"/>
                </a:cubicBezTo>
                <a:cubicBezTo>
                  <a:pt x="392" y="99"/>
                  <a:pt x="476" y="76"/>
                  <a:pt x="544" y="53"/>
                </a:cubicBezTo>
                <a:cubicBezTo>
                  <a:pt x="612" y="30"/>
                  <a:pt x="650" y="16"/>
                  <a:pt x="726" y="8"/>
                </a:cubicBezTo>
                <a:cubicBezTo>
                  <a:pt x="802" y="0"/>
                  <a:pt x="923" y="1"/>
                  <a:pt x="998" y="8"/>
                </a:cubicBezTo>
                <a:cubicBezTo>
                  <a:pt x="1073" y="15"/>
                  <a:pt x="1119" y="30"/>
                  <a:pt x="1179" y="53"/>
                </a:cubicBezTo>
                <a:cubicBezTo>
                  <a:pt x="1239" y="76"/>
                  <a:pt x="1308" y="114"/>
                  <a:pt x="1361" y="144"/>
                </a:cubicBezTo>
                <a:cubicBezTo>
                  <a:pt x="1414" y="174"/>
                  <a:pt x="1452" y="197"/>
                  <a:pt x="1497" y="235"/>
                </a:cubicBezTo>
                <a:cubicBezTo>
                  <a:pt x="1542" y="273"/>
                  <a:pt x="1603" y="333"/>
                  <a:pt x="1633" y="371"/>
                </a:cubicBezTo>
                <a:cubicBezTo>
                  <a:pt x="1663" y="409"/>
                  <a:pt x="1671" y="447"/>
                  <a:pt x="1678" y="462"/>
                </a:cubicBezTo>
              </a:path>
            </a:pathLst>
          </a:custGeom>
          <a:noFill/>
          <a:ln w="38100" cmpd="sng">
            <a:solidFill>
              <a:schemeClr val="tx1"/>
            </a:solidFill>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58" name="WordArt 22"/>
          <p:cNvSpPr>
            <a:spLocks noChangeArrowheads="1" noChangeShapeType="1"/>
          </p:cNvSpPr>
          <p:nvPr/>
        </p:nvSpPr>
        <p:spPr bwMode="auto">
          <a:xfrm>
            <a:off x="5537200" y="5900738"/>
            <a:ext cx="215900" cy="236537"/>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altLang="zh-CN" sz="3600">
                <a:ln w="9525">
                  <a:solidFill>
                    <a:srgbClr val="000000"/>
                  </a:solidFill>
                  <a:round/>
                </a:ln>
                <a:solidFill>
                  <a:srgbClr val="000000"/>
                </a:solidFill>
                <a:latin typeface="宋体" panose="02010600030101010101" pitchFamily="2" charset="-122"/>
                <a:ea typeface="宋体" panose="02010600030101010101" pitchFamily="2" charset="-122"/>
              </a:rPr>
              <a:t>A</a:t>
            </a:r>
            <a:endParaRPr lang="zh-CN" altLang="en-US" sz="360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14359" name="WordArt 23"/>
          <p:cNvSpPr>
            <a:spLocks noChangeArrowheads="1" noChangeShapeType="1"/>
          </p:cNvSpPr>
          <p:nvPr/>
        </p:nvSpPr>
        <p:spPr bwMode="auto">
          <a:xfrm>
            <a:off x="5176838" y="4821238"/>
            <a:ext cx="119062" cy="3016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altLang="zh-CN" sz="3600">
                <a:ln w="9525">
                  <a:solidFill>
                    <a:srgbClr val="000000"/>
                  </a:solidFill>
                  <a:round/>
                </a:ln>
                <a:solidFill>
                  <a:srgbClr val="000000"/>
                </a:solidFill>
                <a:latin typeface="宋体" panose="02010600030101010101" pitchFamily="2" charset="-122"/>
                <a:ea typeface="宋体" panose="02010600030101010101" pitchFamily="2" charset="-122"/>
              </a:rPr>
              <a:t>C</a:t>
            </a:r>
            <a:endParaRPr lang="zh-CN" altLang="en-US" sz="360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14360" name="WordArt 24"/>
          <p:cNvSpPr>
            <a:spLocks noChangeArrowheads="1" noChangeShapeType="1"/>
          </p:cNvSpPr>
          <p:nvPr/>
        </p:nvSpPr>
        <p:spPr bwMode="auto">
          <a:xfrm>
            <a:off x="6834188" y="6550025"/>
            <a:ext cx="144462" cy="3079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altLang="zh-CN" sz="3600">
                <a:ln w="9525">
                  <a:solidFill>
                    <a:srgbClr val="000000"/>
                  </a:solidFill>
                  <a:round/>
                </a:ln>
                <a:solidFill>
                  <a:srgbClr val="000000"/>
                </a:solidFill>
                <a:latin typeface="宋体" panose="02010600030101010101" pitchFamily="2" charset="-122"/>
                <a:ea typeface="宋体" panose="02010600030101010101" pitchFamily="2" charset="-122"/>
              </a:rPr>
              <a:t>O</a:t>
            </a:r>
            <a:endParaRPr lang="zh-CN" altLang="en-US" sz="360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14361" name="WordArt 25"/>
          <p:cNvSpPr>
            <a:spLocks noChangeArrowheads="1" noChangeShapeType="1"/>
          </p:cNvSpPr>
          <p:nvPr/>
        </p:nvSpPr>
        <p:spPr bwMode="auto">
          <a:xfrm>
            <a:off x="7121525" y="5397500"/>
            <a:ext cx="215900" cy="236538"/>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altLang="zh-CN" sz="3600">
                <a:ln w="9525">
                  <a:solidFill>
                    <a:srgbClr val="000000"/>
                  </a:solidFill>
                  <a:round/>
                </a:ln>
                <a:solidFill>
                  <a:srgbClr val="000000"/>
                </a:solidFill>
                <a:latin typeface="宋体" panose="02010600030101010101" pitchFamily="2" charset="-122"/>
                <a:ea typeface="宋体" panose="02010600030101010101" pitchFamily="2" charset="-122"/>
              </a:rPr>
              <a:t>D</a:t>
            </a:r>
            <a:endParaRPr lang="zh-CN" altLang="en-US" sz="360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14362" name="WordArt 26"/>
          <p:cNvSpPr>
            <a:spLocks noChangeArrowheads="1" noChangeShapeType="1"/>
          </p:cNvSpPr>
          <p:nvPr/>
        </p:nvSpPr>
        <p:spPr bwMode="auto">
          <a:xfrm>
            <a:off x="7913688" y="5829300"/>
            <a:ext cx="144462" cy="3079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altLang="zh-CN" sz="3600">
                <a:ln w="9525">
                  <a:solidFill>
                    <a:srgbClr val="000000"/>
                  </a:solidFill>
                  <a:round/>
                </a:ln>
                <a:solidFill>
                  <a:srgbClr val="000000"/>
                </a:solidFill>
                <a:latin typeface="宋体" panose="02010600030101010101" pitchFamily="2" charset="-122"/>
                <a:ea typeface="宋体" panose="02010600030101010101" pitchFamily="2" charset="-122"/>
              </a:rPr>
              <a:t>E</a:t>
            </a:r>
            <a:endParaRPr lang="zh-CN" altLang="en-US" sz="360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14363" name="WordArt 27"/>
          <p:cNvSpPr>
            <a:spLocks noChangeArrowheads="1" noChangeShapeType="1"/>
          </p:cNvSpPr>
          <p:nvPr/>
        </p:nvSpPr>
        <p:spPr bwMode="auto">
          <a:xfrm>
            <a:off x="8345488" y="4676775"/>
            <a:ext cx="144462" cy="30797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0"/>
              </a:avLst>
            </a:prstTxWarp>
          </a:bodyPr>
          <a:lstStyle/>
          <a:p>
            <a:pPr algn="ctr"/>
            <a:r>
              <a:rPr lang="en-US" altLang="zh-CN" sz="3600">
                <a:ln w="9525">
                  <a:solidFill>
                    <a:srgbClr val="000000"/>
                  </a:solidFill>
                  <a:round/>
                </a:ln>
                <a:solidFill>
                  <a:srgbClr val="000000"/>
                </a:solidFill>
                <a:latin typeface="宋体" panose="02010600030101010101" pitchFamily="2" charset="-122"/>
                <a:ea typeface="宋体" panose="02010600030101010101" pitchFamily="2" charset="-122"/>
              </a:rPr>
              <a:t>F</a:t>
            </a:r>
            <a:endParaRPr lang="zh-CN" altLang="en-US" sz="3600">
              <a:ln w="9525">
                <a:solidFill>
                  <a:srgbClr val="000000"/>
                </a:solidFill>
                <a:round/>
              </a:ln>
              <a:solidFill>
                <a:srgbClr val="000000"/>
              </a:solidFill>
              <a:latin typeface="宋体" panose="02010600030101010101" pitchFamily="2" charset="-122"/>
              <a:ea typeface="宋体" panose="02010600030101010101" pitchFamily="2" charset="-122"/>
            </a:endParaRPr>
          </a:p>
        </p:txBody>
      </p:sp>
      <p:sp>
        <p:nvSpPr>
          <p:cNvPr id="14364" name="Oval 28"/>
          <p:cNvSpPr>
            <a:spLocks noChangeArrowheads="1"/>
          </p:cNvSpPr>
          <p:nvPr/>
        </p:nvSpPr>
        <p:spPr bwMode="auto">
          <a:xfrm>
            <a:off x="6761163" y="6334125"/>
            <a:ext cx="142875" cy="142875"/>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14347"/>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14348"/>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14350"/>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14351"/>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14352"/>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14353"/>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14354"/>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14355"/>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499"/>
                                          </p:stCondLst>
                                        </p:cTn>
                                        <p:tgtEl>
                                          <p:spTgt spid="14356"/>
                                        </p:tgtEl>
                                        <p:attrNameLst>
                                          <p:attrName>style.visibility</p:attrName>
                                        </p:attrNameLst>
                                      </p:cBhvr>
                                      <p:to>
                                        <p:strVal val="visible"/>
                                      </p:to>
                                    </p:set>
                                  </p:childTnLst>
                                </p:cTn>
                              </p:par>
                            </p:childTnLst>
                          </p:cTn>
                        </p:par>
                        <p:par>
                          <p:cTn id="31" fill="hold">
                            <p:stCondLst>
                              <p:cond delay="8500"/>
                            </p:stCondLst>
                            <p:childTnLst>
                              <p:par>
                                <p:cTn id="32" presetID="18" presetClass="entr" presetSubtype="3" fill="hold" grpId="0" nodeType="afterEffect">
                                  <p:stCondLst>
                                    <p:cond delay="0"/>
                                  </p:stCondLst>
                                  <p:childTnLst>
                                    <p:set>
                                      <p:cBhvr>
                                        <p:cTn id="33" dur="1" fill="hold">
                                          <p:stCondLst>
                                            <p:cond delay="0"/>
                                          </p:stCondLst>
                                        </p:cTn>
                                        <p:tgtEl>
                                          <p:spTgt spid="14357"/>
                                        </p:tgtEl>
                                        <p:attrNameLst>
                                          <p:attrName>style.visibility</p:attrName>
                                        </p:attrNameLst>
                                      </p:cBhvr>
                                      <p:to>
                                        <p:strVal val="visible"/>
                                      </p:to>
                                    </p:set>
                                    <p:animEffect transition="in" filter="strips(upRight)">
                                      <p:cBhvr>
                                        <p:cTn id="34" dur="500"/>
                                        <p:tgtEl>
                                          <p:spTgt spid="14357"/>
                                        </p:tgtEl>
                                      </p:cBhvr>
                                    </p:animEffect>
                                  </p:childTnLst>
                                </p:cTn>
                              </p:par>
                            </p:childTnLst>
                          </p:cTn>
                        </p:par>
                        <p:par>
                          <p:cTn id="35" fill="hold">
                            <p:stCondLst>
                              <p:cond delay="9000"/>
                            </p:stCondLst>
                            <p:childTnLst>
                              <p:par>
                                <p:cTn id="36" presetID="12" presetClass="entr" presetSubtype="4" fill="hold" grpId="0" nodeType="afterEffect">
                                  <p:stCondLst>
                                    <p:cond delay="0"/>
                                  </p:stCondLst>
                                  <p:childTnLst>
                                    <p:set>
                                      <p:cBhvr>
                                        <p:cTn id="37" dur="1" fill="hold">
                                          <p:stCondLst>
                                            <p:cond delay="0"/>
                                          </p:stCondLst>
                                        </p:cTn>
                                        <p:tgtEl>
                                          <p:spTgt spid="14363"/>
                                        </p:tgtEl>
                                        <p:attrNameLst>
                                          <p:attrName>style.visibility</p:attrName>
                                        </p:attrNameLst>
                                      </p:cBhvr>
                                      <p:to>
                                        <p:strVal val="visible"/>
                                      </p:to>
                                    </p:set>
                                    <p:animEffect transition="in" filter="slide(fromBottom)">
                                      <p:cBhvr>
                                        <p:cTn id="38" dur="500"/>
                                        <p:tgtEl>
                                          <p:spTgt spid="14363"/>
                                        </p:tgtEl>
                                      </p:cBhvr>
                                    </p:animEffect>
                                  </p:childTnLst>
                                </p:cTn>
                              </p:par>
                            </p:childTnLst>
                          </p:cTn>
                        </p:par>
                        <p:par>
                          <p:cTn id="39" fill="hold">
                            <p:stCondLst>
                              <p:cond delay="9500"/>
                            </p:stCondLst>
                            <p:childTnLst>
                              <p:par>
                                <p:cTn id="40" presetID="12" presetClass="entr" presetSubtype="4" fill="hold" grpId="0" nodeType="afterEffect">
                                  <p:stCondLst>
                                    <p:cond delay="0"/>
                                  </p:stCondLst>
                                  <p:childTnLst>
                                    <p:set>
                                      <p:cBhvr>
                                        <p:cTn id="41" dur="1" fill="hold">
                                          <p:stCondLst>
                                            <p:cond delay="0"/>
                                          </p:stCondLst>
                                        </p:cTn>
                                        <p:tgtEl>
                                          <p:spTgt spid="14362"/>
                                        </p:tgtEl>
                                        <p:attrNameLst>
                                          <p:attrName>style.visibility</p:attrName>
                                        </p:attrNameLst>
                                      </p:cBhvr>
                                      <p:to>
                                        <p:strVal val="visible"/>
                                      </p:to>
                                    </p:set>
                                    <p:animEffect transition="in" filter="slide(fromBottom)">
                                      <p:cBhvr>
                                        <p:cTn id="42" dur="500"/>
                                        <p:tgtEl>
                                          <p:spTgt spid="14362"/>
                                        </p:tgtEl>
                                      </p:cBhvr>
                                    </p:animEffect>
                                  </p:childTnLst>
                                </p:cTn>
                              </p:par>
                            </p:childTnLst>
                          </p:cTn>
                        </p:par>
                        <p:par>
                          <p:cTn id="43" fill="hold">
                            <p:stCondLst>
                              <p:cond delay="10000"/>
                            </p:stCondLst>
                            <p:childTnLst>
                              <p:par>
                                <p:cTn id="44" presetID="12" presetClass="entr" presetSubtype="4" fill="hold" grpId="0" nodeType="afterEffect">
                                  <p:stCondLst>
                                    <p:cond delay="0"/>
                                  </p:stCondLst>
                                  <p:childTnLst>
                                    <p:set>
                                      <p:cBhvr>
                                        <p:cTn id="45" dur="1" fill="hold">
                                          <p:stCondLst>
                                            <p:cond delay="0"/>
                                          </p:stCondLst>
                                        </p:cTn>
                                        <p:tgtEl>
                                          <p:spTgt spid="14361"/>
                                        </p:tgtEl>
                                        <p:attrNameLst>
                                          <p:attrName>style.visibility</p:attrName>
                                        </p:attrNameLst>
                                      </p:cBhvr>
                                      <p:to>
                                        <p:strVal val="visible"/>
                                      </p:to>
                                    </p:set>
                                    <p:animEffect transition="in" filter="slide(fromBottom)">
                                      <p:cBhvr>
                                        <p:cTn id="46" dur="500"/>
                                        <p:tgtEl>
                                          <p:spTgt spid="1436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5" fill="hold" grpId="0" nodeType="clickEffect">
                                  <p:stCondLst>
                                    <p:cond delay="0"/>
                                  </p:stCondLst>
                                  <p:childTnLst>
                                    <p:set>
                                      <p:cBhvr>
                                        <p:cTn id="50" dur="1" fill="hold">
                                          <p:stCondLst>
                                            <p:cond delay="0"/>
                                          </p:stCondLst>
                                        </p:cTn>
                                        <p:tgtEl>
                                          <p:spTgt spid="14341"/>
                                        </p:tgtEl>
                                        <p:attrNameLst>
                                          <p:attrName>style.visibility</p:attrName>
                                        </p:attrNameLst>
                                      </p:cBhvr>
                                      <p:to>
                                        <p:strVal val="visible"/>
                                      </p:to>
                                    </p:set>
                                    <p:animEffect transition="in" filter="blinds(vertical)">
                                      <p:cBhvr>
                                        <p:cTn id="51" dur="500"/>
                                        <p:tgtEl>
                                          <p:spTgt spid="1434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5" fill="hold" grpId="0" nodeType="clickEffect">
                                  <p:stCondLst>
                                    <p:cond delay="0"/>
                                  </p:stCondLst>
                                  <p:childTnLst>
                                    <p:set>
                                      <p:cBhvr>
                                        <p:cTn id="55" dur="1" fill="hold">
                                          <p:stCondLst>
                                            <p:cond delay="0"/>
                                          </p:stCondLst>
                                        </p:cTn>
                                        <p:tgtEl>
                                          <p:spTgt spid="14342"/>
                                        </p:tgtEl>
                                        <p:attrNameLst>
                                          <p:attrName>style.visibility</p:attrName>
                                        </p:attrNameLst>
                                      </p:cBhvr>
                                      <p:to>
                                        <p:strVal val="visible"/>
                                      </p:to>
                                    </p:set>
                                    <p:animEffect transition="in" filter="blinds(vertical)">
                                      <p:cBhvr>
                                        <p:cTn id="56" dur="500"/>
                                        <p:tgtEl>
                                          <p:spTgt spid="1434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5" fill="hold" grpId="0" nodeType="clickEffect">
                                  <p:stCondLst>
                                    <p:cond delay="0"/>
                                  </p:stCondLst>
                                  <p:childTnLst>
                                    <p:set>
                                      <p:cBhvr>
                                        <p:cTn id="60" dur="1" fill="hold">
                                          <p:stCondLst>
                                            <p:cond delay="0"/>
                                          </p:stCondLst>
                                        </p:cTn>
                                        <p:tgtEl>
                                          <p:spTgt spid="14345"/>
                                        </p:tgtEl>
                                        <p:attrNameLst>
                                          <p:attrName>style.visibility</p:attrName>
                                        </p:attrNameLst>
                                      </p:cBhvr>
                                      <p:to>
                                        <p:strVal val="visible"/>
                                      </p:to>
                                    </p:set>
                                    <p:animEffect transition="in" filter="blinds(vertical)">
                                      <p:cBhvr>
                                        <p:cTn id="61" dur="500"/>
                                        <p:tgtEl>
                                          <p:spTgt spid="1434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5" fill="hold" grpId="0" nodeType="clickEffect">
                                  <p:stCondLst>
                                    <p:cond delay="0"/>
                                  </p:stCondLst>
                                  <p:childTnLst>
                                    <p:set>
                                      <p:cBhvr>
                                        <p:cTn id="65" dur="1" fill="hold">
                                          <p:stCondLst>
                                            <p:cond delay="0"/>
                                          </p:stCondLst>
                                        </p:cTn>
                                        <p:tgtEl>
                                          <p:spTgt spid="14343"/>
                                        </p:tgtEl>
                                        <p:attrNameLst>
                                          <p:attrName>style.visibility</p:attrName>
                                        </p:attrNameLst>
                                      </p:cBhvr>
                                      <p:to>
                                        <p:strVal val="visible"/>
                                      </p:to>
                                    </p:set>
                                    <p:animEffect transition="in" filter="blinds(vertical)">
                                      <p:cBhvr>
                                        <p:cTn id="66" dur="500"/>
                                        <p:tgtEl>
                                          <p:spTgt spid="1434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5" fill="hold" grpId="0" nodeType="clickEffect">
                                  <p:stCondLst>
                                    <p:cond delay="0"/>
                                  </p:stCondLst>
                                  <p:childTnLst>
                                    <p:set>
                                      <p:cBhvr>
                                        <p:cTn id="70" dur="1" fill="hold">
                                          <p:stCondLst>
                                            <p:cond delay="0"/>
                                          </p:stCondLst>
                                        </p:cTn>
                                        <p:tgtEl>
                                          <p:spTgt spid="14344"/>
                                        </p:tgtEl>
                                        <p:attrNameLst>
                                          <p:attrName>style.visibility</p:attrName>
                                        </p:attrNameLst>
                                      </p:cBhvr>
                                      <p:to>
                                        <p:strVal val="visible"/>
                                      </p:to>
                                    </p:set>
                                    <p:animEffect transition="in" filter="blinds(vertical)">
                                      <p:cBhvr>
                                        <p:cTn id="71"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autoUpdateAnimBg="0"/>
      <p:bldP spid="14342" grpId="0" animBg="1" autoUpdateAnimBg="0"/>
      <p:bldP spid="14343" grpId="0" animBg="1" autoUpdateAnimBg="0"/>
      <p:bldP spid="14344" grpId="0" animBg="1" autoUpdateAnimBg="0"/>
      <p:bldP spid="14345" grpId="0" animBg="1" autoUpdateAnimBg="0"/>
      <p:bldP spid="14347" grpId="0" animBg="1"/>
      <p:bldP spid="14348" grpId="0" animBg="1"/>
      <p:bldP spid="14350" grpId="0" animBg="1"/>
      <p:bldP spid="14351" grpId="0" animBg="1"/>
      <p:bldP spid="14352" grpId="0" animBg="1"/>
      <p:bldP spid="14353" grpId="0" animBg="1"/>
      <p:bldP spid="14354" grpId="0" animBg="1"/>
      <p:bldP spid="14355" grpId="0" animBg="1"/>
      <p:bldP spid="14356" grpId="0" animBg="1"/>
      <p:bldP spid="14357" grpId="0" animBg="1"/>
      <p:bldP spid="14361" grpId="0" animBg="1"/>
      <p:bldP spid="14362" grpId="0" animBg="1"/>
      <p:bldP spid="143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14375" y="255588"/>
            <a:ext cx="8610600" cy="124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u="none">
                <a:solidFill>
                  <a:srgbClr val="FF3300"/>
                </a:solidFill>
                <a:latin typeface="黑体" panose="02010609060101010101" pitchFamily="49" charset="-122"/>
                <a:ea typeface="黑体" panose="02010609060101010101" pitchFamily="49" charset="-122"/>
              </a:rPr>
              <a:t>例１：</a:t>
            </a:r>
            <a:r>
              <a:rPr lang="zh-CN" altLang="en-US" sz="2400" u="none">
                <a:latin typeface="黑体" panose="02010609060101010101" pitchFamily="49" charset="-122"/>
                <a:ea typeface="黑体" panose="02010609060101010101" pitchFamily="49" charset="-122"/>
              </a:rPr>
              <a:t>钟表的分针匀速旋转一周需要</a:t>
            </a:r>
            <a:r>
              <a:rPr lang="en-US" altLang="zh-CN" sz="2400" u="none">
                <a:latin typeface="黑体" panose="02010609060101010101" pitchFamily="49" charset="-122"/>
                <a:ea typeface="黑体" panose="02010609060101010101" pitchFamily="49" charset="-122"/>
              </a:rPr>
              <a:t>60</a:t>
            </a:r>
            <a:r>
              <a:rPr lang="zh-CN" altLang="en-US" sz="2400" u="none">
                <a:latin typeface="黑体" panose="02010609060101010101" pitchFamily="49" charset="-122"/>
                <a:ea typeface="黑体" panose="02010609060101010101" pitchFamily="49" charset="-122"/>
              </a:rPr>
              <a:t>分．</a:t>
            </a:r>
          </a:p>
          <a:p>
            <a:r>
              <a:rPr lang="zh-CN" altLang="en-US" sz="2400" u="none">
                <a:latin typeface="黑体" panose="02010609060101010101" pitchFamily="49" charset="-122"/>
                <a:ea typeface="黑体" panose="02010609060101010101" pitchFamily="49" charset="-122"/>
              </a:rPr>
              <a:t>（１）指出它的旋转中心；</a:t>
            </a:r>
          </a:p>
          <a:p>
            <a:r>
              <a:rPr lang="zh-CN" altLang="en-US" sz="2400" u="none">
                <a:latin typeface="黑体" panose="02010609060101010101" pitchFamily="49" charset="-122"/>
                <a:ea typeface="黑体" panose="02010609060101010101" pitchFamily="49" charset="-122"/>
              </a:rPr>
              <a:t>（２）经过</a:t>
            </a:r>
            <a:r>
              <a:rPr lang="en-US" altLang="zh-CN" sz="2400" u="none">
                <a:latin typeface="黑体" panose="02010609060101010101" pitchFamily="49" charset="-122"/>
                <a:ea typeface="黑体" panose="02010609060101010101" pitchFamily="49" charset="-122"/>
              </a:rPr>
              <a:t>20</a:t>
            </a:r>
            <a:r>
              <a:rPr lang="zh-CN" altLang="en-US" sz="2400" u="none">
                <a:latin typeface="黑体" panose="02010609060101010101" pitchFamily="49" charset="-122"/>
                <a:ea typeface="黑体" panose="02010609060101010101" pitchFamily="49" charset="-122"/>
              </a:rPr>
              <a:t>分，分针旋转了多少度？</a:t>
            </a:r>
          </a:p>
        </p:txBody>
      </p:sp>
      <p:grpSp>
        <p:nvGrpSpPr>
          <p:cNvPr id="15363" name="Group 3"/>
          <p:cNvGrpSpPr/>
          <p:nvPr/>
        </p:nvGrpSpPr>
        <p:grpSpPr bwMode="auto">
          <a:xfrm>
            <a:off x="5580063" y="1700213"/>
            <a:ext cx="2376487" cy="2308225"/>
            <a:chOff x="0" y="0"/>
            <a:chExt cx="1860" cy="1860"/>
          </a:xfrm>
        </p:grpSpPr>
        <p:grpSp>
          <p:nvGrpSpPr>
            <p:cNvPr id="15364" name="Group 4"/>
            <p:cNvGrpSpPr/>
            <p:nvPr/>
          </p:nvGrpSpPr>
          <p:grpSpPr bwMode="auto">
            <a:xfrm>
              <a:off x="0" y="0"/>
              <a:ext cx="1860" cy="1860"/>
              <a:chOff x="0" y="0"/>
              <a:chExt cx="1860" cy="1860"/>
            </a:xfrm>
          </p:grpSpPr>
          <p:sp>
            <p:nvSpPr>
              <p:cNvPr id="15365" name="Oval 5"/>
              <p:cNvSpPr>
                <a:spLocks noChangeArrowheads="1"/>
              </p:cNvSpPr>
              <p:nvPr/>
            </p:nvSpPr>
            <p:spPr bwMode="auto">
              <a:xfrm>
                <a:off x="0" y="0"/>
                <a:ext cx="1860" cy="1860"/>
              </a:xfrm>
              <a:prstGeom prst="ellipse">
                <a:avLst/>
              </a:prstGeom>
              <a:noFill/>
              <a:ln w="38100">
                <a:solidFill>
                  <a:schemeClr val="tx1"/>
                </a:solidFill>
                <a:round/>
              </a:ln>
              <a:extLst>
                <a:ext uri="{909E8E84-426E-40DD-AFC4-6F175D3DCCD1}">
                  <a14:hiddenFill xmlns:a14="http://schemas.microsoft.com/office/drawing/2010/main">
                    <a:solidFill>
                      <a:schemeClr val="accent1"/>
                    </a:solidFill>
                  </a14:hiddenFill>
                </a:ext>
              </a:extLst>
            </p:spPr>
            <p:txBody>
              <a:bodyPr wrap="none" anchor="ctr"/>
              <a:lstStyle/>
              <a:p>
                <a:endParaRPr lang="zh-CN" altLang="en-US"/>
              </a:p>
            </p:txBody>
          </p:sp>
          <p:sp>
            <p:nvSpPr>
              <p:cNvPr id="15366" name="Oval 6"/>
              <p:cNvSpPr>
                <a:spLocks noChangeArrowheads="1"/>
              </p:cNvSpPr>
              <p:nvPr/>
            </p:nvSpPr>
            <p:spPr bwMode="auto">
              <a:xfrm>
                <a:off x="872" y="61"/>
                <a:ext cx="116" cy="122"/>
              </a:xfrm>
              <a:prstGeom prst="ellipse">
                <a:avLst/>
              </a:prstGeom>
              <a:solidFill>
                <a:schemeClr val="tx1"/>
              </a:solidFill>
              <a:ln w="9525">
                <a:solidFill>
                  <a:schemeClr val="tx1"/>
                </a:solidFill>
                <a:round/>
              </a:ln>
            </p:spPr>
            <p:txBody>
              <a:bodyPr wrap="none" anchor="ctr"/>
              <a:lstStyle/>
              <a:p>
                <a:endParaRPr lang="zh-CN" altLang="en-US"/>
              </a:p>
            </p:txBody>
          </p:sp>
          <p:sp>
            <p:nvSpPr>
              <p:cNvPr id="15367" name="Oval 7"/>
              <p:cNvSpPr>
                <a:spLocks noChangeArrowheads="1"/>
              </p:cNvSpPr>
              <p:nvPr/>
            </p:nvSpPr>
            <p:spPr bwMode="auto">
              <a:xfrm>
                <a:off x="29" y="884"/>
                <a:ext cx="116" cy="122"/>
              </a:xfrm>
              <a:prstGeom prst="ellipse">
                <a:avLst/>
              </a:prstGeom>
              <a:solidFill>
                <a:schemeClr val="tx1"/>
              </a:solidFill>
              <a:ln w="9525">
                <a:solidFill>
                  <a:schemeClr val="tx1"/>
                </a:solidFill>
                <a:round/>
              </a:ln>
            </p:spPr>
            <p:txBody>
              <a:bodyPr wrap="none" anchor="ctr"/>
              <a:lstStyle/>
              <a:p>
                <a:endParaRPr lang="zh-CN" altLang="en-US"/>
              </a:p>
            </p:txBody>
          </p:sp>
          <p:sp>
            <p:nvSpPr>
              <p:cNvPr id="15368" name="Oval 8"/>
              <p:cNvSpPr>
                <a:spLocks noChangeArrowheads="1"/>
              </p:cNvSpPr>
              <p:nvPr/>
            </p:nvSpPr>
            <p:spPr bwMode="auto">
              <a:xfrm>
                <a:off x="1308" y="214"/>
                <a:ext cx="116" cy="121"/>
              </a:xfrm>
              <a:prstGeom prst="ellipse">
                <a:avLst/>
              </a:prstGeom>
              <a:solidFill>
                <a:schemeClr val="tx1"/>
              </a:solidFill>
              <a:ln w="9525">
                <a:solidFill>
                  <a:schemeClr val="tx1"/>
                </a:solidFill>
                <a:round/>
              </a:ln>
            </p:spPr>
            <p:txBody>
              <a:bodyPr wrap="none" anchor="ctr"/>
              <a:lstStyle/>
              <a:p>
                <a:endParaRPr lang="zh-CN" altLang="en-US"/>
              </a:p>
            </p:txBody>
          </p:sp>
          <p:sp>
            <p:nvSpPr>
              <p:cNvPr id="15369" name="Oval 9"/>
              <p:cNvSpPr>
                <a:spLocks noChangeArrowheads="1"/>
              </p:cNvSpPr>
              <p:nvPr/>
            </p:nvSpPr>
            <p:spPr bwMode="auto">
              <a:xfrm>
                <a:off x="465" y="183"/>
                <a:ext cx="116" cy="122"/>
              </a:xfrm>
              <a:prstGeom prst="ellipse">
                <a:avLst/>
              </a:prstGeom>
              <a:solidFill>
                <a:schemeClr val="tx1"/>
              </a:solidFill>
              <a:ln w="9525">
                <a:solidFill>
                  <a:schemeClr val="tx1"/>
                </a:solidFill>
                <a:round/>
              </a:ln>
            </p:spPr>
            <p:txBody>
              <a:bodyPr wrap="none" anchor="ctr"/>
              <a:lstStyle/>
              <a:p>
                <a:endParaRPr lang="zh-CN" altLang="en-US"/>
              </a:p>
            </p:txBody>
          </p:sp>
          <p:sp>
            <p:nvSpPr>
              <p:cNvPr id="15370" name="Oval 10"/>
              <p:cNvSpPr>
                <a:spLocks noChangeArrowheads="1"/>
              </p:cNvSpPr>
              <p:nvPr/>
            </p:nvSpPr>
            <p:spPr bwMode="auto">
              <a:xfrm>
                <a:off x="203" y="457"/>
                <a:ext cx="116" cy="122"/>
              </a:xfrm>
              <a:prstGeom prst="ellipse">
                <a:avLst/>
              </a:prstGeom>
              <a:solidFill>
                <a:schemeClr val="tx1"/>
              </a:solidFill>
              <a:ln w="9525">
                <a:solidFill>
                  <a:schemeClr val="tx1"/>
                </a:solidFill>
                <a:round/>
              </a:ln>
            </p:spPr>
            <p:txBody>
              <a:bodyPr wrap="none" anchor="ctr"/>
              <a:lstStyle/>
              <a:p>
                <a:endParaRPr lang="zh-CN" altLang="en-US"/>
              </a:p>
            </p:txBody>
          </p:sp>
          <p:sp>
            <p:nvSpPr>
              <p:cNvPr id="15371" name="Oval 11"/>
              <p:cNvSpPr>
                <a:spLocks noChangeArrowheads="1"/>
              </p:cNvSpPr>
              <p:nvPr/>
            </p:nvSpPr>
            <p:spPr bwMode="auto">
              <a:xfrm>
                <a:off x="1569" y="1281"/>
                <a:ext cx="116" cy="121"/>
              </a:xfrm>
              <a:prstGeom prst="ellipse">
                <a:avLst/>
              </a:prstGeom>
              <a:solidFill>
                <a:schemeClr val="tx1"/>
              </a:solidFill>
              <a:ln w="9525">
                <a:solidFill>
                  <a:schemeClr val="tx1"/>
                </a:solidFill>
                <a:round/>
              </a:ln>
            </p:spPr>
            <p:txBody>
              <a:bodyPr wrap="none" anchor="ctr"/>
              <a:lstStyle/>
              <a:p>
                <a:endParaRPr lang="zh-CN" altLang="en-US"/>
              </a:p>
            </p:txBody>
          </p:sp>
          <p:sp>
            <p:nvSpPr>
              <p:cNvPr id="15372" name="Oval 12"/>
              <p:cNvSpPr>
                <a:spLocks noChangeArrowheads="1"/>
              </p:cNvSpPr>
              <p:nvPr/>
            </p:nvSpPr>
            <p:spPr bwMode="auto">
              <a:xfrm>
                <a:off x="1569" y="518"/>
                <a:ext cx="116" cy="122"/>
              </a:xfrm>
              <a:prstGeom prst="ellipse">
                <a:avLst/>
              </a:prstGeom>
              <a:solidFill>
                <a:schemeClr val="tx1"/>
              </a:solidFill>
              <a:ln w="9525">
                <a:solidFill>
                  <a:schemeClr val="tx1"/>
                </a:solidFill>
                <a:round/>
              </a:ln>
            </p:spPr>
            <p:txBody>
              <a:bodyPr wrap="none" anchor="ctr"/>
              <a:lstStyle/>
              <a:p>
                <a:endParaRPr lang="zh-CN" altLang="en-US"/>
              </a:p>
            </p:txBody>
          </p:sp>
          <p:sp>
            <p:nvSpPr>
              <p:cNvPr id="15373" name="Oval 13"/>
              <p:cNvSpPr>
                <a:spLocks noChangeArrowheads="1"/>
              </p:cNvSpPr>
              <p:nvPr/>
            </p:nvSpPr>
            <p:spPr bwMode="auto">
              <a:xfrm>
                <a:off x="1715" y="884"/>
                <a:ext cx="116" cy="122"/>
              </a:xfrm>
              <a:prstGeom prst="ellipse">
                <a:avLst/>
              </a:prstGeom>
              <a:solidFill>
                <a:schemeClr val="tx1"/>
              </a:solidFill>
              <a:ln w="9525">
                <a:solidFill>
                  <a:schemeClr val="tx1"/>
                </a:solidFill>
                <a:round/>
              </a:ln>
            </p:spPr>
            <p:txBody>
              <a:bodyPr wrap="none" anchor="ctr"/>
              <a:lstStyle/>
              <a:p>
                <a:endParaRPr lang="zh-CN" altLang="en-US"/>
              </a:p>
            </p:txBody>
          </p:sp>
          <p:sp>
            <p:nvSpPr>
              <p:cNvPr id="15374" name="Oval 14"/>
              <p:cNvSpPr>
                <a:spLocks noChangeArrowheads="1"/>
              </p:cNvSpPr>
              <p:nvPr/>
            </p:nvSpPr>
            <p:spPr bwMode="auto">
              <a:xfrm>
                <a:off x="1249" y="1586"/>
                <a:ext cx="116" cy="121"/>
              </a:xfrm>
              <a:prstGeom prst="ellipse">
                <a:avLst/>
              </a:prstGeom>
              <a:solidFill>
                <a:schemeClr val="tx1"/>
              </a:solidFill>
              <a:ln w="9525">
                <a:solidFill>
                  <a:schemeClr val="tx1"/>
                </a:solidFill>
                <a:round/>
              </a:ln>
            </p:spPr>
            <p:txBody>
              <a:bodyPr wrap="none" anchor="ctr"/>
              <a:lstStyle/>
              <a:p>
                <a:endParaRPr lang="zh-CN" altLang="en-US"/>
              </a:p>
            </p:txBody>
          </p:sp>
          <p:sp>
            <p:nvSpPr>
              <p:cNvPr id="15375" name="Oval 15"/>
              <p:cNvSpPr>
                <a:spLocks noChangeArrowheads="1"/>
              </p:cNvSpPr>
              <p:nvPr/>
            </p:nvSpPr>
            <p:spPr bwMode="auto">
              <a:xfrm>
                <a:off x="174" y="1281"/>
                <a:ext cx="116" cy="121"/>
              </a:xfrm>
              <a:prstGeom prst="ellipse">
                <a:avLst/>
              </a:prstGeom>
              <a:solidFill>
                <a:schemeClr val="tx1"/>
              </a:solidFill>
              <a:ln w="9525">
                <a:solidFill>
                  <a:schemeClr val="tx1"/>
                </a:solidFill>
                <a:round/>
              </a:ln>
            </p:spPr>
            <p:txBody>
              <a:bodyPr wrap="none" anchor="ctr"/>
              <a:lstStyle/>
              <a:p>
                <a:endParaRPr lang="zh-CN" altLang="en-US"/>
              </a:p>
            </p:txBody>
          </p:sp>
          <p:sp>
            <p:nvSpPr>
              <p:cNvPr id="15376" name="Oval 16"/>
              <p:cNvSpPr>
                <a:spLocks noChangeArrowheads="1"/>
              </p:cNvSpPr>
              <p:nvPr/>
            </p:nvSpPr>
            <p:spPr bwMode="auto">
              <a:xfrm>
                <a:off x="465" y="1555"/>
                <a:ext cx="116" cy="121"/>
              </a:xfrm>
              <a:prstGeom prst="ellipse">
                <a:avLst/>
              </a:prstGeom>
              <a:solidFill>
                <a:schemeClr val="tx1"/>
              </a:solidFill>
              <a:ln w="9525">
                <a:solidFill>
                  <a:schemeClr val="tx1"/>
                </a:solidFill>
                <a:round/>
              </a:ln>
            </p:spPr>
            <p:txBody>
              <a:bodyPr wrap="none" anchor="ctr"/>
              <a:lstStyle/>
              <a:p>
                <a:endParaRPr lang="zh-CN" altLang="en-US"/>
              </a:p>
            </p:txBody>
          </p:sp>
          <p:sp>
            <p:nvSpPr>
              <p:cNvPr id="15377" name="Oval 17"/>
              <p:cNvSpPr>
                <a:spLocks noChangeArrowheads="1"/>
              </p:cNvSpPr>
              <p:nvPr/>
            </p:nvSpPr>
            <p:spPr bwMode="auto">
              <a:xfrm>
                <a:off x="872" y="1707"/>
                <a:ext cx="116" cy="122"/>
              </a:xfrm>
              <a:prstGeom prst="ellipse">
                <a:avLst/>
              </a:prstGeom>
              <a:solidFill>
                <a:schemeClr val="tx1"/>
              </a:solidFill>
              <a:ln w="9525">
                <a:solidFill>
                  <a:schemeClr val="tx1"/>
                </a:solidFill>
                <a:round/>
              </a:ln>
            </p:spPr>
            <p:txBody>
              <a:bodyPr wrap="none" anchor="ctr"/>
              <a:lstStyle/>
              <a:p>
                <a:endParaRPr lang="zh-CN" altLang="en-US"/>
              </a:p>
            </p:txBody>
          </p:sp>
          <p:sp>
            <p:nvSpPr>
              <p:cNvPr id="15378" name="AutoShape 18"/>
              <p:cNvSpPr>
                <a:spLocks noChangeArrowheads="1"/>
              </p:cNvSpPr>
              <p:nvPr/>
            </p:nvSpPr>
            <p:spPr bwMode="auto">
              <a:xfrm rot="7021284">
                <a:off x="1245" y="722"/>
                <a:ext cx="60" cy="818"/>
              </a:xfrm>
              <a:prstGeom prst="triangle">
                <a:avLst>
                  <a:gd name="adj" fmla="val 100000"/>
                </a:avLst>
              </a:prstGeom>
              <a:solidFill>
                <a:schemeClr val="accent1"/>
              </a:solidFill>
              <a:ln w="9525">
                <a:solidFill>
                  <a:schemeClr val="tx1"/>
                </a:solidFill>
                <a:miter lim="800000"/>
              </a:ln>
            </p:spPr>
            <p:txBody>
              <a:bodyPr wrap="none" anchor="ctr"/>
              <a:lstStyle/>
              <a:p>
                <a:endParaRPr lang="zh-CN" altLang="en-US"/>
              </a:p>
            </p:txBody>
          </p:sp>
          <p:sp>
            <p:nvSpPr>
              <p:cNvPr id="15379" name="Oval 19"/>
              <p:cNvSpPr>
                <a:spLocks noChangeArrowheads="1"/>
              </p:cNvSpPr>
              <p:nvPr/>
            </p:nvSpPr>
            <p:spPr bwMode="auto">
              <a:xfrm>
                <a:off x="872" y="884"/>
                <a:ext cx="116" cy="122"/>
              </a:xfrm>
              <a:prstGeom prst="ellipse">
                <a:avLst/>
              </a:prstGeom>
              <a:solidFill>
                <a:schemeClr val="tx1"/>
              </a:solidFill>
              <a:ln w="9525">
                <a:solidFill>
                  <a:schemeClr val="tx1"/>
                </a:solidFill>
                <a:round/>
              </a:ln>
            </p:spPr>
            <p:txBody>
              <a:bodyPr wrap="none" anchor="ctr"/>
              <a:lstStyle/>
              <a:p>
                <a:endParaRPr lang="zh-CN" altLang="en-US"/>
              </a:p>
            </p:txBody>
          </p:sp>
        </p:grpSp>
        <p:sp>
          <p:nvSpPr>
            <p:cNvPr id="15380" name="未知"/>
            <p:cNvSpPr/>
            <p:nvPr/>
          </p:nvSpPr>
          <p:spPr bwMode="auto">
            <a:xfrm rot="1013208">
              <a:off x="907" y="771"/>
              <a:ext cx="234" cy="234"/>
            </a:xfrm>
            <a:custGeom>
              <a:avLst/>
              <a:gdLst>
                <a:gd name="T0" fmla="*/ 0 w 234"/>
                <a:gd name="T1" fmla="*/ 7 h 234"/>
                <a:gd name="T2" fmla="*/ 91 w 234"/>
                <a:gd name="T3" fmla="*/ 7 h 234"/>
                <a:gd name="T4" fmla="*/ 182 w 234"/>
                <a:gd name="T5" fmla="*/ 52 h 234"/>
                <a:gd name="T6" fmla="*/ 227 w 234"/>
                <a:gd name="T7" fmla="*/ 143 h 234"/>
                <a:gd name="T8" fmla="*/ 227 w 234"/>
                <a:gd name="T9" fmla="*/ 234 h 234"/>
              </a:gdLst>
              <a:ahLst/>
              <a:cxnLst>
                <a:cxn ang="0">
                  <a:pos x="T0" y="T1"/>
                </a:cxn>
                <a:cxn ang="0">
                  <a:pos x="T2" y="T3"/>
                </a:cxn>
                <a:cxn ang="0">
                  <a:pos x="T4" y="T5"/>
                </a:cxn>
                <a:cxn ang="0">
                  <a:pos x="T6" y="T7"/>
                </a:cxn>
                <a:cxn ang="0">
                  <a:pos x="T8" y="T9"/>
                </a:cxn>
              </a:cxnLst>
              <a:rect l="0" t="0" r="r" b="b"/>
              <a:pathLst>
                <a:path w="234" h="234">
                  <a:moveTo>
                    <a:pt x="0" y="7"/>
                  </a:moveTo>
                  <a:cubicBezTo>
                    <a:pt x="30" y="3"/>
                    <a:pt x="61" y="0"/>
                    <a:pt x="91" y="7"/>
                  </a:cubicBezTo>
                  <a:cubicBezTo>
                    <a:pt x="121" y="14"/>
                    <a:pt x="159" y="29"/>
                    <a:pt x="182" y="52"/>
                  </a:cubicBezTo>
                  <a:cubicBezTo>
                    <a:pt x="205" y="75"/>
                    <a:pt x="220" y="113"/>
                    <a:pt x="227" y="143"/>
                  </a:cubicBezTo>
                  <a:cubicBezTo>
                    <a:pt x="234" y="173"/>
                    <a:pt x="234" y="219"/>
                    <a:pt x="227" y="234"/>
                  </a:cubicBezTo>
                </a:path>
              </a:pathLst>
            </a:custGeom>
            <a:noFill/>
            <a:ln w="38100" cmpd="sng">
              <a:solidFill>
                <a:schemeClr val="tx1"/>
              </a:solidFill>
              <a:round/>
            </a:ln>
            <a:extLst>
              <a:ext uri="{909E8E84-426E-40DD-AFC4-6F175D3DCCD1}">
                <a14:hiddenFill xmlns:a14="http://schemas.microsoft.com/office/drawing/2010/main">
                  <a:solidFill>
                    <a:schemeClr val="accent1"/>
                  </a:solidFill>
                </a14:hiddenFill>
              </a:ext>
            </a:extLst>
          </p:spPr>
          <p:txBody>
            <a:bodyPr/>
            <a:lstStyle/>
            <a:p>
              <a:endParaRPr lang="zh-CN" altLang="en-US"/>
            </a:p>
          </p:txBody>
        </p:sp>
        <p:sp>
          <p:nvSpPr>
            <p:cNvPr id="15381" name="AutoShape 21"/>
            <p:cNvSpPr>
              <a:spLocks noChangeArrowheads="1"/>
            </p:cNvSpPr>
            <p:nvPr/>
          </p:nvSpPr>
          <p:spPr bwMode="auto">
            <a:xfrm>
              <a:off x="912" y="48"/>
              <a:ext cx="58" cy="884"/>
            </a:xfrm>
            <a:prstGeom prst="triangle">
              <a:avLst>
                <a:gd name="adj" fmla="val 52940"/>
              </a:avLst>
            </a:prstGeom>
            <a:solidFill>
              <a:schemeClr val="accent1"/>
            </a:solidFill>
            <a:ln w="9525">
              <a:solidFill>
                <a:schemeClr val="tx1"/>
              </a:solidFill>
              <a:miter lim="800000"/>
            </a:ln>
          </p:spPr>
          <p:txBody>
            <a:bodyPr wrap="none" anchor="ctr"/>
            <a:lstStyle/>
            <a:p>
              <a:endParaRPr lang="zh-CN" altLang="en-US"/>
            </a:p>
          </p:txBody>
        </p:sp>
      </p:grpSp>
      <p:sp>
        <p:nvSpPr>
          <p:cNvPr id="15382" name="Rectangle 22"/>
          <p:cNvSpPr>
            <a:spLocks noChangeArrowheads="1"/>
          </p:cNvSpPr>
          <p:nvPr/>
        </p:nvSpPr>
        <p:spPr bwMode="auto">
          <a:xfrm>
            <a:off x="395288" y="3986213"/>
            <a:ext cx="8763000" cy="109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400" u="none">
                <a:solidFill>
                  <a:srgbClr val="0000CC"/>
                </a:solidFill>
                <a:latin typeface="黑体" panose="02010609060101010101" pitchFamily="49" charset="-122"/>
                <a:ea typeface="黑体" panose="02010609060101010101" pitchFamily="49" charset="-122"/>
              </a:rPr>
              <a:t>解：</a:t>
            </a:r>
            <a:r>
              <a:rPr lang="zh-CN" altLang="en-US" sz="2400" u="none">
                <a:solidFill>
                  <a:srgbClr val="0000CC"/>
                </a:solidFill>
                <a:latin typeface="黑体" panose="02010609060101010101" pitchFamily="49" charset="-122"/>
                <a:ea typeface="黑体" panose="02010609060101010101" pitchFamily="49" charset="-122"/>
                <a:sym typeface="Wingdings" panose="05000000000000000000" pitchFamily="2" charset="2"/>
              </a:rPr>
              <a:t>（１）它的旋转中心是钟表的</a:t>
            </a:r>
            <a:r>
              <a:rPr lang="zh-CN" altLang="en-US" sz="2400" u="none">
                <a:solidFill>
                  <a:srgbClr val="FF3300"/>
                </a:solidFill>
                <a:latin typeface="黑体" panose="02010609060101010101" pitchFamily="49" charset="-122"/>
                <a:ea typeface="黑体" panose="02010609060101010101" pitchFamily="49" charset="-122"/>
                <a:sym typeface="Wingdings" panose="05000000000000000000" pitchFamily="2" charset="2"/>
              </a:rPr>
              <a:t>轴心</a:t>
            </a:r>
            <a:r>
              <a:rPr lang="zh-CN" altLang="en-US" sz="2400" u="none">
                <a:solidFill>
                  <a:schemeClr val="tx1"/>
                </a:solidFill>
                <a:latin typeface="黑体" panose="02010609060101010101" pitchFamily="49" charset="-122"/>
                <a:ea typeface="黑体" panose="02010609060101010101" pitchFamily="49" charset="-122"/>
                <a:sym typeface="Wingdings" panose="05000000000000000000" pitchFamily="2" charset="2"/>
              </a:rPr>
              <a:t>；</a:t>
            </a:r>
          </a:p>
          <a:p>
            <a:pPr>
              <a:spcBef>
                <a:spcPct val="50000"/>
              </a:spcBef>
            </a:pPr>
            <a:endParaRPr lang="zh-CN" altLang="en-US" u="none">
              <a:solidFill>
                <a:schemeClr val="tx1"/>
              </a:solidFill>
              <a:latin typeface="黑体" panose="02010609060101010101" pitchFamily="49" charset="-122"/>
              <a:ea typeface="黑体" panose="02010609060101010101" pitchFamily="49" charset="-122"/>
              <a:sym typeface="Wingdings" panose="05000000000000000000" pitchFamily="2" charset="2"/>
            </a:endParaRPr>
          </a:p>
        </p:txBody>
      </p:sp>
      <p:sp>
        <p:nvSpPr>
          <p:cNvPr id="15383" name="Rectangle 23"/>
          <p:cNvSpPr>
            <a:spLocks noChangeArrowheads="1"/>
          </p:cNvSpPr>
          <p:nvPr/>
        </p:nvSpPr>
        <p:spPr bwMode="auto">
          <a:xfrm>
            <a:off x="504825" y="4437063"/>
            <a:ext cx="8820150" cy="118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u="none">
                <a:solidFill>
                  <a:srgbClr val="0000CC"/>
                </a:solidFill>
                <a:latin typeface="黑体" panose="02010609060101010101" pitchFamily="49" charset="-122"/>
                <a:ea typeface="黑体" panose="02010609060101010101" pitchFamily="49" charset="-122"/>
                <a:sym typeface="Wingdings" panose="05000000000000000000" pitchFamily="2" charset="2"/>
              </a:rPr>
              <a:t>（２）分针匀速旋转一周需要</a:t>
            </a:r>
            <a:r>
              <a:rPr lang="en-US" altLang="zh-CN" sz="2400" u="none">
                <a:solidFill>
                  <a:srgbClr val="0000CC"/>
                </a:solidFill>
                <a:latin typeface="黑体" panose="02010609060101010101" pitchFamily="49" charset="-122"/>
                <a:ea typeface="黑体" panose="02010609060101010101" pitchFamily="49" charset="-122"/>
                <a:sym typeface="Wingdings" panose="05000000000000000000" pitchFamily="2" charset="2"/>
              </a:rPr>
              <a:t>60</a:t>
            </a:r>
          </a:p>
          <a:p>
            <a:r>
              <a:rPr lang="zh-CN" altLang="en-US" sz="2400" u="none">
                <a:solidFill>
                  <a:srgbClr val="0000CC"/>
                </a:solidFill>
                <a:latin typeface="黑体" panose="02010609060101010101" pitchFamily="49" charset="-122"/>
                <a:ea typeface="黑体" panose="02010609060101010101" pitchFamily="49" charset="-122"/>
                <a:sym typeface="Wingdings" panose="05000000000000000000" pitchFamily="2" charset="2"/>
              </a:rPr>
              <a:t>　　　分，因此旋转</a:t>
            </a:r>
            <a:r>
              <a:rPr lang="en-US" altLang="zh-CN" sz="2400" u="none">
                <a:solidFill>
                  <a:srgbClr val="0000CC"/>
                </a:solidFill>
                <a:latin typeface="黑体" panose="02010609060101010101" pitchFamily="49" charset="-122"/>
                <a:ea typeface="黑体" panose="02010609060101010101" pitchFamily="49" charset="-122"/>
                <a:sym typeface="Wingdings" panose="05000000000000000000" pitchFamily="2" charset="2"/>
              </a:rPr>
              <a:t>20</a:t>
            </a:r>
            <a:r>
              <a:rPr lang="zh-CN" altLang="en-US" sz="2400" u="none">
                <a:solidFill>
                  <a:srgbClr val="0000CC"/>
                </a:solidFill>
                <a:latin typeface="黑体" panose="02010609060101010101" pitchFamily="49" charset="-122"/>
                <a:ea typeface="黑体" panose="02010609060101010101" pitchFamily="49" charset="-122"/>
                <a:sym typeface="Wingdings" panose="05000000000000000000" pitchFamily="2" charset="2"/>
              </a:rPr>
              <a:t>分，分针</a:t>
            </a:r>
          </a:p>
          <a:p>
            <a:r>
              <a:rPr lang="zh-CN" altLang="en-US" sz="2400" u="none">
                <a:solidFill>
                  <a:srgbClr val="0000CC"/>
                </a:solidFill>
                <a:latin typeface="黑体" panose="02010609060101010101" pitchFamily="49" charset="-122"/>
                <a:ea typeface="黑体" panose="02010609060101010101" pitchFamily="49" charset="-122"/>
                <a:sym typeface="Wingdings" panose="05000000000000000000" pitchFamily="2" charset="2"/>
              </a:rPr>
              <a:t>　　　旋转的角度为</a:t>
            </a:r>
          </a:p>
        </p:txBody>
      </p:sp>
      <p:graphicFrame>
        <p:nvGraphicFramePr>
          <p:cNvPr id="15384" name="Object 24"/>
          <p:cNvGraphicFramePr/>
          <p:nvPr/>
        </p:nvGraphicFramePr>
        <p:xfrm>
          <a:off x="5148263" y="4581525"/>
          <a:ext cx="2808287" cy="944563"/>
        </p:xfrm>
        <a:graphic>
          <a:graphicData uri="http://schemas.openxmlformats.org/presentationml/2006/ole">
            <mc:AlternateContent xmlns:mc="http://schemas.openxmlformats.org/markup-compatibility/2006">
              <mc:Choice xmlns:v="urn:schemas-microsoft-com:vml" Requires="v">
                <p:oleObj spid="_x0000_s15391" r:id="rId3" imgW="1066800" imgH="393700" progId="Equation.3">
                  <p:embed/>
                </p:oleObj>
              </mc:Choice>
              <mc:Fallback>
                <p:oleObj r:id="rId3" imgW="1066800" imgH="393700" progId="Equation.3">
                  <p:embed/>
                  <p:pic>
                    <p:nvPicPr>
                      <p:cNvPr id="0" name="Object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581525"/>
                        <a:ext cx="2808287"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385" name="Picture 25" descr="clock"/>
          <p:cNvPicPr>
            <a:picLocks noChangeAspect="1" noChangeArrowheads="1"/>
          </p:cNvPicPr>
          <p:nvPr/>
        </p:nvPicPr>
        <p:blipFill>
          <a:blip r:embed="rId5"/>
          <a:srcRect/>
          <a:stretch>
            <a:fillRect/>
          </a:stretch>
        </p:blipFill>
        <p:spPr bwMode="auto">
          <a:xfrm>
            <a:off x="1692275" y="1557338"/>
            <a:ext cx="26654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fill="hold">
                                          <p:stCondLst>
                                            <p:cond delay="0"/>
                                          </p:stCondLst>
                                        </p:cTn>
                                        <p:tgtEl>
                                          <p:spTgt spid="15363"/>
                                        </p:tgtEl>
                                        <p:attrNameLst>
                                          <p:attrName>style.visibility</p:attrName>
                                        </p:attrNameLst>
                                      </p:cBhvr>
                                      <p:to>
                                        <p:strVal val="visible"/>
                                      </p:to>
                                    </p:set>
                                    <p:animEffect transition="in" filter="dissolve">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fill="hold">
                                          <p:stCondLst>
                                            <p:cond delay="0"/>
                                          </p:stCondLst>
                                        </p:cTn>
                                        <p:tgtEl>
                                          <p:spTgt spid="15382"/>
                                        </p:tgtEl>
                                        <p:attrNameLst>
                                          <p:attrName>style.visibility</p:attrName>
                                        </p:attrNameLst>
                                      </p:cBhvr>
                                      <p:to>
                                        <p:strVal val="visible"/>
                                      </p:to>
                                    </p:set>
                                    <p:anim calcmode="lin" valueType="num">
                                      <p:cBhvr additive="base">
                                        <p:cTn id="12" dur="500" fill="hold"/>
                                        <p:tgtEl>
                                          <p:spTgt spid="15382"/>
                                        </p:tgtEl>
                                        <p:attrNameLst>
                                          <p:attrName>ppt_x</p:attrName>
                                        </p:attrNameLst>
                                      </p:cBhvr>
                                      <p:tavLst>
                                        <p:tav tm="0">
                                          <p:val>
                                            <p:strVal val="0-#ppt_w/2"/>
                                          </p:val>
                                        </p:tav>
                                        <p:tav tm="100000">
                                          <p:val>
                                            <p:strVal val="#ppt_x"/>
                                          </p:val>
                                        </p:tav>
                                      </p:tavLst>
                                    </p:anim>
                                    <p:anim calcmode="lin" valueType="num">
                                      <p:cBhvr additive="base">
                                        <p:cTn id="13" dur="500" fill="hold"/>
                                        <p:tgtEl>
                                          <p:spTgt spid="1538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0"/>
                                  </p:iterate>
                                  <p:childTnLst>
                                    <p:set>
                                      <p:cBhvr>
                                        <p:cTn id="17" fill="hold">
                                          <p:stCondLst>
                                            <p:cond delay="0"/>
                                          </p:stCondLst>
                                        </p:cTn>
                                        <p:tgtEl>
                                          <p:spTgt spid="15383"/>
                                        </p:tgtEl>
                                        <p:attrNameLst>
                                          <p:attrName>style.visibility</p:attrName>
                                        </p:attrNameLst>
                                      </p:cBhvr>
                                      <p:to>
                                        <p:strVal val="visible"/>
                                      </p:to>
                                    </p:set>
                                    <p:animEffect transition="in" filter="wipe(left)">
                                      <p:cBhvr>
                                        <p:cTn id="18" dur="74"/>
                                        <p:tgtEl>
                                          <p:spTgt spid="15383"/>
                                        </p:tgtEl>
                                      </p:cBhvr>
                                    </p:animEffect>
                                  </p:childTnLst>
                                </p:cTn>
                              </p:par>
                            </p:childTnLst>
                          </p:cTn>
                        </p:par>
                        <p:par>
                          <p:cTn id="19" fill="hold">
                            <p:stCondLst>
                              <p:cond delay="2886"/>
                            </p:stCondLst>
                            <p:childTnLst>
                              <p:par>
                                <p:cTn id="20" presetID="22" presetClass="entr" presetSubtype="8" fill="hold" nodeType="afterEffect">
                                  <p:stCondLst>
                                    <p:cond delay="0"/>
                                  </p:stCondLst>
                                  <p:childTnLst>
                                    <p:set>
                                      <p:cBhvr>
                                        <p:cTn id="21" fill="hold">
                                          <p:stCondLst>
                                            <p:cond delay="0"/>
                                          </p:stCondLst>
                                        </p:cTn>
                                        <p:tgtEl>
                                          <p:spTgt spid="15384"/>
                                        </p:tgtEl>
                                        <p:attrNameLst>
                                          <p:attrName>style.visibility</p:attrName>
                                        </p:attrNameLst>
                                      </p:cBhvr>
                                      <p:to>
                                        <p:strVal val="visible"/>
                                      </p:to>
                                    </p:set>
                                    <p:animEffect transition="in" filter="wipe(left)">
                                      <p:cBhvr>
                                        <p:cTn id="22" dur="5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2" grpId="0" autoUpdateAnimBg="0"/>
      <p:bldP spid="1538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2"/>
          <p:cNvSpPr txBox="1">
            <a:spLocks noGrp="1" noChangeArrowheads="1"/>
          </p:cNvSpPr>
          <p:nvPr>
            <p:ph type="title"/>
          </p:nvPr>
        </p:nvSpPr>
        <p:spPr>
          <a:xfrm>
            <a:off x="684213" y="0"/>
            <a:ext cx="7772400" cy="1143000"/>
          </a:xfrm>
          <a:noFill/>
        </p:spPr>
        <p:txBody>
          <a:bodyPr lIns="92075" tIns="46038" rIns="92075" bIns="46038"/>
          <a:lstStyle/>
          <a:p>
            <a:r>
              <a:rPr lang="zh-CN" altLang="en-US" dirty="0">
                <a:solidFill>
                  <a:schemeClr val="tx1"/>
                </a:solidFill>
                <a:latin typeface="华文中宋" panose="02010600040101010101" pitchFamily="2" charset="-122"/>
                <a:ea typeface="华文中宋" panose="02010600040101010101" pitchFamily="2" charset="-122"/>
              </a:rPr>
              <a:t> 简单的旋转作图</a:t>
            </a:r>
          </a:p>
        </p:txBody>
      </p:sp>
      <p:sp>
        <p:nvSpPr>
          <p:cNvPr id="16387" name="Oval 3"/>
          <p:cNvSpPr>
            <a:spLocks noChangeArrowheads="1"/>
          </p:cNvSpPr>
          <p:nvPr/>
        </p:nvSpPr>
        <p:spPr bwMode="auto">
          <a:xfrm>
            <a:off x="541338" y="4651375"/>
            <a:ext cx="142875" cy="142875"/>
          </a:xfrm>
          <a:prstGeom prst="ellipse">
            <a:avLst/>
          </a:prstGeom>
          <a:solidFill>
            <a:schemeClr val="accent1"/>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88" name="Oval 4"/>
          <p:cNvSpPr>
            <a:spLocks noChangeArrowheads="1"/>
          </p:cNvSpPr>
          <p:nvPr/>
        </p:nvSpPr>
        <p:spPr bwMode="auto">
          <a:xfrm>
            <a:off x="2195513" y="4437063"/>
            <a:ext cx="144462" cy="144462"/>
          </a:xfrm>
          <a:prstGeom prst="ellipse">
            <a:avLst/>
          </a:prstGeom>
          <a:solidFill>
            <a:srgbClr val="FF0000"/>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89" name="Text Box 5"/>
          <p:cNvSpPr txBox="1">
            <a:spLocks noChangeArrowheads="1"/>
          </p:cNvSpPr>
          <p:nvPr/>
        </p:nvSpPr>
        <p:spPr bwMode="auto">
          <a:xfrm>
            <a:off x="395288" y="4364038"/>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0" u="none">
                <a:solidFill>
                  <a:schemeClr val="tx1"/>
                </a:solidFill>
              </a:rPr>
              <a:t>A</a:t>
            </a:r>
          </a:p>
        </p:txBody>
      </p:sp>
      <p:sp>
        <p:nvSpPr>
          <p:cNvPr id="16390" name="Text Box 6"/>
          <p:cNvSpPr txBox="1">
            <a:spLocks noChangeArrowheads="1"/>
          </p:cNvSpPr>
          <p:nvPr/>
        </p:nvSpPr>
        <p:spPr bwMode="auto">
          <a:xfrm>
            <a:off x="2124075" y="45085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0" u="none">
                <a:solidFill>
                  <a:schemeClr val="tx1"/>
                </a:solidFill>
              </a:rPr>
              <a:t>O</a:t>
            </a:r>
          </a:p>
        </p:txBody>
      </p:sp>
      <p:sp>
        <p:nvSpPr>
          <p:cNvPr id="16391" name="Text Box 7"/>
          <p:cNvSpPr txBox="1">
            <a:spLocks noChangeArrowheads="1"/>
          </p:cNvSpPr>
          <p:nvPr/>
        </p:nvSpPr>
        <p:spPr bwMode="auto">
          <a:xfrm>
            <a:off x="395288" y="1484313"/>
            <a:ext cx="1584325" cy="379412"/>
          </a:xfrm>
          <a:prstGeom prst="rect">
            <a:avLst/>
          </a:prstGeom>
          <a:gradFill rotWithShape="1">
            <a:gsLst>
              <a:gs pos="0">
                <a:schemeClr val="accent1"/>
              </a:gs>
              <a:gs pos="100000">
                <a:schemeClr val="bg1"/>
              </a:gs>
            </a:gsLst>
            <a:lin ang="2700000" scaled="1"/>
          </a:gra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0" u="none">
                <a:solidFill>
                  <a:schemeClr val="tx1"/>
                </a:solidFill>
              </a:rPr>
              <a:t>点的旋转作法</a:t>
            </a:r>
          </a:p>
        </p:txBody>
      </p:sp>
      <p:sp>
        <p:nvSpPr>
          <p:cNvPr id="16392" name="Text Box 8"/>
          <p:cNvSpPr txBox="1">
            <a:spLocks noChangeArrowheads="1"/>
          </p:cNvSpPr>
          <p:nvPr/>
        </p:nvSpPr>
        <p:spPr bwMode="auto">
          <a:xfrm>
            <a:off x="250825" y="90805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u="none" dirty="0">
                <a:solidFill>
                  <a:schemeClr val="tx1"/>
                </a:solidFill>
              </a:rPr>
              <a:t>例</a:t>
            </a:r>
            <a:r>
              <a:rPr lang="en-US" altLang="zh-CN" sz="2400" u="none" dirty="0">
                <a:solidFill>
                  <a:schemeClr val="tx1"/>
                </a:solidFill>
              </a:rPr>
              <a:t>1  </a:t>
            </a:r>
            <a:r>
              <a:rPr lang="zh-CN" altLang="en-US" sz="2400" u="none" dirty="0">
                <a:solidFill>
                  <a:schemeClr val="tx1"/>
                </a:solidFill>
              </a:rPr>
              <a:t>将</a:t>
            </a:r>
            <a:r>
              <a:rPr lang="en-US" altLang="zh-CN" sz="2400" u="none" dirty="0">
                <a:solidFill>
                  <a:schemeClr val="tx1"/>
                </a:solidFill>
              </a:rPr>
              <a:t>A</a:t>
            </a:r>
            <a:r>
              <a:rPr lang="zh-CN" altLang="en-US" sz="2400" u="none" dirty="0">
                <a:solidFill>
                  <a:schemeClr val="tx1"/>
                </a:solidFill>
              </a:rPr>
              <a:t>点绕</a:t>
            </a:r>
            <a:r>
              <a:rPr lang="en-US" altLang="zh-CN" sz="2400" u="none" dirty="0">
                <a:solidFill>
                  <a:schemeClr val="tx1"/>
                </a:solidFill>
              </a:rPr>
              <a:t>O</a:t>
            </a:r>
            <a:r>
              <a:rPr lang="zh-CN" altLang="en-US" sz="2400" u="none" dirty="0">
                <a:solidFill>
                  <a:schemeClr val="tx1"/>
                </a:solidFill>
              </a:rPr>
              <a:t>点沿顺时针方向旋转</a:t>
            </a:r>
            <a:r>
              <a:rPr lang="en-US" altLang="zh-CN" sz="2400" u="none" dirty="0">
                <a:solidFill>
                  <a:schemeClr val="tx1"/>
                </a:solidFill>
              </a:rPr>
              <a:t>60</a:t>
            </a:r>
            <a:r>
              <a:rPr lang="en-US" altLang="zh-CN" sz="2400" u="none" dirty="0">
                <a:solidFill>
                  <a:schemeClr val="tx1"/>
                </a:solidFill>
                <a:latin typeface="Tahoma" panose="020B0604030504040204" pitchFamily="34" charset="0"/>
              </a:rPr>
              <a:t>˚</a:t>
            </a:r>
            <a:r>
              <a:rPr lang="en-US" altLang="zh-CN" sz="2400" u="none" dirty="0">
                <a:solidFill>
                  <a:schemeClr val="tx1"/>
                </a:solidFill>
              </a:rPr>
              <a:t>.</a:t>
            </a:r>
          </a:p>
        </p:txBody>
      </p:sp>
      <p:sp>
        <p:nvSpPr>
          <p:cNvPr id="16393" name="Text Box 9"/>
          <p:cNvSpPr txBox="1">
            <a:spLocks noChangeArrowheads="1"/>
          </p:cNvSpPr>
          <p:nvPr/>
        </p:nvSpPr>
        <p:spPr bwMode="auto">
          <a:xfrm>
            <a:off x="3635375" y="765175"/>
            <a:ext cx="5184775"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endParaRPr lang="zh-CN" altLang="en-US" sz="2400" u="none" dirty="0">
              <a:solidFill>
                <a:srgbClr val="FF0000"/>
              </a:solidFill>
            </a:endParaRPr>
          </a:p>
          <a:p>
            <a:pPr>
              <a:lnSpc>
                <a:spcPct val="80000"/>
              </a:lnSpc>
              <a:spcBef>
                <a:spcPct val="50000"/>
              </a:spcBef>
            </a:pPr>
            <a:r>
              <a:rPr lang="zh-CN" altLang="en-US" sz="2400" b="0" u="none" dirty="0">
                <a:solidFill>
                  <a:schemeClr val="tx1"/>
                </a:solidFill>
              </a:rPr>
              <a:t> </a:t>
            </a:r>
            <a:endParaRPr lang="zh-CN" altLang="en-US" sz="2400" u="none" dirty="0">
              <a:solidFill>
                <a:schemeClr val="accent2"/>
              </a:solidFill>
            </a:endParaRPr>
          </a:p>
          <a:p>
            <a:pPr>
              <a:spcBef>
                <a:spcPct val="50000"/>
              </a:spcBef>
            </a:pPr>
            <a:r>
              <a:rPr lang="zh-CN" altLang="en-US" sz="2400" u="none" dirty="0">
                <a:solidFill>
                  <a:schemeClr val="accent2"/>
                </a:solidFill>
              </a:rPr>
              <a:t> </a:t>
            </a:r>
            <a:r>
              <a:rPr lang="en-US" altLang="zh-CN" u="none" dirty="0">
                <a:solidFill>
                  <a:schemeClr val="accent2"/>
                </a:solidFill>
              </a:rPr>
              <a:t>1. </a:t>
            </a:r>
            <a:r>
              <a:rPr lang="zh-CN" altLang="en-US" u="none" dirty="0">
                <a:solidFill>
                  <a:schemeClr val="accent2"/>
                </a:solidFill>
              </a:rPr>
              <a:t>连接</a:t>
            </a:r>
            <a:r>
              <a:rPr lang="en-US" altLang="zh-CN" u="none" dirty="0">
                <a:solidFill>
                  <a:schemeClr val="accent2"/>
                </a:solidFill>
              </a:rPr>
              <a:t>OA, </a:t>
            </a:r>
            <a:r>
              <a:rPr lang="zh-CN" altLang="en-US" u="none" dirty="0">
                <a:solidFill>
                  <a:schemeClr val="accent2"/>
                </a:solidFill>
              </a:rPr>
              <a:t>用量角器或三角板（限特殊角）作出∠</a:t>
            </a:r>
            <a:r>
              <a:rPr lang="en-US" altLang="zh-CN" u="none" dirty="0">
                <a:solidFill>
                  <a:schemeClr val="accent2"/>
                </a:solidFill>
              </a:rPr>
              <a:t>AOC</a:t>
            </a:r>
            <a:r>
              <a:rPr lang="zh-CN" altLang="en-US" u="none" dirty="0">
                <a:solidFill>
                  <a:schemeClr val="accent2"/>
                </a:solidFill>
              </a:rPr>
              <a:t>，与圆周交于</a:t>
            </a:r>
            <a:r>
              <a:rPr lang="en-US" altLang="zh-CN" u="none" dirty="0">
                <a:solidFill>
                  <a:schemeClr val="accent2"/>
                </a:solidFill>
              </a:rPr>
              <a:t>B</a:t>
            </a:r>
            <a:r>
              <a:rPr lang="zh-CN" altLang="en-US" u="none" dirty="0">
                <a:solidFill>
                  <a:schemeClr val="accent2"/>
                </a:solidFill>
              </a:rPr>
              <a:t>点</a:t>
            </a:r>
          </a:p>
          <a:p>
            <a:pPr>
              <a:spcBef>
                <a:spcPct val="50000"/>
              </a:spcBef>
            </a:pPr>
            <a:endParaRPr lang="zh-CN" altLang="en-US" sz="2400" u="none" dirty="0">
              <a:solidFill>
                <a:schemeClr val="accent2"/>
              </a:solidFill>
            </a:endParaRPr>
          </a:p>
        </p:txBody>
      </p:sp>
      <p:grpSp>
        <p:nvGrpSpPr>
          <p:cNvPr id="16394" name="Group 10"/>
          <p:cNvGrpSpPr/>
          <p:nvPr/>
        </p:nvGrpSpPr>
        <p:grpSpPr bwMode="auto">
          <a:xfrm rot="4970896" flipH="1">
            <a:off x="538957" y="2997994"/>
            <a:ext cx="2160587" cy="1006475"/>
            <a:chOff x="0" y="0"/>
            <a:chExt cx="726" cy="589"/>
          </a:xfrm>
        </p:grpSpPr>
        <p:sp>
          <p:nvSpPr>
            <p:cNvPr id="16395" name="AutoShape 11"/>
            <p:cNvSpPr>
              <a:spLocks noChangeArrowheads="1"/>
            </p:cNvSpPr>
            <p:nvPr/>
          </p:nvSpPr>
          <p:spPr bwMode="auto">
            <a:xfrm>
              <a:off x="0" y="0"/>
              <a:ext cx="726" cy="589"/>
            </a:xfrm>
            <a:prstGeom prst="rtTriangle">
              <a:avLst/>
            </a:prstGeom>
            <a:solidFill>
              <a:srgbClr val="C0C0C0">
                <a:alpha val="31999"/>
              </a:srgbClr>
            </a:soli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6" name="AutoShape 12"/>
            <p:cNvSpPr>
              <a:spLocks noChangeArrowheads="1"/>
            </p:cNvSpPr>
            <p:nvPr/>
          </p:nvSpPr>
          <p:spPr bwMode="auto">
            <a:xfrm>
              <a:off x="91" y="227"/>
              <a:ext cx="318" cy="272"/>
            </a:xfrm>
            <a:prstGeom prst="rtTriangle">
              <a:avLst/>
            </a:prstGeom>
            <a:solidFill>
              <a:srgbClr val="C0C0C0">
                <a:alpha val="31999"/>
              </a:srgbClr>
            </a:soli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6397" name="Oval 13"/>
          <p:cNvSpPr>
            <a:spLocks noChangeArrowheads="1"/>
          </p:cNvSpPr>
          <p:nvPr/>
        </p:nvSpPr>
        <p:spPr bwMode="auto">
          <a:xfrm>
            <a:off x="611188" y="2997200"/>
            <a:ext cx="3313112" cy="3311525"/>
          </a:xfrm>
          <a:prstGeom prst="ellipse">
            <a:avLst/>
          </a:prstGeom>
          <a:noFill/>
          <a:ln w="12700">
            <a:solidFill>
              <a:srgbClr val="FF0000"/>
            </a:solidFill>
            <a:prstDash val="dash"/>
            <a:round/>
          </a:ln>
          <a:effectLst/>
          <a:extLst>
            <a:ext uri="{909E8E84-426E-40DD-AFC4-6F175D3DCCD1}">
              <a14:hiddenFill xmlns:a14="http://schemas.microsoft.com/office/drawing/2010/main">
                <a:solidFill>
                  <a:schemeClr val="accent1">
                    <a:alpha val="25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398" name="Line 14"/>
          <p:cNvSpPr>
            <a:spLocks noChangeShapeType="1"/>
          </p:cNvSpPr>
          <p:nvPr/>
        </p:nvSpPr>
        <p:spPr bwMode="auto">
          <a:xfrm flipV="1">
            <a:off x="611188" y="4508500"/>
            <a:ext cx="1657350" cy="215900"/>
          </a:xfrm>
          <a:prstGeom prst="line">
            <a:avLst/>
          </a:prstGeom>
          <a:noFill/>
          <a:ln w="3810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6399" name="Line 15"/>
          <p:cNvSpPr>
            <a:spLocks noChangeShapeType="1"/>
          </p:cNvSpPr>
          <p:nvPr/>
        </p:nvSpPr>
        <p:spPr bwMode="auto">
          <a:xfrm>
            <a:off x="971550" y="2420938"/>
            <a:ext cx="1296988" cy="2087562"/>
          </a:xfrm>
          <a:prstGeom prst="line">
            <a:avLst/>
          </a:prstGeom>
          <a:noFill/>
          <a:ln w="3810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6400" name="Oval 16"/>
          <p:cNvSpPr>
            <a:spLocks noChangeArrowheads="1"/>
          </p:cNvSpPr>
          <p:nvPr/>
        </p:nvSpPr>
        <p:spPr bwMode="auto">
          <a:xfrm>
            <a:off x="1404938" y="3141663"/>
            <a:ext cx="142875" cy="142875"/>
          </a:xfrm>
          <a:prstGeom prst="ellipse">
            <a:avLst/>
          </a:prstGeom>
          <a:solidFill>
            <a:schemeClr val="accent1"/>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401" name="Text Box 17"/>
          <p:cNvSpPr txBox="1">
            <a:spLocks noChangeArrowheads="1"/>
          </p:cNvSpPr>
          <p:nvPr/>
        </p:nvSpPr>
        <p:spPr bwMode="auto">
          <a:xfrm>
            <a:off x="1547813" y="314007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0" u="none">
                <a:solidFill>
                  <a:schemeClr val="tx1"/>
                </a:solidFill>
              </a:rPr>
              <a:t>C</a:t>
            </a:r>
          </a:p>
        </p:txBody>
      </p:sp>
      <p:sp>
        <p:nvSpPr>
          <p:cNvPr id="16402" name="Rectangle 18"/>
          <p:cNvSpPr>
            <a:spLocks noChangeArrowheads="1"/>
          </p:cNvSpPr>
          <p:nvPr/>
        </p:nvSpPr>
        <p:spPr bwMode="auto">
          <a:xfrm>
            <a:off x="3779838" y="3357563"/>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u="none" dirty="0">
                <a:solidFill>
                  <a:schemeClr val="accent2"/>
                </a:solidFill>
              </a:rPr>
              <a:t>2. </a:t>
            </a:r>
            <a:r>
              <a:rPr lang="zh-CN" altLang="en-US" u="none" dirty="0">
                <a:solidFill>
                  <a:schemeClr val="accent2"/>
                </a:solidFill>
              </a:rPr>
              <a:t>以点</a:t>
            </a:r>
            <a:r>
              <a:rPr lang="en-US" altLang="zh-CN" u="none" dirty="0">
                <a:solidFill>
                  <a:schemeClr val="accent2"/>
                </a:solidFill>
              </a:rPr>
              <a:t>O</a:t>
            </a:r>
            <a:r>
              <a:rPr lang="zh-CN" altLang="en-US" u="none" dirty="0">
                <a:solidFill>
                  <a:schemeClr val="accent2"/>
                </a:solidFill>
              </a:rPr>
              <a:t>为圆心，</a:t>
            </a:r>
            <a:r>
              <a:rPr lang="en-US" altLang="zh-CN" u="none" dirty="0">
                <a:solidFill>
                  <a:schemeClr val="accent2"/>
                </a:solidFill>
              </a:rPr>
              <a:t>OA</a:t>
            </a:r>
            <a:r>
              <a:rPr lang="zh-CN" altLang="en-US" u="none" dirty="0">
                <a:solidFill>
                  <a:schemeClr val="accent2"/>
                </a:solidFill>
              </a:rPr>
              <a:t>长为半径画弧交</a:t>
            </a:r>
            <a:r>
              <a:rPr lang="en-US" altLang="zh-CN" u="none" dirty="0">
                <a:solidFill>
                  <a:schemeClr val="accent2"/>
                </a:solidFill>
              </a:rPr>
              <a:t>OB</a:t>
            </a:r>
            <a:r>
              <a:rPr lang="zh-CN" altLang="en-US" u="none" dirty="0">
                <a:solidFill>
                  <a:schemeClr val="accent2"/>
                </a:solidFill>
              </a:rPr>
              <a:t>于点</a:t>
            </a:r>
            <a:r>
              <a:rPr lang="en-US" altLang="zh-CN" u="none" dirty="0">
                <a:solidFill>
                  <a:schemeClr val="accent2"/>
                </a:solidFill>
              </a:rPr>
              <a:t>C </a:t>
            </a:r>
            <a:r>
              <a:rPr lang="zh-CN" altLang="en-US" u="none" dirty="0">
                <a:solidFill>
                  <a:schemeClr val="accent2"/>
                </a:solidFill>
              </a:rPr>
              <a:t>；</a:t>
            </a:r>
          </a:p>
        </p:txBody>
      </p:sp>
      <p:sp>
        <p:nvSpPr>
          <p:cNvPr id="16403" name="Rectangle 19"/>
          <p:cNvSpPr>
            <a:spLocks noChangeArrowheads="1"/>
          </p:cNvSpPr>
          <p:nvPr/>
        </p:nvSpPr>
        <p:spPr bwMode="auto">
          <a:xfrm>
            <a:off x="3779838" y="4508500"/>
            <a:ext cx="31765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u="none" dirty="0">
                <a:solidFill>
                  <a:schemeClr val="accent2"/>
                </a:solidFill>
              </a:rPr>
              <a:t>3.  C</a:t>
            </a:r>
            <a:r>
              <a:rPr lang="zh-CN" altLang="en-US" u="none" dirty="0">
                <a:solidFill>
                  <a:schemeClr val="accent2"/>
                </a:solidFill>
              </a:rPr>
              <a:t>点即为所求作</a:t>
            </a:r>
            <a:r>
              <a:rPr lang="en-US" altLang="zh-CN" u="none" dirty="0">
                <a:solidFill>
                  <a:schemeClr val="accent2"/>
                </a:solidFill>
              </a:rPr>
              <a:t>.</a:t>
            </a:r>
          </a:p>
        </p:txBody>
      </p:sp>
      <p:sp>
        <p:nvSpPr>
          <p:cNvPr id="16404" name="Text Box 20"/>
          <p:cNvSpPr txBox="1">
            <a:spLocks noChangeArrowheads="1"/>
          </p:cNvSpPr>
          <p:nvPr/>
        </p:nvSpPr>
        <p:spPr bwMode="auto">
          <a:xfrm>
            <a:off x="827088" y="2060575"/>
            <a:ext cx="2873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0" u="none"/>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500" fill="hold"/>
                                        <p:tgtEl>
                                          <p:spTgt spid="16393"/>
                                        </p:tgtEl>
                                        <p:attrNameLst>
                                          <p:attrName>ppt_x</p:attrName>
                                        </p:attrNameLst>
                                      </p:cBhvr>
                                      <p:tavLst>
                                        <p:tav tm="0">
                                          <p:val>
                                            <p:strVal val="#ppt_x"/>
                                          </p:val>
                                        </p:tav>
                                        <p:tav tm="100000">
                                          <p:val>
                                            <p:strVal val="#ppt_x"/>
                                          </p:val>
                                        </p:tav>
                                      </p:tavLst>
                                    </p:anim>
                                    <p:anim calcmode="lin" valueType="num">
                                      <p:cBhvr additive="base">
                                        <p:cTn id="8"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398"/>
                                        </p:tgtEl>
                                        <p:attrNameLst>
                                          <p:attrName>style.visibility</p:attrName>
                                        </p:attrNameLst>
                                      </p:cBhvr>
                                      <p:to>
                                        <p:strVal val="visible"/>
                                      </p:to>
                                    </p:set>
                                    <p:animEffect transition="in" filter="wipe(left)">
                                      <p:cBhvr>
                                        <p:cTn id="13" dur="500"/>
                                        <p:tgtEl>
                                          <p:spTgt spid="1639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394"/>
                                        </p:tgtEl>
                                        <p:attrNameLst>
                                          <p:attrName>style.visibility</p:attrName>
                                        </p:attrNameLst>
                                      </p:cBhvr>
                                      <p:to>
                                        <p:strVal val="visible"/>
                                      </p:to>
                                    </p:set>
                                    <p:anim calcmode="lin" valueType="num">
                                      <p:cBhvr additive="base">
                                        <p:cTn id="18" dur="500" fill="hold"/>
                                        <p:tgtEl>
                                          <p:spTgt spid="16394"/>
                                        </p:tgtEl>
                                        <p:attrNameLst>
                                          <p:attrName>ppt_x</p:attrName>
                                        </p:attrNameLst>
                                      </p:cBhvr>
                                      <p:tavLst>
                                        <p:tav tm="0">
                                          <p:val>
                                            <p:strVal val="#ppt_x"/>
                                          </p:val>
                                        </p:tav>
                                        <p:tav tm="100000">
                                          <p:val>
                                            <p:strVal val="#ppt_x"/>
                                          </p:val>
                                        </p:tav>
                                      </p:tavLst>
                                    </p:anim>
                                    <p:anim calcmode="lin" valueType="num">
                                      <p:cBhvr additive="base">
                                        <p:cTn id="19" dur="500" fill="hold"/>
                                        <p:tgtEl>
                                          <p:spTgt spid="1639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40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640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399"/>
                                        </p:tgtEl>
                                        <p:attrNameLst>
                                          <p:attrName>style.visibility</p:attrName>
                                        </p:attrNameLst>
                                      </p:cBhvr>
                                      <p:to>
                                        <p:strVal val="visible"/>
                                      </p:to>
                                    </p:set>
                                    <p:animEffect transition="in" filter="wipe(down)">
                                      <p:cBhvr>
                                        <p:cTn id="32" dur="500"/>
                                        <p:tgtEl>
                                          <p:spTgt spid="16399"/>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1640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6397"/>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499"/>
                                          </p:stCondLst>
                                        </p:cTn>
                                        <p:tgtEl>
                                          <p:spTgt spid="164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utoUpdateAnimBg="0"/>
      <p:bldP spid="16397" grpId="0" animBg="1"/>
      <p:bldP spid="16398" grpId="0" animBg="1"/>
      <p:bldP spid="16399" grpId="0" animBg="1"/>
      <p:bldP spid="16400" grpId="0" animBg="1"/>
      <p:bldP spid="16401" grpId="0" autoUpdateAnimBg="0"/>
      <p:bldP spid="16402" grpId="0" autoUpdateAnimBg="0"/>
      <p:bldP spid="16403" grpId="0" autoUpdateAnimBg="0"/>
      <p:bldP spid="1640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ext Box 2"/>
          <p:cNvSpPr txBox="1">
            <a:spLocks noGrp="1" noChangeArrowheads="1"/>
          </p:cNvSpPr>
          <p:nvPr>
            <p:ph type="title"/>
          </p:nvPr>
        </p:nvSpPr>
        <p:spPr>
          <a:xfrm>
            <a:off x="684213" y="0"/>
            <a:ext cx="7772400" cy="1143000"/>
          </a:xfrm>
          <a:noFill/>
        </p:spPr>
        <p:txBody>
          <a:bodyPr lIns="92075" tIns="46038" rIns="92075" bIns="46038"/>
          <a:lstStyle/>
          <a:p>
            <a:r>
              <a:rPr lang="zh-CN" altLang="en-US">
                <a:solidFill>
                  <a:schemeClr val="tx1"/>
                </a:solidFill>
                <a:latin typeface="华文中宋" panose="02010600040101010101" pitchFamily="2" charset="-122"/>
                <a:ea typeface="华文中宋" panose="02010600040101010101" pitchFamily="2" charset="-122"/>
              </a:rPr>
              <a:t> 简单的旋转作图</a:t>
            </a:r>
          </a:p>
        </p:txBody>
      </p:sp>
      <p:sp>
        <p:nvSpPr>
          <p:cNvPr id="17411" name="Oval 3"/>
          <p:cNvSpPr>
            <a:spLocks noChangeArrowheads="1"/>
          </p:cNvSpPr>
          <p:nvPr/>
        </p:nvSpPr>
        <p:spPr bwMode="auto">
          <a:xfrm>
            <a:off x="685800" y="4146550"/>
            <a:ext cx="142875" cy="142875"/>
          </a:xfrm>
          <a:prstGeom prst="ellipse">
            <a:avLst/>
          </a:prstGeom>
          <a:solidFill>
            <a:schemeClr val="accent1"/>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2" name="Oval 4"/>
          <p:cNvSpPr>
            <a:spLocks noChangeArrowheads="1"/>
          </p:cNvSpPr>
          <p:nvPr/>
        </p:nvSpPr>
        <p:spPr bwMode="auto">
          <a:xfrm>
            <a:off x="2339975" y="3932238"/>
            <a:ext cx="144463" cy="144462"/>
          </a:xfrm>
          <a:prstGeom prst="ellipse">
            <a:avLst/>
          </a:prstGeom>
          <a:solidFill>
            <a:srgbClr val="FF0000"/>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3" name="Text Box 5"/>
          <p:cNvSpPr txBox="1">
            <a:spLocks noChangeArrowheads="1"/>
          </p:cNvSpPr>
          <p:nvPr/>
        </p:nvSpPr>
        <p:spPr bwMode="auto">
          <a:xfrm>
            <a:off x="539750" y="3859213"/>
            <a:ext cx="360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0" u="none">
                <a:solidFill>
                  <a:schemeClr val="tx1"/>
                </a:solidFill>
              </a:rPr>
              <a:t>A</a:t>
            </a:r>
          </a:p>
        </p:txBody>
      </p:sp>
      <p:sp>
        <p:nvSpPr>
          <p:cNvPr id="17414" name="Text Box 6"/>
          <p:cNvSpPr txBox="1">
            <a:spLocks noChangeArrowheads="1"/>
          </p:cNvSpPr>
          <p:nvPr/>
        </p:nvSpPr>
        <p:spPr bwMode="auto">
          <a:xfrm>
            <a:off x="2268538" y="400367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0" u="none">
                <a:solidFill>
                  <a:schemeClr val="tx1"/>
                </a:solidFill>
              </a:rPr>
              <a:t>O</a:t>
            </a:r>
          </a:p>
        </p:txBody>
      </p:sp>
      <p:sp>
        <p:nvSpPr>
          <p:cNvPr id="17415" name="Text Box 7"/>
          <p:cNvSpPr txBox="1">
            <a:spLocks noChangeArrowheads="1"/>
          </p:cNvSpPr>
          <p:nvPr/>
        </p:nvSpPr>
        <p:spPr bwMode="auto">
          <a:xfrm>
            <a:off x="323850" y="1700213"/>
            <a:ext cx="1873250" cy="379412"/>
          </a:xfrm>
          <a:prstGeom prst="rect">
            <a:avLst/>
          </a:prstGeom>
          <a:gradFill rotWithShape="1">
            <a:gsLst>
              <a:gs pos="0">
                <a:schemeClr val="accent1"/>
              </a:gs>
              <a:gs pos="100000">
                <a:schemeClr val="bg1"/>
              </a:gs>
            </a:gsLst>
            <a:lin ang="2700000" scaled="1"/>
          </a:gra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800" b="0" u="none">
                <a:solidFill>
                  <a:schemeClr val="tx1"/>
                </a:solidFill>
              </a:rPr>
              <a:t>线段的旋转作法</a:t>
            </a:r>
          </a:p>
        </p:txBody>
      </p:sp>
      <p:sp>
        <p:nvSpPr>
          <p:cNvPr id="17416" name="Text Box 8"/>
          <p:cNvSpPr txBox="1">
            <a:spLocks noChangeArrowheads="1"/>
          </p:cNvSpPr>
          <p:nvPr/>
        </p:nvSpPr>
        <p:spPr bwMode="auto">
          <a:xfrm>
            <a:off x="0" y="908050"/>
            <a:ext cx="637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u="none" dirty="0">
                <a:solidFill>
                  <a:schemeClr val="tx1"/>
                </a:solidFill>
              </a:rPr>
              <a:t>例</a:t>
            </a:r>
            <a:r>
              <a:rPr lang="en-US" altLang="zh-CN" sz="2400" u="none" dirty="0">
                <a:solidFill>
                  <a:schemeClr val="tx1"/>
                </a:solidFill>
              </a:rPr>
              <a:t>2  </a:t>
            </a:r>
            <a:r>
              <a:rPr lang="zh-CN" altLang="en-US" sz="2400" u="none" dirty="0">
                <a:solidFill>
                  <a:schemeClr val="tx1"/>
                </a:solidFill>
              </a:rPr>
              <a:t>将线段</a:t>
            </a:r>
            <a:r>
              <a:rPr lang="en-US" altLang="zh-CN" sz="2400" u="none" dirty="0">
                <a:solidFill>
                  <a:schemeClr val="tx1"/>
                </a:solidFill>
              </a:rPr>
              <a:t>AB</a:t>
            </a:r>
            <a:r>
              <a:rPr lang="zh-CN" altLang="en-US" sz="2400" u="none" dirty="0">
                <a:solidFill>
                  <a:schemeClr val="tx1"/>
                </a:solidFill>
              </a:rPr>
              <a:t>绕</a:t>
            </a:r>
            <a:r>
              <a:rPr lang="en-US" altLang="zh-CN" sz="2400" u="none" dirty="0">
                <a:solidFill>
                  <a:schemeClr val="tx1"/>
                </a:solidFill>
              </a:rPr>
              <a:t>O</a:t>
            </a:r>
            <a:r>
              <a:rPr lang="zh-CN" altLang="en-US" sz="2400" u="none" dirty="0">
                <a:solidFill>
                  <a:schemeClr val="tx1"/>
                </a:solidFill>
              </a:rPr>
              <a:t>点沿顺时针方向旋转</a:t>
            </a:r>
            <a:r>
              <a:rPr lang="en-US" altLang="zh-CN" sz="2400" u="none" dirty="0">
                <a:solidFill>
                  <a:schemeClr val="tx1"/>
                </a:solidFill>
              </a:rPr>
              <a:t>60</a:t>
            </a:r>
            <a:r>
              <a:rPr lang="en-US" altLang="zh-CN" sz="2400" u="none" dirty="0">
                <a:solidFill>
                  <a:schemeClr val="tx1"/>
                </a:solidFill>
                <a:latin typeface="Tahoma" panose="020B0604030504040204" pitchFamily="34" charset="0"/>
              </a:rPr>
              <a:t>˚</a:t>
            </a:r>
            <a:r>
              <a:rPr lang="en-US" altLang="zh-CN" sz="2400" u="none" dirty="0">
                <a:solidFill>
                  <a:schemeClr val="tx1"/>
                </a:solidFill>
              </a:rPr>
              <a:t>.</a:t>
            </a:r>
          </a:p>
        </p:txBody>
      </p:sp>
      <p:sp>
        <p:nvSpPr>
          <p:cNvPr id="17417" name="Text Box 9"/>
          <p:cNvSpPr txBox="1">
            <a:spLocks noChangeArrowheads="1"/>
          </p:cNvSpPr>
          <p:nvPr/>
        </p:nvSpPr>
        <p:spPr bwMode="auto">
          <a:xfrm>
            <a:off x="4140200" y="1773238"/>
            <a:ext cx="50038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914400" indent="-4572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828800" indent="-457200">
              <a:defRPr>
                <a:solidFill>
                  <a:schemeClr val="tx1"/>
                </a:solidFill>
                <a:latin typeface="Arial" panose="020B0604020202020204" pitchFamily="34" charset="0"/>
                <a:ea typeface="宋体" panose="02010600030101010101" pitchFamily="2" charset="-122"/>
              </a:defRPr>
            </a:lvl4pPr>
            <a:lvl5pPr marL="2286000" indent="-457200">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80000"/>
              </a:lnSpc>
              <a:spcBef>
                <a:spcPct val="50000"/>
              </a:spcBef>
            </a:pPr>
            <a:r>
              <a:rPr lang="zh-CN" altLang="en-US" sz="2400" u="none" dirty="0">
                <a:solidFill>
                  <a:srgbClr val="FF0000"/>
                </a:solidFill>
              </a:rPr>
              <a:t>作法：</a:t>
            </a:r>
          </a:p>
          <a:p>
            <a:pPr>
              <a:lnSpc>
                <a:spcPct val="80000"/>
              </a:lnSpc>
              <a:spcBef>
                <a:spcPct val="50000"/>
              </a:spcBef>
              <a:buFont typeface="Arial" panose="020B0604020202020204" pitchFamily="34" charset="0"/>
              <a:buAutoNum type="arabicPeriod"/>
            </a:pPr>
            <a:r>
              <a:rPr lang="zh-CN" altLang="en-US" sz="2400" u="none" dirty="0">
                <a:solidFill>
                  <a:schemeClr val="accent2"/>
                </a:solidFill>
              </a:rPr>
              <a:t>将点</a:t>
            </a:r>
            <a:r>
              <a:rPr lang="en-US" altLang="zh-CN" sz="2400" u="none" dirty="0">
                <a:solidFill>
                  <a:schemeClr val="accent2"/>
                </a:solidFill>
              </a:rPr>
              <a:t>A</a:t>
            </a:r>
            <a:r>
              <a:rPr lang="zh-CN" altLang="en-US" sz="2400" u="none" dirty="0">
                <a:solidFill>
                  <a:schemeClr val="accent2"/>
                </a:solidFill>
              </a:rPr>
              <a:t>绕点</a:t>
            </a:r>
            <a:r>
              <a:rPr lang="en-US" altLang="zh-CN" sz="2400" u="none" dirty="0">
                <a:solidFill>
                  <a:schemeClr val="accent2"/>
                </a:solidFill>
              </a:rPr>
              <a:t>O</a:t>
            </a:r>
            <a:r>
              <a:rPr lang="zh-CN" altLang="en-US" sz="2400" u="none" dirty="0">
                <a:solidFill>
                  <a:schemeClr val="accent2"/>
                </a:solidFill>
              </a:rPr>
              <a:t>顺时针旋转</a:t>
            </a:r>
            <a:r>
              <a:rPr lang="en-US" altLang="zh-CN" sz="2400" u="none" dirty="0">
                <a:solidFill>
                  <a:schemeClr val="accent2"/>
                </a:solidFill>
              </a:rPr>
              <a:t>60</a:t>
            </a:r>
            <a:r>
              <a:rPr lang="en-US" altLang="zh-CN" sz="2400" u="none" dirty="0">
                <a:solidFill>
                  <a:schemeClr val="accent2"/>
                </a:solidFill>
                <a:latin typeface="Tahoma" panose="020B0604030504040204" pitchFamily="34" charset="0"/>
              </a:rPr>
              <a:t>˚</a:t>
            </a:r>
            <a:r>
              <a:rPr lang="zh-CN" altLang="en-US" sz="2400" u="none" dirty="0">
                <a:solidFill>
                  <a:schemeClr val="accent2"/>
                </a:solidFill>
                <a:latin typeface="Tahoma" panose="020B0604030504040204" pitchFamily="34" charset="0"/>
              </a:rPr>
              <a:t>，得  </a:t>
            </a:r>
          </a:p>
          <a:p>
            <a:pPr>
              <a:lnSpc>
                <a:spcPct val="80000"/>
              </a:lnSpc>
              <a:spcBef>
                <a:spcPct val="50000"/>
              </a:spcBef>
            </a:pPr>
            <a:r>
              <a:rPr lang="zh-CN" altLang="en-US" sz="2400" u="none" dirty="0">
                <a:solidFill>
                  <a:schemeClr val="accent2"/>
                </a:solidFill>
                <a:latin typeface="Tahoma" panose="020B0604030504040204" pitchFamily="34" charset="0"/>
              </a:rPr>
              <a:t>     点</a:t>
            </a:r>
            <a:r>
              <a:rPr lang="en-US" altLang="zh-CN" sz="2400" u="none" dirty="0">
                <a:solidFill>
                  <a:schemeClr val="accent2"/>
                </a:solidFill>
                <a:latin typeface="Tahoma" panose="020B0604030504040204" pitchFamily="34" charset="0"/>
              </a:rPr>
              <a:t>C</a:t>
            </a:r>
            <a:r>
              <a:rPr lang="en-US" altLang="zh-CN" sz="2400" u="none" dirty="0">
                <a:solidFill>
                  <a:schemeClr val="accent2"/>
                </a:solidFill>
              </a:rPr>
              <a:t>;</a:t>
            </a:r>
          </a:p>
          <a:p>
            <a:pPr>
              <a:spcBef>
                <a:spcPct val="50000"/>
              </a:spcBef>
            </a:pPr>
            <a:r>
              <a:rPr lang="en-US" altLang="zh-CN" sz="2400" u="none" dirty="0">
                <a:solidFill>
                  <a:schemeClr val="accent2"/>
                </a:solidFill>
              </a:rPr>
              <a:t>2. </a:t>
            </a:r>
            <a:r>
              <a:rPr lang="zh-CN" altLang="en-US" sz="2400" u="none" dirty="0">
                <a:solidFill>
                  <a:schemeClr val="accent2"/>
                </a:solidFill>
              </a:rPr>
              <a:t>将点</a:t>
            </a:r>
            <a:r>
              <a:rPr lang="en-US" altLang="zh-CN" sz="2400" u="none" dirty="0">
                <a:solidFill>
                  <a:schemeClr val="accent2"/>
                </a:solidFill>
              </a:rPr>
              <a:t>B</a:t>
            </a:r>
            <a:r>
              <a:rPr lang="zh-CN" altLang="en-US" sz="2400" u="none" dirty="0">
                <a:solidFill>
                  <a:schemeClr val="accent2"/>
                </a:solidFill>
              </a:rPr>
              <a:t>绕点</a:t>
            </a:r>
            <a:r>
              <a:rPr lang="en-US" altLang="zh-CN" sz="2400" u="none" dirty="0">
                <a:solidFill>
                  <a:schemeClr val="accent2"/>
                </a:solidFill>
              </a:rPr>
              <a:t>O</a:t>
            </a:r>
            <a:r>
              <a:rPr lang="zh-CN" altLang="en-US" sz="2400" u="none" dirty="0">
                <a:solidFill>
                  <a:schemeClr val="accent2"/>
                </a:solidFill>
              </a:rPr>
              <a:t>顺时针旋转</a:t>
            </a:r>
            <a:r>
              <a:rPr lang="en-US" altLang="zh-CN" sz="2400" u="none" dirty="0">
                <a:solidFill>
                  <a:schemeClr val="accent2"/>
                </a:solidFill>
              </a:rPr>
              <a:t>60 ˚</a:t>
            </a:r>
            <a:r>
              <a:rPr lang="zh-CN" altLang="en-US" sz="2400" u="none" dirty="0">
                <a:solidFill>
                  <a:schemeClr val="accent2"/>
                </a:solidFill>
              </a:rPr>
              <a:t>，得点</a:t>
            </a:r>
            <a:r>
              <a:rPr lang="en-US" altLang="zh-CN" sz="2400" u="none" dirty="0">
                <a:solidFill>
                  <a:schemeClr val="accent2"/>
                </a:solidFill>
              </a:rPr>
              <a:t>D </a:t>
            </a:r>
            <a:r>
              <a:rPr lang="zh-CN" altLang="en-US" sz="2400" u="none" dirty="0">
                <a:solidFill>
                  <a:schemeClr val="accent2"/>
                </a:solidFill>
              </a:rPr>
              <a:t>；</a:t>
            </a:r>
          </a:p>
          <a:p>
            <a:pPr>
              <a:lnSpc>
                <a:spcPct val="80000"/>
              </a:lnSpc>
              <a:spcBef>
                <a:spcPct val="50000"/>
              </a:spcBef>
            </a:pPr>
            <a:r>
              <a:rPr lang="en-US" altLang="zh-CN" sz="2400" u="none" dirty="0">
                <a:solidFill>
                  <a:schemeClr val="accent2"/>
                </a:solidFill>
              </a:rPr>
              <a:t>3. </a:t>
            </a:r>
            <a:r>
              <a:rPr lang="zh-CN" altLang="en-US" sz="2400" u="none" dirty="0">
                <a:solidFill>
                  <a:schemeClr val="accent2"/>
                </a:solidFill>
              </a:rPr>
              <a:t>连接</a:t>
            </a:r>
            <a:r>
              <a:rPr lang="en-US" altLang="zh-CN" sz="2400" u="none" dirty="0">
                <a:solidFill>
                  <a:schemeClr val="accent2"/>
                </a:solidFill>
              </a:rPr>
              <a:t>CD, </a:t>
            </a:r>
            <a:r>
              <a:rPr lang="zh-CN" altLang="en-US" sz="2400" u="none" dirty="0">
                <a:solidFill>
                  <a:schemeClr val="accent2"/>
                </a:solidFill>
              </a:rPr>
              <a:t>则线段</a:t>
            </a:r>
            <a:r>
              <a:rPr lang="en-US" altLang="zh-CN" sz="2400" u="none" dirty="0">
                <a:solidFill>
                  <a:schemeClr val="accent2"/>
                </a:solidFill>
              </a:rPr>
              <a:t>CD</a:t>
            </a:r>
            <a:r>
              <a:rPr lang="zh-CN" altLang="en-US" sz="2400" u="none" dirty="0">
                <a:solidFill>
                  <a:schemeClr val="accent2"/>
                </a:solidFill>
              </a:rPr>
              <a:t>即为所求作</a:t>
            </a:r>
            <a:r>
              <a:rPr lang="en-US" altLang="zh-CN" sz="2400" u="none" dirty="0">
                <a:solidFill>
                  <a:schemeClr val="accent2"/>
                </a:solidFill>
              </a:rPr>
              <a:t>.</a:t>
            </a:r>
          </a:p>
        </p:txBody>
      </p:sp>
      <p:grpSp>
        <p:nvGrpSpPr>
          <p:cNvPr id="17418" name="Group 10"/>
          <p:cNvGrpSpPr/>
          <p:nvPr/>
        </p:nvGrpSpPr>
        <p:grpSpPr bwMode="auto">
          <a:xfrm rot="4970896" flipH="1">
            <a:off x="683419" y="2493169"/>
            <a:ext cx="2160587" cy="1006475"/>
            <a:chOff x="0" y="0"/>
            <a:chExt cx="726" cy="589"/>
          </a:xfrm>
        </p:grpSpPr>
        <p:sp>
          <p:nvSpPr>
            <p:cNvPr id="17419" name="AutoShape 11"/>
            <p:cNvSpPr>
              <a:spLocks noChangeArrowheads="1"/>
            </p:cNvSpPr>
            <p:nvPr/>
          </p:nvSpPr>
          <p:spPr bwMode="auto">
            <a:xfrm>
              <a:off x="0" y="0"/>
              <a:ext cx="726" cy="589"/>
            </a:xfrm>
            <a:prstGeom prst="rtTriangle">
              <a:avLst/>
            </a:prstGeom>
            <a:solidFill>
              <a:srgbClr val="C0C0C0">
                <a:alpha val="31999"/>
              </a:srgbClr>
            </a:soli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0" name="AutoShape 12"/>
            <p:cNvSpPr>
              <a:spLocks noChangeArrowheads="1"/>
            </p:cNvSpPr>
            <p:nvPr/>
          </p:nvSpPr>
          <p:spPr bwMode="auto">
            <a:xfrm>
              <a:off x="91" y="227"/>
              <a:ext cx="318" cy="272"/>
            </a:xfrm>
            <a:prstGeom prst="rtTriangle">
              <a:avLst/>
            </a:prstGeom>
            <a:solidFill>
              <a:srgbClr val="C0C0C0">
                <a:alpha val="31999"/>
              </a:srgbClr>
            </a:soli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7421" name="Oval 13"/>
          <p:cNvSpPr>
            <a:spLocks noChangeArrowheads="1"/>
          </p:cNvSpPr>
          <p:nvPr/>
        </p:nvSpPr>
        <p:spPr bwMode="auto">
          <a:xfrm>
            <a:off x="755650" y="2492375"/>
            <a:ext cx="3313113" cy="3168650"/>
          </a:xfrm>
          <a:prstGeom prst="ellipse">
            <a:avLst/>
          </a:prstGeom>
          <a:noFill/>
          <a:ln w="12700">
            <a:solidFill>
              <a:srgbClr val="FF0000"/>
            </a:solidFill>
            <a:prstDash val="dash"/>
            <a:round/>
          </a:ln>
          <a:effectLst/>
          <a:extLst>
            <a:ext uri="{909E8E84-426E-40DD-AFC4-6F175D3DCCD1}">
              <a14:hiddenFill xmlns:a14="http://schemas.microsoft.com/office/drawing/2010/main">
                <a:solidFill>
                  <a:schemeClr val="accent1">
                    <a:alpha val="25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2" name="Line 14"/>
          <p:cNvSpPr>
            <a:spLocks noChangeShapeType="1"/>
          </p:cNvSpPr>
          <p:nvPr/>
        </p:nvSpPr>
        <p:spPr bwMode="auto">
          <a:xfrm flipV="1">
            <a:off x="755650" y="4003675"/>
            <a:ext cx="1657350" cy="215900"/>
          </a:xfrm>
          <a:prstGeom prst="line">
            <a:avLst/>
          </a:prstGeom>
          <a:noFill/>
          <a:ln w="3810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7423" name="Line 15"/>
          <p:cNvSpPr>
            <a:spLocks noChangeShapeType="1"/>
          </p:cNvSpPr>
          <p:nvPr/>
        </p:nvSpPr>
        <p:spPr bwMode="auto">
          <a:xfrm>
            <a:off x="1547813" y="2635250"/>
            <a:ext cx="865187" cy="1368425"/>
          </a:xfrm>
          <a:prstGeom prst="line">
            <a:avLst/>
          </a:prstGeom>
          <a:noFill/>
          <a:ln w="3810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7424" name="Oval 16"/>
          <p:cNvSpPr>
            <a:spLocks noChangeArrowheads="1"/>
          </p:cNvSpPr>
          <p:nvPr/>
        </p:nvSpPr>
        <p:spPr bwMode="auto">
          <a:xfrm>
            <a:off x="1549400" y="2636838"/>
            <a:ext cx="142875" cy="142875"/>
          </a:xfrm>
          <a:prstGeom prst="ellipse">
            <a:avLst/>
          </a:prstGeom>
          <a:solidFill>
            <a:schemeClr val="accent1"/>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5" name="Text Box 17"/>
          <p:cNvSpPr txBox="1">
            <a:spLocks noChangeArrowheads="1"/>
          </p:cNvSpPr>
          <p:nvPr/>
        </p:nvSpPr>
        <p:spPr bwMode="auto">
          <a:xfrm>
            <a:off x="1476375" y="227647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0" u="none">
                <a:solidFill>
                  <a:schemeClr val="tx1"/>
                </a:solidFill>
              </a:rPr>
              <a:t>C</a:t>
            </a:r>
          </a:p>
        </p:txBody>
      </p:sp>
      <p:sp>
        <p:nvSpPr>
          <p:cNvPr id="17426" name="Oval 18"/>
          <p:cNvSpPr>
            <a:spLocks noChangeArrowheads="1"/>
          </p:cNvSpPr>
          <p:nvPr/>
        </p:nvSpPr>
        <p:spPr bwMode="auto">
          <a:xfrm>
            <a:off x="2339975" y="5084763"/>
            <a:ext cx="142875" cy="142875"/>
          </a:xfrm>
          <a:prstGeom prst="ellipse">
            <a:avLst/>
          </a:prstGeom>
          <a:solidFill>
            <a:schemeClr val="accent1"/>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27" name="Text Box 19"/>
          <p:cNvSpPr txBox="1">
            <a:spLocks noChangeArrowheads="1"/>
          </p:cNvSpPr>
          <p:nvPr/>
        </p:nvSpPr>
        <p:spPr bwMode="auto">
          <a:xfrm>
            <a:off x="2413000" y="5156200"/>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0" u="none">
                <a:solidFill>
                  <a:schemeClr val="tx1"/>
                </a:solidFill>
              </a:rPr>
              <a:t>B</a:t>
            </a:r>
          </a:p>
        </p:txBody>
      </p:sp>
      <p:sp>
        <p:nvSpPr>
          <p:cNvPr id="17428" name="Line 20"/>
          <p:cNvSpPr>
            <a:spLocks noChangeShapeType="1"/>
          </p:cNvSpPr>
          <p:nvPr/>
        </p:nvSpPr>
        <p:spPr bwMode="auto">
          <a:xfrm>
            <a:off x="755650" y="4219575"/>
            <a:ext cx="1657350" cy="936625"/>
          </a:xfrm>
          <a:prstGeom prst="line">
            <a:avLst/>
          </a:prstGeom>
          <a:noFill/>
          <a:ln w="57150"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7429" name="Oval 21"/>
          <p:cNvSpPr>
            <a:spLocks noChangeArrowheads="1"/>
          </p:cNvSpPr>
          <p:nvPr/>
        </p:nvSpPr>
        <p:spPr bwMode="auto">
          <a:xfrm>
            <a:off x="1187450" y="2924175"/>
            <a:ext cx="2520950" cy="2232025"/>
          </a:xfrm>
          <a:prstGeom prst="ellipse">
            <a:avLst/>
          </a:prstGeom>
          <a:noFill/>
          <a:ln w="12700">
            <a:solidFill>
              <a:srgbClr val="FF0000"/>
            </a:solidFill>
            <a:prstDash val="dash"/>
            <a:round/>
          </a:ln>
          <a:effectLst/>
          <a:extLst>
            <a:ext uri="{909E8E84-426E-40DD-AFC4-6F175D3DCCD1}">
              <a14:hiddenFill xmlns:a14="http://schemas.microsoft.com/office/drawing/2010/main">
                <a:solidFill>
                  <a:schemeClr val="accent1">
                    <a:alpha val="2599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30" name="Line 22"/>
          <p:cNvSpPr>
            <a:spLocks noChangeShapeType="1"/>
          </p:cNvSpPr>
          <p:nvPr/>
        </p:nvSpPr>
        <p:spPr bwMode="auto">
          <a:xfrm flipV="1">
            <a:off x="2413000" y="4003675"/>
            <a:ext cx="0" cy="1152525"/>
          </a:xfrm>
          <a:prstGeom prst="line">
            <a:avLst/>
          </a:prstGeom>
          <a:noFill/>
          <a:ln w="3810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17431" name="Group 23"/>
          <p:cNvGrpSpPr/>
          <p:nvPr/>
        </p:nvGrpSpPr>
        <p:grpSpPr bwMode="auto">
          <a:xfrm rot="21583696" flipH="1">
            <a:off x="250825" y="4076700"/>
            <a:ext cx="2160588" cy="1006475"/>
            <a:chOff x="0" y="0"/>
            <a:chExt cx="726" cy="589"/>
          </a:xfrm>
        </p:grpSpPr>
        <p:sp>
          <p:nvSpPr>
            <p:cNvPr id="17432" name="AutoShape 24"/>
            <p:cNvSpPr>
              <a:spLocks noChangeArrowheads="1"/>
            </p:cNvSpPr>
            <p:nvPr/>
          </p:nvSpPr>
          <p:spPr bwMode="auto">
            <a:xfrm>
              <a:off x="0" y="0"/>
              <a:ext cx="726" cy="589"/>
            </a:xfrm>
            <a:prstGeom prst="rtTriangle">
              <a:avLst/>
            </a:prstGeom>
            <a:solidFill>
              <a:srgbClr val="C0C0C0">
                <a:alpha val="31999"/>
              </a:srgbClr>
            </a:soli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33" name="AutoShape 25"/>
            <p:cNvSpPr>
              <a:spLocks noChangeArrowheads="1"/>
            </p:cNvSpPr>
            <p:nvPr/>
          </p:nvSpPr>
          <p:spPr bwMode="auto">
            <a:xfrm>
              <a:off x="91" y="227"/>
              <a:ext cx="318" cy="272"/>
            </a:xfrm>
            <a:prstGeom prst="rtTriangle">
              <a:avLst/>
            </a:prstGeom>
            <a:solidFill>
              <a:srgbClr val="C0C0C0">
                <a:alpha val="31999"/>
              </a:srgbClr>
            </a:solidFill>
            <a:ln w="12700" cap="sq">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7434" name="Line 26"/>
          <p:cNvSpPr>
            <a:spLocks noChangeShapeType="1"/>
          </p:cNvSpPr>
          <p:nvPr/>
        </p:nvSpPr>
        <p:spPr bwMode="auto">
          <a:xfrm flipV="1">
            <a:off x="1187450" y="4003675"/>
            <a:ext cx="1225550" cy="576263"/>
          </a:xfrm>
          <a:prstGeom prst="line">
            <a:avLst/>
          </a:prstGeom>
          <a:noFill/>
          <a:ln w="38100">
            <a:solidFill>
              <a:srgbClr val="FF00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7435" name="Oval 27"/>
          <p:cNvSpPr>
            <a:spLocks noChangeArrowheads="1"/>
          </p:cNvSpPr>
          <p:nvPr/>
        </p:nvSpPr>
        <p:spPr bwMode="auto">
          <a:xfrm>
            <a:off x="1187450" y="4435475"/>
            <a:ext cx="142875" cy="142875"/>
          </a:xfrm>
          <a:prstGeom prst="ellipse">
            <a:avLst/>
          </a:prstGeom>
          <a:solidFill>
            <a:schemeClr val="accent1"/>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36" name="Text Box 28"/>
          <p:cNvSpPr txBox="1">
            <a:spLocks noChangeArrowheads="1"/>
          </p:cNvSpPr>
          <p:nvPr/>
        </p:nvSpPr>
        <p:spPr bwMode="auto">
          <a:xfrm>
            <a:off x="827088" y="436562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800" b="0" u="none">
                <a:solidFill>
                  <a:schemeClr val="tx1"/>
                </a:solidFill>
              </a:rPr>
              <a:t>D</a:t>
            </a:r>
          </a:p>
        </p:txBody>
      </p:sp>
      <p:sp>
        <p:nvSpPr>
          <p:cNvPr id="17437" name="Line 29"/>
          <p:cNvSpPr>
            <a:spLocks noChangeShapeType="1"/>
          </p:cNvSpPr>
          <p:nvPr/>
        </p:nvSpPr>
        <p:spPr bwMode="auto">
          <a:xfrm flipV="1">
            <a:off x="1260475" y="2708275"/>
            <a:ext cx="360363" cy="1800225"/>
          </a:xfrm>
          <a:prstGeom prst="line">
            <a:avLst/>
          </a:prstGeom>
          <a:noFill/>
          <a:ln w="57150" cap="sq">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 calcmode="lin" valueType="num">
                                      <p:cBhvr additive="base">
                                        <p:cTn id="7" dur="500" fill="hold"/>
                                        <p:tgtEl>
                                          <p:spTgt spid="17417"/>
                                        </p:tgtEl>
                                        <p:attrNameLst>
                                          <p:attrName>ppt_x</p:attrName>
                                        </p:attrNameLst>
                                      </p:cBhvr>
                                      <p:tavLst>
                                        <p:tav tm="0">
                                          <p:val>
                                            <p:strVal val="#ppt_x"/>
                                          </p:val>
                                        </p:tav>
                                        <p:tav tm="100000">
                                          <p:val>
                                            <p:strVal val="#ppt_x"/>
                                          </p:val>
                                        </p:tav>
                                      </p:tavLst>
                                    </p:anim>
                                    <p:anim calcmode="lin" valueType="num">
                                      <p:cBhvr additive="base">
                                        <p:cTn id="8"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7422"/>
                                        </p:tgtEl>
                                        <p:attrNameLst>
                                          <p:attrName>style.visibility</p:attrName>
                                        </p:attrNameLst>
                                      </p:cBhvr>
                                      <p:to>
                                        <p:strVal val="visible"/>
                                      </p:to>
                                    </p:set>
                                    <p:animEffect transition="in" filter="wipe(left)">
                                      <p:cBhvr>
                                        <p:cTn id="13" dur="500"/>
                                        <p:tgtEl>
                                          <p:spTgt spid="174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418"/>
                                        </p:tgtEl>
                                        <p:attrNameLst>
                                          <p:attrName>style.visibility</p:attrName>
                                        </p:attrNameLst>
                                      </p:cBhvr>
                                      <p:to>
                                        <p:strVal val="visible"/>
                                      </p:to>
                                    </p:set>
                                    <p:anim calcmode="lin" valueType="num">
                                      <p:cBhvr additive="base">
                                        <p:cTn id="18" dur="500" fill="hold"/>
                                        <p:tgtEl>
                                          <p:spTgt spid="17418"/>
                                        </p:tgtEl>
                                        <p:attrNameLst>
                                          <p:attrName>ppt_x</p:attrName>
                                        </p:attrNameLst>
                                      </p:cBhvr>
                                      <p:tavLst>
                                        <p:tav tm="0">
                                          <p:val>
                                            <p:strVal val="#ppt_x"/>
                                          </p:val>
                                        </p:tav>
                                        <p:tav tm="100000">
                                          <p:val>
                                            <p:strVal val="#ppt_x"/>
                                          </p:val>
                                        </p:tav>
                                      </p:tavLst>
                                    </p:anim>
                                    <p:anim calcmode="lin" valueType="num">
                                      <p:cBhvr additive="base">
                                        <p:cTn id="19"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423"/>
                                        </p:tgtEl>
                                        <p:attrNameLst>
                                          <p:attrName>style.visibility</p:attrName>
                                        </p:attrNameLst>
                                      </p:cBhvr>
                                      <p:to>
                                        <p:strVal val="visible"/>
                                      </p:to>
                                    </p:set>
                                    <p:animEffect transition="in" filter="wipe(down)">
                                      <p:cBhvr>
                                        <p:cTn id="24" dur="500"/>
                                        <p:tgtEl>
                                          <p:spTgt spid="174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74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424"/>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499"/>
                                          </p:stCondLst>
                                        </p:cTn>
                                        <p:tgtEl>
                                          <p:spTgt spid="174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430"/>
                                        </p:tgtEl>
                                        <p:attrNameLst>
                                          <p:attrName>style.visibility</p:attrName>
                                        </p:attrNameLst>
                                      </p:cBhvr>
                                      <p:to>
                                        <p:strVal val="visible"/>
                                      </p:to>
                                    </p:set>
                                    <p:animEffect transition="in" filter="wipe(left)">
                                      <p:cBhvr>
                                        <p:cTn id="40" dur="500"/>
                                        <p:tgtEl>
                                          <p:spTgt spid="174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431"/>
                                        </p:tgtEl>
                                        <p:attrNameLst>
                                          <p:attrName>style.visibility</p:attrName>
                                        </p:attrNameLst>
                                      </p:cBhvr>
                                      <p:to>
                                        <p:strVal val="visible"/>
                                      </p:to>
                                    </p:set>
                                    <p:anim calcmode="lin" valueType="num">
                                      <p:cBhvr additive="base">
                                        <p:cTn id="45" dur="500" fill="hold"/>
                                        <p:tgtEl>
                                          <p:spTgt spid="17431"/>
                                        </p:tgtEl>
                                        <p:attrNameLst>
                                          <p:attrName>ppt_x</p:attrName>
                                        </p:attrNameLst>
                                      </p:cBhvr>
                                      <p:tavLst>
                                        <p:tav tm="0">
                                          <p:val>
                                            <p:strVal val="#ppt_x"/>
                                          </p:val>
                                        </p:tav>
                                        <p:tav tm="100000">
                                          <p:val>
                                            <p:strVal val="#ppt_x"/>
                                          </p:val>
                                        </p:tav>
                                      </p:tavLst>
                                    </p:anim>
                                    <p:anim calcmode="lin" valueType="num">
                                      <p:cBhvr additive="base">
                                        <p:cTn id="46" dur="500" fill="hold"/>
                                        <p:tgtEl>
                                          <p:spTgt spid="1743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7434"/>
                                        </p:tgtEl>
                                        <p:attrNameLst>
                                          <p:attrName>style.visibility</p:attrName>
                                        </p:attrNameLst>
                                      </p:cBhvr>
                                      <p:to>
                                        <p:strVal val="visible"/>
                                      </p:to>
                                    </p:set>
                                    <p:animEffect transition="in" filter="wipe(down)">
                                      <p:cBhvr>
                                        <p:cTn id="51" dur="500"/>
                                        <p:tgtEl>
                                          <p:spTgt spid="1743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174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7435"/>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499"/>
                                          </p:stCondLst>
                                        </p:cTn>
                                        <p:tgtEl>
                                          <p:spTgt spid="174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7437"/>
                                        </p:tgtEl>
                                        <p:attrNameLst>
                                          <p:attrName>style.visibility</p:attrName>
                                        </p:attrNameLst>
                                      </p:cBhvr>
                                      <p:to>
                                        <p:strVal val="visible"/>
                                      </p:to>
                                    </p:set>
                                    <p:animEffect transition="in" filter="wipe(up)">
                                      <p:cBhvr>
                                        <p:cTn id="67" dur="500"/>
                                        <p:tgtEl>
                                          <p:spTgt spid="17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P spid="17421" grpId="0" animBg="1"/>
      <p:bldP spid="17422" grpId="0" animBg="1"/>
      <p:bldP spid="17423" grpId="0" animBg="1"/>
      <p:bldP spid="17424" grpId="0" animBg="1"/>
      <p:bldP spid="17425" grpId="0" autoUpdateAnimBg="0"/>
      <p:bldP spid="17429" grpId="0" animBg="1"/>
      <p:bldP spid="17430" grpId="0" animBg="1"/>
      <p:bldP spid="17434" grpId="0" animBg="1"/>
      <p:bldP spid="17435" grpId="0" animBg="1"/>
      <p:bldP spid="17436" grpId="0" autoUpdateAnimBg="0"/>
      <p:bldP spid="174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195513" y="310038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B</a:t>
            </a:r>
          </a:p>
        </p:txBody>
      </p:sp>
      <p:sp>
        <p:nvSpPr>
          <p:cNvPr id="18435" name="Text Box 3"/>
          <p:cNvSpPr txBox="1">
            <a:spLocks noChangeArrowheads="1"/>
          </p:cNvSpPr>
          <p:nvPr/>
        </p:nvSpPr>
        <p:spPr bwMode="auto">
          <a:xfrm>
            <a:off x="3768725" y="106362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A</a:t>
            </a:r>
          </a:p>
        </p:txBody>
      </p:sp>
      <p:sp>
        <p:nvSpPr>
          <p:cNvPr id="18436" name="Oval 4"/>
          <p:cNvSpPr>
            <a:spLocks noChangeArrowheads="1"/>
          </p:cNvSpPr>
          <p:nvPr/>
        </p:nvSpPr>
        <p:spPr bwMode="auto">
          <a:xfrm>
            <a:off x="5087938" y="3414713"/>
            <a:ext cx="144462" cy="144462"/>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37" name="Text Box 5"/>
          <p:cNvSpPr txBox="1">
            <a:spLocks noChangeArrowheads="1"/>
          </p:cNvSpPr>
          <p:nvPr/>
        </p:nvSpPr>
        <p:spPr bwMode="auto">
          <a:xfrm>
            <a:off x="5435600" y="5492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E</a:t>
            </a:r>
          </a:p>
        </p:txBody>
      </p:sp>
      <p:sp>
        <p:nvSpPr>
          <p:cNvPr id="18438" name="Text Box 6"/>
          <p:cNvSpPr txBox="1">
            <a:spLocks noChangeArrowheads="1"/>
          </p:cNvSpPr>
          <p:nvPr/>
        </p:nvSpPr>
        <p:spPr bwMode="auto">
          <a:xfrm>
            <a:off x="7235825" y="250348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D</a:t>
            </a:r>
          </a:p>
        </p:txBody>
      </p:sp>
      <p:sp>
        <p:nvSpPr>
          <p:cNvPr id="18439" name="Rectangle 7"/>
          <p:cNvSpPr>
            <a:spLocks noChangeArrowheads="1"/>
          </p:cNvSpPr>
          <p:nvPr/>
        </p:nvSpPr>
        <p:spPr bwMode="auto">
          <a:xfrm>
            <a:off x="3635375" y="3727450"/>
            <a:ext cx="792163" cy="936625"/>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0" name="AutoShape 8"/>
          <p:cNvSpPr>
            <a:spLocks noChangeArrowheads="1"/>
          </p:cNvSpPr>
          <p:nvPr/>
        </p:nvSpPr>
        <p:spPr bwMode="auto">
          <a:xfrm rot="7535600">
            <a:off x="2734469" y="2226469"/>
            <a:ext cx="2449513" cy="1368425"/>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1" name="未知"/>
          <p:cNvSpPr/>
          <p:nvPr/>
        </p:nvSpPr>
        <p:spPr bwMode="auto">
          <a:xfrm>
            <a:off x="4140200" y="1484313"/>
            <a:ext cx="1058863" cy="2003425"/>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2" name="未知"/>
          <p:cNvSpPr/>
          <p:nvPr/>
        </p:nvSpPr>
        <p:spPr bwMode="auto">
          <a:xfrm>
            <a:off x="5148263" y="2314575"/>
            <a:ext cx="71437" cy="1171575"/>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3" name="Text Box 11"/>
          <p:cNvSpPr txBox="1">
            <a:spLocks noChangeArrowheads="1"/>
          </p:cNvSpPr>
          <p:nvPr/>
        </p:nvSpPr>
        <p:spPr bwMode="auto">
          <a:xfrm>
            <a:off x="5095875" y="21748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C</a:t>
            </a:r>
          </a:p>
        </p:txBody>
      </p:sp>
      <p:sp>
        <p:nvSpPr>
          <p:cNvPr id="18444" name="Text Box 12"/>
          <p:cNvSpPr txBox="1">
            <a:spLocks noChangeArrowheads="1"/>
          </p:cNvSpPr>
          <p:nvPr/>
        </p:nvSpPr>
        <p:spPr bwMode="auto">
          <a:xfrm>
            <a:off x="6227763" y="366553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F</a:t>
            </a:r>
          </a:p>
        </p:txBody>
      </p:sp>
      <p:sp>
        <p:nvSpPr>
          <p:cNvPr id="18445" name="Text Box 13"/>
          <p:cNvSpPr txBox="1">
            <a:spLocks noChangeArrowheads="1"/>
          </p:cNvSpPr>
          <p:nvPr/>
        </p:nvSpPr>
        <p:spPr bwMode="auto">
          <a:xfrm>
            <a:off x="4983163" y="3457575"/>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O</a:t>
            </a:r>
          </a:p>
        </p:txBody>
      </p:sp>
      <p:sp>
        <p:nvSpPr>
          <p:cNvPr id="18446" name="AutoShape 14"/>
          <p:cNvSpPr>
            <a:spLocks noChangeArrowheads="1"/>
          </p:cNvSpPr>
          <p:nvPr/>
        </p:nvSpPr>
        <p:spPr bwMode="auto">
          <a:xfrm rot="2785790">
            <a:off x="1654970" y="4949031"/>
            <a:ext cx="2449512" cy="1368425"/>
          </a:xfrm>
          <a:prstGeom prst="rtTriangle">
            <a:avLst/>
          </a:prstGeom>
          <a:solidFill>
            <a:schemeClr val="bg1"/>
          </a:solidFill>
          <a:ln w="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7" name="AutoShape 15"/>
          <p:cNvSpPr>
            <a:spLocks noChangeArrowheads="1"/>
          </p:cNvSpPr>
          <p:nvPr/>
        </p:nvSpPr>
        <p:spPr bwMode="auto">
          <a:xfrm rot="13474148">
            <a:off x="4716463" y="1773238"/>
            <a:ext cx="2449512" cy="1368425"/>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448" name="未知"/>
          <p:cNvSpPr/>
          <p:nvPr/>
        </p:nvSpPr>
        <p:spPr bwMode="auto">
          <a:xfrm rot="5938548">
            <a:off x="4108450" y="2305050"/>
            <a:ext cx="2462213" cy="476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49" name="未知"/>
          <p:cNvSpPr/>
          <p:nvPr/>
        </p:nvSpPr>
        <p:spPr bwMode="auto">
          <a:xfrm rot="5938548">
            <a:off x="5687220" y="2167731"/>
            <a:ext cx="1058862" cy="2003425"/>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0" name="未知"/>
          <p:cNvSpPr/>
          <p:nvPr/>
        </p:nvSpPr>
        <p:spPr bwMode="auto">
          <a:xfrm rot="5938548">
            <a:off x="5715794" y="3071019"/>
            <a:ext cx="71437" cy="1171575"/>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1" name="未知"/>
          <p:cNvSpPr/>
          <p:nvPr/>
        </p:nvSpPr>
        <p:spPr bwMode="auto">
          <a:xfrm rot="5938548">
            <a:off x="3579019" y="2893219"/>
            <a:ext cx="1058863" cy="2003425"/>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2" name="未知"/>
          <p:cNvSpPr/>
          <p:nvPr/>
        </p:nvSpPr>
        <p:spPr bwMode="auto">
          <a:xfrm rot="5938548">
            <a:off x="3749675" y="4803775"/>
            <a:ext cx="2462213" cy="476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3" name="未知"/>
          <p:cNvSpPr/>
          <p:nvPr/>
        </p:nvSpPr>
        <p:spPr bwMode="auto">
          <a:xfrm rot="5938548">
            <a:off x="4537869" y="2810669"/>
            <a:ext cx="71437" cy="1171575"/>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285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4" name="未知"/>
          <p:cNvSpPr/>
          <p:nvPr/>
        </p:nvSpPr>
        <p:spPr bwMode="auto">
          <a:xfrm>
            <a:off x="2700338" y="3573463"/>
            <a:ext cx="2462212" cy="4762"/>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455" name="Text Box 23"/>
          <p:cNvSpPr txBox="1">
            <a:spLocks noGrp="1" noChangeArrowheads="1"/>
          </p:cNvSpPr>
          <p:nvPr>
            <p:ph type="title"/>
          </p:nvPr>
        </p:nvSpPr>
        <p:spPr>
          <a:xfrm>
            <a:off x="-1403350" y="0"/>
            <a:ext cx="7770813" cy="1143000"/>
          </a:xfrm>
          <a:noFill/>
        </p:spPr>
        <p:txBody>
          <a:bodyPr lIns="92075" tIns="46038" rIns="92075" bIns="46038"/>
          <a:lstStyle/>
          <a:p>
            <a:r>
              <a:rPr lang="zh-CN" altLang="en-US"/>
              <a:t>简单的旋转作图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54"/>
                                        </p:tgtEl>
                                        <p:attrNameLst>
                                          <p:attrName>style.visibility</p:attrName>
                                        </p:attrNameLst>
                                      </p:cBhvr>
                                      <p:to>
                                        <p:strVal val="visible"/>
                                      </p:to>
                                    </p:set>
                                    <p:animEffect transition="in" filter="dissolve">
                                      <p:cBhvr>
                                        <p:cTn id="7" dur="500"/>
                                        <p:tgtEl>
                                          <p:spTgt spid="184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48"/>
                                        </p:tgtEl>
                                        <p:attrNameLst>
                                          <p:attrName>style.visibility</p:attrName>
                                        </p:attrNameLst>
                                      </p:cBhvr>
                                      <p:to>
                                        <p:strVal val="visible"/>
                                      </p:to>
                                    </p:set>
                                    <p:animEffect transition="in" filter="dissolve">
                                      <p:cBhvr>
                                        <p:cTn id="12" dur="500"/>
                                        <p:tgtEl>
                                          <p:spTgt spid="1844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449"/>
                                        </p:tgtEl>
                                        <p:attrNameLst>
                                          <p:attrName>style.visibility</p:attrName>
                                        </p:attrNameLst>
                                      </p:cBhvr>
                                      <p:to>
                                        <p:strVal val="visible"/>
                                      </p:to>
                                    </p:set>
                                    <p:animEffect transition="in" filter="dissolve">
                                      <p:cBhvr>
                                        <p:cTn id="25" dur="500"/>
                                        <p:tgtEl>
                                          <p:spTgt spid="1844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43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44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45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44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8" grpId="0" autoUpdateAnimBg="0"/>
      <p:bldP spid="18441" grpId="0" animBg="1"/>
      <p:bldP spid="18442" grpId="0" animBg="1"/>
      <p:bldP spid="18444" grpId="0" autoUpdateAnimBg="0"/>
      <p:bldP spid="18447" grpId="0" animBg="1"/>
      <p:bldP spid="18448" grpId="0" animBg="1"/>
      <p:bldP spid="18449" grpId="0" animBg="1"/>
      <p:bldP spid="18450" grpId="0" animBg="1"/>
      <p:bldP spid="184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p:nvPr/>
        </p:nvGrpSpPr>
        <p:grpSpPr bwMode="auto">
          <a:xfrm>
            <a:off x="539750" y="0"/>
            <a:ext cx="4332288" cy="701675"/>
            <a:chOff x="0" y="0"/>
            <a:chExt cx="2729" cy="442"/>
          </a:xfrm>
        </p:grpSpPr>
        <p:sp>
          <p:nvSpPr>
            <p:cNvPr id="19459" name="Text Box 3"/>
            <p:cNvSpPr txBox="1">
              <a:spLocks noChangeArrowheads="1"/>
            </p:cNvSpPr>
            <p:nvPr/>
          </p:nvSpPr>
          <p:spPr bwMode="auto">
            <a:xfrm>
              <a:off x="350" y="0"/>
              <a:ext cx="23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0" u="none" dirty="0">
                  <a:solidFill>
                    <a:srgbClr val="0000FF"/>
                  </a:solidFill>
                  <a:latin typeface="华文行楷" panose="02010800040101010101" pitchFamily="2" charset="-122"/>
                  <a:ea typeface="华文行楷" panose="02010800040101010101" pitchFamily="2" charset="-122"/>
                </a:rPr>
                <a:t> </a:t>
              </a:r>
              <a:r>
                <a:rPr lang="zh-CN" altLang="en-US" sz="4000" b="0" dirty="0">
                  <a:solidFill>
                    <a:srgbClr val="0000FF"/>
                  </a:solidFill>
                  <a:latin typeface="华文行楷" panose="02010800040101010101" pitchFamily="2" charset="-122"/>
                  <a:ea typeface="华文行楷" panose="02010800040101010101" pitchFamily="2" charset="-122"/>
                </a:rPr>
                <a:t>课堂小结 </a:t>
              </a:r>
            </a:p>
          </p:txBody>
        </p:sp>
        <p:pic>
          <p:nvPicPr>
            <p:cNvPr id="19460" name="Picture 4" descr="地球5"/>
            <p:cNvPicPr>
              <a:picLocks noChangeAspect="1" noChangeArrowheads="1"/>
            </p:cNvPicPr>
            <p:nvPr/>
          </p:nvPicPr>
          <p:blipFill>
            <a:blip r:embed="rId2" cstate="email"/>
            <a:srcRect/>
            <a:stretch>
              <a:fillRect/>
            </a:stretch>
          </p:blipFill>
          <p:spPr bwMode="auto">
            <a:xfrm>
              <a:off x="0" y="16"/>
              <a:ext cx="4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1" name="Group 5"/>
          <p:cNvGrpSpPr/>
          <p:nvPr/>
        </p:nvGrpSpPr>
        <p:grpSpPr bwMode="auto">
          <a:xfrm>
            <a:off x="576263" y="1662113"/>
            <a:ext cx="6310312" cy="2336800"/>
            <a:chOff x="0" y="0"/>
            <a:chExt cx="3975" cy="1472"/>
          </a:xfrm>
        </p:grpSpPr>
        <p:sp>
          <p:nvSpPr>
            <p:cNvPr id="19462" name="Text Box 6"/>
            <p:cNvSpPr txBox="1">
              <a:spLocks noChangeArrowheads="1"/>
            </p:cNvSpPr>
            <p:nvPr/>
          </p:nvSpPr>
          <p:spPr bwMode="auto">
            <a:xfrm>
              <a:off x="22" y="0"/>
              <a:ext cx="3953"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u="none">
                  <a:solidFill>
                    <a:schemeClr val="tx1"/>
                  </a:solidFill>
                  <a:ea typeface="楷体_GB2312" pitchFamily="1" charset="-122"/>
                </a:rPr>
                <a:t>　这节课你学到了什么知识？ </a:t>
              </a:r>
            </a:p>
          </p:txBody>
        </p:sp>
        <p:sp>
          <p:nvSpPr>
            <p:cNvPr id="19463" name="Text Box 7"/>
            <p:cNvSpPr txBox="1">
              <a:spLocks noChangeArrowheads="1"/>
            </p:cNvSpPr>
            <p:nvPr/>
          </p:nvSpPr>
          <p:spPr bwMode="auto">
            <a:xfrm>
              <a:off x="0" y="523"/>
              <a:ext cx="40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u="none">
                  <a:solidFill>
                    <a:schemeClr val="tx1"/>
                  </a:solidFill>
                  <a:ea typeface="楷体_GB2312" pitchFamily="1" charset="-122"/>
                </a:rPr>
                <a:t>　</a:t>
              </a:r>
            </a:p>
          </p:txBody>
        </p:sp>
        <p:sp>
          <p:nvSpPr>
            <p:cNvPr id="19464" name="Text Box 8"/>
            <p:cNvSpPr txBox="1">
              <a:spLocks noChangeArrowheads="1"/>
            </p:cNvSpPr>
            <p:nvPr/>
          </p:nvSpPr>
          <p:spPr bwMode="auto">
            <a:xfrm>
              <a:off x="22" y="1068"/>
              <a:ext cx="40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600" u="none">
                  <a:solidFill>
                    <a:schemeClr val="tx1"/>
                  </a:solidFill>
                  <a:ea typeface="楷体_GB2312" pitchFamily="1" charset="-122"/>
                </a:rPr>
                <a:t>　</a:t>
              </a:r>
            </a:p>
          </p:txBody>
        </p:sp>
      </p:grpSp>
      <p:grpSp>
        <p:nvGrpSpPr>
          <p:cNvPr id="19465" name="Group 9"/>
          <p:cNvGrpSpPr/>
          <p:nvPr/>
        </p:nvGrpSpPr>
        <p:grpSpPr bwMode="auto">
          <a:xfrm>
            <a:off x="0" y="0"/>
            <a:ext cx="9144000" cy="7056438"/>
            <a:chOff x="0" y="0"/>
            <a:chExt cx="5268" cy="3810"/>
          </a:xfrm>
        </p:grpSpPr>
        <p:sp>
          <p:nvSpPr>
            <p:cNvPr id="19466" name="AutoShape 10"/>
            <p:cNvSpPr>
              <a:spLocks noChangeArrowheads="1"/>
            </p:cNvSpPr>
            <p:nvPr/>
          </p:nvSpPr>
          <p:spPr bwMode="auto">
            <a:xfrm>
              <a:off x="0" y="0"/>
              <a:ext cx="5262" cy="3810"/>
            </a:xfrm>
            <a:prstGeom prst="horizontalScroll">
              <a:avLst>
                <a:gd name="adj" fmla="val 10796"/>
              </a:avLst>
            </a:prstGeom>
            <a:solidFill>
              <a:srgbClr val="CCFFFF"/>
            </a:solidFill>
            <a:ln w="12700" cap="sq">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467" name="Text Box 11"/>
            <p:cNvSpPr txBox="1">
              <a:spLocks noChangeArrowheads="1"/>
            </p:cNvSpPr>
            <p:nvPr/>
          </p:nvSpPr>
          <p:spPr bwMode="auto">
            <a:xfrm>
              <a:off x="370" y="623"/>
              <a:ext cx="4898" cy="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914400" indent="-4572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828800" indent="-457200">
                <a:defRPr>
                  <a:solidFill>
                    <a:schemeClr val="tx1"/>
                  </a:solidFill>
                  <a:latin typeface="Arial" panose="020B0604020202020204" pitchFamily="34" charset="0"/>
                  <a:ea typeface="宋体" panose="02010600030101010101" pitchFamily="2" charset="-122"/>
                </a:defRPr>
              </a:lvl4pPr>
              <a:lvl5pPr marL="2286000" indent="-457200">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AutoNum type="arabicPeriod"/>
              </a:pPr>
              <a:r>
                <a:rPr lang="zh-CN" altLang="en-US" u="none" dirty="0">
                  <a:solidFill>
                    <a:srgbClr val="FF0000"/>
                  </a:solidFill>
                  <a:latin typeface="楷体_GB2312" pitchFamily="1" charset="-122"/>
                  <a:ea typeface="楷体_GB2312" pitchFamily="1" charset="-122"/>
                </a:rPr>
                <a:t>旋转的定义：</a:t>
              </a:r>
              <a:r>
                <a:rPr lang="zh-CN" altLang="en-US" u="none" dirty="0">
                  <a:latin typeface="楷体_GB2312" pitchFamily="1" charset="-122"/>
                  <a:ea typeface="楷体_GB2312" pitchFamily="1" charset="-122"/>
                </a:rPr>
                <a:t>在平面内，把一个图形绕某一个定点转动一个角度的图形变换称为旋转</a:t>
              </a:r>
              <a:r>
                <a:rPr lang="en-US" altLang="zh-CN" u="none" dirty="0">
                  <a:latin typeface="楷体_GB2312" pitchFamily="1" charset="-122"/>
                  <a:ea typeface="楷体_GB2312" pitchFamily="1" charset="-122"/>
                </a:rPr>
                <a:t>. </a:t>
              </a:r>
              <a:r>
                <a:rPr lang="zh-CN" altLang="en-US" u="none" dirty="0">
                  <a:latin typeface="楷体_GB2312" pitchFamily="1" charset="-122"/>
                  <a:ea typeface="楷体_GB2312" pitchFamily="1" charset="-122"/>
                </a:rPr>
                <a:t>这个定点称为旋转中心，转动的角称为旋转角</a:t>
              </a:r>
              <a:r>
                <a:rPr lang="en-US" altLang="zh-CN" sz="2400" b="0" u="none" dirty="0">
                  <a:latin typeface="楷体_GB2312" pitchFamily="1" charset="-122"/>
                  <a:ea typeface="楷体_GB2312" pitchFamily="1" charset="-122"/>
                </a:rPr>
                <a:t>.</a:t>
              </a:r>
            </a:p>
            <a:p>
              <a:pPr>
                <a:spcBef>
                  <a:spcPct val="50000"/>
                </a:spcBef>
                <a:buFont typeface="Arial" panose="020B0604020202020204" pitchFamily="34" charset="0"/>
                <a:buAutoNum type="arabicPeriod"/>
              </a:pPr>
              <a:r>
                <a:rPr lang="zh-CN" altLang="en-US" u="none" dirty="0">
                  <a:solidFill>
                    <a:srgbClr val="FF0000"/>
                  </a:solidFill>
                  <a:latin typeface="楷体_GB2312" pitchFamily="1" charset="-122"/>
                  <a:ea typeface="楷体_GB2312" pitchFamily="1" charset="-122"/>
                </a:rPr>
                <a:t>旋转的性质：</a:t>
              </a:r>
            </a:p>
            <a:p>
              <a:pPr lvl="1">
                <a:spcBef>
                  <a:spcPct val="50000"/>
                </a:spcBef>
                <a:buFont typeface="Arial" panose="020B0604020202020204" pitchFamily="34" charset="0"/>
                <a:buAutoNum type="circleNumDbPlain"/>
              </a:pPr>
              <a:r>
                <a:rPr lang="zh-CN" altLang="en-US" u="none" dirty="0">
                  <a:latin typeface="楷体_GB2312" pitchFamily="1" charset="-122"/>
                  <a:ea typeface="楷体_GB2312" pitchFamily="1" charset="-122"/>
                </a:rPr>
                <a:t>旋转不改变图形的大小与形状，但可改变方向</a:t>
              </a:r>
              <a:r>
                <a:rPr lang="en-US" altLang="zh-CN" u="none" dirty="0">
                  <a:latin typeface="楷体_GB2312" pitchFamily="1" charset="-122"/>
                  <a:ea typeface="楷体_GB2312" pitchFamily="1" charset="-122"/>
                </a:rPr>
                <a:t>;</a:t>
              </a:r>
            </a:p>
            <a:p>
              <a:pPr lvl="1">
                <a:spcBef>
                  <a:spcPct val="50000"/>
                </a:spcBef>
                <a:buFont typeface="Arial" panose="020B0604020202020204" pitchFamily="34" charset="0"/>
                <a:buAutoNum type="circleNumDbPlain"/>
              </a:pPr>
              <a:r>
                <a:rPr lang="zh-CN" altLang="en-US" u="none" dirty="0">
                  <a:latin typeface="楷体_GB2312" pitchFamily="1" charset="-122"/>
                  <a:ea typeface="楷体_GB2312" pitchFamily="1" charset="-122"/>
                </a:rPr>
                <a:t>旋转前后两图形任意一对对应点与旋转中心的连线所成的角都是旋转角，</a:t>
              </a:r>
            </a:p>
            <a:p>
              <a:pPr lvl="1">
                <a:spcBef>
                  <a:spcPct val="50000"/>
                </a:spcBef>
                <a:buFont typeface="Arial" panose="020B0604020202020204" pitchFamily="34" charset="0"/>
                <a:buAutoNum type="circleNumDbPlain"/>
              </a:pPr>
              <a:r>
                <a:rPr lang="zh-CN" altLang="en-US" u="none" dirty="0">
                  <a:latin typeface="楷体_GB2312" pitchFamily="1" charset="-122"/>
                  <a:ea typeface="楷体_GB2312" pitchFamily="1" charset="-122"/>
                </a:rPr>
                <a:t>对应点到旋转中心的距离相等</a:t>
              </a:r>
              <a:r>
                <a:rPr lang="en-US" altLang="zh-CN" u="none" dirty="0" smtClean="0">
                  <a:latin typeface="楷体_GB2312" pitchFamily="1" charset="-122"/>
                  <a:ea typeface="楷体_GB2312" pitchFamily="1" charset="-122"/>
                </a:rPr>
                <a:t>. </a:t>
              </a:r>
              <a:endParaRPr lang="en-US" altLang="zh-CN" u="none" dirty="0">
                <a:latin typeface="楷体_GB2312" pitchFamily="1" charset="-122"/>
                <a:ea typeface="楷体_GB2312" pitchFamily="1" charset="-122"/>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1000" fill="hold"/>
                                        <p:tgtEl>
                                          <p:spTgt spid="19461"/>
                                        </p:tgtEl>
                                        <p:attrNameLst>
                                          <p:attrName>ppt_w</p:attrName>
                                        </p:attrNameLst>
                                      </p:cBhvr>
                                      <p:tavLst>
                                        <p:tav tm="0">
                                          <p:val>
                                            <p:strVal val="#ppt_w*0.05"/>
                                          </p:val>
                                        </p:tav>
                                        <p:tav tm="100000">
                                          <p:val>
                                            <p:strVal val="#ppt_w"/>
                                          </p:val>
                                        </p:tav>
                                      </p:tavLst>
                                    </p:anim>
                                    <p:anim calcmode="lin" valueType="num">
                                      <p:cBhvr>
                                        <p:cTn id="8" dur="1000" fill="hold"/>
                                        <p:tgtEl>
                                          <p:spTgt spid="19461"/>
                                        </p:tgtEl>
                                        <p:attrNameLst>
                                          <p:attrName>ppt_h</p:attrName>
                                        </p:attrNameLst>
                                      </p:cBhvr>
                                      <p:tavLst>
                                        <p:tav tm="0">
                                          <p:val>
                                            <p:strVal val="#ppt_h"/>
                                          </p:val>
                                        </p:tav>
                                        <p:tav tm="100000">
                                          <p:val>
                                            <p:strVal val="#ppt_h"/>
                                          </p:val>
                                        </p:tav>
                                      </p:tavLst>
                                    </p:anim>
                                    <p:anim calcmode="lin" valueType="num">
                                      <p:cBhvr>
                                        <p:cTn id="9" dur="1000" fill="hold"/>
                                        <p:tgtEl>
                                          <p:spTgt spid="19461"/>
                                        </p:tgtEl>
                                        <p:attrNameLst>
                                          <p:attrName>ppt_x</p:attrName>
                                        </p:attrNameLst>
                                      </p:cBhvr>
                                      <p:tavLst>
                                        <p:tav tm="0">
                                          <p:val>
                                            <p:strVal val="#ppt_x-.2"/>
                                          </p:val>
                                        </p:tav>
                                        <p:tav tm="100000">
                                          <p:val>
                                            <p:strVal val="#ppt_x"/>
                                          </p:val>
                                        </p:tav>
                                      </p:tavLst>
                                    </p:anim>
                                    <p:anim calcmode="lin" valueType="num">
                                      <p:cBhvr>
                                        <p:cTn id="10" dur="1000" fill="hold"/>
                                        <p:tgtEl>
                                          <p:spTgt spid="19461"/>
                                        </p:tgtEl>
                                        <p:attrNameLst>
                                          <p:attrName>ppt_y</p:attrName>
                                        </p:attrNameLst>
                                      </p:cBhvr>
                                      <p:tavLst>
                                        <p:tav tm="0">
                                          <p:val>
                                            <p:strVal val="#ppt_y"/>
                                          </p:val>
                                        </p:tav>
                                        <p:tav tm="100000">
                                          <p:val>
                                            <p:strVal val="#ppt_y"/>
                                          </p:val>
                                        </p:tav>
                                      </p:tavLst>
                                    </p:anim>
                                    <p:animEffect transition="in" filter="fade">
                                      <p:cBhvr>
                                        <p:cTn id="11" dur="1000"/>
                                        <p:tgtEl>
                                          <p:spTgt spid="19461"/>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19465"/>
                                        </p:tgtEl>
                                        <p:attrNameLst>
                                          <p:attrName>style.visibility</p:attrName>
                                        </p:attrNameLst>
                                      </p:cBhvr>
                                      <p:to>
                                        <p:strVal val="visible"/>
                                      </p:to>
                                    </p:set>
                                    <p:anim calcmode="lin" valueType="num">
                                      <p:cBhvr>
                                        <p:cTn id="16" dur="1000" fill="hold"/>
                                        <p:tgtEl>
                                          <p:spTgt spid="19465"/>
                                        </p:tgtEl>
                                        <p:attrNameLst>
                                          <p:attrName>ppt_w</p:attrName>
                                        </p:attrNameLst>
                                      </p:cBhvr>
                                      <p:tavLst>
                                        <p:tav tm="0">
                                          <p:val>
                                            <p:fltVal val="0"/>
                                          </p:val>
                                        </p:tav>
                                        <p:tav tm="100000">
                                          <p:val>
                                            <p:strVal val="#ppt_w"/>
                                          </p:val>
                                        </p:tav>
                                      </p:tavLst>
                                    </p:anim>
                                    <p:anim calcmode="lin" valueType="num">
                                      <p:cBhvr>
                                        <p:cTn id="17" dur="1000" fill="hold"/>
                                        <p:tgtEl>
                                          <p:spTgt spid="194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Bz3-A08"/>
          <p:cNvPicPr>
            <a:picLocks noChangeAspect="1" noChangeArrowheads="1"/>
          </p:cNvPicPr>
          <p:nvPr/>
        </p:nvPicPr>
        <p:blipFill>
          <a:blip r:embed="rId3"/>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p:cNvGrpSpPr/>
          <p:nvPr/>
        </p:nvGrpSpPr>
        <p:grpSpPr bwMode="auto">
          <a:xfrm>
            <a:off x="1239838" y="0"/>
            <a:ext cx="2646362" cy="1547813"/>
            <a:chOff x="0" y="0"/>
            <a:chExt cx="1667" cy="975"/>
          </a:xfrm>
        </p:grpSpPr>
        <p:pic>
          <p:nvPicPr>
            <p:cNvPr id="20484" name="Picture 4" descr="gif1450"/>
            <p:cNvPicPr>
              <a:picLocks noChangeAspect="1" noChangeArrowheads="1"/>
            </p:cNvPicPr>
            <p:nvPr/>
          </p:nvPicPr>
          <p:blipFill>
            <a:blip r:embed="rId4"/>
            <a:srcRect/>
            <a:stretch>
              <a:fillRect/>
            </a:stretch>
          </p:blipFill>
          <p:spPr bwMode="auto">
            <a:xfrm>
              <a:off x="912" y="0"/>
              <a:ext cx="755" cy="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Group 5"/>
            <p:cNvGrpSpPr/>
            <p:nvPr/>
          </p:nvGrpSpPr>
          <p:grpSpPr bwMode="auto">
            <a:xfrm>
              <a:off x="0" y="27"/>
              <a:ext cx="1056" cy="751"/>
              <a:chOff x="0" y="0"/>
              <a:chExt cx="4176" cy="539"/>
            </a:xfrm>
          </p:grpSpPr>
          <p:sp>
            <p:nvSpPr>
              <p:cNvPr id="20486" name="AutoShape 6"/>
              <p:cNvSpPr>
                <a:spLocks noChangeArrowheads="1"/>
              </p:cNvSpPr>
              <p:nvPr/>
            </p:nvSpPr>
            <p:spPr bwMode="auto">
              <a:xfrm>
                <a:off x="0" y="11"/>
                <a:ext cx="4080" cy="528"/>
              </a:xfrm>
              <a:prstGeom prst="horizontalScroll">
                <a:avLst>
                  <a:gd name="adj" fmla="val 12500"/>
                </a:avLst>
              </a:prstGeom>
              <a:gradFill rotWithShape="0">
                <a:gsLst>
                  <a:gs pos="0">
                    <a:srgbClr val="FFEDED"/>
                  </a:gs>
                  <a:gs pos="100000">
                    <a:srgbClr val="FFFFFF"/>
                  </a:gs>
                </a:gsLst>
                <a:path path="rect">
                  <a:fillToRect r="100000" b="100000"/>
                </a:path>
              </a:gradFill>
              <a:ln w="9525">
                <a:solidFill>
                  <a:srgbClr val="000099"/>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487" name="Text Box 7"/>
              <p:cNvSpPr txBox="1">
                <a:spLocks noChangeArrowheads="1"/>
              </p:cNvSpPr>
              <p:nvPr/>
            </p:nvSpPr>
            <p:spPr bwMode="auto">
              <a:xfrm>
                <a:off x="47" y="0"/>
                <a:ext cx="4129" cy="262"/>
              </a:xfrm>
              <a:prstGeom prst="rect">
                <a:avLst/>
              </a:prstGeom>
              <a:noFill/>
              <a:ln>
                <a:noFill/>
              </a:ln>
              <a:effectLst/>
              <a:extLst>
                <a:ext uri="{909E8E84-426E-40DD-AFC4-6F175D3DCCD1}">
                  <a14:hiddenFill xmlns:a14="http://schemas.microsoft.com/office/drawing/2010/main">
                    <a:gradFill rotWithShape="0">
                      <a:gsLst>
                        <a:gs pos="0">
                          <a:srgbClr val="FFEDED"/>
                        </a:gs>
                        <a:gs pos="100000">
                          <a:srgbClr val="FFFFFF"/>
                        </a:gs>
                      </a:gsLst>
                      <a:path path="rect">
                        <a:fillToRect r="100000" b="100000"/>
                      </a:path>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endParaRPr lang="zh-CN" altLang="en-US" sz="3200" u="none">
                  <a:solidFill>
                    <a:srgbClr val="000099"/>
                  </a:solidFill>
                  <a:effectLst>
                    <a:outerShdw blurRad="38100" dist="38100" dir="2700000" algn="tl">
                      <a:srgbClr val="C0C0C0"/>
                    </a:outerShdw>
                  </a:effectLst>
                  <a:latin typeface="Times New Roman" panose="02020603050405020304" pitchFamily="18" charset="0"/>
                  <a:ea typeface="幼圆" panose="02010509060101010101" pitchFamily="49" charset="-122"/>
                </a:endParaRPr>
              </a:p>
            </p:txBody>
          </p:sp>
        </p:grpSp>
        <p:sp>
          <p:nvSpPr>
            <p:cNvPr id="20488" name="Text Box 8"/>
            <p:cNvSpPr txBox="1">
              <a:spLocks noChangeArrowheads="1"/>
            </p:cNvSpPr>
            <p:nvPr/>
          </p:nvSpPr>
          <p:spPr bwMode="auto">
            <a:xfrm>
              <a:off x="96" y="240"/>
              <a:ext cx="9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en-US" b="0" u="none">
                  <a:solidFill>
                    <a:srgbClr val="FF0000"/>
                  </a:solidFill>
                  <a:latin typeface="隶书" panose="02010509060101010101" pitchFamily="49" charset="-122"/>
                  <a:ea typeface="隶书" panose="02010509060101010101" pitchFamily="49" charset="-122"/>
                </a:rPr>
                <a:t>下课了</a:t>
              </a:r>
              <a:r>
                <a:rPr lang="en-US" altLang="zh-CN" b="0" u="none">
                  <a:solidFill>
                    <a:srgbClr val="FF0000"/>
                  </a:solidFill>
                  <a:latin typeface="隶书" panose="02010509060101010101" pitchFamily="49" charset="-122"/>
                  <a:ea typeface="隶书" panose="02010509060101010101" pitchFamily="49" charset="-122"/>
                </a:rPr>
                <a:t>!</a:t>
              </a:r>
            </a:p>
          </p:txBody>
        </p:sp>
      </p:grpSp>
      <p:grpSp>
        <p:nvGrpSpPr>
          <p:cNvPr id="20489" name="Group 9"/>
          <p:cNvGrpSpPr/>
          <p:nvPr/>
        </p:nvGrpSpPr>
        <p:grpSpPr bwMode="auto">
          <a:xfrm>
            <a:off x="2339975" y="3213100"/>
            <a:ext cx="5334000" cy="2133600"/>
            <a:chOff x="0" y="0"/>
            <a:chExt cx="3360" cy="1344"/>
          </a:xfrm>
        </p:grpSpPr>
        <p:grpSp>
          <p:nvGrpSpPr>
            <p:cNvPr id="20490" name="Group 10"/>
            <p:cNvGrpSpPr/>
            <p:nvPr/>
          </p:nvGrpSpPr>
          <p:grpSpPr bwMode="auto">
            <a:xfrm>
              <a:off x="0" y="0"/>
              <a:ext cx="3360" cy="1344"/>
              <a:chOff x="0" y="0"/>
              <a:chExt cx="2160" cy="864"/>
            </a:xfrm>
          </p:grpSpPr>
          <p:sp>
            <p:nvSpPr>
              <p:cNvPr id="20491" name="AutoShape 11"/>
              <p:cNvSpPr>
                <a:spLocks noChangeArrowheads="1"/>
              </p:cNvSpPr>
              <p:nvPr/>
            </p:nvSpPr>
            <p:spPr bwMode="auto">
              <a:xfrm>
                <a:off x="0" y="0"/>
                <a:ext cx="2160" cy="864"/>
              </a:xfrm>
              <a:prstGeom prst="horizontalScroll">
                <a:avLst>
                  <a:gd name="adj" fmla="val 12500"/>
                </a:avLst>
              </a:prstGeom>
              <a:gradFill rotWithShape="0">
                <a:gsLst>
                  <a:gs pos="0">
                    <a:srgbClr val="FFEDED"/>
                  </a:gs>
                  <a:gs pos="100000">
                    <a:srgbClr val="FFFFFF"/>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zh-CN" altLang="en-US" sz="6000" u="none">
                    <a:solidFill>
                      <a:schemeClr val="tx1"/>
                    </a:solidFill>
                    <a:effectLst>
                      <a:outerShdw blurRad="38100" dist="38100" dir="2700000" algn="tl">
                        <a:srgbClr val="FFFFFF"/>
                      </a:outerShdw>
                    </a:effectLst>
                    <a:latin typeface="Times New Roman" panose="02020603050405020304" pitchFamily="18" charset="0"/>
                    <a:ea typeface="华文行楷" panose="02010800040101010101" pitchFamily="2" charset="-122"/>
                  </a:rPr>
                  <a:t>  </a:t>
                </a:r>
              </a:p>
            </p:txBody>
          </p:sp>
          <p:pic>
            <p:nvPicPr>
              <p:cNvPr id="20492" name="Picture 12" descr="GTH_001"/>
              <p:cNvPicPr>
                <a:picLocks noChangeAspect="1" noChangeArrowheads="1"/>
              </p:cNvPicPr>
              <p:nvPr/>
            </p:nvPicPr>
            <p:blipFill>
              <a:blip r:embed="rId5"/>
              <a:srcRect/>
              <a:stretch>
                <a:fillRect/>
              </a:stretch>
            </p:blipFill>
            <p:spPr bwMode="auto">
              <a:xfrm>
                <a:off x="1392" y="214"/>
                <a:ext cx="356"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93" name="Group 13"/>
            <p:cNvGrpSpPr/>
            <p:nvPr/>
          </p:nvGrpSpPr>
          <p:grpSpPr bwMode="auto">
            <a:xfrm>
              <a:off x="432" y="192"/>
              <a:ext cx="1872" cy="960"/>
              <a:chOff x="0" y="0"/>
              <a:chExt cx="1872" cy="960"/>
            </a:xfrm>
          </p:grpSpPr>
          <p:sp>
            <p:nvSpPr>
              <p:cNvPr id="20494" name="WordArt 14"/>
              <p:cNvSpPr>
                <a:spLocks noChangeArrowheads="1" noChangeShapeType="1"/>
              </p:cNvSpPr>
              <p:nvPr/>
            </p:nvSpPr>
            <p:spPr bwMode="auto">
              <a:xfrm>
                <a:off x="0" y="0"/>
                <a:ext cx="1872" cy="960"/>
              </a:xfrm>
              <a:prstGeom prst="rect">
                <a:avLst/>
              </a:prstGeom>
              <a:extLst>
                <a:ext uri="{AF507438-7753-43E0-B8FC-AC1667EBCBE1}">
                  <a14:hiddenEffects xmlns:a14="http://schemas.microsoft.com/office/drawing/2010/main">
                    <a:effectLst/>
                  </a14:hiddenEffects>
                </a:ext>
              </a:extLst>
            </p:spPr>
            <p:txBody>
              <a:bodyPr wrap="none" fromWordArt="1">
                <a:prstTxWarp prst="textFadeRight">
                  <a:avLst>
                    <a:gd name="adj" fmla="val 33333"/>
                  </a:avLst>
                </a:prstTxWarp>
              </a:bodyPr>
              <a:lstStyle/>
              <a:p>
                <a:pPr algn="ctr"/>
                <a:r>
                  <a:rPr lang="zh-CN" altLang="en-US" sz="3600">
                    <a:ln w="9525">
                      <a:solidFill>
                        <a:srgbClr val="0000FF"/>
                      </a:solidFill>
                      <a:round/>
                    </a:ln>
                    <a:solidFill>
                      <a:srgbClr val="FF0000"/>
                    </a:solidFill>
                    <a:latin typeface="宋体" panose="02010600030101010101" pitchFamily="2" charset="-122"/>
                    <a:ea typeface="宋体" panose="02010600030101010101" pitchFamily="2" charset="-122"/>
                  </a:rPr>
                  <a:t>再    见</a:t>
                </a:r>
              </a:p>
            </p:txBody>
          </p:sp>
          <p:pic>
            <p:nvPicPr>
              <p:cNvPr id="20495" name="Picture 15" descr="051（致敬）"/>
              <p:cNvPicPr>
                <a:picLocks noChangeAspect="1" noChangeArrowheads="1"/>
              </p:cNvPicPr>
              <p:nvPr/>
            </p:nvPicPr>
            <p:blipFill>
              <a:blip r:embed="rId6"/>
              <a:srcRect/>
              <a:stretch>
                <a:fillRect/>
              </a:stretch>
            </p:blipFill>
            <p:spPr bwMode="auto">
              <a:xfrm>
                <a:off x="486" y="48"/>
                <a:ext cx="42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052（致敬）"/>
              <p:cNvPicPr>
                <a:picLocks noChangeAspect="1" noChangeArrowheads="1"/>
              </p:cNvPicPr>
              <p:nvPr/>
            </p:nvPicPr>
            <p:blipFill>
              <a:blip r:embed="rId7"/>
              <a:srcRect/>
              <a:stretch>
                <a:fillRect/>
              </a:stretch>
            </p:blipFill>
            <p:spPr bwMode="auto">
              <a:xfrm>
                <a:off x="1008" y="96"/>
                <a:ext cx="411" cy="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dissolve">
                                      <p:cBhvr>
                                        <p:cTn id="7" dur="500"/>
                                        <p:tgtEl>
                                          <p:spTgt spid="2048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15888"/>
            <a:ext cx="9144000" cy="6742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zh-CN" altLang="en-US" sz="1800" b="0" u="none">
              <a:solidFill>
                <a:schemeClr val="tx1"/>
              </a:solidFill>
            </a:endParaRPr>
          </a:p>
        </p:txBody>
      </p:sp>
      <p:pic>
        <p:nvPicPr>
          <p:cNvPr id="3075" name="Picture 3" descr="32ca5013c1422005034804b3a5a70935"/>
          <p:cNvPicPr>
            <a:picLocks noChangeAspect="1" noChangeArrowheads="1"/>
          </p:cNvPicPr>
          <p:nvPr/>
        </p:nvPicPr>
        <p:blipFill>
          <a:blip r:embed="rId2"/>
          <a:srcRect/>
          <a:stretch>
            <a:fillRect/>
          </a:stretch>
        </p:blipFill>
        <p:spPr bwMode="auto">
          <a:xfrm>
            <a:off x="58738" y="214313"/>
            <a:ext cx="27860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20070912102128589"/>
          <p:cNvPicPr>
            <a:picLocks noChangeAspect="1" noChangeArrowheads="1"/>
          </p:cNvPicPr>
          <p:nvPr/>
        </p:nvPicPr>
        <p:blipFill>
          <a:blip r:embed="rId3" cstate="email"/>
          <a:srcRect/>
          <a:stretch>
            <a:fillRect/>
          </a:stretch>
        </p:blipFill>
        <p:spPr bwMode="auto">
          <a:xfrm>
            <a:off x="58738" y="3800475"/>
            <a:ext cx="2786062"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d10007"/>
          <p:cNvPicPr>
            <a:picLocks noChangeAspect="1" noChangeArrowheads="1"/>
          </p:cNvPicPr>
          <p:nvPr/>
        </p:nvPicPr>
        <p:blipFill>
          <a:blip r:embed="rId4"/>
          <a:srcRect/>
          <a:stretch>
            <a:fillRect/>
          </a:stretch>
        </p:blipFill>
        <p:spPr bwMode="auto">
          <a:xfrm>
            <a:off x="6372225" y="260350"/>
            <a:ext cx="271462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112264954G"/>
          <p:cNvPicPr>
            <a:picLocks noChangeAspect="1" noChangeArrowheads="1"/>
          </p:cNvPicPr>
          <p:nvPr/>
        </p:nvPicPr>
        <p:blipFill>
          <a:blip r:embed="rId5"/>
          <a:srcRect/>
          <a:stretch>
            <a:fillRect/>
          </a:stretch>
        </p:blipFill>
        <p:spPr bwMode="auto">
          <a:xfrm>
            <a:off x="2930525" y="214313"/>
            <a:ext cx="3357563"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5" descr="013am"/>
          <p:cNvPicPr>
            <a:picLocks noChangeAspect="1" noChangeArrowheads="1"/>
          </p:cNvPicPr>
          <p:nvPr/>
        </p:nvPicPr>
        <p:blipFill>
          <a:blip r:embed="rId6"/>
          <a:srcRect/>
          <a:stretch>
            <a:fillRect/>
          </a:stretch>
        </p:blipFill>
        <p:spPr bwMode="auto">
          <a:xfrm>
            <a:off x="6445250" y="3929063"/>
            <a:ext cx="25717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动作按钮: 后退或前一项 9">
            <a:hlinkClick r:id="" action="ppaction://hlinkshowjump?jump=lastslideviewed" highlightClick="1"/>
          </p:cNvPr>
          <p:cNvSpPr>
            <a:spLocks noChangeArrowheads="1"/>
          </p:cNvSpPr>
          <p:nvPr/>
        </p:nvSpPr>
        <p:spPr bwMode="auto">
          <a:xfrm>
            <a:off x="6500813" y="6529388"/>
            <a:ext cx="428625" cy="285750"/>
          </a:xfrm>
          <a:prstGeom prst="actionButtonBackPrevious">
            <a:avLst/>
          </a:prstGeom>
          <a:solidFill>
            <a:schemeClr val="accent1"/>
          </a:solidFill>
          <a:ln w="25400">
            <a:solidFill>
              <a:srgbClr val="89A4A7"/>
            </a:solidFill>
            <a:miter lim="800000"/>
          </a:ln>
        </p:spPr>
        <p:txBody>
          <a:bodyPr anchor="ctr"/>
          <a:lstStyle/>
          <a:p>
            <a:pPr algn="ctr"/>
            <a:endParaRPr lang="zh-CN" altLang="en-US" sz="1800" b="0" u="none">
              <a:solidFill>
                <a:srgbClr val="FFFFFF"/>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amond(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diamond(in)">
                                      <p:cBhvr>
                                        <p:cTn id="12" dur="20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diamond(in)">
                                      <p:cBhvr>
                                        <p:cTn id="17" dur="20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077"/>
                                        </p:tgtEl>
                                        <p:attrNameLst>
                                          <p:attrName>style.visibility</p:attrName>
                                        </p:attrNameLst>
                                      </p:cBhvr>
                                      <p:to>
                                        <p:strVal val="visible"/>
                                      </p:to>
                                    </p:set>
                                    <p:animEffect transition="in" filter="diamond(in)">
                                      <p:cBhvr>
                                        <p:cTn id="22" dur="2000"/>
                                        <p:tgtEl>
                                          <p:spTgt spid="307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diamond(in)">
                                      <p:cBhvr>
                                        <p:cTn id="27" dur="1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p:nvPr/>
        </p:nvGrpSpPr>
        <p:grpSpPr bwMode="auto">
          <a:xfrm>
            <a:off x="2843213" y="1484313"/>
            <a:ext cx="3313112" cy="3913187"/>
            <a:chOff x="0" y="0"/>
            <a:chExt cx="2041" cy="2465"/>
          </a:xfrm>
        </p:grpSpPr>
        <p:pic>
          <p:nvPicPr>
            <p:cNvPr id="5123" name="Picture 3" descr="u=1946238861,1169909399&amp;gp=3"/>
            <p:cNvPicPr>
              <a:picLocks noChangeAspect="1" noChangeArrowheads="1"/>
            </p:cNvPicPr>
            <p:nvPr/>
          </p:nvPicPr>
          <p:blipFill>
            <a:blip r:embed="rId2">
              <a:lum bright="30000" contrast="-6000"/>
            </a:blip>
            <a:srcRect/>
            <a:stretch>
              <a:fillRect/>
            </a:stretch>
          </p:blipFill>
          <p:spPr bwMode="auto">
            <a:xfrm>
              <a:off x="0" y="0"/>
              <a:ext cx="2041" cy="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499" y="2177"/>
              <a:ext cx="6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u="none">
                  <a:solidFill>
                    <a:schemeClr val="tx1"/>
                  </a:solidFill>
                  <a:ea typeface="楷体_GB2312" pitchFamily="1" charset="-122"/>
                </a:rPr>
                <a:t>刮水器</a:t>
              </a:r>
            </a:p>
          </p:txBody>
        </p:sp>
      </p:grpSp>
      <p:grpSp>
        <p:nvGrpSpPr>
          <p:cNvPr id="5125" name="Group 5"/>
          <p:cNvGrpSpPr/>
          <p:nvPr/>
        </p:nvGrpSpPr>
        <p:grpSpPr bwMode="auto">
          <a:xfrm>
            <a:off x="2700338" y="2852738"/>
            <a:ext cx="3671887" cy="2811462"/>
            <a:chOff x="0" y="0"/>
            <a:chExt cx="2224" cy="1771"/>
          </a:xfrm>
        </p:grpSpPr>
        <p:pic>
          <p:nvPicPr>
            <p:cNvPr id="5126" name="Picture 6" descr="000055"/>
            <p:cNvPicPr>
              <a:picLocks noChangeAspect="1" noChangeArrowheads="1"/>
            </p:cNvPicPr>
            <p:nvPr/>
          </p:nvPicPr>
          <p:blipFill>
            <a:blip r:embed="rId3"/>
            <a:srcRect/>
            <a:stretch>
              <a:fillRect/>
            </a:stretch>
          </p:blipFill>
          <p:spPr bwMode="auto">
            <a:xfrm>
              <a:off x="0" y="0"/>
              <a:ext cx="2224"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544" y="1406"/>
              <a:ext cx="13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u="none">
                  <a:solidFill>
                    <a:schemeClr val="tx1"/>
                  </a:solidFill>
                  <a:ea typeface="楷体_GB2312" pitchFamily="1" charset="-122"/>
                </a:rPr>
                <a:t>转动的车轮</a:t>
              </a:r>
            </a:p>
          </p:txBody>
        </p:sp>
      </p:grpSp>
      <p:grpSp>
        <p:nvGrpSpPr>
          <p:cNvPr id="5128" name="Group 8"/>
          <p:cNvGrpSpPr/>
          <p:nvPr/>
        </p:nvGrpSpPr>
        <p:grpSpPr bwMode="auto">
          <a:xfrm>
            <a:off x="3276600" y="2060575"/>
            <a:ext cx="2735263" cy="3168650"/>
            <a:chOff x="0" y="0"/>
            <a:chExt cx="1633" cy="1998"/>
          </a:xfrm>
        </p:grpSpPr>
        <p:pic>
          <p:nvPicPr>
            <p:cNvPr id="5129" name="Picture 9" descr="clock"/>
            <p:cNvPicPr>
              <a:picLocks noChangeAspect="1" noChangeArrowheads="1"/>
            </p:cNvPicPr>
            <p:nvPr/>
          </p:nvPicPr>
          <p:blipFill>
            <a:blip r:embed="rId4">
              <a:lum bright="-18000"/>
            </a:blip>
            <a:srcRect/>
            <a:stretch>
              <a:fillRect/>
            </a:stretch>
          </p:blipFill>
          <p:spPr bwMode="auto">
            <a:xfrm>
              <a:off x="0" y="0"/>
              <a:ext cx="163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0"/>
            <p:cNvSpPr txBox="1">
              <a:spLocks noChangeArrowheads="1"/>
            </p:cNvSpPr>
            <p:nvPr/>
          </p:nvSpPr>
          <p:spPr bwMode="auto">
            <a:xfrm>
              <a:off x="136" y="1633"/>
              <a:ext cx="1364" cy="36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u="none">
                  <a:solidFill>
                    <a:schemeClr val="tx1"/>
                  </a:solidFill>
                  <a:ea typeface="楷体_GB2312" pitchFamily="1" charset="-122"/>
                </a:rPr>
                <a:t>转动的时针</a:t>
              </a:r>
            </a:p>
          </p:txBody>
        </p:sp>
      </p:grpSp>
      <p:grpSp>
        <p:nvGrpSpPr>
          <p:cNvPr id="5131" name="Group 11"/>
          <p:cNvGrpSpPr/>
          <p:nvPr/>
        </p:nvGrpSpPr>
        <p:grpSpPr bwMode="auto">
          <a:xfrm>
            <a:off x="1331913" y="1916113"/>
            <a:ext cx="5111750" cy="3457575"/>
            <a:chOff x="0" y="0"/>
            <a:chExt cx="3175" cy="2180"/>
          </a:xfrm>
        </p:grpSpPr>
        <p:pic>
          <p:nvPicPr>
            <p:cNvPr id="5132" name="Picture 12" descr="秋千"/>
            <p:cNvPicPr>
              <a:picLocks noChangeAspect="1" noChangeArrowheads="1"/>
            </p:cNvPicPr>
            <p:nvPr/>
          </p:nvPicPr>
          <p:blipFill>
            <a:blip r:embed="rId5"/>
            <a:srcRect/>
            <a:stretch>
              <a:fillRect/>
            </a:stretch>
          </p:blipFill>
          <p:spPr bwMode="auto">
            <a:xfrm>
              <a:off x="0" y="0"/>
              <a:ext cx="3175" cy="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13"/>
            <p:cNvSpPr txBox="1">
              <a:spLocks noChangeArrowheads="1"/>
            </p:cNvSpPr>
            <p:nvPr/>
          </p:nvSpPr>
          <p:spPr bwMode="auto">
            <a:xfrm>
              <a:off x="1678" y="1815"/>
              <a:ext cx="8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u="none">
                  <a:solidFill>
                    <a:schemeClr val="tx1"/>
                  </a:solidFill>
                  <a:ea typeface="楷体_GB2312" pitchFamily="1" charset="-122"/>
                </a:rPr>
                <a:t>荡秋千</a:t>
              </a:r>
            </a:p>
          </p:txBody>
        </p:sp>
      </p:grpSp>
      <p:sp>
        <p:nvSpPr>
          <p:cNvPr id="5134" name="Text Box 14"/>
          <p:cNvSpPr txBox="1">
            <a:spLocks noChangeArrowheads="1"/>
          </p:cNvSpPr>
          <p:nvPr/>
        </p:nvSpPr>
        <p:spPr bwMode="auto">
          <a:xfrm>
            <a:off x="1331913" y="5445125"/>
            <a:ext cx="68405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u="none">
                <a:solidFill>
                  <a:srgbClr val="FF0000"/>
                </a:solidFill>
                <a:ea typeface="楷体_GB2312" pitchFamily="1" charset="-122"/>
              </a:rPr>
              <a:t>这些运动有什么共同的特点？</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2.96296E-6 L -0.32292 -0.32569 " pathEditMode="relative" rAng="0" ptsTypes="AA">
                                      <p:cBhvr>
                                        <p:cTn id="6" dur="2000" fill="hold"/>
                                        <p:tgtEl>
                                          <p:spTgt spid="5128"/>
                                        </p:tgtEl>
                                        <p:attrNameLst>
                                          <p:attrName>ppt_x</p:attrName>
                                          <p:attrName>ppt_y</p:attrName>
                                        </p:attrNameLst>
                                      </p:cBhvr>
                                      <p:rCtr x="-16000" y="-16200"/>
                                    </p:animMotion>
                                  </p:childTnLst>
                                </p:cTn>
                              </p:par>
                              <p:par>
                                <p:cTn id="7" presetID="6" presetClass="emph" presetSubtype="0" fill="hold" nodeType="withEffect">
                                  <p:stCondLst>
                                    <p:cond delay="0"/>
                                  </p:stCondLst>
                                  <p:childTnLst>
                                    <p:animScale>
                                      <p:cBhvr>
                                        <p:cTn id="8" dur="2000" fill="hold"/>
                                        <p:tgtEl>
                                          <p:spTgt spid="5128"/>
                                        </p:tgtEl>
                                      </p:cBhvr>
                                      <p:by x="80000" y="80000"/>
                                    </p:animScale>
                                  </p:childTnLst>
                                </p:cTn>
                              </p:par>
                            </p:childTnLst>
                          </p:cTn>
                        </p:par>
                        <p:par>
                          <p:cTn id="9" fill="hold">
                            <p:stCondLst>
                              <p:cond delay="2000"/>
                            </p:stCondLst>
                            <p:childTnLst>
                              <p:par>
                                <p:cTn id="10" presetID="23" presetClass="entr" presetSubtype="16" fill="hold" nodeType="afterEffect">
                                  <p:stCondLst>
                                    <p:cond delay="0"/>
                                  </p:stCondLst>
                                  <p:childTnLst>
                                    <p:set>
                                      <p:cBhvr>
                                        <p:cTn id="11" dur="1" fill="hold">
                                          <p:stCondLst>
                                            <p:cond delay="0"/>
                                          </p:stCondLst>
                                        </p:cTn>
                                        <p:tgtEl>
                                          <p:spTgt spid="5131"/>
                                        </p:tgtEl>
                                        <p:attrNameLst>
                                          <p:attrName>style.visibility</p:attrName>
                                        </p:attrNameLst>
                                      </p:cBhvr>
                                      <p:to>
                                        <p:strVal val="visible"/>
                                      </p:to>
                                    </p:set>
                                    <p:anim calcmode="lin" valueType="num">
                                      <p:cBhvr>
                                        <p:cTn id="12" dur="1000" fill="hold"/>
                                        <p:tgtEl>
                                          <p:spTgt spid="5131"/>
                                        </p:tgtEl>
                                        <p:attrNameLst>
                                          <p:attrName>ppt_w</p:attrName>
                                        </p:attrNameLst>
                                      </p:cBhvr>
                                      <p:tavLst>
                                        <p:tav tm="0">
                                          <p:val>
                                            <p:fltVal val="0"/>
                                          </p:val>
                                        </p:tav>
                                        <p:tav tm="100000">
                                          <p:val>
                                            <p:strVal val="#ppt_w"/>
                                          </p:val>
                                        </p:tav>
                                      </p:tavLst>
                                    </p:anim>
                                    <p:anim calcmode="lin" valueType="num">
                                      <p:cBhvr>
                                        <p:cTn id="13" dur="1000" fill="hold"/>
                                        <p:tgtEl>
                                          <p:spTgt spid="5131"/>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nodeType="clickEffect">
                                  <p:stCondLst>
                                    <p:cond delay="0"/>
                                  </p:stCondLst>
                                  <p:childTnLst>
                                    <p:animMotion origin="layout" path="M 8.33333E-7 -1.48148E-6 L 0.00781 -0.31528 " pathEditMode="relative" rAng="0" ptsTypes="AA">
                                      <p:cBhvr>
                                        <p:cTn id="17" dur="2000" fill="hold"/>
                                        <p:tgtEl>
                                          <p:spTgt spid="5131"/>
                                        </p:tgtEl>
                                        <p:attrNameLst>
                                          <p:attrName>ppt_x</p:attrName>
                                          <p:attrName>ppt_y</p:attrName>
                                        </p:attrNameLst>
                                      </p:cBhvr>
                                      <p:rCtr x="400" y="-15700"/>
                                    </p:animMotion>
                                  </p:childTnLst>
                                </p:cTn>
                              </p:par>
                              <p:par>
                                <p:cTn id="18" presetID="6" presetClass="emph" presetSubtype="0" fill="hold" nodeType="withEffect">
                                  <p:stCondLst>
                                    <p:cond delay="0"/>
                                  </p:stCondLst>
                                  <p:childTnLst>
                                    <p:animScale>
                                      <p:cBhvr>
                                        <p:cTn id="19" dur="2000" fill="hold"/>
                                        <p:tgtEl>
                                          <p:spTgt spid="5131"/>
                                        </p:tgtEl>
                                      </p:cBhvr>
                                      <p:by x="75000" y="75000"/>
                                    </p:animScale>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5125"/>
                                        </p:tgtEl>
                                        <p:attrNameLst>
                                          <p:attrName>style.visibility</p:attrName>
                                        </p:attrNameLst>
                                      </p:cBhvr>
                                      <p:to>
                                        <p:strVal val="visible"/>
                                      </p:to>
                                    </p:set>
                                    <p:anim calcmode="lin" valueType="num">
                                      <p:cBhvr>
                                        <p:cTn id="23" dur="1000" fill="hold"/>
                                        <p:tgtEl>
                                          <p:spTgt spid="5125"/>
                                        </p:tgtEl>
                                        <p:attrNameLst>
                                          <p:attrName>ppt_w</p:attrName>
                                        </p:attrNameLst>
                                      </p:cBhvr>
                                      <p:tavLst>
                                        <p:tav tm="0">
                                          <p:val>
                                            <p:fltVal val="0"/>
                                          </p:val>
                                        </p:tav>
                                        <p:tav tm="100000">
                                          <p:val>
                                            <p:strVal val="#ppt_w"/>
                                          </p:val>
                                        </p:tav>
                                      </p:tavLst>
                                    </p:anim>
                                    <p:anim calcmode="lin" valueType="num">
                                      <p:cBhvr>
                                        <p:cTn id="24" dur="1000" fill="hold"/>
                                        <p:tgtEl>
                                          <p:spTgt spid="512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1.94444E-6 -3.33333E-6 L 0.30295 -0.41481 " pathEditMode="relative" rAng="0" ptsTypes="AA">
                                      <p:cBhvr>
                                        <p:cTn id="28" dur="2000" fill="hold"/>
                                        <p:tgtEl>
                                          <p:spTgt spid="5125"/>
                                        </p:tgtEl>
                                        <p:attrNameLst>
                                          <p:attrName>ppt_x</p:attrName>
                                          <p:attrName>ppt_y</p:attrName>
                                        </p:attrNameLst>
                                      </p:cBhvr>
                                      <p:rCtr x="15100" y="-20600"/>
                                    </p:animMotion>
                                  </p:childTnLst>
                                </p:cTn>
                              </p:par>
                              <p:par>
                                <p:cTn id="29" presetID="6" presetClass="emph" presetSubtype="0" fill="hold" nodeType="withEffect">
                                  <p:stCondLst>
                                    <p:cond delay="0"/>
                                  </p:stCondLst>
                                  <p:childTnLst>
                                    <p:animScale>
                                      <p:cBhvr>
                                        <p:cTn id="30" dur="2000" fill="hold"/>
                                        <p:tgtEl>
                                          <p:spTgt spid="5125"/>
                                        </p:tgtEl>
                                      </p:cBhvr>
                                      <p:by x="80000" y="80000"/>
                                    </p:animScale>
                                  </p:childTnLst>
                                </p:cTn>
                              </p:par>
                            </p:childTnLst>
                          </p:cTn>
                        </p:par>
                        <p:par>
                          <p:cTn id="31" fill="hold">
                            <p:stCondLst>
                              <p:cond delay="2000"/>
                            </p:stCondLst>
                            <p:childTnLst>
                              <p:par>
                                <p:cTn id="32" presetID="23" presetClass="entr" presetSubtype="16" fill="hold" nodeType="afterEffect">
                                  <p:stCondLst>
                                    <p:cond delay="0"/>
                                  </p:stCondLst>
                                  <p:childTnLst>
                                    <p:set>
                                      <p:cBhvr>
                                        <p:cTn id="33" dur="1" fill="hold">
                                          <p:stCondLst>
                                            <p:cond delay="0"/>
                                          </p:stCondLst>
                                        </p:cTn>
                                        <p:tgtEl>
                                          <p:spTgt spid="5122"/>
                                        </p:tgtEl>
                                        <p:attrNameLst>
                                          <p:attrName>style.visibility</p:attrName>
                                        </p:attrNameLst>
                                      </p:cBhvr>
                                      <p:to>
                                        <p:strVal val="visible"/>
                                      </p:to>
                                    </p:set>
                                    <p:anim calcmode="lin" valueType="num">
                                      <p:cBhvr>
                                        <p:cTn id="34" dur="1000" fill="hold"/>
                                        <p:tgtEl>
                                          <p:spTgt spid="5122"/>
                                        </p:tgtEl>
                                        <p:attrNameLst>
                                          <p:attrName>ppt_w</p:attrName>
                                        </p:attrNameLst>
                                      </p:cBhvr>
                                      <p:tavLst>
                                        <p:tav tm="0">
                                          <p:val>
                                            <p:fltVal val="0"/>
                                          </p:val>
                                        </p:tav>
                                        <p:tav tm="100000">
                                          <p:val>
                                            <p:strVal val="#ppt_w"/>
                                          </p:val>
                                        </p:tav>
                                      </p:tavLst>
                                    </p:anim>
                                    <p:anim calcmode="lin" valueType="num">
                                      <p:cBhvr>
                                        <p:cTn id="35" dur="10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5134"/>
                                        </p:tgtEl>
                                        <p:attrNameLst>
                                          <p:attrName>style.visibility</p:attrName>
                                        </p:attrNameLst>
                                      </p:cBhvr>
                                      <p:to>
                                        <p:strVal val="visible"/>
                                      </p:to>
                                    </p:set>
                                    <p:animEffect transition="in" filter="fade">
                                      <p:cBhvr>
                                        <p:cTn id="40" dur="800" decel="100000"/>
                                        <p:tgtEl>
                                          <p:spTgt spid="5134"/>
                                        </p:tgtEl>
                                      </p:cBhvr>
                                    </p:animEffect>
                                    <p:anim calcmode="lin" valueType="num">
                                      <p:cBhvr>
                                        <p:cTn id="41" dur="800" decel="100000" fill="hold"/>
                                        <p:tgtEl>
                                          <p:spTgt spid="5134"/>
                                        </p:tgtEl>
                                        <p:attrNameLst>
                                          <p:attrName>style.rotation</p:attrName>
                                        </p:attrNameLst>
                                      </p:cBhvr>
                                      <p:tavLst>
                                        <p:tav tm="0">
                                          <p:val>
                                            <p:fltVal val="-90"/>
                                          </p:val>
                                        </p:tav>
                                        <p:tav tm="100000">
                                          <p:val>
                                            <p:fltVal val="0"/>
                                          </p:val>
                                        </p:tav>
                                      </p:tavLst>
                                    </p:anim>
                                    <p:anim calcmode="lin" valueType="num">
                                      <p:cBhvr>
                                        <p:cTn id="42" dur="800" decel="100000" fill="hold"/>
                                        <p:tgtEl>
                                          <p:spTgt spid="5134"/>
                                        </p:tgtEl>
                                        <p:attrNameLst>
                                          <p:attrName>ppt_x</p:attrName>
                                        </p:attrNameLst>
                                      </p:cBhvr>
                                      <p:tavLst>
                                        <p:tav tm="0">
                                          <p:val>
                                            <p:strVal val="#ppt_x+0.4"/>
                                          </p:val>
                                        </p:tav>
                                        <p:tav tm="100000">
                                          <p:val>
                                            <p:strVal val="#ppt_x-0.05"/>
                                          </p:val>
                                        </p:tav>
                                      </p:tavLst>
                                    </p:anim>
                                    <p:anim calcmode="lin" valueType="num">
                                      <p:cBhvr>
                                        <p:cTn id="43" dur="800" decel="100000" fill="hold"/>
                                        <p:tgtEl>
                                          <p:spTgt spid="5134"/>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5134"/>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51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p:nvPr/>
        </p:nvGrpSpPr>
        <p:grpSpPr bwMode="auto">
          <a:xfrm>
            <a:off x="1320800" y="-817563"/>
            <a:ext cx="5483225" cy="4872038"/>
            <a:chOff x="0" y="0"/>
            <a:chExt cx="3454" cy="3070"/>
          </a:xfrm>
        </p:grpSpPr>
        <p:grpSp>
          <p:nvGrpSpPr>
            <p:cNvPr id="6147" name="Group 3"/>
            <p:cNvGrpSpPr/>
            <p:nvPr/>
          </p:nvGrpSpPr>
          <p:grpSpPr bwMode="auto">
            <a:xfrm>
              <a:off x="195" y="77"/>
              <a:ext cx="2993" cy="2993"/>
              <a:chOff x="0" y="0"/>
              <a:chExt cx="2993" cy="2993"/>
            </a:xfrm>
          </p:grpSpPr>
          <p:sp>
            <p:nvSpPr>
              <p:cNvPr id="6148" name="Oval 4"/>
              <p:cNvSpPr>
                <a:spLocks noChangeArrowheads="1"/>
              </p:cNvSpPr>
              <p:nvPr/>
            </p:nvSpPr>
            <p:spPr bwMode="auto">
              <a:xfrm>
                <a:off x="0" y="0"/>
                <a:ext cx="2993" cy="2993"/>
              </a:xfrm>
              <a:prstGeom prst="ellipse">
                <a:avLst/>
              </a:prstGeom>
              <a:solidFill>
                <a:schemeClr val="bg1">
                  <a:alpha val="0"/>
                </a:schemeClr>
              </a:solidFill>
              <a:ln w="2540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49" name="未知"/>
              <p:cNvSpPr/>
              <p:nvPr/>
            </p:nvSpPr>
            <p:spPr bwMode="auto">
              <a:xfrm rot="7206199">
                <a:off x="1016" y="2838"/>
                <a:ext cx="34" cy="169"/>
              </a:xfrm>
              <a:custGeom>
                <a:avLst/>
                <a:gdLst>
                  <a:gd name="T0" fmla="*/ 0 w 25"/>
                  <a:gd name="T1" fmla="*/ 0 h 128"/>
                  <a:gd name="T2" fmla="*/ 25 w 25"/>
                  <a:gd name="T3" fmla="*/ 128 h 128"/>
                </a:gdLst>
                <a:ahLst/>
                <a:cxnLst>
                  <a:cxn ang="0">
                    <a:pos x="T0" y="T1"/>
                  </a:cxn>
                  <a:cxn ang="0">
                    <a:pos x="T2" y="T3"/>
                  </a:cxn>
                </a:cxnLst>
                <a:rect l="0" t="0" r="r" b="b"/>
                <a:pathLst>
                  <a:path w="25" h="128">
                    <a:moveTo>
                      <a:pt x="0" y="0"/>
                    </a:moveTo>
                    <a:lnTo>
                      <a:pt x="25" y="128"/>
                    </a:lnTo>
                  </a:path>
                </a:pathLst>
              </a:custGeom>
              <a:noFill/>
              <a:ln w="38100" cmpd="sng">
                <a:solidFill>
                  <a:srgbClr val="000000"/>
                </a:solidFill>
                <a:rou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150" name="Rectangle 6"/>
            <p:cNvSpPr>
              <a:spLocks noChangeArrowheads="1"/>
            </p:cNvSpPr>
            <p:nvPr/>
          </p:nvSpPr>
          <p:spPr bwMode="auto">
            <a:xfrm>
              <a:off x="2320" y="0"/>
              <a:ext cx="1134" cy="294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51" name="Rectangle 7"/>
            <p:cNvSpPr>
              <a:spLocks noChangeArrowheads="1"/>
            </p:cNvSpPr>
            <p:nvPr/>
          </p:nvSpPr>
          <p:spPr bwMode="auto">
            <a:xfrm>
              <a:off x="0" y="0"/>
              <a:ext cx="1134" cy="294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6152" name="Picture 8" descr="秋千"/>
          <p:cNvPicPr>
            <a:picLocks noChangeAspect="1" noChangeArrowheads="1"/>
          </p:cNvPicPr>
          <p:nvPr/>
        </p:nvPicPr>
        <p:blipFill>
          <a:blip r:embed="rId2"/>
          <a:srcRect/>
          <a:stretch>
            <a:fillRect/>
          </a:stretch>
        </p:blipFill>
        <p:spPr bwMode="auto">
          <a:xfrm>
            <a:off x="1517650" y="1196975"/>
            <a:ext cx="504031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p:cNvSpPr txBox="1">
            <a:spLocks noChangeArrowheads="1"/>
          </p:cNvSpPr>
          <p:nvPr/>
        </p:nvSpPr>
        <p:spPr bwMode="auto">
          <a:xfrm>
            <a:off x="2525713" y="3789363"/>
            <a:ext cx="7921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u="none">
                <a:solidFill>
                  <a:schemeClr val="tx1"/>
                </a:solidFill>
                <a:latin typeface="宋体" panose="02010600030101010101" pitchFamily="2" charset="-122"/>
              </a:rPr>
              <a:t>B</a:t>
            </a:r>
            <a:endParaRPr lang="en-US" altLang="zh-CN" u="none">
              <a:solidFill>
                <a:schemeClr val="tx1"/>
              </a:solidFill>
              <a:latin typeface="宋体" panose="02010600030101010101" pitchFamily="2" charset="-122"/>
              <a:cs typeface="Arial" panose="020B0604020202020204" pitchFamily="34" charset="0"/>
            </a:endParaRPr>
          </a:p>
        </p:txBody>
      </p:sp>
      <p:sp>
        <p:nvSpPr>
          <p:cNvPr id="6154" name="未知"/>
          <p:cNvSpPr/>
          <p:nvPr/>
        </p:nvSpPr>
        <p:spPr bwMode="auto">
          <a:xfrm rot="8243784">
            <a:off x="4037013" y="1649413"/>
            <a:ext cx="974725" cy="2266950"/>
          </a:xfrm>
          <a:custGeom>
            <a:avLst/>
            <a:gdLst>
              <a:gd name="T0" fmla="*/ 303 w 303"/>
              <a:gd name="T1" fmla="*/ 0 h 1001"/>
              <a:gd name="T2" fmla="*/ 0 w 303"/>
              <a:gd name="T3" fmla="*/ 1001 h 1001"/>
            </a:gdLst>
            <a:ahLst/>
            <a:cxnLst>
              <a:cxn ang="0">
                <a:pos x="T0" y="T1"/>
              </a:cxn>
              <a:cxn ang="0">
                <a:pos x="T2" y="T3"/>
              </a:cxn>
            </a:cxnLst>
            <a:rect l="0" t="0" r="r" b="b"/>
            <a:pathLst>
              <a:path w="303" h="1001">
                <a:moveTo>
                  <a:pt x="303" y="0"/>
                </a:moveTo>
                <a:lnTo>
                  <a:pt x="0" y="1001"/>
                </a:lnTo>
              </a:path>
            </a:pathLst>
          </a:custGeom>
          <a:noFill/>
          <a:ln w="0" cap="flat" cmpd="sng">
            <a:solidFill>
              <a:srgbClr val="00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155" name="Group 11"/>
          <p:cNvGrpSpPr/>
          <p:nvPr/>
        </p:nvGrpSpPr>
        <p:grpSpPr bwMode="auto">
          <a:xfrm>
            <a:off x="3182938" y="-631825"/>
            <a:ext cx="1825625" cy="4614863"/>
            <a:chOff x="0" y="0"/>
            <a:chExt cx="1150" cy="2908"/>
          </a:xfrm>
        </p:grpSpPr>
        <p:sp>
          <p:nvSpPr>
            <p:cNvPr id="6156" name="Oval 12"/>
            <p:cNvSpPr>
              <a:spLocks noChangeArrowheads="1"/>
            </p:cNvSpPr>
            <p:nvPr/>
          </p:nvSpPr>
          <p:spPr bwMode="auto">
            <a:xfrm rot="8291640">
              <a:off x="550" y="1429"/>
              <a:ext cx="83" cy="71"/>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57" name="未知"/>
            <p:cNvSpPr/>
            <p:nvPr/>
          </p:nvSpPr>
          <p:spPr bwMode="auto">
            <a:xfrm rot="8291640">
              <a:off x="569" y="1464"/>
              <a:ext cx="559" cy="1395"/>
            </a:xfrm>
            <a:custGeom>
              <a:avLst/>
              <a:gdLst>
                <a:gd name="T0" fmla="*/ 303 w 303"/>
                <a:gd name="T1" fmla="*/ 0 h 1001"/>
                <a:gd name="T2" fmla="*/ 0 w 303"/>
                <a:gd name="T3" fmla="*/ 1001 h 1001"/>
              </a:gdLst>
              <a:ahLst/>
              <a:cxnLst>
                <a:cxn ang="0">
                  <a:pos x="T0" y="T1"/>
                </a:cxn>
                <a:cxn ang="0">
                  <a:pos x="T2" y="T3"/>
                </a:cxn>
              </a:cxnLst>
              <a:rect l="0" t="0" r="r" b="b"/>
              <a:pathLst>
                <a:path w="303" h="1001">
                  <a:moveTo>
                    <a:pt x="303" y="0"/>
                  </a:moveTo>
                  <a:lnTo>
                    <a:pt x="0" y="1001"/>
                  </a:lnTo>
                </a:path>
              </a:pathLst>
            </a:custGeom>
            <a:noFill/>
            <a:ln w="0" cap="flat" cmpd="sng">
              <a:solidFill>
                <a:srgbClr val="00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58" name="Oval 14"/>
            <p:cNvSpPr>
              <a:spLocks noChangeArrowheads="1"/>
            </p:cNvSpPr>
            <p:nvPr/>
          </p:nvSpPr>
          <p:spPr bwMode="auto">
            <a:xfrm rot="8291640">
              <a:off x="1056" y="2811"/>
              <a:ext cx="94" cy="97"/>
            </a:xfrm>
            <a:prstGeom prst="ellipse">
              <a:avLst/>
            </a:prstGeom>
            <a:solidFill>
              <a:srgbClr val="FF66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59" name="Group 15"/>
            <p:cNvGrpSpPr/>
            <p:nvPr/>
          </p:nvGrpSpPr>
          <p:grpSpPr bwMode="auto">
            <a:xfrm rot="19091640">
              <a:off x="0" y="0"/>
              <a:ext cx="670" cy="1474"/>
              <a:chOff x="0" y="0"/>
              <a:chExt cx="363" cy="1058"/>
            </a:xfrm>
          </p:grpSpPr>
          <p:sp>
            <p:nvSpPr>
              <p:cNvPr id="6160" name="Oval 16"/>
              <p:cNvSpPr>
                <a:spLocks noChangeArrowheads="1"/>
              </p:cNvSpPr>
              <p:nvPr/>
            </p:nvSpPr>
            <p:spPr bwMode="auto">
              <a:xfrm>
                <a:off x="0" y="1007"/>
                <a:ext cx="45" cy="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61" name="未知"/>
              <p:cNvSpPr/>
              <p:nvPr/>
            </p:nvSpPr>
            <p:spPr bwMode="auto">
              <a:xfrm>
                <a:off x="19" y="36"/>
                <a:ext cx="303" cy="1001"/>
              </a:xfrm>
              <a:custGeom>
                <a:avLst/>
                <a:gdLst>
                  <a:gd name="T0" fmla="*/ 303 w 303"/>
                  <a:gd name="T1" fmla="*/ 0 h 1001"/>
                  <a:gd name="T2" fmla="*/ 0 w 303"/>
                  <a:gd name="T3" fmla="*/ 1001 h 1001"/>
                </a:gdLst>
                <a:ahLst/>
                <a:cxnLst>
                  <a:cxn ang="0">
                    <a:pos x="T0" y="T1"/>
                  </a:cxn>
                  <a:cxn ang="0">
                    <a:pos x="T2" y="T3"/>
                  </a:cxn>
                </a:cxnLst>
                <a:rect l="0" t="0" r="r" b="b"/>
                <a:pathLst>
                  <a:path w="303" h="1001">
                    <a:moveTo>
                      <a:pt x="303" y="0"/>
                    </a:moveTo>
                    <a:lnTo>
                      <a:pt x="0" y="1001"/>
                    </a:lnTo>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62" name="Oval 18"/>
              <p:cNvSpPr>
                <a:spLocks noChangeArrowheads="1"/>
              </p:cNvSpPr>
              <p:nvPr/>
            </p:nvSpPr>
            <p:spPr bwMode="auto">
              <a:xfrm>
                <a:off x="272" y="0"/>
                <a:ext cx="91" cy="90"/>
              </a:xfrm>
              <a:prstGeom prst="ellipse">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163" name="Text Box 19"/>
          <p:cNvSpPr txBox="1">
            <a:spLocks noChangeArrowheads="1"/>
          </p:cNvSpPr>
          <p:nvPr/>
        </p:nvSpPr>
        <p:spPr bwMode="auto">
          <a:xfrm>
            <a:off x="4108450" y="1196975"/>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u="none">
                <a:solidFill>
                  <a:schemeClr val="tx1"/>
                </a:solidFill>
                <a:ea typeface="华文中宋" panose="02010600040101010101" pitchFamily="2" charset="-122"/>
              </a:rPr>
              <a:t>O</a:t>
            </a:r>
          </a:p>
        </p:txBody>
      </p:sp>
      <p:sp>
        <p:nvSpPr>
          <p:cNvPr id="6164" name="Oval 20"/>
          <p:cNvSpPr>
            <a:spLocks noChangeArrowheads="1"/>
          </p:cNvSpPr>
          <p:nvPr/>
        </p:nvSpPr>
        <p:spPr bwMode="auto">
          <a:xfrm rot="2683132">
            <a:off x="4087813" y="1628775"/>
            <a:ext cx="71437" cy="80963"/>
          </a:xfrm>
          <a:prstGeom prst="ellipse">
            <a:avLst/>
          </a:prstGeom>
          <a:solidFill>
            <a:srgbClr val="0000FF"/>
          </a:solidFill>
          <a:ln w="254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65" name="Text Box 21"/>
          <p:cNvSpPr txBox="1">
            <a:spLocks noChangeArrowheads="1"/>
          </p:cNvSpPr>
          <p:nvPr/>
        </p:nvSpPr>
        <p:spPr bwMode="auto">
          <a:xfrm>
            <a:off x="4900613" y="3860800"/>
            <a:ext cx="43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u="none">
                <a:solidFill>
                  <a:schemeClr val="tx1"/>
                </a:solidFill>
                <a:latin typeface="Arial Narrow" panose="020B0606020202030204" pitchFamily="34" charset="0"/>
                <a:ea typeface="黑体" panose="02010609060101010101" pitchFamily="49" charset="-122"/>
              </a:rPr>
              <a:t>A</a:t>
            </a:r>
          </a:p>
        </p:txBody>
      </p:sp>
      <p:sp>
        <p:nvSpPr>
          <p:cNvPr id="6166" name="Oval 22"/>
          <p:cNvSpPr>
            <a:spLocks noChangeArrowheads="1"/>
          </p:cNvSpPr>
          <p:nvPr/>
        </p:nvSpPr>
        <p:spPr bwMode="auto">
          <a:xfrm>
            <a:off x="4860925" y="3810000"/>
            <a:ext cx="144463" cy="142875"/>
          </a:xfrm>
          <a:prstGeom prst="ellipse">
            <a:avLst/>
          </a:prstGeom>
          <a:solidFill>
            <a:srgbClr val="FF66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67" name="Arc 23"/>
          <p:cNvSpPr/>
          <p:nvPr/>
        </p:nvSpPr>
        <p:spPr bwMode="auto">
          <a:xfrm rot="19302019" flipH="1" flipV="1">
            <a:off x="3968750" y="1914525"/>
            <a:ext cx="254000" cy="304800"/>
          </a:xfrm>
          <a:custGeom>
            <a:avLst/>
            <a:gdLst>
              <a:gd name="G0" fmla="+- 0 0 0"/>
              <a:gd name="G1" fmla="+- 21600 0 0"/>
              <a:gd name="G2" fmla="+- 21600 0 0"/>
              <a:gd name="T0" fmla="*/ 0 w 21366"/>
              <a:gd name="T1" fmla="*/ 0 h 21600"/>
              <a:gd name="T2" fmla="*/ 21366 w 21366"/>
              <a:gd name="T3" fmla="*/ 18432 h 21600"/>
              <a:gd name="T4" fmla="*/ 0 w 21366"/>
              <a:gd name="T5" fmla="*/ 21600 h 21600"/>
            </a:gdLst>
            <a:ahLst/>
            <a:cxnLst>
              <a:cxn ang="0">
                <a:pos x="T0" y="T1"/>
              </a:cxn>
              <a:cxn ang="0">
                <a:pos x="T2" y="T3"/>
              </a:cxn>
              <a:cxn ang="0">
                <a:pos x="T4" y="T5"/>
              </a:cxn>
            </a:cxnLst>
            <a:rect l="0" t="0" r="r" b="b"/>
            <a:pathLst>
              <a:path w="21366" h="21600" fill="none" extrusionOk="0">
                <a:moveTo>
                  <a:pt x="-1" y="0"/>
                </a:moveTo>
                <a:cubicBezTo>
                  <a:pt x="10705" y="0"/>
                  <a:pt x="19796" y="7841"/>
                  <a:pt x="21366" y="18431"/>
                </a:cubicBezTo>
              </a:path>
              <a:path w="21366" h="21600" stroke="0" extrusionOk="0">
                <a:moveTo>
                  <a:pt x="-1" y="0"/>
                </a:moveTo>
                <a:cubicBezTo>
                  <a:pt x="10705" y="0"/>
                  <a:pt x="19796" y="7841"/>
                  <a:pt x="21366" y="18431"/>
                </a:cubicBezTo>
                <a:lnTo>
                  <a:pt x="0" y="21600"/>
                </a:lnTo>
                <a:close/>
              </a:path>
            </a:pathLst>
          </a:custGeom>
          <a:noFill/>
          <a:ln w="28575" cap="sq">
            <a:solidFill>
              <a:schemeClr val="tx1"/>
            </a:solidFill>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168" name="Group 24"/>
          <p:cNvGrpSpPr/>
          <p:nvPr/>
        </p:nvGrpSpPr>
        <p:grpSpPr bwMode="auto">
          <a:xfrm>
            <a:off x="3829050" y="2039938"/>
            <a:ext cx="568325" cy="547687"/>
            <a:chOff x="0" y="0"/>
            <a:chExt cx="358" cy="345"/>
          </a:xfrm>
        </p:grpSpPr>
        <p:sp>
          <p:nvSpPr>
            <p:cNvPr id="6169" name="Text Box 25"/>
            <p:cNvSpPr txBox="1">
              <a:spLocks noChangeArrowheads="1"/>
            </p:cNvSpPr>
            <p:nvPr/>
          </p:nvSpPr>
          <p:spPr bwMode="auto">
            <a:xfrm>
              <a:off x="0" y="57"/>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u="none">
                  <a:solidFill>
                    <a:srgbClr val="FF0000"/>
                  </a:solidFill>
                </a:rPr>
                <a:t>45</a:t>
              </a:r>
            </a:p>
          </p:txBody>
        </p:sp>
        <p:sp>
          <p:nvSpPr>
            <p:cNvPr id="6170" name="Text Box 26"/>
            <p:cNvSpPr txBox="1">
              <a:spLocks noChangeArrowheads="1"/>
            </p:cNvSpPr>
            <p:nvPr/>
          </p:nvSpPr>
          <p:spPr bwMode="auto">
            <a:xfrm>
              <a:off x="194" y="0"/>
              <a:ext cx="16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b="0" u="none">
                  <a:solidFill>
                    <a:srgbClr val="FF0000"/>
                  </a:solidFill>
                  <a:latin typeface="隶书" panose="02010509060101010101" pitchFamily="49" charset="-122"/>
                  <a:ea typeface="隶书" panose="02010509060101010101" pitchFamily="49" charset="-122"/>
                </a:rPr>
                <a:t>0</a:t>
              </a:r>
            </a:p>
          </p:txBody>
        </p:sp>
      </p:grpSp>
      <p:sp>
        <p:nvSpPr>
          <p:cNvPr id="6171" name="Text Box 27"/>
          <p:cNvSpPr txBox="1">
            <a:spLocks noChangeArrowheads="1"/>
          </p:cNvSpPr>
          <p:nvPr/>
        </p:nvSpPr>
        <p:spPr bwMode="auto">
          <a:xfrm>
            <a:off x="207963" y="4710113"/>
            <a:ext cx="8936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dirty="0">
                <a:solidFill>
                  <a:schemeClr val="tx1"/>
                </a:solidFill>
                <a:ea typeface="楷体_GB2312" pitchFamily="1" charset="-122"/>
              </a:rPr>
              <a:t>点Ａ绕</a:t>
            </a:r>
            <a:r>
              <a:rPr lang="zh-CN" altLang="en-US" u="none" dirty="0">
                <a:solidFill>
                  <a:schemeClr val="tx1"/>
                </a:solidFill>
              </a:rPr>
              <a:t>＿＿</a:t>
            </a:r>
            <a:r>
              <a:rPr lang="zh-CN" altLang="en-US" u="none" dirty="0">
                <a:solidFill>
                  <a:schemeClr val="tx1"/>
                </a:solidFill>
                <a:ea typeface="楷体_GB2312" pitchFamily="1" charset="-122"/>
              </a:rPr>
              <a:t>点，往</a:t>
            </a:r>
            <a:r>
              <a:rPr lang="zh-CN" altLang="en-US" u="none" dirty="0">
                <a:solidFill>
                  <a:schemeClr val="tx1"/>
                </a:solidFill>
              </a:rPr>
              <a:t>＿＿＿</a:t>
            </a:r>
            <a:r>
              <a:rPr lang="zh-CN" altLang="en-US" u="none" dirty="0">
                <a:solidFill>
                  <a:schemeClr val="tx1"/>
                </a:solidFill>
                <a:ea typeface="楷体_GB2312" pitchFamily="1" charset="-122"/>
              </a:rPr>
              <a:t>方向，转动了</a:t>
            </a:r>
            <a:r>
              <a:rPr lang="zh-CN" altLang="en-US" u="none" dirty="0">
                <a:solidFill>
                  <a:schemeClr val="tx1"/>
                </a:solidFill>
              </a:rPr>
              <a:t>＿＿</a:t>
            </a:r>
            <a:r>
              <a:rPr lang="zh-CN" altLang="en-US" u="none" dirty="0">
                <a:solidFill>
                  <a:schemeClr val="tx1"/>
                </a:solidFill>
                <a:ea typeface="楷体_GB2312" pitchFamily="1" charset="-122"/>
              </a:rPr>
              <a:t>度到点Ｂ．</a:t>
            </a:r>
          </a:p>
        </p:txBody>
      </p:sp>
      <p:sp>
        <p:nvSpPr>
          <p:cNvPr id="6172" name="Text Box 28"/>
          <p:cNvSpPr txBox="1">
            <a:spLocks noChangeArrowheads="1"/>
          </p:cNvSpPr>
          <p:nvPr/>
        </p:nvSpPr>
        <p:spPr bwMode="auto">
          <a:xfrm>
            <a:off x="1452563" y="4611688"/>
            <a:ext cx="5921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u="none">
                <a:solidFill>
                  <a:srgbClr val="FF0000"/>
                </a:solidFill>
              </a:rPr>
              <a:t>Ｏ</a:t>
            </a:r>
          </a:p>
        </p:txBody>
      </p:sp>
      <p:sp>
        <p:nvSpPr>
          <p:cNvPr id="6173" name="Text Box 29"/>
          <p:cNvSpPr txBox="1">
            <a:spLocks noChangeArrowheads="1"/>
          </p:cNvSpPr>
          <p:nvPr/>
        </p:nvSpPr>
        <p:spPr bwMode="auto">
          <a:xfrm>
            <a:off x="3098800" y="4654550"/>
            <a:ext cx="1689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ea typeface="楷体_GB2312" pitchFamily="1" charset="-122"/>
              </a:rPr>
              <a:t>顺时针</a:t>
            </a:r>
          </a:p>
        </p:txBody>
      </p:sp>
      <p:sp>
        <p:nvSpPr>
          <p:cNvPr id="6174" name="Text Box 30"/>
          <p:cNvSpPr txBox="1">
            <a:spLocks noChangeArrowheads="1"/>
          </p:cNvSpPr>
          <p:nvPr/>
        </p:nvSpPr>
        <p:spPr bwMode="auto">
          <a:xfrm>
            <a:off x="6451600" y="4684713"/>
            <a:ext cx="581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u="none">
                <a:solidFill>
                  <a:srgbClr val="FF0000"/>
                </a:solidFill>
                <a:ea typeface="楷体_GB2312" pitchFamily="1" charset="-122"/>
              </a:rPr>
              <a:t>45</a:t>
            </a:r>
          </a:p>
        </p:txBody>
      </p:sp>
      <p:grpSp>
        <p:nvGrpSpPr>
          <p:cNvPr id="6175" name="Group 31"/>
          <p:cNvGrpSpPr/>
          <p:nvPr/>
        </p:nvGrpSpPr>
        <p:grpSpPr bwMode="auto">
          <a:xfrm>
            <a:off x="168275" y="157163"/>
            <a:ext cx="4332288" cy="701675"/>
            <a:chOff x="0" y="0"/>
            <a:chExt cx="2729" cy="442"/>
          </a:xfrm>
        </p:grpSpPr>
        <p:sp>
          <p:nvSpPr>
            <p:cNvPr id="6176" name="Text Box 32"/>
            <p:cNvSpPr txBox="1">
              <a:spLocks noChangeArrowheads="1"/>
            </p:cNvSpPr>
            <p:nvPr/>
          </p:nvSpPr>
          <p:spPr bwMode="auto">
            <a:xfrm>
              <a:off x="350" y="0"/>
              <a:ext cx="23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b="0" u="none" dirty="0">
                  <a:solidFill>
                    <a:srgbClr val="0000FF"/>
                  </a:solidFill>
                  <a:latin typeface="华文行楷" panose="02010800040101010101" pitchFamily="2" charset="-122"/>
                  <a:ea typeface="华文行楷" panose="02010800040101010101" pitchFamily="2" charset="-122"/>
                </a:rPr>
                <a:t> </a:t>
              </a:r>
              <a:r>
                <a:rPr lang="zh-CN" altLang="en-US" sz="4000" b="0" dirty="0">
                  <a:solidFill>
                    <a:srgbClr val="0000FF"/>
                  </a:solidFill>
                  <a:latin typeface="华文行楷" panose="02010800040101010101" pitchFamily="2" charset="-122"/>
                  <a:ea typeface="华文行楷" panose="02010800040101010101" pitchFamily="2" charset="-122"/>
                </a:rPr>
                <a:t>认识旋转 </a:t>
              </a:r>
            </a:p>
          </p:txBody>
        </p:sp>
        <p:pic>
          <p:nvPicPr>
            <p:cNvPr id="6177" name="Picture 33" descr="地球5"/>
            <p:cNvPicPr>
              <a:picLocks noChangeAspect="1" noChangeArrowheads="1"/>
            </p:cNvPicPr>
            <p:nvPr/>
          </p:nvPicPr>
          <p:blipFill>
            <a:blip r:embed="rId3" cstate="email"/>
            <a:srcRect/>
            <a:stretch>
              <a:fillRect/>
            </a:stretch>
          </p:blipFill>
          <p:spPr bwMode="auto">
            <a:xfrm>
              <a:off x="0" y="16"/>
              <a:ext cx="4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78" name="Text Box 34"/>
          <p:cNvSpPr txBox="1">
            <a:spLocks noChangeArrowheads="1"/>
          </p:cNvSpPr>
          <p:nvPr/>
        </p:nvSpPr>
        <p:spPr bwMode="auto">
          <a:xfrm>
            <a:off x="2916238" y="260350"/>
            <a:ext cx="3887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400" u="none" dirty="0">
                <a:solidFill>
                  <a:srgbClr val="FF0000"/>
                </a:solidFill>
                <a:ea typeface="楷体_GB2312" pitchFamily="1" charset="-122"/>
              </a:rPr>
              <a:t>图形的旋转</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6178"/>
                                        </p:tgtEl>
                                        <p:attrNameLst>
                                          <p:attrName>ppt_w</p:attrName>
                                        </p:attrNameLst>
                                      </p:cBhvr>
                                      <p:tavLst>
                                        <p:tav tm="0">
                                          <p:val>
                                            <p:strVal val="ppt_w"/>
                                          </p:val>
                                        </p:tav>
                                        <p:tav tm="100000">
                                          <p:val>
                                            <p:fltVal val="0"/>
                                          </p:val>
                                        </p:tav>
                                      </p:tavLst>
                                    </p:anim>
                                    <p:anim calcmode="lin" valueType="num">
                                      <p:cBhvr>
                                        <p:cTn id="7" dur="500"/>
                                        <p:tgtEl>
                                          <p:spTgt spid="6178"/>
                                        </p:tgtEl>
                                        <p:attrNameLst>
                                          <p:attrName>ppt_h</p:attrName>
                                        </p:attrNameLst>
                                      </p:cBhvr>
                                      <p:tavLst>
                                        <p:tav tm="0">
                                          <p:val>
                                            <p:strVal val="ppt_h"/>
                                          </p:val>
                                        </p:tav>
                                        <p:tav tm="100000">
                                          <p:val>
                                            <p:fltVal val="0"/>
                                          </p:val>
                                        </p:tav>
                                      </p:tavLst>
                                    </p:anim>
                                    <p:set>
                                      <p:cBhvr>
                                        <p:cTn id="8" dur="1" fill="hold">
                                          <p:stCondLst>
                                            <p:cond delay="499"/>
                                          </p:stCondLst>
                                        </p:cTn>
                                        <p:tgtEl>
                                          <p:spTgt spid="6178"/>
                                        </p:tgtEl>
                                        <p:attrNameLst>
                                          <p:attrName>style.visibility</p:attrName>
                                        </p:attrNameLst>
                                      </p:cBhvr>
                                      <p:to>
                                        <p:strVal val="hidden"/>
                                      </p:to>
                                    </p:se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175"/>
                                        </p:tgtEl>
                                        <p:attrNameLst>
                                          <p:attrName>style.visibility</p:attrName>
                                        </p:attrNameLst>
                                      </p:cBhvr>
                                      <p:to>
                                        <p:strVal val="visible"/>
                                      </p:to>
                                    </p:set>
                                    <p:animEffect transition="in" filter="wipe(left)">
                                      <p:cBhvr>
                                        <p:cTn id="12" dur="500"/>
                                        <p:tgtEl>
                                          <p:spTgt spid="617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 calcmode="lin" valueType="num">
                                      <p:cBhvr>
                                        <p:cTn id="17" dur="500" fill="hold"/>
                                        <p:tgtEl>
                                          <p:spTgt spid="6152"/>
                                        </p:tgtEl>
                                        <p:attrNameLst>
                                          <p:attrName>ppt_w</p:attrName>
                                        </p:attrNameLst>
                                      </p:cBhvr>
                                      <p:tavLst>
                                        <p:tav tm="0">
                                          <p:val>
                                            <p:fltVal val="0"/>
                                          </p:val>
                                        </p:tav>
                                        <p:tav tm="100000">
                                          <p:val>
                                            <p:strVal val="#ppt_w"/>
                                          </p:val>
                                        </p:tav>
                                      </p:tavLst>
                                    </p:anim>
                                    <p:anim calcmode="lin" valueType="num">
                                      <p:cBhvr>
                                        <p:cTn id="18" dur="500" fill="hold"/>
                                        <p:tgtEl>
                                          <p:spTgt spid="615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166"/>
                                        </p:tgtEl>
                                        <p:attrNameLst>
                                          <p:attrName>style.visibility</p:attrName>
                                        </p:attrNameLst>
                                      </p:cBhvr>
                                      <p:to>
                                        <p:strVal val="visible"/>
                                      </p:to>
                                    </p:set>
                                    <p:animEffect transition="in" filter="dissolve">
                                      <p:cBhvr>
                                        <p:cTn id="23" dur="500"/>
                                        <p:tgtEl>
                                          <p:spTgt spid="6166"/>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6165"/>
                                        </p:tgtEl>
                                        <p:attrNameLst>
                                          <p:attrName>style.visibility</p:attrName>
                                        </p:attrNameLst>
                                      </p:cBhvr>
                                      <p:to>
                                        <p:strVal val="visible"/>
                                      </p:to>
                                    </p:set>
                                    <p:animEffect transition="in" filter="dissolve">
                                      <p:cBhvr>
                                        <p:cTn id="27" dur="500"/>
                                        <p:tgtEl>
                                          <p:spTgt spid="616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64"/>
                                        </p:tgtEl>
                                        <p:attrNameLst>
                                          <p:attrName>style.visibility</p:attrName>
                                        </p:attrNameLst>
                                      </p:cBhvr>
                                      <p:to>
                                        <p:strVal val="visible"/>
                                      </p:to>
                                    </p:set>
                                    <p:animEffect transition="in" filter="dissolve">
                                      <p:cBhvr>
                                        <p:cTn id="32" dur="500"/>
                                        <p:tgtEl>
                                          <p:spTgt spid="6164"/>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6163"/>
                                        </p:tgtEl>
                                        <p:attrNameLst>
                                          <p:attrName>style.visibility</p:attrName>
                                        </p:attrNameLst>
                                      </p:cBhvr>
                                      <p:to>
                                        <p:strVal val="visible"/>
                                      </p:to>
                                    </p:set>
                                    <p:animEffect transition="in" filter="dissolve">
                                      <p:cBhvr>
                                        <p:cTn id="36" dur="500"/>
                                        <p:tgtEl>
                                          <p:spTgt spid="616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nodeType="clickEffect">
                                  <p:stCondLst>
                                    <p:cond delay="0"/>
                                  </p:stCondLst>
                                  <p:childTnLst>
                                    <p:animEffect transition="out" filter="randombar(horizontal)">
                                      <p:cBhvr>
                                        <p:cTn id="40" dur="500"/>
                                        <p:tgtEl>
                                          <p:spTgt spid="6152"/>
                                        </p:tgtEl>
                                      </p:cBhvr>
                                    </p:animEffect>
                                    <p:set>
                                      <p:cBhvr>
                                        <p:cTn id="41" dur="1" fill="hold">
                                          <p:stCondLst>
                                            <p:cond delay="499"/>
                                          </p:stCondLst>
                                        </p:cTn>
                                        <p:tgtEl>
                                          <p:spTgt spid="615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154"/>
                                        </p:tgtEl>
                                        <p:attrNameLst>
                                          <p:attrName>style.visibility</p:attrName>
                                        </p:attrNameLst>
                                      </p:cBhvr>
                                      <p:to>
                                        <p:strVal val="visible"/>
                                      </p:to>
                                    </p:set>
                                    <p:animEffect transition="in" filter="wipe(up)">
                                      <p:cBhvr>
                                        <p:cTn id="46" dur="500"/>
                                        <p:tgtEl>
                                          <p:spTgt spid="61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6155"/>
                                        </p:tgtEl>
                                        <p:attrNameLst>
                                          <p:attrName>style.visibility</p:attrName>
                                        </p:attrNameLst>
                                      </p:cBhvr>
                                      <p:to>
                                        <p:strVal val="visible"/>
                                      </p:to>
                                    </p:set>
                                    <p:animEffect transition="in" filter="wipe(up)">
                                      <p:cBhvr>
                                        <p:cTn id="51" dur="500"/>
                                        <p:tgtEl>
                                          <p:spTgt spid="6155"/>
                                        </p:tgtEl>
                                      </p:cBhvr>
                                    </p:animEffect>
                                  </p:childTnLst>
                                </p:cTn>
                              </p:par>
                            </p:childTnLst>
                          </p:cTn>
                        </p:par>
                        <p:par>
                          <p:cTn id="52" fill="hold">
                            <p:stCondLst>
                              <p:cond delay="500"/>
                            </p:stCondLst>
                            <p:childTnLst>
                              <p:par>
                                <p:cTn id="53" presetID="8" presetClass="emph" presetSubtype="0" fill="hold" nodeType="afterEffect">
                                  <p:stCondLst>
                                    <p:cond delay="0"/>
                                  </p:stCondLst>
                                  <p:childTnLst>
                                    <p:animRot by="2700000">
                                      <p:cBhvr>
                                        <p:cTn id="54" dur="2000" fill="hold"/>
                                        <p:tgtEl>
                                          <p:spTgt spid="6155"/>
                                        </p:tgtEl>
                                        <p:attrNameLst>
                                          <p:attrName>r</p:attrName>
                                        </p:attrNameLst>
                                      </p:cBhvr>
                                    </p:animRot>
                                  </p:childTnLst>
                                </p:cTn>
                              </p:par>
                              <p:par>
                                <p:cTn id="55" presetID="22" presetClass="entr" presetSubtype="2" fill="hold" nodeType="withEffect">
                                  <p:stCondLst>
                                    <p:cond delay="0"/>
                                  </p:stCondLst>
                                  <p:childTnLst>
                                    <p:set>
                                      <p:cBhvr>
                                        <p:cTn id="56" dur="1" fill="hold">
                                          <p:stCondLst>
                                            <p:cond delay="0"/>
                                          </p:stCondLst>
                                        </p:cTn>
                                        <p:tgtEl>
                                          <p:spTgt spid="6146"/>
                                        </p:tgtEl>
                                        <p:attrNameLst>
                                          <p:attrName>style.visibility</p:attrName>
                                        </p:attrNameLst>
                                      </p:cBhvr>
                                      <p:to>
                                        <p:strVal val="visible"/>
                                      </p:to>
                                    </p:set>
                                    <p:animEffect transition="in" filter="wipe(right)">
                                      <p:cBhvr>
                                        <p:cTn id="57" dur="3000"/>
                                        <p:tgtEl>
                                          <p:spTgt spid="6146"/>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153"/>
                                        </p:tgtEl>
                                        <p:attrNameLst>
                                          <p:attrName>style.visibility</p:attrName>
                                        </p:attrNameLst>
                                      </p:cBhvr>
                                      <p:to>
                                        <p:strVal val="visible"/>
                                      </p:to>
                                    </p:set>
                                    <p:animEffect transition="in" filter="fade">
                                      <p:cBhvr>
                                        <p:cTn id="60" dur="1000"/>
                                        <p:tgtEl>
                                          <p:spTgt spid="6153"/>
                                        </p:tgtEl>
                                      </p:cBhvr>
                                    </p:animEffect>
                                    <p:anim calcmode="lin" valueType="num">
                                      <p:cBhvr>
                                        <p:cTn id="61" dur="1000" fill="hold"/>
                                        <p:tgtEl>
                                          <p:spTgt spid="6153"/>
                                        </p:tgtEl>
                                        <p:attrNameLst>
                                          <p:attrName>ppt_x</p:attrName>
                                        </p:attrNameLst>
                                      </p:cBhvr>
                                      <p:tavLst>
                                        <p:tav tm="0">
                                          <p:val>
                                            <p:strVal val="#ppt_x"/>
                                          </p:val>
                                        </p:tav>
                                        <p:tav tm="100000">
                                          <p:val>
                                            <p:strVal val="#ppt_x"/>
                                          </p:val>
                                        </p:tav>
                                      </p:tavLst>
                                    </p:anim>
                                    <p:anim calcmode="lin" valueType="num">
                                      <p:cBhvr>
                                        <p:cTn id="62" dur="1000" fill="hold"/>
                                        <p:tgtEl>
                                          <p:spTgt spid="6153"/>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8" presetClass="emph" presetSubtype="0" fill="hold" nodeType="afterEffect">
                                  <p:stCondLst>
                                    <p:cond delay="0"/>
                                  </p:stCondLst>
                                  <p:childTnLst>
                                    <p:animRot by="-2699940">
                                      <p:cBhvr>
                                        <p:cTn id="65" dur="2000" fill="hold"/>
                                        <p:tgtEl>
                                          <p:spTgt spid="6155"/>
                                        </p:tgtEl>
                                        <p:attrNameLst>
                                          <p:attrName>r</p:attrName>
                                        </p:attrNameLst>
                                      </p:cBhvr>
                                    </p:animRot>
                                  </p:childTnLst>
                                </p:cTn>
                              </p:par>
                            </p:childTnLst>
                          </p:cTn>
                        </p:par>
                        <p:par>
                          <p:cTn id="66" fill="hold">
                            <p:stCondLst>
                              <p:cond delay="4500"/>
                            </p:stCondLst>
                            <p:childTnLst>
                              <p:par>
                                <p:cTn id="67" presetID="8" presetClass="emph" presetSubtype="0" fill="hold" nodeType="afterEffect">
                                  <p:stCondLst>
                                    <p:cond delay="0"/>
                                  </p:stCondLst>
                                  <p:childTnLst>
                                    <p:animRot by="2700000">
                                      <p:cBhvr>
                                        <p:cTn id="68" dur="2000" fill="hold"/>
                                        <p:tgtEl>
                                          <p:spTgt spid="6155"/>
                                        </p:tgtEl>
                                        <p:attrNameLst>
                                          <p:attrName>r</p:attrName>
                                        </p:attrNameLst>
                                      </p:cBhvr>
                                    </p:animRot>
                                  </p:childTnLst>
                                </p:cTn>
                              </p:par>
                            </p:childTnLst>
                          </p:cTn>
                        </p:par>
                        <p:par>
                          <p:cTn id="69" fill="hold">
                            <p:stCondLst>
                              <p:cond delay="6500"/>
                            </p:stCondLst>
                            <p:childTnLst>
                              <p:par>
                                <p:cTn id="70" presetID="8" presetClass="emph" presetSubtype="0" fill="hold" nodeType="afterEffect">
                                  <p:stCondLst>
                                    <p:cond delay="0"/>
                                  </p:stCondLst>
                                  <p:childTnLst>
                                    <p:animRot by="-2699940">
                                      <p:cBhvr>
                                        <p:cTn id="71" dur="2000" fill="hold"/>
                                        <p:tgtEl>
                                          <p:spTgt spid="6155"/>
                                        </p:tgtEl>
                                        <p:attrNameLst>
                                          <p:attrName>r</p:attrName>
                                        </p:attrNameLst>
                                      </p:cBhvr>
                                    </p:animRot>
                                  </p:childTnLst>
                                </p:cTn>
                              </p:par>
                            </p:childTnLst>
                          </p:cTn>
                        </p:par>
                        <p:par>
                          <p:cTn id="72" fill="hold">
                            <p:stCondLst>
                              <p:cond delay="8500"/>
                            </p:stCondLst>
                            <p:childTnLst>
                              <p:par>
                                <p:cTn id="73" presetID="8" presetClass="emph" presetSubtype="0" fill="hold" nodeType="afterEffect">
                                  <p:stCondLst>
                                    <p:cond delay="0"/>
                                  </p:stCondLst>
                                  <p:childTnLst>
                                    <p:animRot by="2700000">
                                      <p:cBhvr>
                                        <p:cTn id="74" dur="2000" fill="hold"/>
                                        <p:tgtEl>
                                          <p:spTgt spid="6155"/>
                                        </p:tgtEl>
                                        <p:attrNameLst>
                                          <p:attrName>r</p:attrName>
                                        </p:attrNameLst>
                                      </p:cBhvr>
                                    </p:animRot>
                                  </p:childTnLst>
                                </p:cTn>
                              </p:par>
                            </p:childTnLst>
                          </p:cTn>
                        </p:par>
                        <p:par>
                          <p:cTn id="75" fill="hold">
                            <p:stCondLst>
                              <p:cond delay="10500"/>
                            </p:stCondLst>
                            <p:childTnLst>
                              <p:par>
                                <p:cTn id="76" presetID="22" presetClass="entr" presetSubtype="2" fill="hold" grpId="0" nodeType="afterEffect">
                                  <p:stCondLst>
                                    <p:cond delay="0"/>
                                  </p:stCondLst>
                                  <p:childTnLst>
                                    <p:set>
                                      <p:cBhvr>
                                        <p:cTn id="77" dur="1" fill="hold">
                                          <p:stCondLst>
                                            <p:cond delay="0"/>
                                          </p:stCondLst>
                                        </p:cTn>
                                        <p:tgtEl>
                                          <p:spTgt spid="6167"/>
                                        </p:tgtEl>
                                        <p:attrNameLst>
                                          <p:attrName>style.visibility</p:attrName>
                                        </p:attrNameLst>
                                      </p:cBhvr>
                                      <p:to>
                                        <p:strVal val="visible"/>
                                      </p:to>
                                    </p:set>
                                    <p:animEffect transition="in" filter="wipe(right)">
                                      <p:cBhvr>
                                        <p:cTn id="78" dur="500"/>
                                        <p:tgtEl>
                                          <p:spTgt spid="6167"/>
                                        </p:tgtEl>
                                      </p:cBhvr>
                                    </p:animEffect>
                                  </p:childTnLst>
                                </p:cTn>
                              </p:par>
                            </p:childTnLst>
                          </p:cTn>
                        </p:par>
                        <p:par>
                          <p:cTn id="79" fill="hold">
                            <p:stCondLst>
                              <p:cond delay="11000"/>
                            </p:stCondLst>
                            <p:childTnLst>
                              <p:par>
                                <p:cTn id="80" presetID="42" presetClass="entr" presetSubtype="0" fill="hold" nodeType="afterEffect">
                                  <p:stCondLst>
                                    <p:cond delay="0"/>
                                  </p:stCondLst>
                                  <p:childTnLst>
                                    <p:set>
                                      <p:cBhvr>
                                        <p:cTn id="81" dur="1" fill="hold">
                                          <p:stCondLst>
                                            <p:cond delay="0"/>
                                          </p:stCondLst>
                                        </p:cTn>
                                        <p:tgtEl>
                                          <p:spTgt spid="6168"/>
                                        </p:tgtEl>
                                        <p:attrNameLst>
                                          <p:attrName>style.visibility</p:attrName>
                                        </p:attrNameLst>
                                      </p:cBhvr>
                                      <p:to>
                                        <p:strVal val="visible"/>
                                      </p:to>
                                    </p:set>
                                    <p:animEffect transition="in" filter="fade">
                                      <p:cBhvr>
                                        <p:cTn id="82" dur="1000"/>
                                        <p:tgtEl>
                                          <p:spTgt spid="6168"/>
                                        </p:tgtEl>
                                      </p:cBhvr>
                                    </p:animEffect>
                                    <p:anim calcmode="lin" valueType="num">
                                      <p:cBhvr>
                                        <p:cTn id="83" dur="1000" fill="hold"/>
                                        <p:tgtEl>
                                          <p:spTgt spid="6168"/>
                                        </p:tgtEl>
                                        <p:attrNameLst>
                                          <p:attrName>ppt_x</p:attrName>
                                        </p:attrNameLst>
                                      </p:cBhvr>
                                      <p:tavLst>
                                        <p:tav tm="0">
                                          <p:val>
                                            <p:strVal val="#ppt_x"/>
                                          </p:val>
                                        </p:tav>
                                        <p:tav tm="100000">
                                          <p:val>
                                            <p:strVal val="#ppt_x"/>
                                          </p:val>
                                        </p:tav>
                                      </p:tavLst>
                                    </p:anim>
                                    <p:anim calcmode="lin" valueType="num">
                                      <p:cBhvr>
                                        <p:cTn id="84" dur="1000" fill="hold"/>
                                        <p:tgtEl>
                                          <p:spTgt spid="616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0" presetClass="entr" presetSubtype="0" fill="hold" grpId="0" nodeType="clickEffect">
                                  <p:stCondLst>
                                    <p:cond delay="0"/>
                                  </p:stCondLst>
                                  <p:childTnLst>
                                    <p:set>
                                      <p:cBhvr>
                                        <p:cTn id="88" dur="1" fill="hold">
                                          <p:stCondLst>
                                            <p:cond delay="0"/>
                                          </p:stCondLst>
                                        </p:cTn>
                                        <p:tgtEl>
                                          <p:spTgt spid="6171"/>
                                        </p:tgtEl>
                                        <p:attrNameLst>
                                          <p:attrName>style.visibility</p:attrName>
                                        </p:attrNameLst>
                                      </p:cBhvr>
                                      <p:to>
                                        <p:strVal val="visible"/>
                                      </p:to>
                                    </p:set>
                                    <p:animEffect transition="in" filter="fade">
                                      <p:cBhvr>
                                        <p:cTn id="89" dur="800" decel="100000"/>
                                        <p:tgtEl>
                                          <p:spTgt spid="6171"/>
                                        </p:tgtEl>
                                      </p:cBhvr>
                                    </p:animEffect>
                                    <p:anim calcmode="lin" valueType="num">
                                      <p:cBhvr>
                                        <p:cTn id="90" dur="800" decel="100000" fill="hold"/>
                                        <p:tgtEl>
                                          <p:spTgt spid="6171"/>
                                        </p:tgtEl>
                                        <p:attrNameLst>
                                          <p:attrName>style.rotation</p:attrName>
                                        </p:attrNameLst>
                                      </p:cBhvr>
                                      <p:tavLst>
                                        <p:tav tm="0">
                                          <p:val>
                                            <p:fltVal val="-90"/>
                                          </p:val>
                                        </p:tav>
                                        <p:tav tm="100000">
                                          <p:val>
                                            <p:fltVal val="0"/>
                                          </p:val>
                                        </p:tav>
                                      </p:tavLst>
                                    </p:anim>
                                    <p:anim calcmode="lin" valueType="num">
                                      <p:cBhvr>
                                        <p:cTn id="91" dur="800" decel="100000" fill="hold"/>
                                        <p:tgtEl>
                                          <p:spTgt spid="6171"/>
                                        </p:tgtEl>
                                        <p:attrNameLst>
                                          <p:attrName>ppt_x</p:attrName>
                                        </p:attrNameLst>
                                      </p:cBhvr>
                                      <p:tavLst>
                                        <p:tav tm="0">
                                          <p:val>
                                            <p:strVal val="#ppt_x+0.4"/>
                                          </p:val>
                                        </p:tav>
                                        <p:tav tm="100000">
                                          <p:val>
                                            <p:strVal val="#ppt_x-0.05"/>
                                          </p:val>
                                        </p:tav>
                                      </p:tavLst>
                                    </p:anim>
                                    <p:anim calcmode="lin" valueType="num">
                                      <p:cBhvr>
                                        <p:cTn id="92" dur="800" decel="100000" fill="hold"/>
                                        <p:tgtEl>
                                          <p:spTgt spid="6171"/>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6171"/>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6171"/>
                                        </p:tgtEl>
                                        <p:attrNameLst>
                                          <p:attrName>ppt_y</p:attrName>
                                        </p:attrNameLst>
                                      </p:cBhvr>
                                      <p:tavLst>
                                        <p:tav tm="0">
                                          <p:val>
                                            <p:strVal val="#ppt_y+0.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6172"/>
                                        </p:tgtEl>
                                        <p:attrNameLst>
                                          <p:attrName>style.visibility</p:attrName>
                                        </p:attrNameLst>
                                      </p:cBhvr>
                                      <p:to>
                                        <p:strVal val="visible"/>
                                      </p:to>
                                    </p:set>
                                    <p:animEffect transition="in" filter="fade">
                                      <p:cBhvr>
                                        <p:cTn id="99" dur="1000"/>
                                        <p:tgtEl>
                                          <p:spTgt spid="6172"/>
                                        </p:tgtEl>
                                      </p:cBhvr>
                                    </p:animEffect>
                                    <p:anim calcmode="lin" valueType="num">
                                      <p:cBhvr>
                                        <p:cTn id="100" dur="1000" fill="hold"/>
                                        <p:tgtEl>
                                          <p:spTgt spid="6172"/>
                                        </p:tgtEl>
                                        <p:attrNameLst>
                                          <p:attrName>ppt_x</p:attrName>
                                        </p:attrNameLst>
                                      </p:cBhvr>
                                      <p:tavLst>
                                        <p:tav tm="0">
                                          <p:val>
                                            <p:strVal val="#ppt_x"/>
                                          </p:val>
                                        </p:tav>
                                        <p:tav tm="100000">
                                          <p:val>
                                            <p:strVal val="#ppt_x"/>
                                          </p:val>
                                        </p:tav>
                                      </p:tavLst>
                                    </p:anim>
                                    <p:anim calcmode="lin" valueType="num">
                                      <p:cBhvr>
                                        <p:cTn id="101" dur="1000" fill="hold"/>
                                        <p:tgtEl>
                                          <p:spTgt spid="6172"/>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6173"/>
                                        </p:tgtEl>
                                        <p:attrNameLst>
                                          <p:attrName>style.visibility</p:attrName>
                                        </p:attrNameLst>
                                      </p:cBhvr>
                                      <p:to>
                                        <p:strVal val="visible"/>
                                      </p:to>
                                    </p:set>
                                    <p:animEffect transition="in" filter="fade">
                                      <p:cBhvr>
                                        <p:cTn id="106" dur="1000"/>
                                        <p:tgtEl>
                                          <p:spTgt spid="6173"/>
                                        </p:tgtEl>
                                      </p:cBhvr>
                                    </p:animEffect>
                                    <p:anim calcmode="lin" valueType="num">
                                      <p:cBhvr>
                                        <p:cTn id="107" dur="1000" fill="hold"/>
                                        <p:tgtEl>
                                          <p:spTgt spid="6173"/>
                                        </p:tgtEl>
                                        <p:attrNameLst>
                                          <p:attrName>ppt_x</p:attrName>
                                        </p:attrNameLst>
                                      </p:cBhvr>
                                      <p:tavLst>
                                        <p:tav tm="0">
                                          <p:val>
                                            <p:strVal val="#ppt_x"/>
                                          </p:val>
                                        </p:tav>
                                        <p:tav tm="100000">
                                          <p:val>
                                            <p:strVal val="#ppt_x"/>
                                          </p:val>
                                        </p:tav>
                                      </p:tavLst>
                                    </p:anim>
                                    <p:anim calcmode="lin" valueType="num">
                                      <p:cBhvr>
                                        <p:cTn id="108" dur="1000" fill="hold"/>
                                        <p:tgtEl>
                                          <p:spTgt spid="6173"/>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174"/>
                                        </p:tgtEl>
                                        <p:attrNameLst>
                                          <p:attrName>style.visibility</p:attrName>
                                        </p:attrNameLst>
                                      </p:cBhvr>
                                      <p:to>
                                        <p:strVal val="visible"/>
                                      </p:to>
                                    </p:set>
                                    <p:animEffect transition="in" filter="fade">
                                      <p:cBhvr>
                                        <p:cTn id="113" dur="1000"/>
                                        <p:tgtEl>
                                          <p:spTgt spid="6174"/>
                                        </p:tgtEl>
                                      </p:cBhvr>
                                    </p:animEffect>
                                    <p:anim calcmode="lin" valueType="num">
                                      <p:cBhvr>
                                        <p:cTn id="114" dur="1000" fill="hold"/>
                                        <p:tgtEl>
                                          <p:spTgt spid="6174"/>
                                        </p:tgtEl>
                                        <p:attrNameLst>
                                          <p:attrName>ppt_x</p:attrName>
                                        </p:attrNameLst>
                                      </p:cBhvr>
                                      <p:tavLst>
                                        <p:tav tm="0">
                                          <p:val>
                                            <p:strVal val="#ppt_x"/>
                                          </p:val>
                                        </p:tav>
                                        <p:tav tm="100000">
                                          <p:val>
                                            <p:strVal val="#ppt_x"/>
                                          </p:val>
                                        </p:tav>
                                      </p:tavLst>
                                    </p:anim>
                                    <p:anim calcmode="lin" valueType="num">
                                      <p:cBhvr>
                                        <p:cTn id="115" dur="1000" fill="hold"/>
                                        <p:tgtEl>
                                          <p:spTgt spid="6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utoUpdateAnimBg="0"/>
      <p:bldP spid="6154" grpId="0" animBg="1"/>
      <p:bldP spid="6163" grpId="0" autoUpdateAnimBg="0"/>
      <p:bldP spid="6164" grpId="0" animBg="1"/>
      <p:bldP spid="6165" grpId="0" autoUpdateAnimBg="0"/>
      <p:bldP spid="6166" grpId="0" animBg="1"/>
      <p:bldP spid="6167" grpId="0" animBg="1"/>
      <p:bldP spid="6171" grpId="0" autoUpdateAnimBg="0"/>
      <p:bldP spid="6172" grpId="0" autoUpdateAnimBg="0"/>
      <p:bldP spid="6173" grpId="0" autoUpdateAnimBg="0"/>
      <p:bldP spid="6174" grpId="0" autoUpdateAnimBg="0"/>
      <p:bldP spid="617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p:nvPr/>
        </p:nvGrpSpPr>
        <p:grpSpPr bwMode="auto">
          <a:xfrm>
            <a:off x="0" y="815975"/>
            <a:ext cx="8583613" cy="7345363"/>
            <a:chOff x="0" y="0"/>
            <a:chExt cx="5407" cy="4627"/>
          </a:xfrm>
        </p:grpSpPr>
        <p:sp>
          <p:nvSpPr>
            <p:cNvPr id="7171" name="Oval 3"/>
            <p:cNvSpPr>
              <a:spLocks noChangeArrowheads="1"/>
            </p:cNvSpPr>
            <p:nvPr/>
          </p:nvSpPr>
          <p:spPr bwMode="auto">
            <a:xfrm>
              <a:off x="508" y="0"/>
              <a:ext cx="4627" cy="4627"/>
            </a:xfrm>
            <a:prstGeom prst="ellipse">
              <a:avLst/>
            </a:prstGeom>
            <a:solidFill>
              <a:schemeClr val="bg1">
                <a:alpha val="0"/>
              </a:schemeClr>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72" name="Rectangle 4"/>
            <p:cNvSpPr>
              <a:spLocks noChangeArrowheads="1"/>
            </p:cNvSpPr>
            <p:nvPr/>
          </p:nvSpPr>
          <p:spPr bwMode="auto">
            <a:xfrm>
              <a:off x="0" y="421"/>
              <a:ext cx="1474" cy="3385"/>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73" name="Rectangle 5"/>
            <p:cNvSpPr>
              <a:spLocks noChangeArrowheads="1"/>
            </p:cNvSpPr>
            <p:nvPr/>
          </p:nvSpPr>
          <p:spPr bwMode="auto">
            <a:xfrm rot="877915">
              <a:off x="4500" y="1305"/>
              <a:ext cx="907" cy="272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74" name="Group 6"/>
          <p:cNvGrpSpPr/>
          <p:nvPr/>
        </p:nvGrpSpPr>
        <p:grpSpPr bwMode="auto">
          <a:xfrm>
            <a:off x="2832100" y="3357563"/>
            <a:ext cx="3097213" cy="2822575"/>
            <a:chOff x="0" y="0"/>
            <a:chExt cx="1951" cy="1778"/>
          </a:xfrm>
        </p:grpSpPr>
        <p:sp>
          <p:nvSpPr>
            <p:cNvPr id="7175" name="Oval 7"/>
            <p:cNvSpPr>
              <a:spLocks noChangeArrowheads="1"/>
            </p:cNvSpPr>
            <p:nvPr/>
          </p:nvSpPr>
          <p:spPr bwMode="auto">
            <a:xfrm>
              <a:off x="234" y="0"/>
              <a:ext cx="1542" cy="1542"/>
            </a:xfrm>
            <a:prstGeom prst="ellipse">
              <a:avLst/>
            </a:prstGeom>
            <a:solidFill>
              <a:schemeClr val="bg1">
                <a:alpha val="0"/>
              </a:schemeClr>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76" name="Rectangle 8"/>
            <p:cNvSpPr>
              <a:spLocks noChangeArrowheads="1"/>
            </p:cNvSpPr>
            <p:nvPr/>
          </p:nvSpPr>
          <p:spPr bwMode="auto">
            <a:xfrm rot="17224655">
              <a:off x="810" y="638"/>
              <a:ext cx="1553" cy="726"/>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77" name="Rectangle 9"/>
            <p:cNvSpPr>
              <a:spLocks noChangeArrowheads="1"/>
            </p:cNvSpPr>
            <p:nvPr/>
          </p:nvSpPr>
          <p:spPr bwMode="auto">
            <a:xfrm rot="17767236">
              <a:off x="207" y="378"/>
              <a:ext cx="847" cy="1261"/>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78" name="Group 10"/>
          <p:cNvGrpSpPr/>
          <p:nvPr/>
        </p:nvGrpSpPr>
        <p:grpSpPr bwMode="auto">
          <a:xfrm>
            <a:off x="168275" y="157163"/>
            <a:ext cx="4332288" cy="701675"/>
            <a:chOff x="0" y="0"/>
            <a:chExt cx="2729" cy="442"/>
          </a:xfrm>
        </p:grpSpPr>
        <p:sp>
          <p:nvSpPr>
            <p:cNvPr id="7179" name="Text Box 11"/>
            <p:cNvSpPr txBox="1">
              <a:spLocks noChangeArrowheads="1"/>
            </p:cNvSpPr>
            <p:nvPr/>
          </p:nvSpPr>
          <p:spPr bwMode="auto">
            <a:xfrm>
              <a:off x="350" y="0"/>
              <a:ext cx="23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u="none" dirty="0">
                  <a:solidFill>
                    <a:srgbClr val="0000FF"/>
                  </a:solidFill>
                  <a:latin typeface="华文行楷" panose="02010800040101010101" pitchFamily="2" charset="-122"/>
                  <a:ea typeface="华文行楷" panose="02010800040101010101" pitchFamily="2" charset="-122"/>
                </a:rPr>
                <a:t> </a:t>
              </a:r>
              <a:r>
                <a:rPr lang="zh-CN" altLang="en-US" sz="4000" dirty="0">
                  <a:solidFill>
                    <a:srgbClr val="0000FF"/>
                  </a:solidFill>
                  <a:latin typeface="华文行楷" panose="02010800040101010101" pitchFamily="2" charset="-122"/>
                  <a:ea typeface="华文行楷" panose="02010800040101010101" pitchFamily="2" charset="-122"/>
                </a:rPr>
                <a:t>认识旋转 </a:t>
              </a:r>
            </a:p>
          </p:txBody>
        </p:sp>
        <p:pic>
          <p:nvPicPr>
            <p:cNvPr id="7180" name="Picture 12" descr="地球5"/>
            <p:cNvPicPr>
              <a:picLocks noChangeAspect="1" noChangeArrowheads="1"/>
            </p:cNvPicPr>
            <p:nvPr/>
          </p:nvPicPr>
          <p:blipFill>
            <a:blip r:embed="rId3" cstate="email"/>
            <a:srcRect/>
            <a:stretch>
              <a:fillRect/>
            </a:stretch>
          </p:blipFill>
          <p:spPr bwMode="auto">
            <a:xfrm>
              <a:off x="0" y="16"/>
              <a:ext cx="4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81" name="Rectangle 13"/>
          <p:cNvSpPr>
            <a:spLocks noChangeArrowheads="1"/>
          </p:cNvSpPr>
          <p:nvPr/>
        </p:nvSpPr>
        <p:spPr bwMode="auto">
          <a:xfrm>
            <a:off x="4103688" y="4627563"/>
            <a:ext cx="2762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altLang="zh-CN" u="none">
                <a:solidFill>
                  <a:srgbClr val="000000"/>
                </a:solidFill>
              </a:rPr>
              <a:t>O</a:t>
            </a:r>
            <a:endParaRPr lang="en-US" altLang="zh-CN" sz="3600" u="none">
              <a:solidFill>
                <a:schemeClr val="tx1"/>
              </a:solidFill>
              <a:latin typeface="宋体" panose="02010600030101010101" pitchFamily="2" charset="-122"/>
            </a:endParaRPr>
          </a:p>
        </p:txBody>
      </p:sp>
      <p:sp>
        <p:nvSpPr>
          <p:cNvPr id="7182" name="Oval 14"/>
          <p:cNvSpPr>
            <a:spLocks noChangeArrowheads="1"/>
          </p:cNvSpPr>
          <p:nvPr/>
        </p:nvSpPr>
        <p:spPr bwMode="auto">
          <a:xfrm>
            <a:off x="4406900" y="4514850"/>
            <a:ext cx="98425" cy="98425"/>
          </a:xfrm>
          <a:prstGeom prst="ellipse">
            <a:avLst/>
          </a:prstGeom>
          <a:solidFill>
            <a:srgbClr val="0000FF"/>
          </a:solidFill>
          <a:ln w="66675">
            <a:solidFill>
              <a:srgbClr val="0000FF"/>
            </a:solidFill>
            <a:round/>
          </a:ln>
        </p:spPr>
        <p:txBody>
          <a:bodyPr/>
          <a:lstStyle/>
          <a:p>
            <a:endParaRPr lang="zh-CN" altLang="en-US"/>
          </a:p>
        </p:txBody>
      </p:sp>
      <p:grpSp>
        <p:nvGrpSpPr>
          <p:cNvPr id="7183" name="Group 15"/>
          <p:cNvGrpSpPr/>
          <p:nvPr/>
        </p:nvGrpSpPr>
        <p:grpSpPr bwMode="auto">
          <a:xfrm>
            <a:off x="1166813" y="2687638"/>
            <a:ext cx="6573837" cy="3687762"/>
            <a:chOff x="0" y="0"/>
            <a:chExt cx="4141" cy="2323"/>
          </a:xfrm>
        </p:grpSpPr>
        <p:grpSp>
          <p:nvGrpSpPr>
            <p:cNvPr id="7184" name="Group 16"/>
            <p:cNvGrpSpPr/>
            <p:nvPr/>
          </p:nvGrpSpPr>
          <p:grpSpPr bwMode="auto">
            <a:xfrm>
              <a:off x="0" y="0"/>
              <a:ext cx="4141" cy="2323"/>
              <a:chOff x="0" y="0"/>
              <a:chExt cx="4141" cy="2323"/>
            </a:xfrm>
          </p:grpSpPr>
          <p:grpSp>
            <p:nvGrpSpPr>
              <p:cNvPr id="7185" name="Group 17"/>
              <p:cNvGrpSpPr/>
              <p:nvPr/>
            </p:nvGrpSpPr>
            <p:grpSpPr bwMode="auto">
              <a:xfrm flipV="1">
                <a:off x="2463" y="0"/>
                <a:ext cx="1678" cy="561"/>
                <a:chOff x="0" y="0"/>
                <a:chExt cx="1331" cy="739"/>
              </a:xfrm>
            </p:grpSpPr>
            <p:sp>
              <p:nvSpPr>
                <p:cNvPr id="7186" name="Line 18"/>
                <p:cNvSpPr>
                  <a:spLocks noChangeShapeType="1"/>
                </p:cNvSpPr>
                <p:nvPr/>
              </p:nvSpPr>
              <p:spPr bwMode="auto">
                <a:xfrm>
                  <a:off x="18" y="18"/>
                  <a:ext cx="1285" cy="693"/>
                </a:xfrm>
                <a:prstGeom prst="line">
                  <a:avLst/>
                </a:prstGeom>
                <a:noFill/>
                <a:ln w="508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87" name="Oval 19"/>
                <p:cNvSpPr>
                  <a:spLocks noChangeArrowheads="1"/>
                </p:cNvSpPr>
                <p:nvPr/>
              </p:nvSpPr>
              <p:spPr bwMode="auto">
                <a:xfrm>
                  <a:off x="0" y="0"/>
                  <a:ext cx="46" cy="46"/>
                </a:xfrm>
                <a:prstGeom prst="ellipse">
                  <a:avLst/>
                </a:prstGeom>
                <a:solidFill>
                  <a:srgbClr val="FF0000"/>
                </a:solidFill>
                <a:ln w="0">
                  <a:solidFill>
                    <a:srgbClr val="0000FF"/>
                  </a:solidFill>
                  <a:round/>
                </a:ln>
              </p:spPr>
              <p:txBody>
                <a:bodyPr/>
                <a:lstStyle/>
                <a:p>
                  <a:endParaRPr lang="zh-CN" altLang="en-US"/>
                </a:p>
              </p:txBody>
            </p:sp>
            <p:sp>
              <p:nvSpPr>
                <p:cNvPr id="7188" name="Oval 20"/>
                <p:cNvSpPr>
                  <a:spLocks noChangeArrowheads="1"/>
                </p:cNvSpPr>
                <p:nvPr/>
              </p:nvSpPr>
              <p:spPr bwMode="auto">
                <a:xfrm>
                  <a:off x="1284" y="693"/>
                  <a:ext cx="47" cy="46"/>
                </a:xfrm>
                <a:prstGeom prst="ellipse">
                  <a:avLst/>
                </a:prstGeom>
                <a:solidFill>
                  <a:srgbClr val="FF0000"/>
                </a:solidFill>
                <a:ln w="0">
                  <a:solidFill>
                    <a:srgbClr val="0000FF"/>
                  </a:solidFill>
                  <a:round/>
                </a:ln>
              </p:spPr>
              <p:txBody>
                <a:bodyPr/>
                <a:lstStyle/>
                <a:p>
                  <a:endParaRPr lang="zh-CN" altLang="en-US"/>
                </a:p>
              </p:txBody>
            </p:sp>
          </p:grpSp>
          <p:sp>
            <p:nvSpPr>
              <p:cNvPr id="7189" name="未知"/>
              <p:cNvSpPr/>
              <p:nvPr/>
            </p:nvSpPr>
            <p:spPr bwMode="auto">
              <a:xfrm flipH="1">
                <a:off x="2055" y="544"/>
                <a:ext cx="454" cy="635"/>
              </a:xfrm>
              <a:custGeom>
                <a:avLst/>
                <a:gdLst>
                  <a:gd name="T0" fmla="*/ 0 w 948"/>
                  <a:gd name="T1" fmla="*/ 0 h 1625"/>
                  <a:gd name="T2" fmla="*/ 948 w 948"/>
                  <a:gd name="T3" fmla="*/ 1625 h 1625"/>
                </a:gdLst>
                <a:ahLst/>
                <a:cxnLst>
                  <a:cxn ang="0">
                    <a:pos x="T0" y="T1"/>
                  </a:cxn>
                  <a:cxn ang="0">
                    <a:pos x="T2" y="T3"/>
                  </a:cxn>
                </a:cxnLst>
                <a:rect l="0" t="0" r="r" b="b"/>
                <a:pathLst>
                  <a:path w="948" h="1625">
                    <a:moveTo>
                      <a:pt x="0" y="0"/>
                    </a:moveTo>
                    <a:lnTo>
                      <a:pt x="948" y="1625"/>
                    </a:lnTo>
                  </a:path>
                </a:pathLst>
              </a:custGeom>
              <a:solidFill>
                <a:srgbClr val="FFFFFF"/>
              </a:solidFill>
              <a:ln w="0" cmpd="sng">
                <a:solidFill>
                  <a:srgbClr val="000000"/>
                </a:solidFill>
                <a:prstDash val="sysDot"/>
                <a:round/>
              </a:ln>
            </p:spPr>
            <p:txBody>
              <a:bodyPr/>
              <a:lstStyle/>
              <a:p>
                <a:endParaRPr lang="zh-CN" altLang="en-US"/>
              </a:p>
            </p:txBody>
          </p:sp>
          <p:sp>
            <p:nvSpPr>
              <p:cNvPr id="7190" name="未知"/>
              <p:cNvSpPr/>
              <p:nvPr/>
            </p:nvSpPr>
            <p:spPr bwMode="auto">
              <a:xfrm>
                <a:off x="2094" y="45"/>
                <a:ext cx="2002" cy="1114"/>
              </a:xfrm>
              <a:custGeom>
                <a:avLst/>
                <a:gdLst>
                  <a:gd name="T0" fmla="*/ 664 w 664"/>
                  <a:gd name="T1" fmla="*/ 0 h 1014"/>
                  <a:gd name="T2" fmla="*/ 0 w 664"/>
                  <a:gd name="T3" fmla="*/ 1014 h 1014"/>
                </a:gdLst>
                <a:ahLst/>
                <a:cxnLst>
                  <a:cxn ang="0">
                    <a:pos x="T0" y="T1"/>
                  </a:cxn>
                  <a:cxn ang="0">
                    <a:pos x="T2" y="T3"/>
                  </a:cxn>
                </a:cxnLst>
                <a:rect l="0" t="0" r="r" b="b"/>
                <a:pathLst>
                  <a:path w="664" h="1014">
                    <a:moveTo>
                      <a:pt x="664" y="0"/>
                    </a:moveTo>
                    <a:lnTo>
                      <a:pt x="0" y="1014"/>
                    </a:lnTo>
                  </a:path>
                </a:pathLst>
              </a:custGeom>
              <a:solidFill>
                <a:srgbClr val="FFFFFF"/>
              </a:solidFill>
              <a:ln w="0" cmpd="sng">
                <a:solidFill>
                  <a:srgbClr val="FF0000"/>
                </a:solidFill>
                <a:prstDash val="sysDot"/>
                <a:round/>
              </a:ln>
            </p:spPr>
            <p:txBody>
              <a:bodyPr/>
              <a:lstStyle/>
              <a:p>
                <a:endParaRPr lang="zh-CN" altLang="en-US"/>
              </a:p>
            </p:txBody>
          </p:sp>
          <p:sp>
            <p:nvSpPr>
              <p:cNvPr id="7191" name="未知"/>
              <p:cNvSpPr/>
              <p:nvPr/>
            </p:nvSpPr>
            <p:spPr bwMode="auto">
              <a:xfrm>
                <a:off x="85" y="1147"/>
                <a:ext cx="2002" cy="1114"/>
              </a:xfrm>
              <a:custGeom>
                <a:avLst/>
                <a:gdLst>
                  <a:gd name="T0" fmla="*/ 664 w 664"/>
                  <a:gd name="T1" fmla="*/ 0 h 1014"/>
                  <a:gd name="T2" fmla="*/ 0 w 664"/>
                  <a:gd name="T3" fmla="*/ 1014 h 1014"/>
                </a:gdLst>
                <a:ahLst/>
                <a:cxnLst>
                  <a:cxn ang="0">
                    <a:pos x="T0" y="T1"/>
                  </a:cxn>
                  <a:cxn ang="0">
                    <a:pos x="T2" y="T3"/>
                  </a:cxn>
                </a:cxnLst>
                <a:rect l="0" t="0" r="r" b="b"/>
                <a:pathLst>
                  <a:path w="664" h="1014">
                    <a:moveTo>
                      <a:pt x="664" y="0"/>
                    </a:moveTo>
                    <a:lnTo>
                      <a:pt x="0" y="1014"/>
                    </a:lnTo>
                  </a:path>
                </a:pathLst>
              </a:custGeom>
              <a:solidFill>
                <a:srgbClr val="FFFFFF"/>
              </a:solidFill>
              <a:ln w="0" cmpd="sng">
                <a:solidFill>
                  <a:schemeClr val="bg1"/>
                </a:solidFill>
                <a:prstDash val="sysDot"/>
                <a:round/>
              </a:ln>
            </p:spPr>
            <p:txBody>
              <a:bodyPr/>
              <a:lstStyle/>
              <a:p>
                <a:endParaRPr lang="zh-CN" altLang="en-US"/>
              </a:p>
            </p:txBody>
          </p:sp>
          <p:sp>
            <p:nvSpPr>
              <p:cNvPr id="7192" name="未知"/>
              <p:cNvSpPr/>
              <p:nvPr/>
            </p:nvSpPr>
            <p:spPr bwMode="auto">
              <a:xfrm flipH="1">
                <a:off x="1608" y="1166"/>
                <a:ext cx="454" cy="635"/>
              </a:xfrm>
              <a:custGeom>
                <a:avLst/>
                <a:gdLst>
                  <a:gd name="T0" fmla="*/ 0 w 948"/>
                  <a:gd name="T1" fmla="*/ 0 h 1625"/>
                  <a:gd name="T2" fmla="*/ 948 w 948"/>
                  <a:gd name="T3" fmla="*/ 1625 h 1625"/>
                </a:gdLst>
                <a:ahLst/>
                <a:cxnLst>
                  <a:cxn ang="0">
                    <a:pos x="T0" y="T1"/>
                  </a:cxn>
                  <a:cxn ang="0">
                    <a:pos x="T2" y="T3"/>
                  </a:cxn>
                </a:cxnLst>
                <a:rect l="0" t="0" r="r" b="b"/>
                <a:pathLst>
                  <a:path w="948" h="1625">
                    <a:moveTo>
                      <a:pt x="0" y="0"/>
                    </a:moveTo>
                    <a:lnTo>
                      <a:pt x="948" y="1625"/>
                    </a:lnTo>
                  </a:path>
                </a:pathLst>
              </a:custGeom>
              <a:solidFill>
                <a:srgbClr val="FFFFFF"/>
              </a:solidFill>
              <a:ln w="0" cmpd="sng">
                <a:solidFill>
                  <a:schemeClr val="bg1"/>
                </a:solidFill>
                <a:prstDash val="sysDot"/>
                <a:round/>
              </a:ln>
            </p:spPr>
            <p:txBody>
              <a:bodyPr/>
              <a:lstStyle/>
              <a:p>
                <a:endParaRPr lang="zh-CN" altLang="en-US"/>
              </a:p>
            </p:txBody>
          </p:sp>
          <p:grpSp>
            <p:nvGrpSpPr>
              <p:cNvPr id="7193" name="Group 25"/>
              <p:cNvGrpSpPr/>
              <p:nvPr/>
            </p:nvGrpSpPr>
            <p:grpSpPr bwMode="auto">
              <a:xfrm flipV="1">
                <a:off x="0" y="1762"/>
                <a:ext cx="1678" cy="561"/>
                <a:chOff x="0" y="0"/>
                <a:chExt cx="1331" cy="739"/>
              </a:xfrm>
            </p:grpSpPr>
            <p:sp>
              <p:nvSpPr>
                <p:cNvPr id="7194" name="Line 26"/>
                <p:cNvSpPr>
                  <a:spLocks noChangeShapeType="1"/>
                </p:cNvSpPr>
                <p:nvPr/>
              </p:nvSpPr>
              <p:spPr bwMode="auto">
                <a:xfrm>
                  <a:off x="18" y="18"/>
                  <a:ext cx="1285" cy="693"/>
                </a:xfrm>
                <a:prstGeom prst="line">
                  <a:avLst/>
                </a:prstGeom>
                <a:noFill/>
                <a:ln w="0">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sp>
              <p:nvSpPr>
                <p:cNvPr id="7195" name="Oval 27"/>
                <p:cNvSpPr>
                  <a:spLocks noChangeArrowheads="1"/>
                </p:cNvSpPr>
                <p:nvPr/>
              </p:nvSpPr>
              <p:spPr bwMode="auto">
                <a:xfrm>
                  <a:off x="0" y="0"/>
                  <a:ext cx="46" cy="46"/>
                </a:xfrm>
                <a:prstGeom prst="ellipse">
                  <a:avLst/>
                </a:prstGeom>
                <a:solidFill>
                  <a:schemeClr val="bg1"/>
                </a:solidFill>
                <a:ln w="0">
                  <a:solidFill>
                    <a:schemeClr val="bg1"/>
                  </a:solidFill>
                  <a:round/>
                </a:ln>
              </p:spPr>
              <p:txBody>
                <a:bodyPr/>
                <a:lstStyle/>
                <a:p>
                  <a:endParaRPr lang="zh-CN" altLang="en-US"/>
                </a:p>
              </p:txBody>
            </p:sp>
            <p:sp>
              <p:nvSpPr>
                <p:cNvPr id="7196" name="Oval 28"/>
                <p:cNvSpPr>
                  <a:spLocks noChangeArrowheads="1"/>
                </p:cNvSpPr>
                <p:nvPr/>
              </p:nvSpPr>
              <p:spPr bwMode="auto">
                <a:xfrm>
                  <a:off x="1284" y="693"/>
                  <a:ext cx="47" cy="46"/>
                </a:xfrm>
                <a:prstGeom prst="ellipse">
                  <a:avLst/>
                </a:prstGeom>
                <a:solidFill>
                  <a:schemeClr val="bg1"/>
                </a:solidFill>
                <a:ln w="0">
                  <a:solidFill>
                    <a:schemeClr val="bg1"/>
                  </a:solidFill>
                  <a:round/>
                </a:ln>
              </p:spPr>
              <p:txBody>
                <a:bodyPr/>
                <a:lstStyle/>
                <a:p>
                  <a:endParaRPr lang="zh-CN" altLang="en-US"/>
                </a:p>
              </p:txBody>
            </p:sp>
          </p:grpSp>
        </p:grpSp>
        <p:sp>
          <p:nvSpPr>
            <p:cNvPr id="7197" name="Oval 29"/>
            <p:cNvSpPr>
              <a:spLocks noChangeArrowheads="1"/>
            </p:cNvSpPr>
            <p:nvPr/>
          </p:nvSpPr>
          <p:spPr bwMode="auto">
            <a:xfrm>
              <a:off x="2055" y="1134"/>
              <a:ext cx="62" cy="62"/>
            </a:xfrm>
            <a:prstGeom prst="ellipse">
              <a:avLst/>
            </a:prstGeom>
            <a:solidFill>
              <a:srgbClr val="0000FF"/>
            </a:solidFill>
            <a:ln w="66675">
              <a:solidFill>
                <a:srgbClr val="0000FF"/>
              </a:solidFill>
              <a:round/>
            </a:ln>
          </p:spPr>
          <p:txBody>
            <a:bodyPr/>
            <a:lstStyle/>
            <a:p>
              <a:endParaRPr lang="zh-CN" altLang="en-US"/>
            </a:p>
          </p:txBody>
        </p:sp>
      </p:grpSp>
      <p:pic>
        <p:nvPicPr>
          <p:cNvPr id="7198" name="Picture 30" descr="u=1946238861,1169909399&amp;gp=3"/>
          <p:cNvPicPr>
            <a:picLocks noChangeAspect="1" noChangeArrowheads="1"/>
          </p:cNvPicPr>
          <p:nvPr/>
        </p:nvPicPr>
        <p:blipFill>
          <a:blip r:embed="rId4">
            <a:lum bright="24000" contrast="12000"/>
          </a:blip>
          <a:srcRect/>
          <a:stretch>
            <a:fillRect/>
          </a:stretch>
        </p:blipFill>
        <p:spPr bwMode="auto">
          <a:xfrm>
            <a:off x="4344988" y="1773238"/>
            <a:ext cx="34671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9" name="Group 31"/>
          <p:cNvGrpSpPr/>
          <p:nvPr/>
        </p:nvGrpSpPr>
        <p:grpSpPr bwMode="auto">
          <a:xfrm flipV="1">
            <a:off x="5054600" y="2714625"/>
            <a:ext cx="2663825" cy="890588"/>
            <a:chOff x="0" y="0"/>
            <a:chExt cx="1331" cy="739"/>
          </a:xfrm>
        </p:grpSpPr>
        <p:sp>
          <p:nvSpPr>
            <p:cNvPr id="7200" name="Line 32"/>
            <p:cNvSpPr>
              <a:spLocks noChangeShapeType="1"/>
            </p:cNvSpPr>
            <p:nvPr/>
          </p:nvSpPr>
          <p:spPr bwMode="auto">
            <a:xfrm>
              <a:off x="18" y="18"/>
              <a:ext cx="1285" cy="693"/>
            </a:xfrm>
            <a:prstGeom prst="line">
              <a:avLst/>
            </a:prstGeom>
            <a:noFill/>
            <a:ln w="5080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7201" name="Oval 33"/>
            <p:cNvSpPr>
              <a:spLocks noChangeArrowheads="1"/>
            </p:cNvSpPr>
            <p:nvPr/>
          </p:nvSpPr>
          <p:spPr bwMode="auto">
            <a:xfrm>
              <a:off x="0" y="0"/>
              <a:ext cx="46" cy="46"/>
            </a:xfrm>
            <a:prstGeom prst="ellipse">
              <a:avLst/>
            </a:prstGeom>
            <a:solidFill>
              <a:srgbClr val="FF0000"/>
            </a:solidFill>
            <a:ln w="0">
              <a:solidFill>
                <a:srgbClr val="0000FF"/>
              </a:solidFill>
              <a:round/>
            </a:ln>
          </p:spPr>
          <p:txBody>
            <a:bodyPr/>
            <a:lstStyle/>
            <a:p>
              <a:endParaRPr lang="zh-CN" altLang="en-US"/>
            </a:p>
          </p:txBody>
        </p:sp>
        <p:sp>
          <p:nvSpPr>
            <p:cNvPr id="7202" name="Oval 34"/>
            <p:cNvSpPr>
              <a:spLocks noChangeArrowheads="1"/>
            </p:cNvSpPr>
            <p:nvPr/>
          </p:nvSpPr>
          <p:spPr bwMode="auto">
            <a:xfrm>
              <a:off x="1284" y="693"/>
              <a:ext cx="47" cy="46"/>
            </a:xfrm>
            <a:prstGeom prst="ellipse">
              <a:avLst/>
            </a:prstGeom>
            <a:solidFill>
              <a:srgbClr val="FF0000"/>
            </a:solidFill>
            <a:ln w="0">
              <a:solidFill>
                <a:srgbClr val="0000FF"/>
              </a:solidFill>
              <a:round/>
            </a:ln>
          </p:spPr>
          <p:txBody>
            <a:bodyPr/>
            <a:lstStyle/>
            <a:p>
              <a:endParaRPr lang="zh-CN" altLang="en-US"/>
            </a:p>
          </p:txBody>
        </p:sp>
      </p:grpSp>
      <p:sp>
        <p:nvSpPr>
          <p:cNvPr id="7203" name="未知"/>
          <p:cNvSpPr/>
          <p:nvPr/>
        </p:nvSpPr>
        <p:spPr bwMode="auto">
          <a:xfrm>
            <a:off x="4468813" y="2786063"/>
            <a:ext cx="3178175" cy="1768475"/>
          </a:xfrm>
          <a:custGeom>
            <a:avLst/>
            <a:gdLst>
              <a:gd name="T0" fmla="*/ 664 w 664"/>
              <a:gd name="T1" fmla="*/ 0 h 1014"/>
              <a:gd name="T2" fmla="*/ 0 w 664"/>
              <a:gd name="T3" fmla="*/ 1014 h 1014"/>
            </a:gdLst>
            <a:ahLst/>
            <a:cxnLst>
              <a:cxn ang="0">
                <a:pos x="T0" y="T1"/>
              </a:cxn>
              <a:cxn ang="0">
                <a:pos x="T2" y="T3"/>
              </a:cxn>
            </a:cxnLst>
            <a:rect l="0" t="0" r="r" b="b"/>
            <a:pathLst>
              <a:path w="664" h="1014">
                <a:moveTo>
                  <a:pt x="664" y="0"/>
                </a:moveTo>
                <a:lnTo>
                  <a:pt x="0" y="1014"/>
                </a:lnTo>
              </a:path>
            </a:pathLst>
          </a:custGeom>
          <a:solidFill>
            <a:srgbClr val="FFFFFF"/>
          </a:solidFill>
          <a:ln w="0" cmpd="sng">
            <a:solidFill>
              <a:srgbClr val="FF0000"/>
            </a:solidFill>
            <a:prstDash val="sysDot"/>
            <a:round/>
          </a:ln>
        </p:spPr>
        <p:txBody>
          <a:bodyPr/>
          <a:lstStyle/>
          <a:p>
            <a:endParaRPr lang="zh-CN" altLang="en-US"/>
          </a:p>
        </p:txBody>
      </p:sp>
      <p:sp>
        <p:nvSpPr>
          <p:cNvPr id="7204" name="未知"/>
          <p:cNvSpPr/>
          <p:nvPr/>
        </p:nvSpPr>
        <p:spPr bwMode="auto">
          <a:xfrm flipH="1">
            <a:off x="4406900" y="3578225"/>
            <a:ext cx="720725" cy="1008063"/>
          </a:xfrm>
          <a:custGeom>
            <a:avLst/>
            <a:gdLst>
              <a:gd name="T0" fmla="*/ 0 w 948"/>
              <a:gd name="T1" fmla="*/ 0 h 1625"/>
              <a:gd name="T2" fmla="*/ 948 w 948"/>
              <a:gd name="T3" fmla="*/ 1625 h 1625"/>
            </a:gdLst>
            <a:ahLst/>
            <a:cxnLst>
              <a:cxn ang="0">
                <a:pos x="T0" y="T1"/>
              </a:cxn>
              <a:cxn ang="0">
                <a:pos x="T2" y="T3"/>
              </a:cxn>
            </a:cxnLst>
            <a:rect l="0" t="0" r="r" b="b"/>
            <a:pathLst>
              <a:path w="948" h="1625">
                <a:moveTo>
                  <a:pt x="0" y="0"/>
                </a:moveTo>
                <a:lnTo>
                  <a:pt x="948" y="1625"/>
                </a:lnTo>
              </a:path>
            </a:pathLst>
          </a:custGeom>
          <a:solidFill>
            <a:srgbClr val="FFFFFF"/>
          </a:solidFill>
          <a:ln w="0" cmpd="sng">
            <a:solidFill>
              <a:srgbClr val="000000"/>
            </a:solidFill>
            <a:prstDash val="sysDot"/>
            <a:round/>
          </a:ln>
        </p:spPr>
        <p:txBody>
          <a:bodyPr/>
          <a:lstStyle/>
          <a:p>
            <a:endParaRPr lang="zh-CN" altLang="en-US"/>
          </a:p>
        </p:txBody>
      </p:sp>
      <p:sp>
        <p:nvSpPr>
          <p:cNvPr id="7205" name="Rectangle 37"/>
          <p:cNvSpPr>
            <a:spLocks noChangeArrowheads="1"/>
          </p:cNvSpPr>
          <p:nvPr/>
        </p:nvSpPr>
        <p:spPr bwMode="auto">
          <a:xfrm>
            <a:off x="7885113" y="2420938"/>
            <a:ext cx="257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altLang="zh-CN" u="none">
                <a:solidFill>
                  <a:srgbClr val="000000"/>
                </a:solidFill>
              </a:rPr>
              <a:t>B</a:t>
            </a:r>
            <a:endParaRPr lang="en-US" altLang="zh-CN" sz="3600" u="none">
              <a:solidFill>
                <a:schemeClr val="tx1"/>
              </a:solidFill>
              <a:latin typeface="宋体" panose="02010600030101010101" pitchFamily="2" charset="-122"/>
            </a:endParaRPr>
          </a:p>
        </p:txBody>
      </p:sp>
      <p:sp>
        <p:nvSpPr>
          <p:cNvPr id="7206" name="Rectangle 38"/>
          <p:cNvSpPr>
            <a:spLocks noChangeArrowheads="1"/>
          </p:cNvSpPr>
          <p:nvPr/>
        </p:nvSpPr>
        <p:spPr bwMode="auto">
          <a:xfrm>
            <a:off x="4818063" y="3151188"/>
            <a:ext cx="257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altLang="zh-CN" u="none">
                <a:solidFill>
                  <a:srgbClr val="000000"/>
                </a:solidFill>
              </a:rPr>
              <a:t>A</a:t>
            </a:r>
            <a:endParaRPr lang="en-US" altLang="zh-CN" sz="3600" u="none">
              <a:solidFill>
                <a:schemeClr val="tx1"/>
              </a:solidFill>
              <a:latin typeface="宋体" panose="02010600030101010101" pitchFamily="2" charset="-122"/>
            </a:endParaRPr>
          </a:p>
        </p:txBody>
      </p:sp>
      <p:grpSp>
        <p:nvGrpSpPr>
          <p:cNvPr id="7207" name="Group 39"/>
          <p:cNvGrpSpPr/>
          <p:nvPr/>
        </p:nvGrpSpPr>
        <p:grpSpPr bwMode="auto">
          <a:xfrm>
            <a:off x="1835150" y="1268413"/>
            <a:ext cx="417513" cy="498475"/>
            <a:chOff x="0" y="0"/>
            <a:chExt cx="263" cy="314"/>
          </a:xfrm>
        </p:grpSpPr>
        <p:sp>
          <p:nvSpPr>
            <p:cNvPr id="7208" name="Rectangle 40"/>
            <p:cNvSpPr>
              <a:spLocks noChangeArrowheads="1"/>
            </p:cNvSpPr>
            <p:nvPr/>
          </p:nvSpPr>
          <p:spPr bwMode="auto">
            <a:xfrm>
              <a:off x="0" y="45"/>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altLang="zh-CN" u="none">
                  <a:solidFill>
                    <a:srgbClr val="000000"/>
                  </a:solidFill>
                </a:rPr>
                <a:t>B</a:t>
              </a:r>
              <a:endParaRPr lang="en-US" altLang="zh-CN" sz="3600" u="none">
                <a:solidFill>
                  <a:schemeClr val="tx1"/>
                </a:solidFill>
                <a:latin typeface="宋体" panose="02010600030101010101" pitchFamily="2" charset="-122"/>
              </a:endParaRPr>
            </a:p>
          </p:txBody>
        </p:sp>
        <p:sp>
          <p:nvSpPr>
            <p:cNvPr id="7209" name="Text Box 41"/>
            <p:cNvSpPr txBox="1">
              <a:spLocks noChangeArrowheads="1"/>
            </p:cNvSpPr>
            <p:nvPr/>
          </p:nvSpPr>
          <p:spPr bwMode="auto">
            <a:xfrm>
              <a:off x="91" y="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u="none">
                  <a:solidFill>
                    <a:schemeClr val="tx1"/>
                  </a:solidFill>
                  <a:latin typeface="黑体" panose="02010609060101010101" pitchFamily="49" charset="-122"/>
                  <a:ea typeface="黑体" panose="02010609060101010101" pitchFamily="49" charset="-122"/>
                </a:rPr>
                <a:t>/</a:t>
              </a:r>
            </a:p>
          </p:txBody>
        </p:sp>
      </p:grpSp>
      <p:grpSp>
        <p:nvGrpSpPr>
          <p:cNvPr id="7210" name="Group 42"/>
          <p:cNvGrpSpPr/>
          <p:nvPr/>
        </p:nvGrpSpPr>
        <p:grpSpPr bwMode="auto">
          <a:xfrm>
            <a:off x="2916238" y="3789363"/>
            <a:ext cx="406400" cy="571500"/>
            <a:chOff x="0" y="0"/>
            <a:chExt cx="256" cy="360"/>
          </a:xfrm>
        </p:grpSpPr>
        <p:sp>
          <p:nvSpPr>
            <p:cNvPr id="7211" name="Rectangle 43"/>
            <p:cNvSpPr>
              <a:spLocks noChangeArrowheads="1"/>
            </p:cNvSpPr>
            <p:nvPr/>
          </p:nvSpPr>
          <p:spPr bwMode="auto">
            <a:xfrm>
              <a:off x="0" y="91"/>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Bef>
                  <a:spcPct val="50000"/>
                </a:spcBef>
              </a:pPr>
              <a:r>
                <a:rPr lang="en-US" altLang="zh-CN" u="none">
                  <a:solidFill>
                    <a:srgbClr val="000000"/>
                  </a:solidFill>
                </a:rPr>
                <a:t>A</a:t>
              </a:r>
              <a:endParaRPr lang="en-US" altLang="zh-CN" sz="3600" u="none">
                <a:solidFill>
                  <a:schemeClr val="tx1"/>
                </a:solidFill>
                <a:latin typeface="宋体" panose="02010600030101010101" pitchFamily="2" charset="-122"/>
              </a:endParaRPr>
            </a:p>
          </p:txBody>
        </p:sp>
        <p:sp>
          <p:nvSpPr>
            <p:cNvPr id="7212" name="Text Box 44"/>
            <p:cNvSpPr txBox="1">
              <a:spLocks noChangeArrowheads="1"/>
            </p:cNvSpPr>
            <p:nvPr/>
          </p:nvSpPr>
          <p:spPr bwMode="auto">
            <a:xfrm>
              <a:off x="84" y="0"/>
              <a:ext cx="1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u="none">
                  <a:solidFill>
                    <a:schemeClr val="tx1"/>
                  </a:solidFill>
                  <a:latin typeface="黑体" panose="02010609060101010101" pitchFamily="49" charset="-122"/>
                  <a:ea typeface="黑体" panose="02010609060101010101" pitchFamily="49" charset="-122"/>
                </a:rPr>
                <a:t>/</a:t>
              </a:r>
            </a:p>
          </p:txBody>
        </p:sp>
      </p:grpSp>
      <p:sp>
        <p:nvSpPr>
          <p:cNvPr id="7213" name="Arc 45"/>
          <p:cNvSpPr/>
          <p:nvPr/>
        </p:nvSpPr>
        <p:spPr bwMode="auto">
          <a:xfrm rot="14257261" flipV="1">
            <a:off x="4229101" y="3879850"/>
            <a:ext cx="279400" cy="593725"/>
          </a:xfrm>
          <a:custGeom>
            <a:avLst/>
            <a:gdLst>
              <a:gd name="G0" fmla="+- 0 0 0"/>
              <a:gd name="G1" fmla="+- 21600 0 0"/>
              <a:gd name="G2" fmla="+- 21600 0 0"/>
              <a:gd name="T0" fmla="*/ 0 w 21600"/>
              <a:gd name="T1" fmla="*/ 0 h 26154"/>
              <a:gd name="T2" fmla="*/ 21114 w 21600"/>
              <a:gd name="T3" fmla="*/ 26154 h 26154"/>
              <a:gd name="T4" fmla="*/ 0 w 21600"/>
              <a:gd name="T5" fmla="*/ 21600 h 26154"/>
            </a:gdLst>
            <a:ahLst/>
            <a:cxnLst>
              <a:cxn ang="0">
                <a:pos x="T0" y="T1"/>
              </a:cxn>
              <a:cxn ang="0">
                <a:pos x="T2" y="T3"/>
              </a:cxn>
              <a:cxn ang="0">
                <a:pos x="T4" y="T5"/>
              </a:cxn>
            </a:cxnLst>
            <a:rect l="0" t="0" r="r" b="b"/>
            <a:pathLst>
              <a:path w="21600" h="26154" fill="none" extrusionOk="0">
                <a:moveTo>
                  <a:pt x="-1" y="0"/>
                </a:moveTo>
                <a:cubicBezTo>
                  <a:pt x="11929" y="0"/>
                  <a:pt x="21600" y="9670"/>
                  <a:pt x="21600" y="21600"/>
                </a:cubicBezTo>
                <a:cubicBezTo>
                  <a:pt x="21600" y="23130"/>
                  <a:pt x="21437" y="24657"/>
                  <a:pt x="21114" y="26154"/>
                </a:cubicBezTo>
              </a:path>
              <a:path w="21600" h="26154" stroke="0" extrusionOk="0">
                <a:moveTo>
                  <a:pt x="-1" y="0"/>
                </a:moveTo>
                <a:cubicBezTo>
                  <a:pt x="11929" y="0"/>
                  <a:pt x="21600" y="9670"/>
                  <a:pt x="21600" y="21600"/>
                </a:cubicBezTo>
                <a:cubicBezTo>
                  <a:pt x="21600" y="23130"/>
                  <a:pt x="21437" y="24657"/>
                  <a:pt x="21114" y="26154"/>
                </a:cubicBezTo>
                <a:lnTo>
                  <a:pt x="0" y="21600"/>
                </a:lnTo>
                <a:close/>
              </a:path>
            </a:pathLst>
          </a:custGeom>
          <a:noFill/>
          <a:ln w="28575" cap="sq">
            <a:solidFill>
              <a:schemeClr val="tx1"/>
            </a:solidFill>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214" name="Group 46"/>
          <p:cNvGrpSpPr/>
          <p:nvPr/>
        </p:nvGrpSpPr>
        <p:grpSpPr bwMode="auto">
          <a:xfrm>
            <a:off x="3924300" y="3644900"/>
            <a:ext cx="668338" cy="530225"/>
            <a:chOff x="0" y="0"/>
            <a:chExt cx="421" cy="334"/>
          </a:xfrm>
        </p:grpSpPr>
        <p:sp>
          <p:nvSpPr>
            <p:cNvPr id="7215" name="Text Box 47"/>
            <p:cNvSpPr txBox="1">
              <a:spLocks noChangeArrowheads="1"/>
            </p:cNvSpPr>
            <p:nvPr/>
          </p:nvSpPr>
          <p:spPr bwMode="auto">
            <a:xfrm>
              <a:off x="0" y="46"/>
              <a:ext cx="4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u="none">
                  <a:solidFill>
                    <a:srgbClr val="FF0000"/>
                  </a:solidFill>
                </a:rPr>
                <a:t>95</a:t>
              </a:r>
            </a:p>
          </p:txBody>
        </p:sp>
        <p:sp>
          <p:nvSpPr>
            <p:cNvPr id="7216" name="Text Box 48"/>
            <p:cNvSpPr txBox="1">
              <a:spLocks noChangeArrowheads="1"/>
            </p:cNvSpPr>
            <p:nvPr/>
          </p:nvSpPr>
          <p:spPr bwMode="auto">
            <a:xfrm>
              <a:off x="182" y="0"/>
              <a:ext cx="164" cy="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b="0" u="none">
                  <a:solidFill>
                    <a:srgbClr val="FF0000"/>
                  </a:solidFill>
                  <a:latin typeface="隶书" panose="02010509060101010101" pitchFamily="49" charset="-122"/>
                  <a:ea typeface="隶书" panose="02010509060101010101" pitchFamily="49" charset="-122"/>
                </a:rPr>
                <a:t>0</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198"/>
                                        </p:tgtEl>
                                        <p:attrNameLst>
                                          <p:attrName>style.visibility</p:attrName>
                                        </p:attrNameLst>
                                      </p:cBhvr>
                                      <p:to>
                                        <p:strVal val="visible"/>
                                      </p:to>
                                    </p:set>
                                    <p:animEffect transition="in" filter="dissolve">
                                      <p:cBhvr>
                                        <p:cTn id="7" dur="500"/>
                                        <p:tgtEl>
                                          <p:spTgt spid="71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99"/>
                                        </p:tgtEl>
                                        <p:attrNameLst>
                                          <p:attrName>style.visibility</p:attrName>
                                        </p:attrNameLst>
                                      </p:cBhvr>
                                      <p:to>
                                        <p:strVal val="visible"/>
                                      </p:to>
                                    </p:set>
                                    <p:animEffect transition="in" filter="wipe(down)">
                                      <p:cBhvr>
                                        <p:cTn id="12" dur="500"/>
                                        <p:tgtEl>
                                          <p:spTgt spid="719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206"/>
                                        </p:tgtEl>
                                        <p:attrNameLst>
                                          <p:attrName>style.visibility</p:attrName>
                                        </p:attrNameLst>
                                      </p:cBhvr>
                                      <p:to>
                                        <p:strVal val="visible"/>
                                      </p:to>
                                    </p:set>
                                    <p:animEffect transition="in" filter="dissolve">
                                      <p:cBhvr>
                                        <p:cTn id="16" dur="500"/>
                                        <p:tgtEl>
                                          <p:spTgt spid="720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205"/>
                                        </p:tgtEl>
                                        <p:attrNameLst>
                                          <p:attrName>style.visibility</p:attrName>
                                        </p:attrNameLst>
                                      </p:cBhvr>
                                      <p:to>
                                        <p:strVal val="visible"/>
                                      </p:to>
                                    </p:set>
                                    <p:animEffect transition="in" filter="dissolve">
                                      <p:cBhvr>
                                        <p:cTn id="19" dur="500"/>
                                        <p:tgtEl>
                                          <p:spTgt spid="720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182"/>
                                        </p:tgtEl>
                                        <p:attrNameLst>
                                          <p:attrName>style.visibility</p:attrName>
                                        </p:attrNameLst>
                                      </p:cBhvr>
                                      <p:to>
                                        <p:strVal val="visible"/>
                                      </p:to>
                                    </p:set>
                                    <p:animEffect transition="in" filter="dissolve">
                                      <p:cBhvr>
                                        <p:cTn id="24" dur="500"/>
                                        <p:tgtEl>
                                          <p:spTgt spid="7182"/>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dissolve">
                                      <p:cBhvr>
                                        <p:cTn id="28" dur="500"/>
                                        <p:tgtEl>
                                          <p:spTgt spid="7181"/>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7198"/>
                                        </p:tgtEl>
                                      </p:cBhvr>
                                    </p:animEffect>
                                    <p:set>
                                      <p:cBhvr>
                                        <p:cTn id="33" dur="1" fill="hold">
                                          <p:stCondLst>
                                            <p:cond delay="499"/>
                                          </p:stCondLst>
                                        </p:cTn>
                                        <p:tgtEl>
                                          <p:spTgt spid="719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204"/>
                                        </p:tgtEl>
                                        <p:attrNameLst>
                                          <p:attrName>style.visibility</p:attrName>
                                        </p:attrNameLst>
                                      </p:cBhvr>
                                      <p:to>
                                        <p:strVal val="visible"/>
                                      </p:to>
                                    </p:set>
                                    <p:animEffect transition="in" filter="wipe(down)">
                                      <p:cBhvr>
                                        <p:cTn id="38" dur="500"/>
                                        <p:tgtEl>
                                          <p:spTgt spid="7204"/>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203"/>
                                        </p:tgtEl>
                                        <p:attrNameLst>
                                          <p:attrName>style.visibility</p:attrName>
                                        </p:attrNameLst>
                                      </p:cBhvr>
                                      <p:to>
                                        <p:strVal val="visible"/>
                                      </p:to>
                                    </p:set>
                                    <p:animEffect transition="in" filter="wipe(down)">
                                      <p:cBhvr>
                                        <p:cTn id="41" dur="500"/>
                                        <p:tgtEl>
                                          <p:spTgt spid="720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183"/>
                                        </p:tgtEl>
                                        <p:attrNameLst>
                                          <p:attrName>style.visibility</p:attrName>
                                        </p:attrNameLst>
                                      </p:cBhvr>
                                      <p:to>
                                        <p:strVal val="visible"/>
                                      </p:to>
                                    </p:set>
                                  </p:childTnLst>
                                </p:cTn>
                              </p:par>
                            </p:childTnLst>
                          </p:cTn>
                        </p:par>
                        <p:par>
                          <p:cTn id="46" fill="hold">
                            <p:stCondLst>
                              <p:cond delay="0"/>
                            </p:stCondLst>
                            <p:childTnLst>
                              <p:par>
                                <p:cTn id="47" presetID="8" presetClass="emph" presetSubtype="0" fill="hold" nodeType="afterEffect">
                                  <p:stCondLst>
                                    <p:cond delay="0"/>
                                  </p:stCondLst>
                                  <p:childTnLst>
                                    <p:animRot by="-5699940">
                                      <p:cBhvr>
                                        <p:cTn id="48" dur="2000" fill="hold"/>
                                        <p:tgtEl>
                                          <p:spTgt spid="7183"/>
                                        </p:tgtEl>
                                        <p:attrNameLst>
                                          <p:attrName>r</p:attrName>
                                        </p:attrNameLst>
                                      </p:cBhvr>
                                    </p:animRot>
                                  </p:childTnLst>
                                </p:cTn>
                              </p:par>
                              <p:par>
                                <p:cTn id="49" presetID="22" presetClass="entr" presetSubtype="2" fill="hold" nodeType="withEffect">
                                  <p:stCondLst>
                                    <p:cond delay="0"/>
                                  </p:stCondLst>
                                  <p:childTnLst>
                                    <p:set>
                                      <p:cBhvr>
                                        <p:cTn id="50" dur="1" fill="hold">
                                          <p:stCondLst>
                                            <p:cond delay="0"/>
                                          </p:stCondLst>
                                        </p:cTn>
                                        <p:tgtEl>
                                          <p:spTgt spid="7170"/>
                                        </p:tgtEl>
                                        <p:attrNameLst>
                                          <p:attrName>style.visibility</p:attrName>
                                        </p:attrNameLst>
                                      </p:cBhvr>
                                      <p:to>
                                        <p:strVal val="visible"/>
                                      </p:to>
                                    </p:set>
                                    <p:animEffect transition="in" filter="wipe(right)">
                                      <p:cBhvr>
                                        <p:cTn id="51" dur="3000"/>
                                        <p:tgtEl>
                                          <p:spTgt spid="7170"/>
                                        </p:tgtEl>
                                      </p:cBhvr>
                                    </p:animEffect>
                                  </p:childTnLst>
                                </p:cTn>
                              </p:par>
                              <p:par>
                                <p:cTn id="52" presetID="22" presetClass="entr" presetSubtype="2" fill="hold" nodeType="withEffect">
                                  <p:stCondLst>
                                    <p:cond delay="0"/>
                                  </p:stCondLst>
                                  <p:childTnLst>
                                    <p:set>
                                      <p:cBhvr>
                                        <p:cTn id="53" dur="1" fill="hold">
                                          <p:stCondLst>
                                            <p:cond delay="0"/>
                                          </p:stCondLst>
                                        </p:cTn>
                                        <p:tgtEl>
                                          <p:spTgt spid="7174"/>
                                        </p:tgtEl>
                                        <p:attrNameLst>
                                          <p:attrName>style.visibility</p:attrName>
                                        </p:attrNameLst>
                                      </p:cBhvr>
                                      <p:to>
                                        <p:strVal val="visible"/>
                                      </p:to>
                                    </p:set>
                                    <p:animEffect transition="in" filter="wipe(right)">
                                      <p:cBhvr>
                                        <p:cTn id="54" dur="2000"/>
                                        <p:tgtEl>
                                          <p:spTgt spid="7174"/>
                                        </p:tgtEl>
                                      </p:cBhvr>
                                    </p:animEffect>
                                  </p:childTnLst>
                                </p:cTn>
                              </p:par>
                            </p:childTnLst>
                          </p:cTn>
                        </p:par>
                        <p:par>
                          <p:cTn id="55" fill="hold">
                            <p:stCondLst>
                              <p:cond delay="2000"/>
                            </p:stCondLst>
                            <p:childTnLst>
                              <p:par>
                                <p:cTn id="56" presetID="9" presetClass="entr" presetSubtype="0" fill="hold" nodeType="afterEffect">
                                  <p:stCondLst>
                                    <p:cond delay="0"/>
                                  </p:stCondLst>
                                  <p:childTnLst>
                                    <p:set>
                                      <p:cBhvr>
                                        <p:cTn id="57" dur="1" fill="hold">
                                          <p:stCondLst>
                                            <p:cond delay="0"/>
                                          </p:stCondLst>
                                        </p:cTn>
                                        <p:tgtEl>
                                          <p:spTgt spid="7210"/>
                                        </p:tgtEl>
                                        <p:attrNameLst>
                                          <p:attrName>style.visibility</p:attrName>
                                        </p:attrNameLst>
                                      </p:cBhvr>
                                      <p:to>
                                        <p:strVal val="visible"/>
                                      </p:to>
                                    </p:set>
                                    <p:animEffect transition="in" filter="dissolve">
                                      <p:cBhvr>
                                        <p:cTn id="58" dur="500"/>
                                        <p:tgtEl>
                                          <p:spTgt spid="7210"/>
                                        </p:tgtEl>
                                      </p:cBhvr>
                                    </p:animEffect>
                                  </p:childTnLst>
                                </p:cTn>
                              </p:par>
                              <p:par>
                                <p:cTn id="59" presetID="9" presetClass="entr" presetSubtype="0" fill="hold" nodeType="withEffect">
                                  <p:stCondLst>
                                    <p:cond delay="0"/>
                                  </p:stCondLst>
                                  <p:childTnLst>
                                    <p:set>
                                      <p:cBhvr>
                                        <p:cTn id="60" dur="1" fill="hold">
                                          <p:stCondLst>
                                            <p:cond delay="0"/>
                                          </p:stCondLst>
                                        </p:cTn>
                                        <p:tgtEl>
                                          <p:spTgt spid="7207"/>
                                        </p:tgtEl>
                                        <p:attrNameLst>
                                          <p:attrName>style.visibility</p:attrName>
                                        </p:attrNameLst>
                                      </p:cBhvr>
                                      <p:to>
                                        <p:strVal val="visible"/>
                                      </p:to>
                                    </p:set>
                                    <p:animEffect transition="in" filter="dissolve">
                                      <p:cBhvr>
                                        <p:cTn id="61" dur="500"/>
                                        <p:tgtEl>
                                          <p:spTgt spid="7207"/>
                                        </p:tgtEl>
                                      </p:cBhvr>
                                    </p:animEffect>
                                  </p:childTnLst>
                                </p:cTn>
                              </p:par>
                            </p:childTnLst>
                          </p:cTn>
                        </p:par>
                        <p:par>
                          <p:cTn id="62" fill="hold">
                            <p:stCondLst>
                              <p:cond delay="2500"/>
                            </p:stCondLst>
                            <p:childTnLst>
                              <p:par>
                                <p:cTn id="63" presetID="8" presetClass="emph" presetSubtype="0" fill="hold" nodeType="afterEffect">
                                  <p:stCondLst>
                                    <p:cond delay="0"/>
                                  </p:stCondLst>
                                  <p:childTnLst>
                                    <p:animRot by="5700000">
                                      <p:cBhvr>
                                        <p:cTn id="64" dur="2000" fill="hold"/>
                                        <p:tgtEl>
                                          <p:spTgt spid="7183"/>
                                        </p:tgtEl>
                                        <p:attrNameLst>
                                          <p:attrName>r</p:attrName>
                                        </p:attrNameLst>
                                      </p:cBhvr>
                                    </p:animRot>
                                  </p:childTnLst>
                                </p:cTn>
                              </p:par>
                            </p:childTnLst>
                          </p:cTn>
                        </p:par>
                        <p:par>
                          <p:cTn id="65" fill="hold">
                            <p:stCondLst>
                              <p:cond delay="4500"/>
                            </p:stCondLst>
                            <p:childTnLst>
                              <p:par>
                                <p:cTn id="66" presetID="8" presetClass="emph" presetSubtype="0" fill="hold" nodeType="afterEffect">
                                  <p:stCondLst>
                                    <p:cond delay="0"/>
                                  </p:stCondLst>
                                  <p:childTnLst>
                                    <p:animRot by="-5699940">
                                      <p:cBhvr>
                                        <p:cTn id="67" dur="2000" fill="hold"/>
                                        <p:tgtEl>
                                          <p:spTgt spid="7183"/>
                                        </p:tgtEl>
                                        <p:attrNameLst>
                                          <p:attrName>r</p:attrName>
                                        </p:attrNameLst>
                                      </p:cBhvr>
                                    </p:animRot>
                                  </p:childTnLst>
                                </p:cTn>
                              </p:par>
                            </p:childTnLst>
                          </p:cTn>
                        </p:par>
                        <p:par>
                          <p:cTn id="68" fill="hold">
                            <p:stCondLst>
                              <p:cond delay="6500"/>
                            </p:stCondLst>
                            <p:childTnLst>
                              <p:par>
                                <p:cTn id="69" presetID="8" presetClass="emph" presetSubtype="0" fill="hold" nodeType="afterEffect">
                                  <p:stCondLst>
                                    <p:cond delay="0"/>
                                  </p:stCondLst>
                                  <p:childTnLst>
                                    <p:animRot by="5700000">
                                      <p:cBhvr>
                                        <p:cTn id="70" dur="2000" fill="hold"/>
                                        <p:tgtEl>
                                          <p:spTgt spid="7183"/>
                                        </p:tgtEl>
                                        <p:attrNameLst>
                                          <p:attrName>r</p:attrName>
                                        </p:attrNameLst>
                                      </p:cBhvr>
                                    </p:animRot>
                                  </p:childTnLst>
                                </p:cTn>
                              </p:par>
                            </p:childTnLst>
                          </p:cTn>
                        </p:par>
                        <p:par>
                          <p:cTn id="71" fill="hold">
                            <p:stCondLst>
                              <p:cond delay="8500"/>
                            </p:stCondLst>
                            <p:childTnLst>
                              <p:par>
                                <p:cTn id="72" presetID="8" presetClass="emph" presetSubtype="0" fill="hold" nodeType="afterEffect">
                                  <p:stCondLst>
                                    <p:cond delay="0"/>
                                  </p:stCondLst>
                                  <p:childTnLst>
                                    <p:animRot by="-5699940">
                                      <p:cBhvr>
                                        <p:cTn id="73" dur="2000" fill="hold"/>
                                        <p:tgtEl>
                                          <p:spTgt spid="7183"/>
                                        </p:tgtEl>
                                        <p:attrNameLst>
                                          <p:attrName>r</p:attrName>
                                        </p:attrNameLst>
                                      </p:cBhvr>
                                    </p:animRot>
                                  </p:childTnLst>
                                </p:cTn>
                              </p:par>
                            </p:childTnLst>
                          </p:cTn>
                        </p:par>
                        <p:par>
                          <p:cTn id="74" fill="hold">
                            <p:stCondLst>
                              <p:cond delay="10500"/>
                            </p:stCondLst>
                            <p:childTnLst>
                              <p:par>
                                <p:cTn id="75" presetID="22" presetClass="entr" presetSubtype="2" fill="hold" grpId="0" nodeType="afterEffect">
                                  <p:stCondLst>
                                    <p:cond delay="0"/>
                                  </p:stCondLst>
                                  <p:childTnLst>
                                    <p:set>
                                      <p:cBhvr>
                                        <p:cTn id="76" dur="1" fill="hold">
                                          <p:stCondLst>
                                            <p:cond delay="0"/>
                                          </p:stCondLst>
                                        </p:cTn>
                                        <p:tgtEl>
                                          <p:spTgt spid="7213"/>
                                        </p:tgtEl>
                                        <p:attrNameLst>
                                          <p:attrName>style.visibility</p:attrName>
                                        </p:attrNameLst>
                                      </p:cBhvr>
                                      <p:to>
                                        <p:strVal val="visible"/>
                                      </p:to>
                                    </p:set>
                                    <p:animEffect transition="in" filter="wipe(right)">
                                      <p:cBhvr>
                                        <p:cTn id="77" dur="500"/>
                                        <p:tgtEl>
                                          <p:spTgt spid="7213"/>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utoUpdateAnimBg="0"/>
      <p:bldP spid="7182" grpId="0" animBg="1"/>
      <p:bldP spid="7203" grpId="0" animBg="1"/>
      <p:bldP spid="7204" grpId="0" animBg="1"/>
      <p:bldP spid="7205" grpId="0" autoUpdateAnimBg="0"/>
      <p:bldP spid="7206" grpId="0" autoUpdateAnimBg="0"/>
      <p:bldP spid="72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p:nvPr/>
        </p:nvGrpSpPr>
        <p:grpSpPr bwMode="auto">
          <a:xfrm>
            <a:off x="1703388" y="765175"/>
            <a:ext cx="6191250" cy="5502275"/>
            <a:chOff x="0" y="0"/>
            <a:chExt cx="3900" cy="3466"/>
          </a:xfrm>
        </p:grpSpPr>
        <p:sp>
          <p:nvSpPr>
            <p:cNvPr id="8195" name="Oval 3"/>
            <p:cNvSpPr>
              <a:spLocks noChangeArrowheads="1"/>
            </p:cNvSpPr>
            <p:nvPr/>
          </p:nvSpPr>
          <p:spPr bwMode="auto">
            <a:xfrm>
              <a:off x="232" y="330"/>
              <a:ext cx="3130" cy="3130"/>
            </a:xfrm>
            <a:prstGeom prst="ellipse">
              <a:avLst/>
            </a:prstGeom>
            <a:solidFill>
              <a:schemeClr val="bg1">
                <a:alpha val="0"/>
              </a:schemeClr>
            </a:solidFill>
            <a:ln w="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6" name="Rectangle 4"/>
            <p:cNvSpPr>
              <a:spLocks noChangeArrowheads="1"/>
            </p:cNvSpPr>
            <p:nvPr/>
          </p:nvSpPr>
          <p:spPr bwMode="auto">
            <a:xfrm>
              <a:off x="0" y="1924"/>
              <a:ext cx="3402" cy="154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97" name="Rectangle 5"/>
            <p:cNvSpPr>
              <a:spLocks noChangeArrowheads="1"/>
            </p:cNvSpPr>
            <p:nvPr/>
          </p:nvSpPr>
          <p:spPr bwMode="auto">
            <a:xfrm rot="15051389">
              <a:off x="2073" y="284"/>
              <a:ext cx="2109" cy="154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198" name="Group 6"/>
          <p:cNvGrpSpPr/>
          <p:nvPr/>
        </p:nvGrpSpPr>
        <p:grpSpPr bwMode="auto">
          <a:xfrm>
            <a:off x="2268538" y="1538288"/>
            <a:ext cx="4721225" cy="4786312"/>
            <a:chOff x="0" y="0"/>
            <a:chExt cx="2974" cy="3015"/>
          </a:xfrm>
        </p:grpSpPr>
        <p:sp>
          <p:nvSpPr>
            <p:cNvPr id="8199" name="Oval 7"/>
            <p:cNvSpPr>
              <a:spLocks noChangeArrowheads="1"/>
            </p:cNvSpPr>
            <p:nvPr/>
          </p:nvSpPr>
          <p:spPr bwMode="auto">
            <a:xfrm>
              <a:off x="85" y="0"/>
              <a:ext cx="2772" cy="2772"/>
            </a:xfrm>
            <a:prstGeom prst="ellipse">
              <a:avLst/>
            </a:prstGeom>
            <a:solidFill>
              <a:schemeClr val="accent1">
                <a:alpha val="0"/>
              </a:schemeClr>
            </a:solidFill>
            <a:ln w="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0" name="Rectangle 8"/>
            <p:cNvSpPr>
              <a:spLocks noChangeArrowheads="1"/>
            </p:cNvSpPr>
            <p:nvPr/>
          </p:nvSpPr>
          <p:spPr bwMode="auto">
            <a:xfrm rot="1327742">
              <a:off x="0" y="566"/>
              <a:ext cx="2974" cy="2449"/>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01" name="Rectangle 9"/>
            <p:cNvSpPr>
              <a:spLocks noChangeArrowheads="1"/>
            </p:cNvSpPr>
            <p:nvPr/>
          </p:nvSpPr>
          <p:spPr bwMode="auto">
            <a:xfrm rot="1600744">
              <a:off x="151" y="428"/>
              <a:ext cx="317" cy="95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202" name="Text Box 10"/>
          <p:cNvSpPr txBox="1">
            <a:spLocks noChangeArrowheads="1"/>
          </p:cNvSpPr>
          <p:nvPr/>
        </p:nvSpPr>
        <p:spPr bwMode="auto">
          <a:xfrm>
            <a:off x="1619250" y="3378200"/>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B</a:t>
            </a:r>
          </a:p>
        </p:txBody>
      </p:sp>
      <p:sp>
        <p:nvSpPr>
          <p:cNvPr id="8203" name="Text Box 11"/>
          <p:cNvSpPr txBox="1">
            <a:spLocks noChangeArrowheads="1"/>
          </p:cNvSpPr>
          <p:nvPr/>
        </p:nvSpPr>
        <p:spPr bwMode="auto">
          <a:xfrm>
            <a:off x="3192463" y="134143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A</a:t>
            </a:r>
          </a:p>
        </p:txBody>
      </p:sp>
      <p:sp>
        <p:nvSpPr>
          <p:cNvPr id="8204" name="Oval 12"/>
          <p:cNvSpPr>
            <a:spLocks noChangeArrowheads="1"/>
          </p:cNvSpPr>
          <p:nvPr/>
        </p:nvSpPr>
        <p:spPr bwMode="auto">
          <a:xfrm>
            <a:off x="4511675" y="3692525"/>
            <a:ext cx="144463" cy="144463"/>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205" name="Group 13"/>
          <p:cNvGrpSpPr/>
          <p:nvPr/>
        </p:nvGrpSpPr>
        <p:grpSpPr bwMode="auto">
          <a:xfrm>
            <a:off x="168275" y="157163"/>
            <a:ext cx="4332288" cy="701675"/>
            <a:chOff x="0" y="0"/>
            <a:chExt cx="2729" cy="442"/>
          </a:xfrm>
        </p:grpSpPr>
        <p:sp>
          <p:nvSpPr>
            <p:cNvPr id="8206" name="Text Box 14"/>
            <p:cNvSpPr txBox="1">
              <a:spLocks noChangeArrowheads="1"/>
            </p:cNvSpPr>
            <p:nvPr/>
          </p:nvSpPr>
          <p:spPr bwMode="auto">
            <a:xfrm>
              <a:off x="350" y="0"/>
              <a:ext cx="23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u="none">
                  <a:solidFill>
                    <a:srgbClr val="0000FF"/>
                  </a:solidFill>
                  <a:latin typeface="华文行楷" panose="02010800040101010101" pitchFamily="2" charset="-122"/>
                  <a:ea typeface="华文行楷" panose="02010800040101010101" pitchFamily="2" charset="-122"/>
                </a:rPr>
                <a:t> </a:t>
              </a:r>
              <a:r>
                <a:rPr lang="zh-CN" altLang="en-US" sz="4000">
                  <a:solidFill>
                    <a:srgbClr val="0000FF"/>
                  </a:solidFill>
                  <a:latin typeface="华文行楷" panose="02010800040101010101" pitchFamily="2" charset="-122"/>
                  <a:ea typeface="华文行楷" panose="02010800040101010101" pitchFamily="2" charset="-122"/>
                </a:rPr>
                <a:t>认识旋转 </a:t>
              </a:r>
            </a:p>
          </p:txBody>
        </p:sp>
        <p:pic>
          <p:nvPicPr>
            <p:cNvPr id="8207" name="Picture 15" descr="地球5"/>
            <p:cNvPicPr>
              <a:picLocks noChangeAspect="1" noChangeArrowheads="1"/>
            </p:cNvPicPr>
            <p:nvPr/>
          </p:nvPicPr>
          <p:blipFill>
            <a:blip r:embed="rId2" cstate="email"/>
            <a:srcRect/>
            <a:stretch>
              <a:fillRect/>
            </a:stretch>
          </p:blipFill>
          <p:spPr bwMode="auto">
            <a:xfrm>
              <a:off x="0" y="16"/>
              <a:ext cx="4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8" name="Text Box 16"/>
          <p:cNvSpPr txBox="1">
            <a:spLocks noChangeArrowheads="1"/>
          </p:cNvSpPr>
          <p:nvPr/>
        </p:nvSpPr>
        <p:spPr bwMode="auto">
          <a:xfrm>
            <a:off x="4859338" y="82708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B´</a:t>
            </a:r>
          </a:p>
        </p:txBody>
      </p:sp>
      <p:sp>
        <p:nvSpPr>
          <p:cNvPr id="8209" name="Text Box 17"/>
          <p:cNvSpPr txBox="1">
            <a:spLocks noChangeArrowheads="1"/>
          </p:cNvSpPr>
          <p:nvPr/>
        </p:nvSpPr>
        <p:spPr bwMode="auto">
          <a:xfrm>
            <a:off x="6659563" y="2781300"/>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A´</a:t>
            </a:r>
          </a:p>
        </p:txBody>
      </p:sp>
      <p:grpSp>
        <p:nvGrpSpPr>
          <p:cNvPr id="8210" name="Group 18"/>
          <p:cNvGrpSpPr/>
          <p:nvPr/>
        </p:nvGrpSpPr>
        <p:grpSpPr bwMode="auto">
          <a:xfrm>
            <a:off x="3276600" y="2595563"/>
            <a:ext cx="2466975" cy="2909887"/>
            <a:chOff x="0" y="0"/>
            <a:chExt cx="1554" cy="1833"/>
          </a:xfrm>
        </p:grpSpPr>
        <p:sp>
          <p:nvSpPr>
            <p:cNvPr id="8211" name="Oval 19"/>
            <p:cNvSpPr>
              <a:spLocks noChangeArrowheads="1"/>
            </p:cNvSpPr>
            <p:nvPr/>
          </p:nvSpPr>
          <p:spPr bwMode="auto">
            <a:xfrm>
              <a:off x="0" y="0"/>
              <a:ext cx="1554" cy="1440"/>
            </a:xfrm>
            <a:prstGeom prst="ellipse">
              <a:avLst/>
            </a:prstGeom>
            <a:solidFill>
              <a:schemeClr val="bg1">
                <a:alpha val="0"/>
              </a:schemeClr>
            </a:solidFill>
            <a:ln w="1270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12" name="Rectangle 20"/>
            <p:cNvSpPr>
              <a:spLocks noChangeArrowheads="1"/>
            </p:cNvSpPr>
            <p:nvPr/>
          </p:nvSpPr>
          <p:spPr bwMode="auto">
            <a:xfrm rot="3145930">
              <a:off x="-126" y="312"/>
              <a:ext cx="1814" cy="1225"/>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213" name="Rectangle 21"/>
          <p:cNvSpPr>
            <a:spLocks noChangeArrowheads="1"/>
          </p:cNvSpPr>
          <p:nvPr/>
        </p:nvSpPr>
        <p:spPr bwMode="auto">
          <a:xfrm>
            <a:off x="3059113" y="4005263"/>
            <a:ext cx="792162" cy="936625"/>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14" name="AutoShape 22"/>
          <p:cNvSpPr>
            <a:spLocks noChangeArrowheads="1"/>
          </p:cNvSpPr>
          <p:nvPr/>
        </p:nvSpPr>
        <p:spPr bwMode="auto">
          <a:xfrm rot="7535600">
            <a:off x="2158207" y="2504281"/>
            <a:ext cx="2449512" cy="1368425"/>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215" name="Group 23"/>
          <p:cNvGrpSpPr/>
          <p:nvPr/>
        </p:nvGrpSpPr>
        <p:grpSpPr bwMode="auto">
          <a:xfrm>
            <a:off x="2124075" y="1793875"/>
            <a:ext cx="4986338" cy="3971925"/>
            <a:chOff x="0" y="0"/>
            <a:chExt cx="3141" cy="2502"/>
          </a:xfrm>
        </p:grpSpPr>
        <p:sp>
          <p:nvSpPr>
            <p:cNvPr id="8216" name="AutoShape 24"/>
            <p:cNvSpPr>
              <a:spLocks noChangeArrowheads="1"/>
            </p:cNvSpPr>
            <p:nvPr/>
          </p:nvSpPr>
          <p:spPr bwMode="auto">
            <a:xfrm rot="18447242">
              <a:off x="1540" y="1162"/>
              <a:ext cx="1543" cy="862"/>
            </a:xfrm>
            <a:prstGeom prst="rtTriangle">
              <a:avLst/>
            </a:prstGeom>
            <a:solidFill>
              <a:schemeClr val="bg1"/>
            </a:solidFill>
            <a:ln w="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17" name="AutoShape 25"/>
            <p:cNvSpPr>
              <a:spLocks noChangeArrowheads="1"/>
            </p:cNvSpPr>
            <p:nvPr/>
          </p:nvSpPr>
          <p:spPr bwMode="auto">
            <a:xfrm rot="7535600">
              <a:off x="30" y="447"/>
              <a:ext cx="1543" cy="862"/>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18" name="未知"/>
            <p:cNvSpPr/>
            <p:nvPr/>
          </p:nvSpPr>
          <p:spPr bwMode="auto">
            <a:xfrm>
              <a:off x="0" y="1259"/>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19" name="未知"/>
            <p:cNvSpPr/>
            <p:nvPr/>
          </p:nvSpPr>
          <p:spPr bwMode="auto">
            <a:xfrm>
              <a:off x="893" y="0"/>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20" name="未知"/>
            <p:cNvSpPr/>
            <p:nvPr/>
          </p:nvSpPr>
          <p:spPr bwMode="auto">
            <a:xfrm>
              <a:off x="1552" y="503"/>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21" name="Oval 29"/>
            <p:cNvSpPr>
              <a:spLocks noChangeArrowheads="1"/>
            </p:cNvSpPr>
            <p:nvPr/>
          </p:nvSpPr>
          <p:spPr bwMode="auto">
            <a:xfrm>
              <a:off x="1514" y="1196"/>
              <a:ext cx="91" cy="91"/>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2" name="未知"/>
            <p:cNvSpPr/>
            <p:nvPr/>
          </p:nvSpPr>
          <p:spPr bwMode="auto">
            <a:xfrm>
              <a:off x="1551" y="1240"/>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23" name="未知"/>
            <p:cNvSpPr/>
            <p:nvPr/>
          </p:nvSpPr>
          <p:spPr bwMode="auto">
            <a:xfrm>
              <a:off x="1590" y="1236"/>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24" name="未知"/>
            <p:cNvSpPr/>
            <p:nvPr/>
          </p:nvSpPr>
          <p:spPr bwMode="auto">
            <a:xfrm>
              <a:off x="1506" y="1262"/>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285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225" name="未知"/>
          <p:cNvSpPr/>
          <p:nvPr/>
        </p:nvSpPr>
        <p:spPr bwMode="auto">
          <a:xfrm>
            <a:off x="2108200" y="3792538"/>
            <a:ext cx="2462213" cy="4762"/>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26" name="未知"/>
          <p:cNvSpPr/>
          <p:nvPr/>
        </p:nvSpPr>
        <p:spPr bwMode="auto">
          <a:xfrm>
            <a:off x="3525838" y="1793875"/>
            <a:ext cx="1058862" cy="2003425"/>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0"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27" name="未知"/>
          <p:cNvSpPr/>
          <p:nvPr/>
        </p:nvSpPr>
        <p:spPr bwMode="auto">
          <a:xfrm>
            <a:off x="4572000" y="2592388"/>
            <a:ext cx="71438" cy="1171575"/>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28" name="Text Box 36"/>
          <p:cNvSpPr txBox="1">
            <a:spLocks noChangeArrowheads="1"/>
          </p:cNvSpPr>
          <p:nvPr/>
        </p:nvSpPr>
        <p:spPr bwMode="auto">
          <a:xfrm>
            <a:off x="4519613" y="245268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C</a:t>
            </a:r>
          </a:p>
        </p:txBody>
      </p:sp>
      <p:sp>
        <p:nvSpPr>
          <p:cNvPr id="8229" name="Text Box 37"/>
          <p:cNvSpPr txBox="1">
            <a:spLocks noChangeArrowheads="1"/>
          </p:cNvSpPr>
          <p:nvPr/>
        </p:nvSpPr>
        <p:spPr bwMode="auto">
          <a:xfrm>
            <a:off x="5651500" y="3943350"/>
            <a:ext cx="647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C´</a:t>
            </a:r>
          </a:p>
        </p:txBody>
      </p:sp>
      <p:sp>
        <p:nvSpPr>
          <p:cNvPr id="8230" name="Text Box 38"/>
          <p:cNvSpPr txBox="1">
            <a:spLocks noChangeArrowheads="1"/>
          </p:cNvSpPr>
          <p:nvPr/>
        </p:nvSpPr>
        <p:spPr bwMode="auto">
          <a:xfrm>
            <a:off x="4406900" y="3735388"/>
            <a:ext cx="647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O</a:t>
            </a:r>
          </a:p>
        </p:txBody>
      </p:sp>
      <p:sp>
        <p:nvSpPr>
          <p:cNvPr id="8231" name="Arc 39"/>
          <p:cNvSpPr/>
          <p:nvPr/>
        </p:nvSpPr>
        <p:spPr bwMode="auto">
          <a:xfrm rot="9688416" flipH="1" flipV="1">
            <a:off x="4418013" y="3100388"/>
            <a:ext cx="503237" cy="576262"/>
          </a:xfrm>
          <a:custGeom>
            <a:avLst/>
            <a:gdLst>
              <a:gd name="G0" fmla="+- 7865 0 0"/>
              <a:gd name="G1" fmla="+- 21600 0 0"/>
              <a:gd name="G2" fmla="+- 21600 0 0"/>
              <a:gd name="T0" fmla="*/ 0 w 29465"/>
              <a:gd name="T1" fmla="*/ 1483 h 33179"/>
              <a:gd name="T2" fmla="*/ 26099 w 29465"/>
              <a:gd name="T3" fmla="*/ 33179 h 33179"/>
              <a:gd name="T4" fmla="*/ 7865 w 29465"/>
              <a:gd name="T5" fmla="*/ 21600 h 33179"/>
            </a:gdLst>
            <a:ahLst/>
            <a:cxnLst>
              <a:cxn ang="0">
                <a:pos x="T0" y="T1"/>
              </a:cxn>
              <a:cxn ang="0">
                <a:pos x="T2" y="T3"/>
              </a:cxn>
              <a:cxn ang="0">
                <a:pos x="T4" y="T5"/>
              </a:cxn>
            </a:cxnLst>
            <a:rect l="0" t="0" r="r" b="b"/>
            <a:pathLst>
              <a:path w="29465" h="33179" fill="none" extrusionOk="0">
                <a:moveTo>
                  <a:pt x="-1" y="1482"/>
                </a:moveTo>
                <a:cubicBezTo>
                  <a:pt x="2506" y="502"/>
                  <a:pt x="5173" y="-1"/>
                  <a:pt x="7865" y="0"/>
                </a:cubicBezTo>
                <a:cubicBezTo>
                  <a:pt x="19794" y="0"/>
                  <a:pt x="29465" y="9670"/>
                  <a:pt x="29465" y="21600"/>
                </a:cubicBezTo>
                <a:cubicBezTo>
                  <a:pt x="29465" y="25700"/>
                  <a:pt x="28297" y="29717"/>
                  <a:pt x="26099" y="33179"/>
                </a:cubicBezTo>
              </a:path>
              <a:path w="29465" h="33179" stroke="0" extrusionOk="0">
                <a:moveTo>
                  <a:pt x="-1" y="1482"/>
                </a:moveTo>
                <a:cubicBezTo>
                  <a:pt x="2506" y="502"/>
                  <a:pt x="5173" y="-1"/>
                  <a:pt x="7865" y="0"/>
                </a:cubicBezTo>
                <a:cubicBezTo>
                  <a:pt x="19794" y="0"/>
                  <a:pt x="29465" y="9670"/>
                  <a:pt x="29465" y="21600"/>
                </a:cubicBezTo>
                <a:cubicBezTo>
                  <a:pt x="29465" y="25700"/>
                  <a:pt x="28297" y="29717"/>
                  <a:pt x="26099" y="33179"/>
                </a:cubicBezTo>
                <a:lnTo>
                  <a:pt x="7865" y="21600"/>
                </a:lnTo>
                <a:close/>
              </a:path>
            </a:pathLst>
          </a:custGeom>
          <a:noFill/>
          <a:ln w="28575" cap="sq">
            <a:solidFill>
              <a:schemeClr val="tx1"/>
            </a:solidFill>
            <a:rou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8232" name="Group 40"/>
          <p:cNvGrpSpPr/>
          <p:nvPr/>
        </p:nvGrpSpPr>
        <p:grpSpPr bwMode="auto">
          <a:xfrm>
            <a:off x="4624388" y="2708275"/>
            <a:ext cx="777875" cy="547688"/>
            <a:chOff x="0" y="0"/>
            <a:chExt cx="490" cy="345"/>
          </a:xfrm>
        </p:grpSpPr>
        <p:sp>
          <p:nvSpPr>
            <p:cNvPr id="8233" name="Text Box 41"/>
            <p:cNvSpPr txBox="1">
              <a:spLocks noChangeArrowheads="1"/>
            </p:cNvSpPr>
            <p:nvPr/>
          </p:nvSpPr>
          <p:spPr bwMode="auto">
            <a:xfrm>
              <a:off x="0" y="57"/>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u="none">
                  <a:solidFill>
                    <a:srgbClr val="FF0000"/>
                  </a:solidFill>
                </a:rPr>
                <a:t>100 </a:t>
              </a:r>
            </a:p>
          </p:txBody>
        </p:sp>
        <p:sp>
          <p:nvSpPr>
            <p:cNvPr id="8234" name="Text Box 42"/>
            <p:cNvSpPr txBox="1">
              <a:spLocks noChangeArrowheads="1"/>
            </p:cNvSpPr>
            <p:nvPr/>
          </p:nvSpPr>
          <p:spPr bwMode="auto">
            <a:xfrm>
              <a:off x="194" y="0"/>
              <a:ext cx="21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0" u="none">
                  <a:solidFill>
                    <a:srgbClr val="FF0000"/>
                  </a:solidFill>
                  <a:latin typeface="隶书" panose="02010509060101010101" pitchFamily="49" charset="-122"/>
                  <a:ea typeface="隶书" panose="02010509060101010101" pitchFamily="49" charset="-122"/>
                </a:rPr>
                <a:t> </a:t>
              </a:r>
              <a:r>
                <a:rPr lang="en-US" altLang="zh-CN" sz="1200" b="0" u="none">
                  <a:solidFill>
                    <a:srgbClr val="FF0000"/>
                  </a:solidFill>
                  <a:latin typeface="隶书" panose="02010509060101010101" pitchFamily="49" charset="-122"/>
                  <a:ea typeface="隶书" panose="02010509060101010101" pitchFamily="49" charset="-122"/>
                </a:rPr>
                <a:t>0</a:t>
              </a:r>
            </a:p>
          </p:txBody>
        </p:sp>
      </p:gr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04"/>
                                        </p:tgtEl>
                                        <p:attrNameLst>
                                          <p:attrName>style.visibility</p:attrName>
                                        </p:attrNameLst>
                                      </p:cBhvr>
                                      <p:to>
                                        <p:strVal val="visible"/>
                                      </p:to>
                                    </p:set>
                                    <p:animEffect transition="in" filter="dissolve">
                                      <p:cBhvr>
                                        <p:cTn id="7" dur="500"/>
                                        <p:tgtEl>
                                          <p:spTgt spid="820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30"/>
                                        </p:tgtEl>
                                        <p:attrNameLst>
                                          <p:attrName>style.visibility</p:attrName>
                                        </p:attrNameLst>
                                      </p:cBhvr>
                                      <p:to>
                                        <p:strVal val="visible"/>
                                      </p:to>
                                    </p:set>
                                    <p:animEffect transition="in" filter="dissolve">
                                      <p:cBhvr>
                                        <p:cTn id="10" dur="500"/>
                                        <p:tgtEl>
                                          <p:spTgt spid="82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225"/>
                                        </p:tgtEl>
                                        <p:attrNameLst>
                                          <p:attrName>style.visibility</p:attrName>
                                        </p:attrNameLst>
                                      </p:cBhvr>
                                      <p:to>
                                        <p:strVal val="visible"/>
                                      </p:to>
                                    </p:set>
                                    <p:animEffect transition="in" filter="wipe(right)">
                                      <p:cBhvr>
                                        <p:cTn id="15" dur="500"/>
                                        <p:tgtEl>
                                          <p:spTgt spid="822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226"/>
                                        </p:tgtEl>
                                        <p:attrNameLst>
                                          <p:attrName>style.visibility</p:attrName>
                                        </p:attrNameLst>
                                      </p:cBhvr>
                                      <p:to>
                                        <p:strVal val="visible"/>
                                      </p:to>
                                    </p:set>
                                    <p:animEffect transition="in" filter="wipe(down)">
                                      <p:cBhvr>
                                        <p:cTn id="18" dur="500"/>
                                        <p:tgtEl>
                                          <p:spTgt spid="822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227"/>
                                        </p:tgtEl>
                                        <p:attrNameLst>
                                          <p:attrName>style.visibility</p:attrName>
                                        </p:attrNameLst>
                                      </p:cBhvr>
                                      <p:to>
                                        <p:strVal val="visible"/>
                                      </p:to>
                                    </p:set>
                                    <p:animEffect transition="in" filter="wipe(down)">
                                      <p:cBhvr>
                                        <p:cTn id="21" dur="500"/>
                                        <p:tgtEl>
                                          <p:spTgt spid="82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215"/>
                                        </p:tgtEl>
                                        <p:attrNameLst>
                                          <p:attrName>style.visibility</p:attrName>
                                        </p:attrNameLst>
                                      </p:cBhvr>
                                      <p:to>
                                        <p:strVal val="visible"/>
                                      </p:to>
                                    </p:set>
                                    <p:animEffect transition="in" filter="wipe(down)">
                                      <p:cBhvr>
                                        <p:cTn id="26" dur="500"/>
                                        <p:tgtEl>
                                          <p:spTgt spid="8215"/>
                                        </p:tgtEl>
                                      </p:cBhvr>
                                    </p:animEffect>
                                  </p:childTnLst>
                                </p:cTn>
                              </p:par>
                            </p:childTnLst>
                          </p:cTn>
                        </p:par>
                        <p:par>
                          <p:cTn id="27" fill="hold">
                            <p:stCondLst>
                              <p:cond delay="500"/>
                            </p:stCondLst>
                            <p:childTnLst>
                              <p:par>
                                <p:cTn id="28" presetID="8" presetClass="emph" presetSubtype="0" fill="hold" nodeType="afterEffect">
                                  <p:stCondLst>
                                    <p:cond delay="0"/>
                                  </p:stCondLst>
                                  <p:childTnLst>
                                    <p:animRot by="6000000">
                                      <p:cBhvr>
                                        <p:cTn id="29" dur="2000" fill="hold"/>
                                        <p:tgtEl>
                                          <p:spTgt spid="8215"/>
                                        </p:tgtEl>
                                        <p:attrNameLst>
                                          <p:attrName>r</p:attrName>
                                        </p:attrNameLst>
                                      </p:cBhvr>
                                    </p:animRot>
                                  </p:childTnLst>
                                </p:cTn>
                              </p:par>
                              <p:par>
                                <p:cTn id="30" presetID="22" presetClass="entr" presetSubtype="4" fill="hold" nodeType="withEffect">
                                  <p:stCondLst>
                                    <p:cond delay="0"/>
                                  </p:stCondLst>
                                  <p:childTnLst>
                                    <p:set>
                                      <p:cBhvr>
                                        <p:cTn id="31" dur="1" fill="hold">
                                          <p:stCondLst>
                                            <p:cond delay="0"/>
                                          </p:stCondLst>
                                        </p:cTn>
                                        <p:tgtEl>
                                          <p:spTgt spid="8194"/>
                                        </p:tgtEl>
                                        <p:attrNameLst>
                                          <p:attrName>style.visibility</p:attrName>
                                        </p:attrNameLst>
                                      </p:cBhvr>
                                      <p:to>
                                        <p:strVal val="visible"/>
                                      </p:to>
                                    </p:set>
                                    <p:animEffect transition="in" filter="wipe(down)">
                                      <p:cBhvr>
                                        <p:cTn id="32" dur="2000"/>
                                        <p:tgtEl>
                                          <p:spTgt spid="8194"/>
                                        </p:tgtEl>
                                      </p:cBhvr>
                                    </p:animEffect>
                                  </p:childTnLst>
                                </p:cTn>
                              </p:par>
                              <p:par>
                                <p:cTn id="33" presetID="22" presetClass="entr" presetSubtype="8" fill="hold" nodeType="withEffect">
                                  <p:stCondLst>
                                    <p:cond delay="0"/>
                                  </p:stCondLst>
                                  <p:childTnLst>
                                    <p:set>
                                      <p:cBhvr>
                                        <p:cTn id="34" dur="1" fill="hold">
                                          <p:stCondLst>
                                            <p:cond delay="0"/>
                                          </p:stCondLst>
                                        </p:cTn>
                                        <p:tgtEl>
                                          <p:spTgt spid="8198"/>
                                        </p:tgtEl>
                                        <p:attrNameLst>
                                          <p:attrName>style.visibility</p:attrName>
                                        </p:attrNameLst>
                                      </p:cBhvr>
                                      <p:to>
                                        <p:strVal val="visible"/>
                                      </p:to>
                                    </p:set>
                                    <p:animEffect transition="in" filter="wipe(left)">
                                      <p:cBhvr>
                                        <p:cTn id="35" dur="2000"/>
                                        <p:tgtEl>
                                          <p:spTgt spid="8198"/>
                                        </p:tgtEl>
                                      </p:cBhvr>
                                    </p:animEffect>
                                  </p:childTnLst>
                                </p:cTn>
                              </p:par>
                              <p:par>
                                <p:cTn id="36" presetID="22" presetClass="entr" presetSubtype="1" fill="hold" nodeType="withEffect">
                                  <p:stCondLst>
                                    <p:cond delay="0"/>
                                  </p:stCondLst>
                                  <p:childTnLst>
                                    <p:set>
                                      <p:cBhvr>
                                        <p:cTn id="37" dur="1" fill="hold">
                                          <p:stCondLst>
                                            <p:cond delay="0"/>
                                          </p:stCondLst>
                                        </p:cTn>
                                        <p:tgtEl>
                                          <p:spTgt spid="8210"/>
                                        </p:tgtEl>
                                        <p:attrNameLst>
                                          <p:attrName>style.visibility</p:attrName>
                                        </p:attrNameLst>
                                      </p:cBhvr>
                                      <p:to>
                                        <p:strVal val="visible"/>
                                      </p:to>
                                    </p:set>
                                    <p:animEffect transition="in" filter="wipe(up)">
                                      <p:cBhvr>
                                        <p:cTn id="38" dur="3000"/>
                                        <p:tgtEl>
                                          <p:spTgt spid="8210"/>
                                        </p:tgtEl>
                                      </p:cBhvr>
                                    </p:animEffect>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8208"/>
                                        </p:tgtEl>
                                        <p:attrNameLst>
                                          <p:attrName>style.visibility</p:attrName>
                                        </p:attrNameLst>
                                      </p:cBhvr>
                                      <p:to>
                                        <p:strVal val="visible"/>
                                      </p:to>
                                    </p:set>
                                    <p:animEffect transition="in" filter="wipe(down)">
                                      <p:cBhvr>
                                        <p:cTn id="42" dur="500"/>
                                        <p:tgtEl>
                                          <p:spTgt spid="820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209"/>
                                        </p:tgtEl>
                                        <p:attrNameLst>
                                          <p:attrName>style.visibility</p:attrName>
                                        </p:attrNameLst>
                                      </p:cBhvr>
                                      <p:to>
                                        <p:strVal val="visible"/>
                                      </p:to>
                                    </p:set>
                                    <p:animEffect transition="in" filter="wipe(down)">
                                      <p:cBhvr>
                                        <p:cTn id="45" dur="500"/>
                                        <p:tgtEl>
                                          <p:spTgt spid="820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229"/>
                                        </p:tgtEl>
                                        <p:attrNameLst>
                                          <p:attrName>style.visibility</p:attrName>
                                        </p:attrNameLst>
                                      </p:cBhvr>
                                      <p:to>
                                        <p:strVal val="visible"/>
                                      </p:to>
                                    </p:set>
                                    <p:animEffect transition="in" filter="wipe(down)">
                                      <p:cBhvr>
                                        <p:cTn id="48" dur="500"/>
                                        <p:tgtEl>
                                          <p:spTgt spid="8229"/>
                                        </p:tgtEl>
                                      </p:cBhvr>
                                    </p:animEffect>
                                  </p:childTnLst>
                                </p:cTn>
                              </p:par>
                            </p:childTnLst>
                          </p:cTn>
                        </p:par>
                        <p:par>
                          <p:cTn id="49" fill="hold">
                            <p:stCondLst>
                              <p:cond delay="3000"/>
                            </p:stCondLst>
                            <p:childTnLst>
                              <p:par>
                                <p:cTn id="50" presetID="8" presetClass="emph" presetSubtype="0" fill="hold" nodeType="afterEffect">
                                  <p:stCondLst>
                                    <p:cond delay="0"/>
                                  </p:stCondLst>
                                  <p:childTnLst>
                                    <p:animRot by="-5999940">
                                      <p:cBhvr>
                                        <p:cTn id="51" dur="2000" fill="hold"/>
                                        <p:tgtEl>
                                          <p:spTgt spid="8215"/>
                                        </p:tgtEl>
                                        <p:attrNameLst>
                                          <p:attrName>r</p:attrName>
                                        </p:attrNameLst>
                                      </p:cBhvr>
                                    </p:animRot>
                                  </p:childTnLst>
                                </p:cTn>
                              </p:par>
                            </p:childTnLst>
                          </p:cTn>
                        </p:par>
                        <p:par>
                          <p:cTn id="52" fill="hold">
                            <p:stCondLst>
                              <p:cond delay="5000"/>
                            </p:stCondLst>
                            <p:childTnLst>
                              <p:par>
                                <p:cTn id="53" presetID="8" presetClass="emph" presetSubtype="0" fill="hold" nodeType="afterEffect">
                                  <p:stCondLst>
                                    <p:cond delay="0"/>
                                  </p:stCondLst>
                                  <p:childTnLst>
                                    <p:animRot by="6000000">
                                      <p:cBhvr>
                                        <p:cTn id="54" dur="2000" fill="hold"/>
                                        <p:tgtEl>
                                          <p:spTgt spid="8215"/>
                                        </p:tgtEl>
                                        <p:attrNameLst>
                                          <p:attrName>r</p:attrName>
                                        </p:attrNameLst>
                                      </p:cBhvr>
                                    </p:animRot>
                                  </p:childTnLst>
                                </p:cTn>
                              </p:par>
                            </p:childTnLst>
                          </p:cTn>
                        </p:par>
                        <p:par>
                          <p:cTn id="55" fill="hold">
                            <p:stCondLst>
                              <p:cond delay="7000"/>
                            </p:stCondLst>
                            <p:childTnLst>
                              <p:par>
                                <p:cTn id="56" presetID="8" presetClass="emph" presetSubtype="0" fill="hold" nodeType="afterEffect">
                                  <p:stCondLst>
                                    <p:cond delay="0"/>
                                  </p:stCondLst>
                                  <p:childTnLst>
                                    <p:animRot by="-5999940">
                                      <p:cBhvr>
                                        <p:cTn id="57" dur="2000" fill="hold"/>
                                        <p:tgtEl>
                                          <p:spTgt spid="8215"/>
                                        </p:tgtEl>
                                        <p:attrNameLst>
                                          <p:attrName>r</p:attrName>
                                        </p:attrNameLst>
                                      </p:cBhvr>
                                    </p:animRot>
                                  </p:childTnLst>
                                </p:cTn>
                              </p:par>
                            </p:childTnLst>
                          </p:cTn>
                        </p:par>
                        <p:par>
                          <p:cTn id="58" fill="hold">
                            <p:stCondLst>
                              <p:cond delay="9000"/>
                            </p:stCondLst>
                            <p:childTnLst>
                              <p:par>
                                <p:cTn id="59" presetID="8" presetClass="emph" presetSubtype="0" fill="hold" nodeType="afterEffect">
                                  <p:stCondLst>
                                    <p:cond delay="0"/>
                                  </p:stCondLst>
                                  <p:childTnLst>
                                    <p:animRot by="6000000">
                                      <p:cBhvr>
                                        <p:cTn id="60" dur="2000" fill="hold"/>
                                        <p:tgtEl>
                                          <p:spTgt spid="8215"/>
                                        </p:tgtEl>
                                        <p:attrNameLst>
                                          <p:attrName>r</p:attrName>
                                        </p:attrNameLst>
                                      </p:cBhvr>
                                    </p:animRot>
                                  </p:childTnLst>
                                </p:cTn>
                              </p:par>
                            </p:childTnLst>
                          </p:cTn>
                        </p:par>
                        <p:par>
                          <p:cTn id="61" fill="hold">
                            <p:stCondLst>
                              <p:cond delay="11000"/>
                            </p:stCondLst>
                            <p:childTnLst>
                              <p:par>
                                <p:cTn id="62" presetID="22" presetClass="entr" presetSubtype="8" fill="hold" grpId="0" nodeType="afterEffect">
                                  <p:stCondLst>
                                    <p:cond delay="0"/>
                                  </p:stCondLst>
                                  <p:childTnLst>
                                    <p:set>
                                      <p:cBhvr>
                                        <p:cTn id="63" dur="1" fill="hold">
                                          <p:stCondLst>
                                            <p:cond delay="0"/>
                                          </p:stCondLst>
                                        </p:cTn>
                                        <p:tgtEl>
                                          <p:spTgt spid="8231"/>
                                        </p:tgtEl>
                                        <p:attrNameLst>
                                          <p:attrName>style.visibility</p:attrName>
                                        </p:attrNameLst>
                                      </p:cBhvr>
                                      <p:to>
                                        <p:strVal val="visible"/>
                                      </p:to>
                                    </p:set>
                                    <p:animEffect transition="in" filter="wipe(left)">
                                      <p:cBhvr>
                                        <p:cTn id="64" dur="500"/>
                                        <p:tgtEl>
                                          <p:spTgt spid="8231"/>
                                        </p:tgtEl>
                                      </p:cBhvr>
                                    </p:animEffect>
                                  </p:childTnLst>
                                </p:cTn>
                              </p:par>
                            </p:childTnLst>
                          </p:cTn>
                        </p:par>
                        <p:par>
                          <p:cTn id="65" fill="hold">
                            <p:stCondLst>
                              <p:cond delay="11500"/>
                            </p:stCondLst>
                            <p:childTnLst>
                              <p:par>
                                <p:cTn id="66" presetID="9" presetClass="entr" presetSubtype="0" fill="hold" nodeType="afterEffect">
                                  <p:stCondLst>
                                    <p:cond delay="0"/>
                                  </p:stCondLst>
                                  <p:childTnLst>
                                    <p:set>
                                      <p:cBhvr>
                                        <p:cTn id="67" dur="1" fill="hold">
                                          <p:stCondLst>
                                            <p:cond delay="0"/>
                                          </p:stCondLst>
                                        </p:cTn>
                                        <p:tgtEl>
                                          <p:spTgt spid="8232"/>
                                        </p:tgtEl>
                                        <p:attrNameLst>
                                          <p:attrName>style.visibility</p:attrName>
                                        </p:attrNameLst>
                                      </p:cBhvr>
                                      <p:to>
                                        <p:strVal val="visible"/>
                                      </p:to>
                                    </p:set>
                                    <p:animEffect transition="in" filter="dissolve">
                                      <p:cBhvr>
                                        <p:cTn id="68" dur="500"/>
                                        <p:tgtEl>
                                          <p:spTgt spid="8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animBg="1"/>
      <p:bldP spid="8208" grpId="0" autoUpdateAnimBg="0"/>
      <p:bldP spid="8209" grpId="0" autoUpdateAnimBg="0"/>
      <p:bldP spid="8225" grpId="0" animBg="1"/>
      <p:bldP spid="8226" grpId="0" animBg="1"/>
      <p:bldP spid="8227" grpId="0" animBg="1"/>
      <p:bldP spid="8229" grpId="0" autoUpdateAnimBg="0"/>
      <p:bldP spid="8230" grpId="0" autoUpdateAnimBg="0"/>
      <p:bldP spid="82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1773238"/>
            <a:ext cx="9396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0" u="none" dirty="0">
                <a:solidFill>
                  <a:schemeClr val="tx1"/>
                </a:solidFill>
                <a:latin typeface="华文琥珀" panose="02010800040101010101" pitchFamily="2" charset="-122"/>
                <a:ea typeface="华文琥珀" panose="02010800040101010101" pitchFamily="2" charset="-122"/>
              </a:rPr>
              <a:t>这个定点称为</a:t>
            </a:r>
            <a:r>
              <a:rPr lang="zh-CN" altLang="en-US" sz="3200" b="0" dirty="0">
                <a:solidFill>
                  <a:srgbClr val="FF0000"/>
                </a:solidFill>
                <a:latin typeface="华文琥珀" panose="02010800040101010101" pitchFamily="2" charset="-122"/>
                <a:ea typeface="华文琥珀" panose="02010800040101010101" pitchFamily="2" charset="-122"/>
              </a:rPr>
              <a:t>旋转中心</a:t>
            </a:r>
            <a:r>
              <a:rPr lang="zh-CN" altLang="en-US" sz="3200" b="0" u="none" dirty="0">
                <a:solidFill>
                  <a:schemeClr val="tx1"/>
                </a:solidFill>
                <a:latin typeface="华文琥珀" panose="02010800040101010101" pitchFamily="2" charset="-122"/>
                <a:ea typeface="华文琥珀" panose="02010800040101010101" pitchFamily="2" charset="-122"/>
              </a:rPr>
              <a:t>，转动的角称为</a:t>
            </a:r>
            <a:r>
              <a:rPr lang="zh-CN" altLang="en-US" sz="3200" b="0" dirty="0">
                <a:solidFill>
                  <a:srgbClr val="FF0000"/>
                </a:solidFill>
                <a:latin typeface="华文琥珀" panose="02010800040101010101" pitchFamily="2" charset="-122"/>
                <a:ea typeface="华文琥珀" panose="02010800040101010101" pitchFamily="2" charset="-122"/>
              </a:rPr>
              <a:t>旋转角</a:t>
            </a:r>
            <a:r>
              <a:rPr lang="zh-CN" altLang="en-US" sz="3200" b="0" u="none" dirty="0">
                <a:solidFill>
                  <a:schemeClr val="tx1"/>
                </a:solidFill>
                <a:latin typeface="华文琥珀" panose="02010800040101010101" pitchFamily="2" charset="-122"/>
                <a:ea typeface="华文琥珀" panose="02010800040101010101" pitchFamily="2" charset="-122"/>
              </a:rPr>
              <a:t>。</a:t>
            </a:r>
          </a:p>
        </p:txBody>
      </p:sp>
      <p:sp>
        <p:nvSpPr>
          <p:cNvPr id="9219" name="Line 3"/>
          <p:cNvSpPr>
            <a:spLocks noChangeShapeType="1"/>
          </p:cNvSpPr>
          <p:nvPr/>
        </p:nvSpPr>
        <p:spPr bwMode="auto">
          <a:xfrm rot="3600000">
            <a:off x="5905500" y="3314700"/>
            <a:ext cx="1524000" cy="251460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0" name="Line 4"/>
          <p:cNvSpPr>
            <a:spLocks noChangeShapeType="1"/>
          </p:cNvSpPr>
          <p:nvPr/>
        </p:nvSpPr>
        <p:spPr bwMode="auto">
          <a:xfrm>
            <a:off x="4419600" y="3352800"/>
            <a:ext cx="1524000" cy="2514600"/>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1" name="Line 5"/>
          <p:cNvSpPr>
            <a:spLocks noChangeShapeType="1"/>
          </p:cNvSpPr>
          <p:nvPr/>
        </p:nvSpPr>
        <p:spPr bwMode="auto">
          <a:xfrm rot="600000">
            <a:off x="4648200" y="3200400"/>
            <a:ext cx="1524000" cy="2514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2" name="Line 6"/>
          <p:cNvSpPr>
            <a:spLocks noChangeShapeType="1"/>
          </p:cNvSpPr>
          <p:nvPr/>
        </p:nvSpPr>
        <p:spPr bwMode="auto">
          <a:xfrm rot="1200000">
            <a:off x="4859338" y="3068638"/>
            <a:ext cx="1524000" cy="2514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3" name="Line 7"/>
          <p:cNvSpPr>
            <a:spLocks noChangeShapeType="1"/>
          </p:cNvSpPr>
          <p:nvPr/>
        </p:nvSpPr>
        <p:spPr bwMode="auto">
          <a:xfrm rot="1800000">
            <a:off x="5181600" y="3124200"/>
            <a:ext cx="1524000" cy="2514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4" name="Line 8"/>
          <p:cNvSpPr>
            <a:spLocks noChangeShapeType="1"/>
          </p:cNvSpPr>
          <p:nvPr/>
        </p:nvSpPr>
        <p:spPr bwMode="auto">
          <a:xfrm rot="2400000">
            <a:off x="5410200" y="3124200"/>
            <a:ext cx="1524000" cy="2514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25" name="Line 9"/>
          <p:cNvSpPr>
            <a:spLocks noChangeShapeType="1"/>
          </p:cNvSpPr>
          <p:nvPr/>
        </p:nvSpPr>
        <p:spPr bwMode="auto">
          <a:xfrm rot="3000000">
            <a:off x="5676900" y="3162300"/>
            <a:ext cx="1524000" cy="2514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226" name="Group 10"/>
          <p:cNvGrpSpPr/>
          <p:nvPr/>
        </p:nvGrpSpPr>
        <p:grpSpPr bwMode="auto">
          <a:xfrm>
            <a:off x="5257800" y="4343400"/>
            <a:ext cx="3292475" cy="1066800"/>
            <a:chOff x="0" y="0"/>
            <a:chExt cx="2074" cy="672"/>
          </a:xfrm>
        </p:grpSpPr>
        <p:sp>
          <p:nvSpPr>
            <p:cNvPr id="9227" name="Rectangle 11"/>
            <p:cNvSpPr>
              <a:spLocks noChangeArrowheads="1"/>
            </p:cNvSpPr>
            <p:nvPr/>
          </p:nvSpPr>
          <p:spPr bwMode="auto">
            <a:xfrm>
              <a:off x="0" y="0"/>
              <a:ext cx="207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u="none">
                  <a:solidFill>
                    <a:srgbClr val="FF0000"/>
                  </a:solidFill>
                  <a:latin typeface="华文琥珀" panose="02010800040101010101" pitchFamily="2" charset="-122"/>
                  <a:ea typeface="华文琥珀" panose="02010800040101010101" pitchFamily="2" charset="-122"/>
                </a:rPr>
                <a:t>旋转角</a:t>
              </a:r>
            </a:p>
          </p:txBody>
        </p:sp>
        <p:sp>
          <p:nvSpPr>
            <p:cNvPr id="9228" name="AutoShape 12"/>
            <p:cNvSpPr>
              <a:spLocks noChangeArrowheads="1"/>
            </p:cNvSpPr>
            <p:nvPr/>
          </p:nvSpPr>
          <p:spPr bwMode="auto">
            <a:xfrm>
              <a:off x="192" y="432"/>
              <a:ext cx="480" cy="24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9" name="Group 13"/>
          <p:cNvGrpSpPr/>
          <p:nvPr/>
        </p:nvGrpSpPr>
        <p:grpSpPr bwMode="auto">
          <a:xfrm>
            <a:off x="4953000" y="5791200"/>
            <a:ext cx="2216150" cy="854075"/>
            <a:chOff x="0" y="0"/>
            <a:chExt cx="1396" cy="538"/>
          </a:xfrm>
        </p:grpSpPr>
        <p:sp>
          <p:nvSpPr>
            <p:cNvPr id="9230" name="Rectangle 14"/>
            <p:cNvSpPr>
              <a:spLocks noChangeArrowheads="1"/>
            </p:cNvSpPr>
            <p:nvPr/>
          </p:nvSpPr>
          <p:spPr bwMode="auto">
            <a:xfrm>
              <a:off x="0" y="96"/>
              <a:ext cx="139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4000" b="0" u="none" dirty="0">
                  <a:solidFill>
                    <a:srgbClr val="FF0000"/>
                  </a:solidFill>
                  <a:latin typeface="华文琥珀" panose="02010800040101010101" pitchFamily="2" charset="-122"/>
                  <a:ea typeface="华文琥珀" panose="02010800040101010101" pitchFamily="2" charset="-122"/>
                </a:rPr>
                <a:t>旋转中心</a:t>
              </a:r>
            </a:p>
          </p:txBody>
        </p:sp>
        <p:sp>
          <p:nvSpPr>
            <p:cNvPr id="9231" name="AutoShape 15"/>
            <p:cNvSpPr>
              <a:spLocks noChangeArrowheads="1"/>
            </p:cNvSpPr>
            <p:nvPr/>
          </p:nvSpPr>
          <p:spPr bwMode="auto">
            <a:xfrm>
              <a:off x="528" y="0"/>
              <a:ext cx="192" cy="96"/>
            </a:xfrm>
            <a:prstGeom prst="flowChartConnector">
              <a:avLst/>
            </a:prstGeom>
            <a:solidFill>
              <a:srgbClr val="FF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232" name="Rectangle 16"/>
          <p:cNvSpPr>
            <a:spLocks noChangeArrowheads="1"/>
          </p:cNvSpPr>
          <p:nvPr/>
        </p:nvSpPr>
        <p:spPr bwMode="auto">
          <a:xfrm>
            <a:off x="304800" y="0"/>
            <a:ext cx="8382000" cy="1749425"/>
          </a:xfrm>
          <a:prstGeom prst="rect">
            <a:avLst/>
          </a:prstGeom>
          <a:solidFill>
            <a:srgbClr val="FFFF99"/>
          </a:solid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u="none" dirty="0">
                <a:solidFill>
                  <a:schemeClr val="tx1"/>
                </a:solidFill>
                <a:latin typeface="黑体" panose="02010609060101010101" pitchFamily="49" charset="-122"/>
                <a:ea typeface="黑体" panose="02010609060101010101" pitchFamily="49" charset="-122"/>
              </a:rPr>
              <a:t>在平面内，将一个图形绕着一个</a:t>
            </a:r>
            <a:r>
              <a:rPr lang="zh-CN" altLang="en-US" sz="3600" u="none" dirty="0">
                <a:solidFill>
                  <a:srgbClr val="FF0000"/>
                </a:solidFill>
                <a:latin typeface="黑体" panose="02010609060101010101" pitchFamily="49" charset="-122"/>
                <a:ea typeface="黑体" panose="02010609060101010101" pitchFamily="49" charset="-122"/>
              </a:rPr>
              <a:t>定点</a:t>
            </a:r>
            <a:r>
              <a:rPr lang="zh-CN" altLang="en-US" sz="3600" u="none" dirty="0">
                <a:solidFill>
                  <a:schemeClr val="tx1"/>
                </a:solidFill>
                <a:latin typeface="黑体" panose="02010609060101010101" pitchFamily="49" charset="-122"/>
                <a:ea typeface="黑体" panose="02010609060101010101" pitchFamily="49" charset="-122"/>
              </a:rPr>
              <a:t>沿某个方向</a:t>
            </a:r>
            <a:r>
              <a:rPr lang="zh-CN" altLang="en-US" sz="3600" u="none" dirty="0">
                <a:solidFill>
                  <a:srgbClr val="0000FF"/>
                </a:solidFill>
                <a:latin typeface="黑体" panose="02010609060101010101" pitchFamily="49" charset="-122"/>
                <a:ea typeface="黑体" panose="02010609060101010101" pitchFamily="49" charset="-122"/>
              </a:rPr>
              <a:t>转动一个角度</a:t>
            </a:r>
            <a:r>
              <a:rPr lang="zh-CN" altLang="en-US" sz="3600" u="none" dirty="0">
                <a:solidFill>
                  <a:schemeClr val="tx1"/>
                </a:solidFill>
                <a:latin typeface="黑体" panose="02010609060101010101" pitchFamily="49" charset="-122"/>
                <a:ea typeface="黑体" panose="02010609060101010101" pitchFamily="49" charset="-122"/>
              </a:rPr>
              <a:t>，这样的图形运动称为旋转。</a:t>
            </a:r>
          </a:p>
        </p:txBody>
      </p:sp>
      <p:sp>
        <p:nvSpPr>
          <p:cNvPr id="9233" name="Text Box 17"/>
          <p:cNvSpPr txBox="1">
            <a:spLocks noChangeArrowheads="1"/>
          </p:cNvSpPr>
          <p:nvPr/>
        </p:nvSpPr>
        <p:spPr bwMode="auto">
          <a:xfrm>
            <a:off x="4067175" y="292417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u="none">
                <a:solidFill>
                  <a:schemeClr val="tx1"/>
                </a:solidFill>
              </a:rPr>
              <a:t>A</a:t>
            </a:r>
          </a:p>
        </p:txBody>
      </p:sp>
      <p:sp>
        <p:nvSpPr>
          <p:cNvPr id="9234" name="Text Box 18"/>
          <p:cNvSpPr txBox="1">
            <a:spLocks noChangeArrowheads="1"/>
          </p:cNvSpPr>
          <p:nvPr/>
        </p:nvSpPr>
        <p:spPr bwMode="auto">
          <a:xfrm>
            <a:off x="5486400" y="5638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400" u="none">
                <a:solidFill>
                  <a:schemeClr val="tx1"/>
                </a:solidFill>
              </a:rPr>
              <a:t>o</a:t>
            </a:r>
          </a:p>
        </p:txBody>
      </p:sp>
      <p:sp>
        <p:nvSpPr>
          <p:cNvPr id="9235" name="Text Box 19"/>
          <p:cNvSpPr txBox="1">
            <a:spLocks noChangeArrowheads="1"/>
          </p:cNvSpPr>
          <p:nvPr/>
        </p:nvSpPr>
        <p:spPr bwMode="auto">
          <a:xfrm>
            <a:off x="7308850" y="2924175"/>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u="none">
                <a:solidFill>
                  <a:schemeClr val="tx1"/>
                </a:solidFill>
              </a:rPr>
              <a:t>B</a:t>
            </a:r>
          </a:p>
        </p:txBody>
      </p:sp>
      <p:sp>
        <p:nvSpPr>
          <p:cNvPr id="9236" name="Text Box 20"/>
          <p:cNvSpPr txBox="1">
            <a:spLocks noChangeArrowheads="1"/>
          </p:cNvSpPr>
          <p:nvPr/>
        </p:nvSpPr>
        <p:spPr bwMode="auto">
          <a:xfrm>
            <a:off x="0" y="2492375"/>
            <a:ext cx="4500563"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u="none" dirty="0">
                <a:solidFill>
                  <a:schemeClr val="tx1"/>
                </a:solidFill>
              </a:rPr>
              <a:t>如果图形上的点</a:t>
            </a:r>
            <a:r>
              <a:rPr lang="en-US" altLang="zh-CN" sz="2400" u="none" dirty="0">
                <a:solidFill>
                  <a:schemeClr val="tx1"/>
                </a:solidFill>
              </a:rPr>
              <a:t>A</a:t>
            </a:r>
            <a:r>
              <a:rPr lang="zh-CN" altLang="en-US" sz="2400" u="none" dirty="0">
                <a:solidFill>
                  <a:schemeClr val="tx1"/>
                </a:solidFill>
              </a:rPr>
              <a:t>经过旋转变</a:t>
            </a:r>
          </a:p>
          <a:p>
            <a:pPr>
              <a:spcBef>
                <a:spcPct val="50000"/>
              </a:spcBef>
            </a:pPr>
            <a:r>
              <a:rPr lang="zh-CN" altLang="en-US" sz="2400" u="none" dirty="0">
                <a:solidFill>
                  <a:schemeClr val="tx1"/>
                </a:solidFill>
              </a:rPr>
              <a:t>为</a:t>
            </a:r>
            <a:r>
              <a:rPr lang="en-US" altLang="zh-CN" sz="2400" u="none" dirty="0">
                <a:solidFill>
                  <a:schemeClr val="tx1"/>
                </a:solidFill>
              </a:rPr>
              <a:t>B</a:t>
            </a:r>
            <a:r>
              <a:rPr lang="zh-CN" altLang="en-US" sz="2400" u="none" dirty="0">
                <a:solidFill>
                  <a:schemeClr val="tx1"/>
                </a:solidFill>
              </a:rPr>
              <a:t>，那么这两点叫做这个旋</a:t>
            </a:r>
          </a:p>
          <a:p>
            <a:pPr>
              <a:spcBef>
                <a:spcPct val="50000"/>
              </a:spcBef>
            </a:pPr>
            <a:r>
              <a:rPr lang="zh-CN" altLang="en-US" sz="2400" u="none" dirty="0">
                <a:solidFill>
                  <a:schemeClr val="tx1"/>
                </a:solidFill>
              </a:rPr>
              <a:t>转的</a:t>
            </a:r>
            <a:r>
              <a:rPr lang="zh-CN" altLang="en-US" sz="2400" u="none" dirty="0">
                <a:solidFill>
                  <a:srgbClr val="FF0000"/>
                </a:solidFill>
              </a:rPr>
              <a:t>对应点</a:t>
            </a:r>
            <a:r>
              <a:rPr lang="en-US" altLang="zh-CN" u="none" dirty="0">
                <a:solidFill>
                  <a:srgbClr val="FF0000"/>
                </a:solidFill>
              </a:rPr>
              <a:t>.</a:t>
            </a:r>
          </a:p>
          <a:p>
            <a:endParaRPr lang="zh-CN" altLang="en-US" sz="2400" u="none" dirty="0">
              <a:solidFill>
                <a:schemeClr val="tx1"/>
              </a:solidFill>
            </a:endParaRPr>
          </a:p>
        </p:txBody>
      </p:sp>
      <p:sp>
        <p:nvSpPr>
          <p:cNvPr id="9237" name="Rectangle 21"/>
          <p:cNvSpPr>
            <a:spLocks noChangeArrowheads="1"/>
          </p:cNvSpPr>
          <p:nvPr/>
        </p:nvSpPr>
        <p:spPr bwMode="auto">
          <a:xfrm>
            <a:off x="0" y="4292600"/>
            <a:ext cx="2506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u="none" dirty="0">
                <a:solidFill>
                  <a:srgbClr val="FF0000"/>
                </a:solidFill>
                <a:latin typeface="楷体_GB2312" pitchFamily="1" charset="-122"/>
                <a:ea typeface="楷体_GB2312" pitchFamily="1" charset="-122"/>
              </a:rPr>
              <a:t>旋转的三要素</a:t>
            </a:r>
            <a:r>
              <a:rPr lang="en-US" altLang="zh-CN" u="none" dirty="0">
                <a:solidFill>
                  <a:schemeClr val="tx1"/>
                </a:solidFill>
                <a:latin typeface="楷体_GB2312" pitchFamily="1" charset="-122"/>
                <a:ea typeface="楷体_GB2312" pitchFamily="1" charset="-122"/>
              </a:rPr>
              <a:t>:</a:t>
            </a:r>
          </a:p>
        </p:txBody>
      </p:sp>
      <p:sp>
        <p:nvSpPr>
          <p:cNvPr id="9238" name="Rectangle 22"/>
          <p:cNvSpPr>
            <a:spLocks noChangeArrowheads="1"/>
          </p:cNvSpPr>
          <p:nvPr/>
        </p:nvSpPr>
        <p:spPr bwMode="auto">
          <a:xfrm>
            <a:off x="0" y="4941888"/>
            <a:ext cx="20208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u="none" dirty="0">
                <a:solidFill>
                  <a:srgbClr val="0000FF"/>
                </a:solidFill>
                <a:latin typeface="楷体_GB2312" pitchFamily="1" charset="-122"/>
                <a:ea typeface="楷体_GB2312" pitchFamily="1" charset="-122"/>
              </a:rPr>
              <a:t>旋转中心</a:t>
            </a:r>
            <a:r>
              <a:rPr lang="en-US" altLang="zh-CN" sz="3200" u="none" dirty="0">
                <a:solidFill>
                  <a:srgbClr val="0000FF"/>
                </a:solidFill>
                <a:latin typeface="楷体_GB2312" pitchFamily="1" charset="-122"/>
                <a:ea typeface="楷体_GB2312" pitchFamily="1" charset="-122"/>
              </a:rPr>
              <a:t>,</a:t>
            </a:r>
          </a:p>
        </p:txBody>
      </p:sp>
      <p:sp>
        <p:nvSpPr>
          <p:cNvPr id="9239" name="Rectangle 23"/>
          <p:cNvSpPr>
            <a:spLocks noChangeArrowheads="1"/>
          </p:cNvSpPr>
          <p:nvPr/>
        </p:nvSpPr>
        <p:spPr bwMode="auto">
          <a:xfrm>
            <a:off x="1835150" y="4941888"/>
            <a:ext cx="20208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u="none" dirty="0">
                <a:solidFill>
                  <a:srgbClr val="0000FF"/>
                </a:solidFill>
                <a:latin typeface="楷体_GB2312" pitchFamily="1" charset="-122"/>
                <a:ea typeface="楷体_GB2312" pitchFamily="1" charset="-122"/>
              </a:rPr>
              <a:t>旋转角度</a:t>
            </a:r>
            <a:r>
              <a:rPr lang="en-US" altLang="zh-CN" sz="3200" u="none" dirty="0">
                <a:solidFill>
                  <a:srgbClr val="0000FF"/>
                </a:solidFill>
                <a:latin typeface="楷体_GB2312" pitchFamily="1" charset="-122"/>
                <a:ea typeface="楷体_GB2312" pitchFamily="1" charset="-122"/>
              </a:rPr>
              <a:t>,</a:t>
            </a:r>
          </a:p>
        </p:txBody>
      </p:sp>
      <p:sp>
        <p:nvSpPr>
          <p:cNvPr id="9240" name="Rectangle 24"/>
          <p:cNvSpPr>
            <a:spLocks noChangeArrowheads="1"/>
          </p:cNvSpPr>
          <p:nvPr/>
        </p:nvSpPr>
        <p:spPr bwMode="auto">
          <a:xfrm>
            <a:off x="3563938" y="4941888"/>
            <a:ext cx="20208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u="none" dirty="0">
                <a:solidFill>
                  <a:srgbClr val="0000FF"/>
                </a:solidFill>
                <a:latin typeface="楷体_GB2312" pitchFamily="1" charset="-122"/>
                <a:ea typeface="楷体_GB2312" pitchFamily="1" charset="-122"/>
              </a:rPr>
              <a:t>旋转方向</a:t>
            </a:r>
            <a:r>
              <a:rPr lang="en-US" altLang="zh-CN" sz="3200" u="none" dirty="0">
                <a:solidFill>
                  <a:srgbClr val="0000FF"/>
                </a:solidFill>
                <a:latin typeface="楷体_GB2312" pitchFamily="1" charset="-122"/>
                <a:ea typeface="楷体_GB2312" pitchFamily="1" charset="-122"/>
              </a:rPr>
              <a:t>.</a:t>
            </a:r>
          </a:p>
        </p:txBody>
      </p:sp>
      <p:sp>
        <p:nvSpPr>
          <p:cNvPr id="9241" name="Text Box 25"/>
          <p:cNvSpPr txBox="1">
            <a:spLocks noChangeArrowheads="1"/>
          </p:cNvSpPr>
          <p:nvPr/>
        </p:nvSpPr>
        <p:spPr bwMode="auto">
          <a:xfrm>
            <a:off x="0" y="765175"/>
            <a:ext cx="2339975" cy="39687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u="none" dirty="0"/>
              <a:t>顺时针或逆时针</a:t>
            </a:r>
          </a:p>
        </p:txBody>
      </p:sp>
      <p:sp>
        <p:nvSpPr>
          <p:cNvPr id="9242" name="Text Box 26"/>
          <p:cNvSpPr txBox="1">
            <a:spLocks noChangeArrowheads="1"/>
          </p:cNvSpPr>
          <p:nvPr/>
        </p:nvSpPr>
        <p:spPr bwMode="auto">
          <a:xfrm>
            <a:off x="323850" y="5805488"/>
            <a:ext cx="4248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u="none" dirty="0"/>
              <a:t>问题：怎样确定旋转角？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32"/>
                                        </p:tgtEl>
                                        <p:attrNameLst>
                                          <p:attrName>style.visibility</p:attrName>
                                        </p:attrNameLst>
                                      </p:cBhvr>
                                      <p:to>
                                        <p:strVal val="visible"/>
                                      </p:to>
                                    </p:set>
                                    <p:animEffect transition="in" filter="blinds(horizontal)">
                                      <p:cBhvr>
                                        <p:cTn id="7" dur="500"/>
                                        <p:tgtEl>
                                          <p:spTgt spid="923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9241"/>
                                        </p:tgtEl>
                                        <p:attrNameLst>
                                          <p:attrName>style.visibility</p:attrName>
                                        </p:attrNameLst>
                                      </p:cBhvr>
                                      <p:to>
                                        <p:strVal val="visible"/>
                                      </p:to>
                                    </p:set>
                                    <p:anim calcmode="lin" valueType="num">
                                      <p:cBhvr>
                                        <p:cTn id="12" dur="1000" fill="hold"/>
                                        <p:tgtEl>
                                          <p:spTgt spid="9241"/>
                                        </p:tgtEl>
                                        <p:attrNameLst>
                                          <p:attrName>ppt_w</p:attrName>
                                        </p:attrNameLst>
                                      </p:cBhvr>
                                      <p:tavLst>
                                        <p:tav tm="0">
                                          <p:val>
                                            <p:fltVal val="0"/>
                                          </p:val>
                                        </p:tav>
                                        <p:tav tm="100000">
                                          <p:val>
                                            <p:strVal val="#ppt_w"/>
                                          </p:val>
                                        </p:tav>
                                      </p:tavLst>
                                    </p:anim>
                                    <p:anim calcmode="lin" valueType="num">
                                      <p:cBhvr>
                                        <p:cTn id="13" dur="1000" fill="hold"/>
                                        <p:tgtEl>
                                          <p:spTgt spid="9241"/>
                                        </p:tgtEl>
                                        <p:attrNameLst>
                                          <p:attrName>ppt_h</p:attrName>
                                        </p:attrNameLst>
                                      </p:cBhvr>
                                      <p:tavLst>
                                        <p:tav tm="0">
                                          <p:val>
                                            <p:fltVal val="0"/>
                                          </p:val>
                                        </p:tav>
                                        <p:tav tm="100000">
                                          <p:val>
                                            <p:strVal val="#ppt_h"/>
                                          </p:val>
                                        </p:tav>
                                      </p:tavLst>
                                    </p:anim>
                                    <p:anim calcmode="lin" valueType="num">
                                      <p:cBhvr>
                                        <p:cTn id="14" dur="1000" fill="hold"/>
                                        <p:tgtEl>
                                          <p:spTgt spid="924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2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92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1" presetClass="entr" presetSubtype="0" fill="hold" grpId="0" nodeType="clickEffect">
                                  <p:stCondLst>
                                    <p:cond delay="0"/>
                                  </p:stCondLst>
                                  <p:childTnLst>
                                    <p:set>
                                      <p:cBhvr>
                                        <p:cTn id="23" dur="1000">
                                          <p:stCondLst>
                                            <p:cond delay="0"/>
                                          </p:stCondLst>
                                        </p:cTn>
                                        <p:tgtEl>
                                          <p:spTgt spid="9221"/>
                                        </p:tgtEl>
                                        <p:attrNameLst>
                                          <p:attrName>style.visibility</p:attrName>
                                        </p:attrNameLst>
                                      </p:cBhvr>
                                      <p:to>
                                        <p:strVal val="visible"/>
                                      </p:to>
                                    </p:set>
                                  </p:childTnLst>
                                </p:cTn>
                              </p:par>
                            </p:childTnLst>
                          </p:cTn>
                        </p:par>
                        <p:par>
                          <p:cTn id="24" fill="hold">
                            <p:stCondLst>
                              <p:cond delay="1000"/>
                            </p:stCondLst>
                            <p:childTnLst>
                              <p:par>
                                <p:cTn id="25" presetID="11" presetClass="entr" presetSubtype="0" fill="hold" grpId="0" nodeType="afterEffect">
                                  <p:stCondLst>
                                    <p:cond delay="0"/>
                                  </p:stCondLst>
                                  <p:childTnLst>
                                    <p:set>
                                      <p:cBhvr>
                                        <p:cTn id="26" dur="1000">
                                          <p:stCondLst>
                                            <p:cond delay="0"/>
                                          </p:stCondLst>
                                        </p:cTn>
                                        <p:tgtEl>
                                          <p:spTgt spid="9222"/>
                                        </p:tgtEl>
                                        <p:attrNameLst>
                                          <p:attrName>style.visibility</p:attrName>
                                        </p:attrNameLst>
                                      </p:cBhvr>
                                      <p:to>
                                        <p:strVal val="visible"/>
                                      </p:to>
                                    </p:set>
                                  </p:childTnLst>
                                </p:cTn>
                              </p:par>
                            </p:childTnLst>
                          </p:cTn>
                        </p:par>
                        <p:par>
                          <p:cTn id="27" fill="hold">
                            <p:stCondLst>
                              <p:cond delay="2000"/>
                            </p:stCondLst>
                            <p:childTnLst>
                              <p:par>
                                <p:cTn id="28" presetID="11" presetClass="entr" presetSubtype="0" fill="hold" grpId="0" nodeType="afterEffect">
                                  <p:stCondLst>
                                    <p:cond delay="0"/>
                                  </p:stCondLst>
                                  <p:childTnLst>
                                    <p:set>
                                      <p:cBhvr>
                                        <p:cTn id="29" dur="1000">
                                          <p:stCondLst>
                                            <p:cond delay="0"/>
                                          </p:stCondLst>
                                        </p:cTn>
                                        <p:tgtEl>
                                          <p:spTgt spid="9223"/>
                                        </p:tgtEl>
                                        <p:attrNameLst>
                                          <p:attrName>style.visibility</p:attrName>
                                        </p:attrNameLst>
                                      </p:cBhvr>
                                      <p:to>
                                        <p:strVal val="visible"/>
                                      </p:to>
                                    </p:set>
                                  </p:childTnLst>
                                </p:cTn>
                              </p:par>
                            </p:childTnLst>
                          </p:cTn>
                        </p:par>
                        <p:par>
                          <p:cTn id="30" fill="hold">
                            <p:stCondLst>
                              <p:cond delay="3000"/>
                            </p:stCondLst>
                            <p:childTnLst>
                              <p:par>
                                <p:cTn id="31" presetID="11" presetClass="entr" presetSubtype="0" fill="hold" grpId="0" nodeType="afterEffect">
                                  <p:stCondLst>
                                    <p:cond delay="0"/>
                                  </p:stCondLst>
                                  <p:childTnLst>
                                    <p:set>
                                      <p:cBhvr>
                                        <p:cTn id="32" dur="1000">
                                          <p:stCondLst>
                                            <p:cond delay="0"/>
                                          </p:stCondLst>
                                        </p:cTn>
                                        <p:tgtEl>
                                          <p:spTgt spid="9224"/>
                                        </p:tgtEl>
                                        <p:attrNameLst>
                                          <p:attrName>style.visibility</p:attrName>
                                        </p:attrNameLst>
                                      </p:cBhvr>
                                      <p:to>
                                        <p:strVal val="visible"/>
                                      </p:to>
                                    </p:set>
                                  </p:childTnLst>
                                </p:cTn>
                              </p:par>
                            </p:childTnLst>
                          </p:cTn>
                        </p:par>
                        <p:par>
                          <p:cTn id="33" fill="hold">
                            <p:stCondLst>
                              <p:cond delay="4000"/>
                            </p:stCondLst>
                            <p:childTnLst>
                              <p:par>
                                <p:cTn id="34" presetID="11" presetClass="entr" presetSubtype="0" fill="hold" grpId="0" nodeType="afterEffect">
                                  <p:stCondLst>
                                    <p:cond delay="0"/>
                                  </p:stCondLst>
                                  <p:childTnLst>
                                    <p:set>
                                      <p:cBhvr>
                                        <p:cTn id="35" dur="1000">
                                          <p:stCondLst>
                                            <p:cond delay="0"/>
                                          </p:stCondLst>
                                        </p:cTn>
                                        <p:tgtEl>
                                          <p:spTgt spid="9225"/>
                                        </p:tgtEl>
                                        <p:attrNameLst>
                                          <p:attrName>style.visibility</p:attrName>
                                        </p:attrNameLst>
                                      </p:cBhvr>
                                      <p:to>
                                        <p:strVal val="visible"/>
                                      </p:to>
                                    </p:set>
                                  </p:childTnLst>
                                </p:cTn>
                              </p:par>
                            </p:childTnLst>
                          </p:cTn>
                        </p:par>
                        <p:par>
                          <p:cTn id="36" fill="hold">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9219"/>
                                        </p:tgtEl>
                                        <p:attrNameLst>
                                          <p:attrName>style.visibility</p:attrName>
                                        </p:attrNameLst>
                                      </p:cBhvr>
                                      <p:to>
                                        <p:strVal val="visible"/>
                                      </p:to>
                                    </p:set>
                                    <p:animEffect transition="in" filter="dissolve">
                                      <p:cBhvr>
                                        <p:cTn id="39" dur="500"/>
                                        <p:tgtEl>
                                          <p:spTgt spid="921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233"/>
                                        </p:tgtEl>
                                        <p:attrNameLst>
                                          <p:attrName>style.visibility</p:attrName>
                                        </p:attrNameLst>
                                      </p:cBhvr>
                                      <p:to>
                                        <p:strVal val="visible"/>
                                      </p:to>
                                    </p:set>
                                    <p:animEffect transition="in" filter="dissolve">
                                      <p:cBhvr>
                                        <p:cTn id="44" dur="500"/>
                                        <p:tgtEl>
                                          <p:spTgt spid="9233"/>
                                        </p:tgtEl>
                                      </p:cBhvr>
                                    </p:animEffect>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9234"/>
                                        </p:tgtEl>
                                        <p:attrNameLst>
                                          <p:attrName>style.visibility</p:attrName>
                                        </p:attrNameLst>
                                      </p:cBhvr>
                                      <p:to>
                                        <p:strVal val="visible"/>
                                      </p:to>
                                    </p:set>
                                    <p:animEffect transition="in" filter="dissolve">
                                      <p:cBhvr>
                                        <p:cTn id="48" dur="500"/>
                                        <p:tgtEl>
                                          <p:spTgt spid="9234"/>
                                        </p:tgtEl>
                                      </p:cBhvr>
                                    </p:animEffect>
                                  </p:childTnLst>
                                </p:cTn>
                              </p:par>
                            </p:childTnLst>
                          </p:cTn>
                        </p:par>
                        <p:par>
                          <p:cTn id="49" fill="hold">
                            <p:stCondLst>
                              <p:cond delay="1000"/>
                            </p:stCondLst>
                            <p:childTnLst>
                              <p:par>
                                <p:cTn id="50" presetID="9" presetClass="entr" presetSubtype="0" fill="hold" grpId="0" nodeType="afterEffect">
                                  <p:stCondLst>
                                    <p:cond delay="0"/>
                                  </p:stCondLst>
                                  <p:childTnLst>
                                    <p:set>
                                      <p:cBhvr>
                                        <p:cTn id="51" dur="1" fill="hold">
                                          <p:stCondLst>
                                            <p:cond delay="0"/>
                                          </p:stCondLst>
                                        </p:cTn>
                                        <p:tgtEl>
                                          <p:spTgt spid="9235"/>
                                        </p:tgtEl>
                                        <p:attrNameLst>
                                          <p:attrName>style.visibility</p:attrName>
                                        </p:attrNameLst>
                                      </p:cBhvr>
                                      <p:to>
                                        <p:strVal val="visible"/>
                                      </p:to>
                                    </p:set>
                                    <p:animEffect transition="in" filter="dissolve">
                                      <p:cBhvr>
                                        <p:cTn id="52" dur="500"/>
                                        <p:tgtEl>
                                          <p:spTgt spid="9235"/>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229"/>
                                        </p:tgtEl>
                                        <p:attrNameLst>
                                          <p:attrName>style.visibility</p:attrName>
                                        </p:attrNameLst>
                                      </p:cBhvr>
                                      <p:to>
                                        <p:strVal val="visible"/>
                                      </p:to>
                                    </p:set>
                                    <p:anim calcmode="lin" valueType="num">
                                      <p:cBhvr additive="base">
                                        <p:cTn id="57" dur="500" fill="hold"/>
                                        <p:tgtEl>
                                          <p:spTgt spid="9229"/>
                                        </p:tgtEl>
                                        <p:attrNameLst>
                                          <p:attrName>ppt_x</p:attrName>
                                        </p:attrNameLst>
                                      </p:cBhvr>
                                      <p:tavLst>
                                        <p:tav tm="0">
                                          <p:val>
                                            <p:strVal val="#ppt_x"/>
                                          </p:val>
                                        </p:tav>
                                        <p:tav tm="100000">
                                          <p:val>
                                            <p:strVal val="#ppt_x"/>
                                          </p:val>
                                        </p:tav>
                                      </p:tavLst>
                                    </p:anim>
                                    <p:anim calcmode="lin" valueType="num">
                                      <p:cBhvr additive="base">
                                        <p:cTn id="58" dur="500" fill="hold"/>
                                        <p:tgtEl>
                                          <p:spTgt spid="922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9226"/>
                                        </p:tgtEl>
                                        <p:attrNameLst>
                                          <p:attrName>style.visibility</p:attrName>
                                        </p:attrNameLst>
                                      </p:cBhvr>
                                      <p:to>
                                        <p:strVal val="visible"/>
                                      </p:to>
                                    </p:set>
                                    <p:animEffect transition="in" filter="dissolve">
                                      <p:cBhvr>
                                        <p:cTn id="63" dur="500"/>
                                        <p:tgtEl>
                                          <p:spTgt spid="922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9218"/>
                                        </p:tgtEl>
                                        <p:attrNameLst>
                                          <p:attrName>style.visibility</p:attrName>
                                        </p:attrNameLst>
                                      </p:cBhvr>
                                      <p:to>
                                        <p:strVal val="visible"/>
                                      </p:to>
                                    </p:set>
                                    <p:animEffect transition="in" filter="dissolve">
                                      <p:cBhvr>
                                        <p:cTn id="68" dur="500"/>
                                        <p:tgtEl>
                                          <p:spTgt spid="9218"/>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9236">
                                            <p:txEl>
                                              <p:pRg st="0" end="0"/>
                                            </p:txEl>
                                          </p:spTgt>
                                        </p:tgtEl>
                                        <p:attrNameLst>
                                          <p:attrName>style.visibility</p:attrName>
                                        </p:attrNameLst>
                                      </p:cBhvr>
                                      <p:to>
                                        <p:strVal val="visible"/>
                                      </p:to>
                                    </p:set>
                                    <p:animEffect transition="in" filter="blinds(horizontal)">
                                      <p:cBhvr>
                                        <p:cTn id="73" dur="500"/>
                                        <p:tgtEl>
                                          <p:spTgt spid="9236">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9236">
                                            <p:txEl>
                                              <p:pRg st="1" end="1"/>
                                            </p:txEl>
                                          </p:spTgt>
                                        </p:tgtEl>
                                        <p:attrNameLst>
                                          <p:attrName>style.visibility</p:attrName>
                                        </p:attrNameLst>
                                      </p:cBhvr>
                                      <p:to>
                                        <p:strVal val="visible"/>
                                      </p:to>
                                    </p:set>
                                    <p:animEffect transition="in" filter="blinds(horizontal)">
                                      <p:cBhvr>
                                        <p:cTn id="78" dur="500"/>
                                        <p:tgtEl>
                                          <p:spTgt spid="9236">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9236">
                                            <p:txEl>
                                              <p:pRg st="2" end="2"/>
                                            </p:txEl>
                                          </p:spTgt>
                                        </p:tgtEl>
                                        <p:attrNameLst>
                                          <p:attrName>style.visibility</p:attrName>
                                        </p:attrNameLst>
                                      </p:cBhvr>
                                      <p:to>
                                        <p:strVal val="visible"/>
                                      </p:to>
                                    </p:set>
                                    <p:animEffect transition="in" filter="blinds(horizontal)">
                                      <p:cBhvr>
                                        <p:cTn id="83" dur="500"/>
                                        <p:tgtEl>
                                          <p:spTgt spid="9236">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9237"/>
                                        </p:tgtEl>
                                        <p:attrNameLst>
                                          <p:attrName>style.visibility</p:attrName>
                                        </p:attrNameLst>
                                      </p:cBhvr>
                                      <p:to>
                                        <p:strVal val="visible"/>
                                      </p:to>
                                    </p:set>
                                    <p:animEffect transition="in" filter="wipe(left)">
                                      <p:cBhvr>
                                        <p:cTn id="88" dur="500"/>
                                        <p:tgtEl>
                                          <p:spTgt spid="923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9238"/>
                                        </p:tgtEl>
                                        <p:attrNameLst>
                                          <p:attrName>style.visibility</p:attrName>
                                        </p:attrNameLst>
                                      </p:cBhvr>
                                      <p:to>
                                        <p:strVal val="visible"/>
                                      </p:to>
                                    </p:set>
                                    <p:animEffect transition="in" filter="wipe(left)">
                                      <p:cBhvr>
                                        <p:cTn id="93" dur="500"/>
                                        <p:tgtEl>
                                          <p:spTgt spid="923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9239"/>
                                        </p:tgtEl>
                                        <p:attrNameLst>
                                          <p:attrName>style.visibility</p:attrName>
                                        </p:attrNameLst>
                                      </p:cBhvr>
                                      <p:to>
                                        <p:strVal val="visible"/>
                                      </p:to>
                                    </p:set>
                                    <p:animEffect transition="in" filter="wipe(left)">
                                      <p:cBhvr>
                                        <p:cTn id="98" dur="500"/>
                                        <p:tgtEl>
                                          <p:spTgt spid="923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9240"/>
                                        </p:tgtEl>
                                        <p:attrNameLst>
                                          <p:attrName>style.visibility</p:attrName>
                                        </p:attrNameLst>
                                      </p:cBhvr>
                                      <p:to>
                                        <p:strVal val="visible"/>
                                      </p:to>
                                    </p:set>
                                    <p:animEffect transition="in" filter="wipe(left)">
                                      <p:cBhvr>
                                        <p:cTn id="103" dur="500"/>
                                        <p:tgtEl>
                                          <p:spTgt spid="9240"/>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9242"/>
                                        </p:tgtEl>
                                        <p:attrNameLst>
                                          <p:attrName>style.visibility</p:attrName>
                                        </p:attrNameLst>
                                      </p:cBhvr>
                                      <p:to>
                                        <p:strVal val="visible"/>
                                      </p:to>
                                    </p:set>
                                    <p:animEffect transition="in" filter="blinds(horizontal)">
                                      <p:cBhvr>
                                        <p:cTn id="108" dur="500"/>
                                        <p:tgtEl>
                                          <p:spTgt spid="9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nimBg="1"/>
      <p:bldP spid="9220" grpId="0" animBg="1"/>
      <p:bldP spid="9221" grpId="0" animBg="1"/>
      <p:bldP spid="9222" grpId="0" animBg="1"/>
      <p:bldP spid="9223" grpId="0" animBg="1"/>
      <p:bldP spid="9224" grpId="0" animBg="1"/>
      <p:bldP spid="9225" grpId="0" animBg="1"/>
      <p:bldP spid="9232" grpId="0" animBg="1" autoUpdateAnimBg="0"/>
      <p:bldP spid="9233" grpId="0" autoUpdateAnimBg="0"/>
      <p:bldP spid="9234" grpId="0" autoUpdateAnimBg="0"/>
      <p:bldP spid="9235" grpId="0" autoUpdateAnimBg="0"/>
      <p:bldP spid="9238" grpId="0" autoUpdateAnimBg="0"/>
      <p:bldP spid="9239" grpId="0" autoUpdateAnimBg="0"/>
      <p:bldP spid="9240" grpId="0" autoUpdateAnimBg="0"/>
      <p:bldP spid="9241" grpId="0" animBg="1" autoUpdateAnimBg="0"/>
      <p:bldP spid="924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p:nvPr/>
        </p:nvGrpSpPr>
        <p:grpSpPr bwMode="auto">
          <a:xfrm>
            <a:off x="188913" y="165100"/>
            <a:ext cx="4332287" cy="701675"/>
            <a:chOff x="0" y="0"/>
            <a:chExt cx="2729" cy="442"/>
          </a:xfrm>
        </p:grpSpPr>
        <p:sp>
          <p:nvSpPr>
            <p:cNvPr id="10243" name="Text Box 3"/>
            <p:cNvSpPr txBox="1">
              <a:spLocks noChangeArrowheads="1"/>
            </p:cNvSpPr>
            <p:nvPr/>
          </p:nvSpPr>
          <p:spPr bwMode="auto">
            <a:xfrm>
              <a:off x="350" y="0"/>
              <a:ext cx="23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u="none">
                  <a:solidFill>
                    <a:srgbClr val="0000FF"/>
                  </a:solidFill>
                  <a:latin typeface="华文行楷" panose="02010800040101010101" pitchFamily="2" charset="-122"/>
                  <a:ea typeface="华文行楷" panose="02010800040101010101" pitchFamily="2" charset="-122"/>
                </a:rPr>
                <a:t> </a:t>
              </a:r>
              <a:r>
                <a:rPr lang="zh-CN" altLang="en-US" sz="4000">
                  <a:solidFill>
                    <a:srgbClr val="0000FF"/>
                  </a:solidFill>
                  <a:latin typeface="华文行楷" panose="02010800040101010101" pitchFamily="2" charset="-122"/>
                  <a:ea typeface="华文行楷" panose="02010800040101010101" pitchFamily="2" charset="-122"/>
                </a:rPr>
                <a:t>找一找</a:t>
              </a:r>
            </a:p>
          </p:txBody>
        </p:sp>
        <p:pic>
          <p:nvPicPr>
            <p:cNvPr id="10244" name="Picture 4" descr="地球5"/>
            <p:cNvPicPr>
              <a:picLocks noChangeAspect="1" noChangeArrowheads="1"/>
            </p:cNvPicPr>
            <p:nvPr/>
          </p:nvPicPr>
          <p:blipFill>
            <a:blip r:embed="rId2" cstate="email"/>
            <a:srcRect/>
            <a:stretch>
              <a:fillRect/>
            </a:stretch>
          </p:blipFill>
          <p:spPr bwMode="auto">
            <a:xfrm>
              <a:off x="0" y="16"/>
              <a:ext cx="4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5" name="Group 5"/>
          <p:cNvGrpSpPr/>
          <p:nvPr/>
        </p:nvGrpSpPr>
        <p:grpSpPr bwMode="auto">
          <a:xfrm>
            <a:off x="3028950" y="1701800"/>
            <a:ext cx="5935663" cy="6119813"/>
            <a:chOff x="0" y="0"/>
            <a:chExt cx="3739" cy="3855"/>
          </a:xfrm>
        </p:grpSpPr>
        <p:grpSp>
          <p:nvGrpSpPr>
            <p:cNvPr id="10246" name="Group 6"/>
            <p:cNvGrpSpPr/>
            <p:nvPr/>
          </p:nvGrpSpPr>
          <p:grpSpPr bwMode="auto">
            <a:xfrm>
              <a:off x="0" y="84"/>
              <a:ext cx="3493" cy="3771"/>
              <a:chOff x="0" y="0"/>
              <a:chExt cx="3493" cy="3771"/>
            </a:xfrm>
          </p:grpSpPr>
          <p:grpSp>
            <p:nvGrpSpPr>
              <p:cNvPr id="10247" name="Group 7"/>
              <p:cNvGrpSpPr/>
              <p:nvPr/>
            </p:nvGrpSpPr>
            <p:grpSpPr bwMode="auto">
              <a:xfrm>
                <a:off x="0" y="0"/>
                <a:ext cx="3493" cy="3771"/>
                <a:chOff x="0" y="0"/>
                <a:chExt cx="3493" cy="3771"/>
              </a:xfrm>
            </p:grpSpPr>
            <p:sp>
              <p:nvSpPr>
                <p:cNvPr id="10248" name="Oval 8"/>
                <p:cNvSpPr>
                  <a:spLocks noChangeArrowheads="1"/>
                </p:cNvSpPr>
                <p:nvPr/>
              </p:nvSpPr>
              <p:spPr bwMode="auto">
                <a:xfrm>
                  <a:off x="455" y="110"/>
                  <a:ext cx="3038" cy="3038"/>
                </a:xfrm>
                <a:prstGeom prst="ellipse">
                  <a:avLst/>
                </a:prstGeom>
                <a:solidFill>
                  <a:schemeClr val="bg1">
                    <a:alpha val="0"/>
                  </a:schemeClr>
                </a:solidFill>
                <a:ln w="1270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9" name="Rectangle 9"/>
                <p:cNvSpPr>
                  <a:spLocks noChangeArrowheads="1"/>
                </p:cNvSpPr>
                <p:nvPr/>
              </p:nvSpPr>
              <p:spPr bwMode="auto">
                <a:xfrm rot="2926049">
                  <a:off x="-185" y="185"/>
                  <a:ext cx="3771" cy="340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0" name="Group 10"/>
              <p:cNvGrpSpPr/>
              <p:nvPr/>
            </p:nvGrpSpPr>
            <p:grpSpPr bwMode="auto">
              <a:xfrm>
                <a:off x="422" y="111"/>
                <a:ext cx="2835" cy="3228"/>
                <a:chOff x="0" y="0"/>
                <a:chExt cx="2835" cy="3228"/>
              </a:xfrm>
            </p:grpSpPr>
            <p:sp>
              <p:nvSpPr>
                <p:cNvPr id="10251" name="Oval 11"/>
                <p:cNvSpPr>
                  <a:spLocks noChangeArrowheads="1"/>
                </p:cNvSpPr>
                <p:nvPr/>
              </p:nvSpPr>
              <p:spPr bwMode="auto">
                <a:xfrm>
                  <a:off x="363" y="304"/>
                  <a:ext cx="2472" cy="2472"/>
                </a:xfrm>
                <a:prstGeom prst="ellipse">
                  <a:avLst/>
                </a:prstGeom>
                <a:solidFill>
                  <a:schemeClr val="bg1">
                    <a:alpha val="0"/>
                  </a:schemeClr>
                </a:solidFill>
                <a:ln w="1270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2" name="Rectangle 12"/>
                <p:cNvSpPr>
                  <a:spLocks noChangeArrowheads="1"/>
                </p:cNvSpPr>
                <p:nvPr/>
              </p:nvSpPr>
              <p:spPr bwMode="auto">
                <a:xfrm rot="20958713">
                  <a:off x="318" y="499"/>
                  <a:ext cx="2417" cy="2729"/>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3" name="Rectangle 13"/>
                <p:cNvSpPr>
                  <a:spLocks noChangeArrowheads="1"/>
                </p:cNvSpPr>
                <p:nvPr/>
              </p:nvSpPr>
              <p:spPr bwMode="auto">
                <a:xfrm>
                  <a:off x="0" y="0"/>
                  <a:ext cx="1996" cy="725"/>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4" name="Group 14"/>
              <p:cNvGrpSpPr/>
              <p:nvPr/>
            </p:nvGrpSpPr>
            <p:grpSpPr bwMode="auto">
              <a:xfrm>
                <a:off x="1556" y="519"/>
                <a:ext cx="1805" cy="1354"/>
                <a:chOff x="0" y="0"/>
                <a:chExt cx="1805" cy="1354"/>
              </a:xfrm>
            </p:grpSpPr>
            <p:sp>
              <p:nvSpPr>
                <p:cNvPr id="10255" name="AutoShape 15"/>
                <p:cNvSpPr>
                  <a:spLocks noChangeArrowheads="1"/>
                </p:cNvSpPr>
                <p:nvPr/>
              </p:nvSpPr>
              <p:spPr bwMode="auto">
                <a:xfrm rot="3201592" flipH="1" flipV="1">
                  <a:off x="250" y="-251"/>
                  <a:ext cx="829" cy="1332"/>
                </a:xfrm>
                <a:prstGeom prst="rtTriangle">
                  <a:avLst/>
                </a:prstGeom>
                <a:solidFill>
                  <a:schemeClr val="bg1"/>
                </a:solid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56" name="AutoShape 16"/>
                <p:cNvSpPr>
                  <a:spLocks noChangeArrowheads="1"/>
                </p:cNvSpPr>
                <p:nvPr/>
              </p:nvSpPr>
              <p:spPr bwMode="auto">
                <a:xfrm rot="6404697" flipH="1" flipV="1">
                  <a:off x="723" y="273"/>
                  <a:ext cx="829" cy="1332"/>
                </a:xfrm>
                <a:prstGeom prst="rtTriangle">
                  <a:avLst/>
                </a:prstGeom>
                <a:solidFill>
                  <a:schemeClr val="bg1">
                    <a:alpha val="0"/>
                  </a:schemeClr>
                </a:solidFill>
                <a:ln w="381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0257" name="Group 17"/>
            <p:cNvGrpSpPr/>
            <p:nvPr/>
          </p:nvGrpSpPr>
          <p:grpSpPr bwMode="auto">
            <a:xfrm>
              <a:off x="1692" y="0"/>
              <a:ext cx="2047" cy="2343"/>
              <a:chOff x="0" y="0"/>
              <a:chExt cx="2047" cy="2343"/>
            </a:xfrm>
          </p:grpSpPr>
          <p:sp>
            <p:nvSpPr>
              <p:cNvPr id="10258" name="Rectangle 18"/>
              <p:cNvSpPr>
                <a:spLocks noChangeArrowheads="1"/>
              </p:cNvSpPr>
              <p:nvPr/>
            </p:nvSpPr>
            <p:spPr bwMode="auto">
              <a:xfrm>
                <a:off x="661" y="0"/>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u="none">
                    <a:solidFill>
                      <a:srgbClr val="000000"/>
                    </a:solidFill>
                  </a:rPr>
                  <a:t>A</a:t>
                </a:r>
              </a:p>
            </p:txBody>
          </p:sp>
          <p:sp>
            <p:nvSpPr>
              <p:cNvPr id="10259" name="Rectangle 19"/>
              <p:cNvSpPr>
                <a:spLocks noChangeArrowheads="1"/>
              </p:cNvSpPr>
              <p:nvPr/>
            </p:nvSpPr>
            <p:spPr bwMode="auto">
              <a:xfrm>
                <a:off x="1296" y="771"/>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u="none">
                    <a:solidFill>
                      <a:srgbClr val="000000"/>
                    </a:solidFill>
                  </a:rPr>
                  <a:t>B</a:t>
                </a:r>
              </a:p>
            </p:txBody>
          </p:sp>
          <p:sp>
            <p:nvSpPr>
              <p:cNvPr id="10260" name="Rectangle 20"/>
              <p:cNvSpPr>
                <a:spLocks noChangeArrowheads="1"/>
              </p:cNvSpPr>
              <p:nvPr/>
            </p:nvSpPr>
            <p:spPr bwMode="auto">
              <a:xfrm>
                <a:off x="0" y="1607"/>
                <a:ext cx="29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u="none">
                    <a:solidFill>
                      <a:srgbClr val="000000"/>
                    </a:solidFill>
                  </a:rPr>
                  <a:t>O</a:t>
                </a:r>
              </a:p>
            </p:txBody>
          </p:sp>
          <p:sp>
            <p:nvSpPr>
              <p:cNvPr id="10261" name="Rectangle 21"/>
              <p:cNvSpPr>
                <a:spLocks noChangeArrowheads="1"/>
              </p:cNvSpPr>
              <p:nvPr/>
            </p:nvSpPr>
            <p:spPr bwMode="auto">
              <a:xfrm>
                <a:off x="1769" y="1147"/>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u="none">
                    <a:solidFill>
                      <a:srgbClr val="000000"/>
                    </a:solidFill>
                  </a:rPr>
                  <a:t>C</a:t>
                </a:r>
              </a:p>
            </p:txBody>
          </p:sp>
          <p:sp>
            <p:nvSpPr>
              <p:cNvPr id="10262" name="Rectangle 22"/>
              <p:cNvSpPr>
                <a:spLocks noChangeArrowheads="1"/>
              </p:cNvSpPr>
              <p:nvPr/>
            </p:nvSpPr>
            <p:spPr bwMode="auto">
              <a:xfrm>
                <a:off x="1484" y="2016"/>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u="none">
                    <a:solidFill>
                      <a:srgbClr val="000000"/>
                    </a:solidFill>
                  </a:rPr>
                  <a:t>D</a:t>
                </a:r>
              </a:p>
            </p:txBody>
          </p:sp>
        </p:grpSp>
      </p:grpSp>
      <p:sp>
        <p:nvSpPr>
          <p:cNvPr id="10263" name="Text Box 23"/>
          <p:cNvSpPr txBox="1">
            <a:spLocks noChangeArrowheads="1"/>
          </p:cNvSpPr>
          <p:nvPr/>
        </p:nvSpPr>
        <p:spPr bwMode="auto">
          <a:xfrm>
            <a:off x="581025" y="1700213"/>
            <a:ext cx="4095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u="none">
                <a:solidFill>
                  <a:schemeClr val="tx1"/>
                </a:solidFill>
                <a:latin typeface="楷体_GB2312" pitchFamily="1" charset="-122"/>
                <a:ea typeface="楷体_GB2312" pitchFamily="1" charset="-122"/>
              </a:rPr>
              <a:t>点</a:t>
            </a:r>
            <a:r>
              <a:rPr lang="en-US" altLang="zh-CN" u="none">
                <a:solidFill>
                  <a:schemeClr val="tx1"/>
                </a:solidFill>
                <a:latin typeface="楷体_GB2312" pitchFamily="1" charset="-122"/>
                <a:ea typeface="楷体_GB2312" pitchFamily="1" charset="-122"/>
              </a:rPr>
              <a:t>A</a:t>
            </a:r>
            <a:r>
              <a:rPr lang="zh-CN" altLang="en-US" u="none">
                <a:solidFill>
                  <a:schemeClr val="tx1"/>
                </a:solidFill>
                <a:latin typeface="楷体_GB2312" pitchFamily="1" charset="-122"/>
                <a:ea typeface="楷体_GB2312" pitchFamily="1" charset="-122"/>
              </a:rPr>
              <a:t>的对应点是</a:t>
            </a:r>
            <a:r>
              <a:rPr lang="en-US" altLang="zh-CN" u="none">
                <a:solidFill>
                  <a:schemeClr val="tx1"/>
                </a:solidFill>
                <a:latin typeface="宋体" panose="02010600030101010101" pitchFamily="2" charset="-122"/>
              </a:rPr>
              <a:t>________</a:t>
            </a:r>
            <a:r>
              <a:rPr lang="en-US" altLang="zh-CN" u="none">
                <a:solidFill>
                  <a:schemeClr val="tx1"/>
                </a:solidFill>
                <a:latin typeface="楷体_GB2312" pitchFamily="1" charset="-122"/>
                <a:ea typeface="楷体_GB2312" pitchFamily="1" charset="-122"/>
              </a:rPr>
              <a:t>;</a:t>
            </a:r>
          </a:p>
        </p:txBody>
      </p:sp>
      <p:sp>
        <p:nvSpPr>
          <p:cNvPr id="10264" name="Text Box 24"/>
          <p:cNvSpPr txBox="1">
            <a:spLocks noChangeArrowheads="1"/>
          </p:cNvSpPr>
          <p:nvPr/>
        </p:nvSpPr>
        <p:spPr bwMode="auto">
          <a:xfrm>
            <a:off x="581025" y="224631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u="none">
              <a:solidFill>
                <a:schemeClr val="tx1"/>
              </a:solidFill>
              <a:latin typeface="楷体_GB2312" pitchFamily="1" charset="-122"/>
              <a:ea typeface="楷体_GB2312" pitchFamily="1" charset="-122"/>
            </a:endParaRPr>
          </a:p>
        </p:txBody>
      </p:sp>
      <p:sp>
        <p:nvSpPr>
          <p:cNvPr id="10265" name="Text Box 25"/>
          <p:cNvSpPr txBox="1">
            <a:spLocks noChangeArrowheads="1"/>
          </p:cNvSpPr>
          <p:nvPr/>
        </p:nvSpPr>
        <p:spPr bwMode="auto">
          <a:xfrm>
            <a:off x="579438" y="2811463"/>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u="none">
              <a:solidFill>
                <a:schemeClr val="tx1"/>
              </a:solidFill>
              <a:latin typeface="楷体_GB2312" pitchFamily="1" charset="-122"/>
              <a:ea typeface="楷体_GB2312" pitchFamily="1" charset="-122"/>
            </a:endParaRPr>
          </a:p>
        </p:txBody>
      </p:sp>
      <p:sp>
        <p:nvSpPr>
          <p:cNvPr id="10266" name="Text Box 26"/>
          <p:cNvSpPr txBox="1">
            <a:spLocks noChangeArrowheads="1"/>
          </p:cNvSpPr>
          <p:nvPr/>
        </p:nvSpPr>
        <p:spPr bwMode="auto">
          <a:xfrm>
            <a:off x="558800" y="3367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u="none">
              <a:solidFill>
                <a:schemeClr val="tx1"/>
              </a:solidFill>
              <a:latin typeface="楷体_GB2312" pitchFamily="1" charset="-122"/>
              <a:ea typeface="楷体_GB2312" pitchFamily="1" charset="-122"/>
            </a:endParaRPr>
          </a:p>
        </p:txBody>
      </p:sp>
      <p:sp>
        <p:nvSpPr>
          <p:cNvPr id="10267" name="Text Box 27"/>
          <p:cNvSpPr txBox="1">
            <a:spLocks noChangeArrowheads="1"/>
          </p:cNvSpPr>
          <p:nvPr/>
        </p:nvSpPr>
        <p:spPr bwMode="auto">
          <a:xfrm>
            <a:off x="539750" y="3892550"/>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en-US" u="none">
              <a:solidFill>
                <a:schemeClr val="tx1"/>
              </a:solidFill>
              <a:latin typeface="楷体_GB2312" pitchFamily="1" charset="-122"/>
              <a:ea typeface="楷体_GB2312" pitchFamily="1" charset="-122"/>
            </a:endParaRPr>
          </a:p>
        </p:txBody>
      </p:sp>
      <p:sp>
        <p:nvSpPr>
          <p:cNvPr id="10268" name="Text Box 28"/>
          <p:cNvSpPr txBox="1">
            <a:spLocks noChangeArrowheads="1"/>
          </p:cNvSpPr>
          <p:nvPr/>
        </p:nvSpPr>
        <p:spPr bwMode="auto">
          <a:xfrm>
            <a:off x="468313" y="2636838"/>
            <a:ext cx="3562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u="none">
                <a:solidFill>
                  <a:schemeClr val="tx1"/>
                </a:solidFill>
                <a:latin typeface="楷体_GB2312" pitchFamily="1" charset="-122"/>
                <a:ea typeface="楷体_GB2312" pitchFamily="1" charset="-122"/>
              </a:rPr>
              <a:t>旋转中心是</a:t>
            </a:r>
            <a:r>
              <a:rPr lang="en-US" altLang="zh-CN" u="none">
                <a:solidFill>
                  <a:schemeClr val="tx1"/>
                </a:solidFill>
                <a:latin typeface="宋体" panose="02010600030101010101" pitchFamily="2" charset="-122"/>
              </a:rPr>
              <a:t>________</a:t>
            </a:r>
            <a:r>
              <a:rPr lang="en-US" altLang="zh-CN" u="none">
                <a:solidFill>
                  <a:schemeClr val="tx1"/>
                </a:solidFill>
                <a:latin typeface="楷体_GB2312" pitchFamily="1" charset="-122"/>
                <a:ea typeface="楷体_GB2312" pitchFamily="1" charset="-122"/>
              </a:rPr>
              <a:t>;</a:t>
            </a:r>
          </a:p>
        </p:txBody>
      </p:sp>
      <p:sp>
        <p:nvSpPr>
          <p:cNvPr id="10269" name="Text Box 29"/>
          <p:cNvSpPr txBox="1">
            <a:spLocks noChangeArrowheads="1"/>
          </p:cNvSpPr>
          <p:nvPr/>
        </p:nvSpPr>
        <p:spPr bwMode="auto">
          <a:xfrm>
            <a:off x="395288" y="3716338"/>
            <a:ext cx="5189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chemeClr val="tx1"/>
                </a:solidFill>
                <a:latin typeface="楷体_GB2312" pitchFamily="1" charset="-122"/>
                <a:ea typeface="楷体_GB2312" pitchFamily="1" charset="-122"/>
              </a:rPr>
              <a:t>旋转角是</a:t>
            </a:r>
            <a:r>
              <a:rPr lang="en-US" altLang="zh-CN" u="none">
                <a:solidFill>
                  <a:schemeClr val="tx1"/>
                </a:solidFill>
                <a:latin typeface="宋体" panose="02010600030101010101" pitchFamily="2" charset="-122"/>
              </a:rPr>
              <a:t>_________________</a:t>
            </a:r>
            <a:r>
              <a:rPr lang="en-US" altLang="zh-CN" u="none">
                <a:solidFill>
                  <a:schemeClr val="tx1"/>
                </a:solidFill>
                <a:latin typeface="楷体_GB2312" pitchFamily="1" charset="-122"/>
                <a:ea typeface="楷体_GB2312" pitchFamily="1" charset="-122"/>
              </a:rPr>
              <a:t>;</a:t>
            </a:r>
          </a:p>
        </p:txBody>
      </p:sp>
      <p:sp>
        <p:nvSpPr>
          <p:cNvPr id="10270" name="Text Box 30"/>
          <p:cNvSpPr txBox="1">
            <a:spLocks noChangeArrowheads="1"/>
          </p:cNvSpPr>
          <p:nvPr/>
        </p:nvSpPr>
        <p:spPr bwMode="auto">
          <a:xfrm>
            <a:off x="-106363" y="949325"/>
            <a:ext cx="7497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u="none">
                <a:solidFill>
                  <a:schemeClr val="tx1"/>
                </a:solidFill>
                <a:latin typeface="楷体_GB2312" pitchFamily="1" charset="-122"/>
                <a:ea typeface="楷体_GB2312" pitchFamily="1" charset="-122"/>
              </a:rPr>
              <a:t> </a:t>
            </a:r>
            <a:r>
              <a:rPr lang="en-US" altLang="zh-CN" sz="3200" u="none">
                <a:solidFill>
                  <a:schemeClr val="tx1"/>
                </a:solidFill>
                <a:latin typeface="楷体_GB2312" pitchFamily="1" charset="-122"/>
                <a:ea typeface="楷体_GB2312" pitchFamily="1" charset="-122"/>
              </a:rPr>
              <a:t>(1)</a:t>
            </a:r>
            <a:r>
              <a:rPr lang="zh-CN" altLang="en-US" sz="3200" u="none">
                <a:solidFill>
                  <a:schemeClr val="tx1"/>
                </a:solidFill>
                <a:latin typeface="楷体_GB2312" pitchFamily="1" charset="-122"/>
                <a:ea typeface="楷体_GB2312" pitchFamily="1" charset="-122"/>
              </a:rPr>
              <a:t>如图</a:t>
            </a:r>
            <a:r>
              <a:rPr lang="en-US" altLang="zh-CN" sz="3200" u="none">
                <a:solidFill>
                  <a:schemeClr val="tx1"/>
                </a:solidFill>
                <a:latin typeface="楷体_GB2312" pitchFamily="1" charset="-122"/>
                <a:ea typeface="楷体_GB2312" pitchFamily="1" charset="-122"/>
              </a:rPr>
              <a:t>,△ABO</a:t>
            </a:r>
            <a:r>
              <a:rPr lang="zh-CN" altLang="en-US" sz="3200" u="none">
                <a:solidFill>
                  <a:schemeClr val="tx1"/>
                </a:solidFill>
                <a:latin typeface="楷体_GB2312" pitchFamily="1" charset="-122"/>
                <a:ea typeface="楷体_GB2312" pitchFamily="1" charset="-122"/>
              </a:rPr>
              <a:t>绕点</a:t>
            </a:r>
            <a:r>
              <a:rPr lang="en-US" altLang="zh-CN" sz="3200" u="none">
                <a:solidFill>
                  <a:schemeClr val="tx1"/>
                </a:solidFill>
                <a:latin typeface="楷体_GB2312" pitchFamily="1" charset="-122"/>
                <a:ea typeface="楷体_GB2312" pitchFamily="1" charset="-122"/>
              </a:rPr>
              <a:t>O</a:t>
            </a:r>
            <a:r>
              <a:rPr lang="zh-CN" altLang="en-US" sz="3200" u="none">
                <a:solidFill>
                  <a:schemeClr val="tx1"/>
                </a:solidFill>
                <a:latin typeface="楷体_GB2312" pitchFamily="1" charset="-122"/>
                <a:ea typeface="楷体_GB2312" pitchFamily="1" charset="-122"/>
              </a:rPr>
              <a:t>旋转得到△</a:t>
            </a:r>
            <a:r>
              <a:rPr lang="en-US" altLang="zh-CN" sz="3200" u="none">
                <a:solidFill>
                  <a:schemeClr val="tx1"/>
                </a:solidFill>
                <a:latin typeface="楷体_GB2312" pitchFamily="1" charset="-122"/>
                <a:ea typeface="楷体_GB2312" pitchFamily="1" charset="-122"/>
              </a:rPr>
              <a:t>CDO,</a:t>
            </a:r>
            <a:r>
              <a:rPr lang="zh-CN" altLang="en-US" sz="3200" u="none">
                <a:solidFill>
                  <a:schemeClr val="tx1"/>
                </a:solidFill>
                <a:latin typeface="楷体_GB2312" pitchFamily="1" charset="-122"/>
                <a:ea typeface="楷体_GB2312" pitchFamily="1" charset="-122"/>
              </a:rPr>
              <a:t>则</a:t>
            </a:r>
            <a:r>
              <a:rPr lang="en-US" altLang="zh-CN" sz="3200" u="none">
                <a:solidFill>
                  <a:schemeClr val="tx1"/>
                </a:solidFill>
                <a:latin typeface="楷体_GB2312" pitchFamily="1" charset="-122"/>
                <a:ea typeface="楷体_GB2312" pitchFamily="1" charset="-122"/>
              </a:rPr>
              <a:t>:</a:t>
            </a:r>
          </a:p>
        </p:txBody>
      </p:sp>
      <p:sp>
        <p:nvSpPr>
          <p:cNvPr id="10271" name="Text Box 31"/>
          <p:cNvSpPr txBox="1">
            <a:spLocks noChangeArrowheads="1"/>
          </p:cNvSpPr>
          <p:nvPr/>
        </p:nvSpPr>
        <p:spPr bwMode="auto">
          <a:xfrm>
            <a:off x="3492500" y="1628775"/>
            <a:ext cx="1366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点</a:t>
            </a:r>
            <a:r>
              <a:rPr lang="en-US" altLang="zh-CN" u="none">
                <a:solidFill>
                  <a:srgbClr val="FF0000"/>
                </a:solidFill>
                <a:latin typeface="楷体_GB2312" pitchFamily="1" charset="-122"/>
                <a:ea typeface="楷体_GB2312" pitchFamily="1" charset="-122"/>
              </a:rPr>
              <a:t>C</a:t>
            </a:r>
          </a:p>
        </p:txBody>
      </p:sp>
      <p:sp>
        <p:nvSpPr>
          <p:cNvPr id="10272" name="Text Box 32"/>
          <p:cNvSpPr txBox="1">
            <a:spLocks noChangeArrowheads="1"/>
          </p:cNvSpPr>
          <p:nvPr/>
        </p:nvSpPr>
        <p:spPr bwMode="auto">
          <a:xfrm>
            <a:off x="2700338" y="2636838"/>
            <a:ext cx="1460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点</a:t>
            </a:r>
            <a:r>
              <a:rPr lang="en-US" altLang="zh-CN" u="none">
                <a:solidFill>
                  <a:srgbClr val="FF0000"/>
                </a:solidFill>
                <a:latin typeface="楷体_GB2312" pitchFamily="1" charset="-122"/>
                <a:ea typeface="楷体_GB2312" pitchFamily="1" charset="-122"/>
              </a:rPr>
              <a:t>O</a:t>
            </a:r>
          </a:p>
        </p:txBody>
      </p:sp>
      <p:sp>
        <p:nvSpPr>
          <p:cNvPr id="10273" name="Text Box 33"/>
          <p:cNvSpPr txBox="1">
            <a:spLocks noChangeArrowheads="1"/>
          </p:cNvSpPr>
          <p:nvPr/>
        </p:nvSpPr>
        <p:spPr bwMode="auto">
          <a:xfrm>
            <a:off x="2051050" y="3716338"/>
            <a:ext cx="15097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a:t>
            </a:r>
            <a:r>
              <a:rPr lang="en-US" altLang="zh-CN" u="none">
                <a:solidFill>
                  <a:srgbClr val="FF0000"/>
                </a:solidFill>
                <a:latin typeface="楷体_GB2312" pitchFamily="1" charset="-122"/>
                <a:ea typeface="楷体_GB2312" pitchFamily="1" charset="-122"/>
              </a:rPr>
              <a:t>AOC,</a:t>
            </a:r>
          </a:p>
        </p:txBody>
      </p:sp>
      <p:sp>
        <p:nvSpPr>
          <p:cNvPr id="10274" name="Text Box 34"/>
          <p:cNvSpPr txBox="1">
            <a:spLocks noChangeArrowheads="1"/>
          </p:cNvSpPr>
          <p:nvPr/>
        </p:nvSpPr>
        <p:spPr bwMode="auto">
          <a:xfrm>
            <a:off x="3419475" y="3716338"/>
            <a:ext cx="1530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a:t>
            </a:r>
            <a:r>
              <a:rPr lang="en-US" altLang="zh-CN" u="none">
                <a:solidFill>
                  <a:srgbClr val="FF0000"/>
                </a:solidFill>
                <a:latin typeface="楷体_GB2312" pitchFamily="1" charset="-122"/>
                <a:ea typeface="楷体_GB2312" pitchFamily="1" charset="-122"/>
              </a:rPr>
              <a:t>BOD</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270"/>
                                        </p:tgtEl>
                                        <p:attrNameLst>
                                          <p:attrName>style.visibility</p:attrName>
                                        </p:attrNameLst>
                                      </p:cBhvr>
                                      <p:to>
                                        <p:strVal val="visible"/>
                                      </p:to>
                                    </p:set>
                                    <p:animEffect transition="in" filter="fade">
                                      <p:cBhvr>
                                        <p:cTn id="7" dur="800" decel="100000"/>
                                        <p:tgtEl>
                                          <p:spTgt spid="10270"/>
                                        </p:tgtEl>
                                      </p:cBhvr>
                                    </p:animEffect>
                                    <p:anim calcmode="lin" valueType="num">
                                      <p:cBhvr>
                                        <p:cTn id="8" dur="800" decel="100000" fill="hold"/>
                                        <p:tgtEl>
                                          <p:spTgt spid="10270"/>
                                        </p:tgtEl>
                                        <p:attrNameLst>
                                          <p:attrName>style.rotation</p:attrName>
                                        </p:attrNameLst>
                                      </p:cBhvr>
                                      <p:tavLst>
                                        <p:tav tm="0">
                                          <p:val>
                                            <p:fltVal val="-90"/>
                                          </p:val>
                                        </p:tav>
                                        <p:tav tm="100000">
                                          <p:val>
                                            <p:fltVal val="0"/>
                                          </p:val>
                                        </p:tav>
                                      </p:tavLst>
                                    </p:anim>
                                    <p:anim calcmode="lin" valueType="num">
                                      <p:cBhvr>
                                        <p:cTn id="9" dur="800" decel="100000" fill="hold"/>
                                        <p:tgtEl>
                                          <p:spTgt spid="10270"/>
                                        </p:tgtEl>
                                        <p:attrNameLst>
                                          <p:attrName>ppt_x</p:attrName>
                                        </p:attrNameLst>
                                      </p:cBhvr>
                                      <p:tavLst>
                                        <p:tav tm="0">
                                          <p:val>
                                            <p:strVal val="#ppt_x+0.4"/>
                                          </p:val>
                                        </p:tav>
                                        <p:tav tm="100000">
                                          <p:val>
                                            <p:strVal val="#ppt_x-0.05"/>
                                          </p:val>
                                        </p:tav>
                                      </p:tavLst>
                                    </p:anim>
                                    <p:anim calcmode="lin" valueType="num">
                                      <p:cBhvr>
                                        <p:cTn id="10" dur="800" decel="100000" fill="hold"/>
                                        <p:tgtEl>
                                          <p:spTgt spid="1027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63"/>
                                        </p:tgtEl>
                                        <p:attrNameLst>
                                          <p:attrName>style.visibility</p:attrName>
                                        </p:attrNameLst>
                                      </p:cBhvr>
                                      <p:to>
                                        <p:strVal val="visible"/>
                                      </p:to>
                                    </p:set>
                                    <p:animEffect transition="in" filter="blinds(horizontal)">
                                      <p:cBhvr>
                                        <p:cTn id="17" dur="500"/>
                                        <p:tgtEl>
                                          <p:spTgt spid="102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68"/>
                                        </p:tgtEl>
                                        <p:attrNameLst>
                                          <p:attrName>style.visibility</p:attrName>
                                        </p:attrNameLst>
                                      </p:cBhvr>
                                      <p:to>
                                        <p:strVal val="visible"/>
                                      </p:to>
                                    </p:set>
                                    <p:animEffect transition="in" filter="blinds(horizontal)">
                                      <p:cBhvr>
                                        <p:cTn id="22" dur="500"/>
                                        <p:tgtEl>
                                          <p:spTgt spid="1026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69"/>
                                        </p:tgtEl>
                                        <p:attrNameLst>
                                          <p:attrName>style.visibility</p:attrName>
                                        </p:attrNameLst>
                                      </p:cBhvr>
                                      <p:to>
                                        <p:strVal val="visible"/>
                                      </p:to>
                                    </p:set>
                                    <p:animEffect transition="in" filter="blinds(horizontal)">
                                      <p:cBhvr>
                                        <p:cTn id="27" dur="500"/>
                                        <p:tgtEl>
                                          <p:spTgt spid="10269"/>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0271"/>
                                        </p:tgtEl>
                                        <p:attrNameLst>
                                          <p:attrName>style.visibility</p:attrName>
                                        </p:attrNameLst>
                                      </p:cBhvr>
                                      <p:to>
                                        <p:strVal val="visible"/>
                                      </p:to>
                                    </p:set>
                                    <p:animEffect transition="in" filter="fade">
                                      <p:cBhvr>
                                        <p:cTn id="32" dur="1000"/>
                                        <p:tgtEl>
                                          <p:spTgt spid="10271"/>
                                        </p:tgtEl>
                                      </p:cBhvr>
                                    </p:animEffect>
                                    <p:anim calcmode="lin" valueType="num">
                                      <p:cBhvr>
                                        <p:cTn id="33" dur="1000" fill="hold"/>
                                        <p:tgtEl>
                                          <p:spTgt spid="10271"/>
                                        </p:tgtEl>
                                        <p:attrNameLst>
                                          <p:attrName>ppt_x</p:attrName>
                                        </p:attrNameLst>
                                      </p:cBhvr>
                                      <p:tavLst>
                                        <p:tav tm="0">
                                          <p:val>
                                            <p:strVal val="#ppt_x"/>
                                          </p:val>
                                        </p:tav>
                                        <p:tav tm="100000">
                                          <p:val>
                                            <p:strVal val="#ppt_x"/>
                                          </p:val>
                                        </p:tav>
                                      </p:tavLst>
                                    </p:anim>
                                    <p:anim calcmode="lin" valueType="num">
                                      <p:cBhvr>
                                        <p:cTn id="34" dur="1000" fill="hold"/>
                                        <p:tgtEl>
                                          <p:spTgt spid="1027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0272"/>
                                        </p:tgtEl>
                                        <p:attrNameLst>
                                          <p:attrName>style.visibility</p:attrName>
                                        </p:attrNameLst>
                                      </p:cBhvr>
                                      <p:to>
                                        <p:strVal val="visible"/>
                                      </p:to>
                                    </p:set>
                                    <p:animEffect transition="in" filter="fade">
                                      <p:cBhvr>
                                        <p:cTn id="39" dur="1000"/>
                                        <p:tgtEl>
                                          <p:spTgt spid="10272"/>
                                        </p:tgtEl>
                                      </p:cBhvr>
                                    </p:animEffect>
                                    <p:anim calcmode="lin" valueType="num">
                                      <p:cBhvr>
                                        <p:cTn id="40" dur="1000" fill="hold"/>
                                        <p:tgtEl>
                                          <p:spTgt spid="10272"/>
                                        </p:tgtEl>
                                        <p:attrNameLst>
                                          <p:attrName>ppt_x</p:attrName>
                                        </p:attrNameLst>
                                      </p:cBhvr>
                                      <p:tavLst>
                                        <p:tav tm="0">
                                          <p:val>
                                            <p:strVal val="#ppt_x"/>
                                          </p:val>
                                        </p:tav>
                                        <p:tav tm="100000">
                                          <p:val>
                                            <p:strVal val="#ppt_x"/>
                                          </p:val>
                                        </p:tav>
                                      </p:tavLst>
                                    </p:anim>
                                    <p:anim calcmode="lin" valueType="num">
                                      <p:cBhvr>
                                        <p:cTn id="41" dur="1000" fill="hold"/>
                                        <p:tgtEl>
                                          <p:spTgt spid="1027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0273"/>
                                        </p:tgtEl>
                                        <p:attrNameLst>
                                          <p:attrName>style.visibility</p:attrName>
                                        </p:attrNameLst>
                                      </p:cBhvr>
                                      <p:to>
                                        <p:strVal val="visible"/>
                                      </p:to>
                                    </p:set>
                                    <p:animEffect transition="in" filter="fade">
                                      <p:cBhvr>
                                        <p:cTn id="46" dur="1000"/>
                                        <p:tgtEl>
                                          <p:spTgt spid="10273"/>
                                        </p:tgtEl>
                                      </p:cBhvr>
                                    </p:animEffect>
                                    <p:anim calcmode="lin" valueType="num">
                                      <p:cBhvr>
                                        <p:cTn id="47" dur="1000" fill="hold"/>
                                        <p:tgtEl>
                                          <p:spTgt spid="10273"/>
                                        </p:tgtEl>
                                        <p:attrNameLst>
                                          <p:attrName>ppt_x</p:attrName>
                                        </p:attrNameLst>
                                      </p:cBhvr>
                                      <p:tavLst>
                                        <p:tav tm="0">
                                          <p:val>
                                            <p:strVal val="#ppt_x"/>
                                          </p:val>
                                        </p:tav>
                                        <p:tav tm="100000">
                                          <p:val>
                                            <p:strVal val="#ppt_x"/>
                                          </p:val>
                                        </p:tav>
                                      </p:tavLst>
                                    </p:anim>
                                    <p:anim calcmode="lin" valueType="num">
                                      <p:cBhvr>
                                        <p:cTn id="48" dur="1000" fill="hold"/>
                                        <p:tgtEl>
                                          <p:spTgt spid="1027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0274"/>
                                        </p:tgtEl>
                                        <p:attrNameLst>
                                          <p:attrName>style.visibility</p:attrName>
                                        </p:attrNameLst>
                                      </p:cBhvr>
                                      <p:to>
                                        <p:strVal val="visible"/>
                                      </p:to>
                                    </p:set>
                                    <p:animEffect transition="in" filter="fade">
                                      <p:cBhvr>
                                        <p:cTn id="53" dur="1000"/>
                                        <p:tgtEl>
                                          <p:spTgt spid="10274"/>
                                        </p:tgtEl>
                                      </p:cBhvr>
                                    </p:animEffect>
                                    <p:anim calcmode="lin" valueType="num">
                                      <p:cBhvr>
                                        <p:cTn id="54" dur="1000" fill="hold"/>
                                        <p:tgtEl>
                                          <p:spTgt spid="10274"/>
                                        </p:tgtEl>
                                        <p:attrNameLst>
                                          <p:attrName>ppt_x</p:attrName>
                                        </p:attrNameLst>
                                      </p:cBhvr>
                                      <p:tavLst>
                                        <p:tav tm="0">
                                          <p:val>
                                            <p:strVal val="#ppt_x"/>
                                          </p:val>
                                        </p:tav>
                                        <p:tav tm="100000">
                                          <p:val>
                                            <p:strVal val="#ppt_x"/>
                                          </p:val>
                                        </p:tav>
                                      </p:tavLst>
                                    </p:anim>
                                    <p:anim calcmode="lin" valueType="num">
                                      <p:cBhvr>
                                        <p:cTn id="55" dur="1000" fill="hold"/>
                                        <p:tgtEl>
                                          <p:spTgt spid="10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autoUpdateAnimBg="0"/>
      <p:bldP spid="10268" grpId="0" autoUpdateAnimBg="0"/>
      <p:bldP spid="10269" grpId="0" autoUpdateAnimBg="0"/>
      <p:bldP spid="10270" grpId="0" autoUpdateAnimBg="0"/>
      <p:bldP spid="10271" grpId="0" autoUpdateAnimBg="0"/>
      <p:bldP spid="10272" grpId="0" autoUpdateAnimBg="0"/>
      <p:bldP spid="10273" grpId="0" autoUpdateAnimBg="0"/>
      <p:bldP spid="1027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p:nvPr/>
        </p:nvGrpSpPr>
        <p:grpSpPr bwMode="auto">
          <a:xfrm>
            <a:off x="3455988" y="0"/>
            <a:ext cx="5688012" cy="5500688"/>
            <a:chOff x="0" y="0"/>
            <a:chExt cx="3583" cy="3465"/>
          </a:xfrm>
        </p:grpSpPr>
        <p:grpSp>
          <p:nvGrpSpPr>
            <p:cNvPr id="11267" name="Group 3"/>
            <p:cNvGrpSpPr/>
            <p:nvPr/>
          </p:nvGrpSpPr>
          <p:grpSpPr bwMode="auto">
            <a:xfrm>
              <a:off x="476" y="436"/>
              <a:ext cx="2974" cy="3015"/>
              <a:chOff x="0" y="0"/>
              <a:chExt cx="2974" cy="3015"/>
            </a:xfrm>
          </p:grpSpPr>
          <p:sp>
            <p:nvSpPr>
              <p:cNvPr id="11268" name="Oval 4"/>
              <p:cNvSpPr>
                <a:spLocks noChangeArrowheads="1"/>
              </p:cNvSpPr>
              <p:nvPr/>
            </p:nvSpPr>
            <p:spPr bwMode="auto">
              <a:xfrm>
                <a:off x="85" y="0"/>
                <a:ext cx="2772" cy="2772"/>
              </a:xfrm>
              <a:prstGeom prst="ellipse">
                <a:avLst/>
              </a:prstGeom>
              <a:solidFill>
                <a:schemeClr val="accent1">
                  <a:alpha val="0"/>
                </a:schemeClr>
              </a:solidFill>
              <a:ln w="9525">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69" name="Rectangle 5"/>
              <p:cNvSpPr>
                <a:spLocks noChangeArrowheads="1"/>
              </p:cNvSpPr>
              <p:nvPr/>
            </p:nvSpPr>
            <p:spPr bwMode="auto">
              <a:xfrm rot="1327742">
                <a:off x="0" y="566"/>
                <a:ext cx="2974" cy="2449"/>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0" name="Rectangle 6"/>
              <p:cNvSpPr>
                <a:spLocks noChangeArrowheads="1"/>
              </p:cNvSpPr>
              <p:nvPr/>
            </p:nvSpPr>
            <p:spPr bwMode="auto">
              <a:xfrm rot="1600744">
                <a:off x="151" y="428"/>
                <a:ext cx="317" cy="952"/>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1271" name="Text Box 7"/>
            <p:cNvSpPr txBox="1">
              <a:spLocks noChangeArrowheads="1"/>
            </p:cNvSpPr>
            <p:nvPr/>
          </p:nvSpPr>
          <p:spPr bwMode="auto">
            <a:xfrm>
              <a:off x="0" y="1607"/>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B</a:t>
              </a:r>
            </a:p>
          </p:txBody>
        </p:sp>
        <p:sp>
          <p:nvSpPr>
            <p:cNvPr id="11272" name="Text Box 8"/>
            <p:cNvSpPr txBox="1">
              <a:spLocks noChangeArrowheads="1"/>
            </p:cNvSpPr>
            <p:nvPr/>
          </p:nvSpPr>
          <p:spPr bwMode="auto">
            <a:xfrm>
              <a:off x="991" y="324"/>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A</a:t>
              </a:r>
            </a:p>
          </p:txBody>
        </p:sp>
        <p:sp>
          <p:nvSpPr>
            <p:cNvPr id="11273" name="Oval 9"/>
            <p:cNvSpPr>
              <a:spLocks noChangeArrowheads="1"/>
            </p:cNvSpPr>
            <p:nvPr/>
          </p:nvSpPr>
          <p:spPr bwMode="auto">
            <a:xfrm>
              <a:off x="1822" y="1805"/>
              <a:ext cx="91" cy="91"/>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4" name="Text Box 10"/>
            <p:cNvSpPr txBox="1">
              <a:spLocks noChangeArrowheads="1"/>
            </p:cNvSpPr>
            <p:nvPr/>
          </p:nvSpPr>
          <p:spPr bwMode="auto">
            <a:xfrm>
              <a:off x="2041" y="0"/>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E</a:t>
              </a:r>
            </a:p>
          </p:txBody>
        </p:sp>
        <p:sp>
          <p:nvSpPr>
            <p:cNvPr id="11275" name="Text Box 11"/>
            <p:cNvSpPr txBox="1">
              <a:spLocks noChangeArrowheads="1"/>
            </p:cNvSpPr>
            <p:nvPr/>
          </p:nvSpPr>
          <p:spPr bwMode="auto">
            <a:xfrm>
              <a:off x="3175" y="1231"/>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D</a:t>
              </a:r>
            </a:p>
          </p:txBody>
        </p:sp>
        <p:grpSp>
          <p:nvGrpSpPr>
            <p:cNvPr id="11276" name="Group 12"/>
            <p:cNvGrpSpPr/>
            <p:nvPr/>
          </p:nvGrpSpPr>
          <p:grpSpPr bwMode="auto">
            <a:xfrm>
              <a:off x="1044" y="1114"/>
              <a:ext cx="1554" cy="1833"/>
              <a:chOff x="0" y="0"/>
              <a:chExt cx="1554" cy="1833"/>
            </a:xfrm>
          </p:grpSpPr>
          <p:sp>
            <p:nvSpPr>
              <p:cNvPr id="11277" name="Oval 13"/>
              <p:cNvSpPr>
                <a:spLocks noChangeArrowheads="1"/>
              </p:cNvSpPr>
              <p:nvPr/>
            </p:nvSpPr>
            <p:spPr bwMode="auto">
              <a:xfrm>
                <a:off x="0" y="0"/>
                <a:ext cx="1554" cy="1440"/>
              </a:xfrm>
              <a:prstGeom prst="ellipse">
                <a:avLst/>
              </a:prstGeom>
              <a:solidFill>
                <a:schemeClr val="bg1">
                  <a:alpha val="0"/>
                </a:schemeClr>
              </a:solidFill>
              <a:ln w="1270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8" name="Rectangle 14"/>
              <p:cNvSpPr>
                <a:spLocks noChangeArrowheads="1"/>
              </p:cNvSpPr>
              <p:nvPr/>
            </p:nvSpPr>
            <p:spPr bwMode="auto">
              <a:xfrm rot="3145930">
                <a:off x="-126" y="312"/>
                <a:ext cx="1814" cy="1225"/>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1279" name="Rectangle 15"/>
            <p:cNvSpPr>
              <a:spLocks noChangeArrowheads="1"/>
            </p:cNvSpPr>
            <p:nvPr/>
          </p:nvSpPr>
          <p:spPr bwMode="auto">
            <a:xfrm>
              <a:off x="907" y="2002"/>
              <a:ext cx="499" cy="590"/>
            </a:xfrm>
            <a:prstGeom prst="rect">
              <a:avLst/>
            </a:prstGeom>
            <a:solidFill>
              <a:schemeClr val="bg1"/>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0" name="AutoShape 16"/>
            <p:cNvSpPr>
              <a:spLocks noChangeArrowheads="1"/>
            </p:cNvSpPr>
            <p:nvPr/>
          </p:nvSpPr>
          <p:spPr bwMode="auto">
            <a:xfrm rot="7535600">
              <a:off x="338" y="1056"/>
              <a:ext cx="1543" cy="862"/>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281" name="Group 17"/>
            <p:cNvGrpSpPr/>
            <p:nvPr/>
          </p:nvGrpSpPr>
          <p:grpSpPr bwMode="auto">
            <a:xfrm>
              <a:off x="318" y="609"/>
              <a:ext cx="3141" cy="2502"/>
              <a:chOff x="0" y="0"/>
              <a:chExt cx="3141" cy="2502"/>
            </a:xfrm>
          </p:grpSpPr>
          <p:sp>
            <p:nvSpPr>
              <p:cNvPr id="11282" name="AutoShape 18"/>
              <p:cNvSpPr>
                <a:spLocks noChangeArrowheads="1"/>
              </p:cNvSpPr>
              <p:nvPr/>
            </p:nvSpPr>
            <p:spPr bwMode="auto">
              <a:xfrm rot="18447242">
                <a:off x="1540" y="1162"/>
                <a:ext cx="1543" cy="862"/>
              </a:xfrm>
              <a:prstGeom prst="rtTriangle">
                <a:avLst/>
              </a:prstGeom>
              <a:solidFill>
                <a:schemeClr val="bg1"/>
              </a:solidFill>
              <a:ln w="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3" name="AutoShape 19"/>
              <p:cNvSpPr>
                <a:spLocks noChangeArrowheads="1"/>
              </p:cNvSpPr>
              <p:nvPr/>
            </p:nvSpPr>
            <p:spPr bwMode="auto">
              <a:xfrm rot="7535600">
                <a:off x="30" y="447"/>
                <a:ext cx="1543" cy="862"/>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4" name="未知"/>
              <p:cNvSpPr/>
              <p:nvPr/>
            </p:nvSpPr>
            <p:spPr bwMode="auto">
              <a:xfrm>
                <a:off x="0" y="1259"/>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5" name="未知"/>
              <p:cNvSpPr/>
              <p:nvPr/>
            </p:nvSpPr>
            <p:spPr bwMode="auto">
              <a:xfrm>
                <a:off x="893" y="0"/>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6" name="未知"/>
              <p:cNvSpPr/>
              <p:nvPr/>
            </p:nvSpPr>
            <p:spPr bwMode="auto">
              <a:xfrm>
                <a:off x="1552" y="503"/>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7" name="Oval 23"/>
              <p:cNvSpPr>
                <a:spLocks noChangeArrowheads="1"/>
              </p:cNvSpPr>
              <p:nvPr/>
            </p:nvSpPr>
            <p:spPr bwMode="auto">
              <a:xfrm>
                <a:off x="1514" y="1196"/>
                <a:ext cx="91" cy="91"/>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8" name="未知"/>
              <p:cNvSpPr/>
              <p:nvPr/>
            </p:nvSpPr>
            <p:spPr bwMode="auto">
              <a:xfrm>
                <a:off x="1551" y="1240"/>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89" name="未知"/>
              <p:cNvSpPr/>
              <p:nvPr/>
            </p:nvSpPr>
            <p:spPr bwMode="auto">
              <a:xfrm>
                <a:off x="1590" y="1236"/>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0" name="未知"/>
              <p:cNvSpPr/>
              <p:nvPr/>
            </p:nvSpPr>
            <p:spPr bwMode="auto">
              <a:xfrm>
                <a:off x="1506" y="1262"/>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285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291" name="未知"/>
            <p:cNvSpPr/>
            <p:nvPr/>
          </p:nvSpPr>
          <p:spPr bwMode="auto">
            <a:xfrm>
              <a:off x="1201" y="609"/>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2" name="未知"/>
            <p:cNvSpPr/>
            <p:nvPr/>
          </p:nvSpPr>
          <p:spPr bwMode="auto">
            <a:xfrm>
              <a:off x="1860" y="1112"/>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293" name="Text Box 29"/>
            <p:cNvSpPr txBox="1">
              <a:spLocks noChangeArrowheads="1"/>
            </p:cNvSpPr>
            <p:nvPr/>
          </p:nvSpPr>
          <p:spPr bwMode="auto">
            <a:xfrm>
              <a:off x="1827" y="1024"/>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C</a:t>
              </a:r>
            </a:p>
          </p:txBody>
        </p:sp>
        <p:sp>
          <p:nvSpPr>
            <p:cNvPr id="11294" name="Text Box 30"/>
            <p:cNvSpPr txBox="1">
              <a:spLocks noChangeArrowheads="1"/>
            </p:cNvSpPr>
            <p:nvPr/>
          </p:nvSpPr>
          <p:spPr bwMode="auto">
            <a:xfrm>
              <a:off x="2540" y="1963"/>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F</a:t>
              </a:r>
            </a:p>
          </p:txBody>
        </p:sp>
        <p:sp>
          <p:nvSpPr>
            <p:cNvPr id="11295" name="Text Box 31"/>
            <p:cNvSpPr txBox="1">
              <a:spLocks noChangeArrowheads="1"/>
            </p:cNvSpPr>
            <p:nvPr/>
          </p:nvSpPr>
          <p:spPr bwMode="auto">
            <a:xfrm>
              <a:off x="1756" y="1832"/>
              <a:ext cx="4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CN" b="0" u="none">
                  <a:solidFill>
                    <a:schemeClr val="tx1"/>
                  </a:solidFill>
                  <a:ea typeface="华文中宋" panose="02010600040101010101" pitchFamily="2" charset="-122"/>
                </a:rPr>
                <a:t>O</a:t>
              </a:r>
            </a:p>
          </p:txBody>
        </p:sp>
        <p:grpSp>
          <p:nvGrpSpPr>
            <p:cNvPr id="11296" name="Group 32"/>
            <p:cNvGrpSpPr/>
            <p:nvPr/>
          </p:nvGrpSpPr>
          <p:grpSpPr bwMode="auto">
            <a:xfrm rot="5938548">
              <a:off x="295" y="643"/>
              <a:ext cx="3141" cy="2502"/>
              <a:chOff x="0" y="0"/>
              <a:chExt cx="3141" cy="2502"/>
            </a:xfrm>
          </p:grpSpPr>
          <p:sp>
            <p:nvSpPr>
              <p:cNvPr id="11297" name="AutoShape 33"/>
              <p:cNvSpPr>
                <a:spLocks noChangeArrowheads="1"/>
              </p:cNvSpPr>
              <p:nvPr/>
            </p:nvSpPr>
            <p:spPr bwMode="auto">
              <a:xfrm rot="18447242">
                <a:off x="1540" y="1162"/>
                <a:ext cx="1543" cy="862"/>
              </a:xfrm>
              <a:prstGeom prst="rtTriangle">
                <a:avLst/>
              </a:prstGeom>
              <a:solidFill>
                <a:schemeClr val="bg1"/>
              </a:solidFill>
              <a:ln w="0">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8" name="AutoShape 34"/>
              <p:cNvSpPr>
                <a:spLocks noChangeArrowheads="1"/>
              </p:cNvSpPr>
              <p:nvPr/>
            </p:nvSpPr>
            <p:spPr bwMode="auto">
              <a:xfrm rot="7535600">
                <a:off x="30" y="447"/>
                <a:ext cx="1543" cy="862"/>
              </a:xfrm>
              <a:prstGeom prst="rtTriangle">
                <a:avLst/>
              </a:prstGeom>
              <a:solidFill>
                <a:schemeClr val="accent1"/>
              </a:solidFill>
              <a:ln w="38100">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9" name="未知"/>
              <p:cNvSpPr/>
              <p:nvPr/>
            </p:nvSpPr>
            <p:spPr bwMode="auto">
              <a:xfrm>
                <a:off x="0" y="1259"/>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0" name="未知"/>
              <p:cNvSpPr/>
              <p:nvPr/>
            </p:nvSpPr>
            <p:spPr bwMode="auto">
              <a:xfrm>
                <a:off x="893" y="0"/>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1" name="未知"/>
              <p:cNvSpPr/>
              <p:nvPr/>
            </p:nvSpPr>
            <p:spPr bwMode="auto">
              <a:xfrm>
                <a:off x="1552" y="503"/>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2" name="Oval 38"/>
              <p:cNvSpPr>
                <a:spLocks noChangeArrowheads="1"/>
              </p:cNvSpPr>
              <p:nvPr/>
            </p:nvSpPr>
            <p:spPr bwMode="auto">
              <a:xfrm>
                <a:off x="1514" y="1196"/>
                <a:ext cx="91" cy="91"/>
              </a:xfrm>
              <a:prstGeom prst="ellipse">
                <a:avLst/>
              </a:prstGeom>
              <a:solidFill>
                <a:srgbClr val="000000"/>
              </a:solidFill>
              <a:ln w="9525">
                <a:solidFill>
                  <a:srgbClr val="FF00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3" name="未知"/>
              <p:cNvSpPr/>
              <p:nvPr/>
            </p:nvSpPr>
            <p:spPr bwMode="auto">
              <a:xfrm>
                <a:off x="1551" y="1240"/>
                <a:ext cx="667" cy="1262"/>
              </a:xfrm>
              <a:custGeom>
                <a:avLst/>
                <a:gdLst>
                  <a:gd name="T0" fmla="*/ 0 w 667"/>
                  <a:gd name="T1" fmla="*/ 0 h 1262"/>
                  <a:gd name="T2" fmla="*/ 667 w 667"/>
                  <a:gd name="T3" fmla="*/ 1262 h 1262"/>
                </a:gdLst>
                <a:ahLst/>
                <a:cxnLst>
                  <a:cxn ang="0">
                    <a:pos x="T0" y="T1"/>
                  </a:cxn>
                  <a:cxn ang="0">
                    <a:pos x="T2" y="T3"/>
                  </a:cxn>
                </a:cxnLst>
                <a:rect l="0" t="0" r="r" b="b"/>
                <a:pathLst>
                  <a:path w="667" h="1262">
                    <a:moveTo>
                      <a:pt x="0" y="0"/>
                    </a:moveTo>
                    <a:lnTo>
                      <a:pt x="667" y="1262"/>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4" name="未知"/>
              <p:cNvSpPr/>
              <p:nvPr/>
            </p:nvSpPr>
            <p:spPr bwMode="auto">
              <a:xfrm>
                <a:off x="1590" y="1236"/>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0"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05" name="未知"/>
              <p:cNvSpPr/>
              <p:nvPr/>
            </p:nvSpPr>
            <p:spPr bwMode="auto">
              <a:xfrm>
                <a:off x="1506" y="1262"/>
                <a:ext cx="45" cy="738"/>
              </a:xfrm>
              <a:custGeom>
                <a:avLst/>
                <a:gdLst>
                  <a:gd name="T0" fmla="*/ 45 w 45"/>
                  <a:gd name="T1" fmla="*/ 0 h 738"/>
                  <a:gd name="T2" fmla="*/ 0 w 45"/>
                  <a:gd name="T3" fmla="*/ 738 h 738"/>
                </a:gdLst>
                <a:ahLst/>
                <a:cxnLst>
                  <a:cxn ang="0">
                    <a:pos x="T0" y="T1"/>
                  </a:cxn>
                  <a:cxn ang="0">
                    <a:pos x="T2" y="T3"/>
                  </a:cxn>
                </a:cxnLst>
                <a:rect l="0" t="0" r="r" b="b"/>
                <a:pathLst>
                  <a:path w="45" h="738">
                    <a:moveTo>
                      <a:pt x="45" y="0"/>
                    </a:moveTo>
                    <a:lnTo>
                      <a:pt x="0" y="738"/>
                    </a:lnTo>
                  </a:path>
                </a:pathLst>
              </a:custGeom>
              <a:noFill/>
              <a:ln w="28575" cap="flat" cmpd="sng">
                <a:solidFill>
                  <a:schemeClr val="bg1"/>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306" name="未知"/>
            <p:cNvSpPr/>
            <p:nvPr/>
          </p:nvSpPr>
          <p:spPr bwMode="auto">
            <a:xfrm>
              <a:off x="308" y="1868"/>
              <a:ext cx="1551" cy="3"/>
            </a:xfrm>
            <a:custGeom>
              <a:avLst/>
              <a:gdLst>
                <a:gd name="T0" fmla="*/ 0 w 1551"/>
                <a:gd name="T1" fmla="*/ 0 h 3"/>
                <a:gd name="T2" fmla="*/ 1551 w 1551"/>
                <a:gd name="T3" fmla="*/ 3 h 3"/>
              </a:gdLst>
              <a:ahLst/>
              <a:cxnLst>
                <a:cxn ang="0">
                  <a:pos x="T0" y="T1"/>
                </a:cxn>
                <a:cxn ang="0">
                  <a:pos x="T2" y="T3"/>
                </a:cxn>
              </a:cxnLst>
              <a:rect l="0" t="0" r="r" b="b"/>
              <a:pathLst>
                <a:path w="1551" h="3">
                  <a:moveTo>
                    <a:pt x="0" y="0"/>
                  </a:moveTo>
                  <a:lnTo>
                    <a:pt x="1551" y="3"/>
                  </a:lnTo>
                </a:path>
              </a:pathLst>
            </a:custGeom>
            <a:noFill/>
            <a:ln w="15875" cap="flat" cmpd="sng">
              <a:solidFill>
                <a:srgbClr val="FF0000"/>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307" name="Group 43"/>
          <p:cNvGrpSpPr/>
          <p:nvPr/>
        </p:nvGrpSpPr>
        <p:grpSpPr bwMode="auto">
          <a:xfrm>
            <a:off x="188913" y="165100"/>
            <a:ext cx="4332287" cy="701675"/>
            <a:chOff x="0" y="0"/>
            <a:chExt cx="2729" cy="442"/>
          </a:xfrm>
        </p:grpSpPr>
        <p:sp>
          <p:nvSpPr>
            <p:cNvPr id="11308" name="Text Box 44"/>
            <p:cNvSpPr txBox="1">
              <a:spLocks noChangeArrowheads="1"/>
            </p:cNvSpPr>
            <p:nvPr/>
          </p:nvSpPr>
          <p:spPr bwMode="auto">
            <a:xfrm>
              <a:off x="350" y="0"/>
              <a:ext cx="2379"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4000" u="none">
                  <a:solidFill>
                    <a:srgbClr val="0000FF"/>
                  </a:solidFill>
                  <a:latin typeface="华文行楷" panose="02010800040101010101" pitchFamily="2" charset="-122"/>
                  <a:ea typeface="华文行楷" panose="02010800040101010101" pitchFamily="2" charset="-122"/>
                </a:rPr>
                <a:t> </a:t>
              </a:r>
              <a:r>
                <a:rPr lang="zh-CN" altLang="en-US" sz="4000">
                  <a:solidFill>
                    <a:srgbClr val="0000FF"/>
                  </a:solidFill>
                  <a:latin typeface="华文行楷" panose="02010800040101010101" pitchFamily="2" charset="-122"/>
                  <a:ea typeface="华文行楷" panose="02010800040101010101" pitchFamily="2" charset="-122"/>
                </a:rPr>
                <a:t>试一试 </a:t>
              </a:r>
            </a:p>
          </p:txBody>
        </p:sp>
        <p:pic>
          <p:nvPicPr>
            <p:cNvPr id="11309" name="Picture 45" descr="地球5"/>
            <p:cNvPicPr>
              <a:picLocks noChangeAspect="1" noChangeArrowheads="1"/>
            </p:cNvPicPr>
            <p:nvPr/>
          </p:nvPicPr>
          <p:blipFill>
            <a:blip r:embed="rId2" cstate="email"/>
            <a:srcRect/>
            <a:stretch>
              <a:fillRect/>
            </a:stretch>
          </p:blipFill>
          <p:spPr bwMode="auto">
            <a:xfrm>
              <a:off x="0" y="16"/>
              <a:ext cx="461"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310" name="Text Box 46"/>
          <p:cNvSpPr txBox="1">
            <a:spLocks noChangeArrowheads="1"/>
          </p:cNvSpPr>
          <p:nvPr/>
        </p:nvSpPr>
        <p:spPr bwMode="auto">
          <a:xfrm>
            <a:off x="250825" y="1268413"/>
            <a:ext cx="43561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chemeClr val="tx1"/>
                </a:solidFill>
              </a:rPr>
              <a:t>如图</a:t>
            </a:r>
            <a:r>
              <a:rPr lang="en-US" altLang="zh-CN" u="none">
                <a:solidFill>
                  <a:schemeClr val="tx1"/>
                </a:solidFill>
              </a:rPr>
              <a:t>,△ABC</a:t>
            </a:r>
            <a:r>
              <a:rPr lang="zh-CN" altLang="en-US" u="none">
                <a:solidFill>
                  <a:schemeClr val="tx1"/>
                </a:solidFill>
              </a:rPr>
              <a:t>绕点</a:t>
            </a:r>
            <a:r>
              <a:rPr lang="en-US" altLang="zh-CN" u="none">
                <a:solidFill>
                  <a:schemeClr val="tx1"/>
                </a:solidFill>
              </a:rPr>
              <a:t>O</a:t>
            </a:r>
            <a:r>
              <a:rPr lang="zh-CN" altLang="en-US" u="none">
                <a:solidFill>
                  <a:schemeClr val="tx1"/>
                </a:solidFill>
              </a:rPr>
              <a:t>旋转得到△ </a:t>
            </a:r>
            <a:r>
              <a:rPr lang="en-US" altLang="zh-CN" u="none">
                <a:solidFill>
                  <a:schemeClr val="tx1"/>
                </a:solidFill>
              </a:rPr>
              <a:t>DEF,</a:t>
            </a:r>
            <a:r>
              <a:rPr lang="zh-CN" altLang="en-US" u="none">
                <a:solidFill>
                  <a:schemeClr val="tx1"/>
                </a:solidFill>
              </a:rPr>
              <a:t>则</a:t>
            </a:r>
            <a:r>
              <a:rPr lang="en-US" altLang="zh-CN" u="none">
                <a:solidFill>
                  <a:schemeClr val="tx1"/>
                </a:solidFill>
              </a:rPr>
              <a:t>:</a:t>
            </a:r>
          </a:p>
          <a:p>
            <a:endParaRPr lang="zh-CN" altLang="en-US" sz="3200" u="none">
              <a:solidFill>
                <a:schemeClr val="tx1"/>
              </a:solidFill>
              <a:latin typeface="楷体_GB2312" pitchFamily="1" charset="-122"/>
              <a:ea typeface="楷体_GB2312" pitchFamily="1" charset="-122"/>
            </a:endParaRPr>
          </a:p>
        </p:txBody>
      </p:sp>
      <p:sp>
        <p:nvSpPr>
          <p:cNvPr id="11311" name="Rectangle 47"/>
          <p:cNvSpPr>
            <a:spLocks noChangeArrowheads="1"/>
          </p:cNvSpPr>
          <p:nvPr/>
        </p:nvSpPr>
        <p:spPr bwMode="auto">
          <a:xfrm>
            <a:off x="468313" y="3500438"/>
            <a:ext cx="4391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u="none">
                <a:solidFill>
                  <a:schemeClr val="tx1"/>
                </a:solidFill>
              </a:rPr>
              <a:t>点Ｃ的对应点是</a:t>
            </a:r>
            <a:r>
              <a:rPr lang="en-US" altLang="zh-CN" u="none">
                <a:solidFill>
                  <a:schemeClr val="tx1"/>
                </a:solidFill>
              </a:rPr>
              <a:t>________;</a:t>
            </a:r>
          </a:p>
        </p:txBody>
      </p:sp>
      <p:sp>
        <p:nvSpPr>
          <p:cNvPr id="11312" name="Text Box 48"/>
          <p:cNvSpPr txBox="1">
            <a:spLocks noChangeArrowheads="1"/>
          </p:cNvSpPr>
          <p:nvPr/>
        </p:nvSpPr>
        <p:spPr bwMode="auto">
          <a:xfrm>
            <a:off x="395288" y="4292600"/>
            <a:ext cx="3584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u="none">
                <a:solidFill>
                  <a:schemeClr val="tx1"/>
                </a:solidFill>
                <a:latin typeface="楷体_GB2312" pitchFamily="1" charset="-122"/>
                <a:ea typeface="楷体_GB2312" pitchFamily="1" charset="-122"/>
              </a:rPr>
              <a:t>旋转中心是</a:t>
            </a:r>
            <a:r>
              <a:rPr lang="en-US" altLang="zh-CN" u="none">
                <a:solidFill>
                  <a:schemeClr val="tx1"/>
                </a:solidFill>
                <a:latin typeface="宋体" panose="02010600030101010101" pitchFamily="2" charset="-122"/>
              </a:rPr>
              <a:t>________</a:t>
            </a:r>
            <a:r>
              <a:rPr lang="en-US" altLang="zh-CN" u="none">
                <a:solidFill>
                  <a:schemeClr val="tx1"/>
                </a:solidFill>
                <a:latin typeface="楷体_GB2312" pitchFamily="1" charset="-122"/>
                <a:ea typeface="楷体_GB2312" pitchFamily="1" charset="-122"/>
              </a:rPr>
              <a:t>;</a:t>
            </a:r>
          </a:p>
        </p:txBody>
      </p:sp>
      <p:sp>
        <p:nvSpPr>
          <p:cNvPr id="11313" name="Text Box 49"/>
          <p:cNvSpPr txBox="1">
            <a:spLocks noChangeArrowheads="1"/>
          </p:cNvSpPr>
          <p:nvPr/>
        </p:nvSpPr>
        <p:spPr bwMode="auto">
          <a:xfrm>
            <a:off x="395288" y="5084763"/>
            <a:ext cx="77771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chemeClr val="tx1"/>
                </a:solidFill>
                <a:latin typeface="楷体_GB2312" pitchFamily="1" charset="-122"/>
                <a:ea typeface="楷体_GB2312" pitchFamily="1" charset="-122"/>
              </a:rPr>
              <a:t>旋转角是</a:t>
            </a:r>
            <a:r>
              <a:rPr lang="en-US" altLang="zh-CN" u="none">
                <a:solidFill>
                  <a:schemeClr val="tx1"/>
                </a:solidFill>
                <a:latin typeface="宋体" panose="02010600030101010101" pitchFamily="2" charset="-122"/>
              </a:rPr>
              <a:t>_________________</a:t>
            </a:r>
            <a:r>
              <a:rPr lang="zh-CN" altLang="en-US">
                <a:solidFill>
                  <a:schemeClr val="tx1"/>
                </a:solidFill>
                <a:latin typeface="宋体" panose="02010600030101010101" pitchFamily="2" charset="-122"/>
              </a:rPr>
              <a:t>　　　　　</a:t>
            </a:r>
            <a:r>
              <a:rPr lang="en-US" altLang="zh-CN" u="none">
                <a:solidFill>
                  <a:schemeClr val="tx1"/>
                </a:solidFill>
                <a:latin typeface="楷体_GB2312" pitchFamily="1" charset="-122"/>
                <a:ea typeface="楷体_GB2312" pitchFamily="1" charset="-122"/>
              </a:rPr>
              <a:t>;</a:t>
            </a:r>
          </a:p>
        </p:txBody>
      </p:sp>
      <p:sp>
        <p:nvSpPr>
          <p:cNvPr id="11314" name="Text Box 50"/>
          <p:cNvSpPr txBox="1">
            <a:spLocks noChangeArrowheads="1"/>
          </p:cNvSpPr>
          <p:nvPr/>
        </p:nvSpPr>
        <p:spPr bwMode="auto">
          <a:xfrm>
            <a:off x="3276600" y="3429000"/>
            <a:ext cx="1296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点</a:t>
            </a:r>
            <a:r>
              <a:rPr lang="en-US" altLang="zh-CN" u="none">
                <a:solidFill>
                  <a:srgbClr val="FF0000"/>
                </a:solidFill>
              </a:rPr>
              <a:t>F</a:t>
            </a:r>
            <a:endParaRPr lang="en-US" altLang="zh-CN" u="none" baseline="30000">
              <a:solidFill>
                <a:srgbClr val="FF0000"/>
              </a:solidFill>
            </a:endParaRPr>
          </a:p>
        </p:txBody>
      </p:sp>
      <p:sp>
        <p:nvSpPr>
          <p:cNvPr id="11315" name="Text Box 51"/>
          <p:cNvSpPr txBox="1">
            <a:spLocks noChangeArrowheads="1"/>
          </p:cNvSpPr>
          <p:nvPr/>
        </p:nvSpPr>
        <p:spPr bwMode="auto">
          <a:xfrm>
            <a:off x="2700338" y="4221163"/>
            <a:ext cx="10795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点</a:t>
            </a:r>
            <a:r>
              <a:rPr lang="en-US" altLang="zh-CN" u="none">
                <a:solidFill>
                  <a:srgbClr val="FF0000"/>
                </a:solidFill>
              </a:rPr>
              <a:t>O</a:t>
            </a:r>
            <a:endParaRPr lang="en-US" altLang="zh-CN" u="none">
              <a:solidFill>
                <a:srgbClr val="FF0000"/>
              </a:solidFill>
              <a:latin typeface="楷体_GB2312" pitchFamily="1" charset="-122"/>
              <a:ea typeface="楷体_GB2312" pitchFamily="1" charset="-122"/>
            </a:endParaRPr>
          </a:p>
        </p:txBody>
      </p:sp>
      <p:sp>
        <p:nvSpPr>
          <p:cNvPr id="11316" name="Text Box 52"/>
          <p:cNvSpPr txBox="1">
            <a:spLocks noChangeArrowheads="1"/>
          </p:cNvSpPr>
          <p:nvPr/>
        </p:nvSpPr>
        <p:spPr bwMode="auto">
          <a:xfrm>
            <a:off x="1908175" y="4941888"/>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a:t>
            </a:r>
            <a:r>
              <a:rPr lang="en-US" altLang="zh-CN" u="none">
                <a:solidFill>
                  <a:srgbClr val="FF0000"/>
                </a:solidFill>
              </a:rPr>
              <a:t>AOD</a:t>
            </a:r>
            <a:r>
              <a:rPr lang="zh-CN" altLang="en-US" sz="3600" u="none">
                <a:solidFill>
                  <a:srgbClr val="FF0000"/>
                </a:solidFill>
                <a:latin typeface="楷体_GB2312" pitchFamily="1" charset="-122"/>
                <a:ea typeface="楷体_GB2312" pitchFamily="1" charset="-122"/>
              </a:rPr>
              <a:t>，</a:t>
            </a:r>
          </a:p>
        </p:txBody>
      </p:sp>
      <p:sp>
        <p:nvSpPr>
          <p:cNvPr id="11317" name="Text Box 53"/>
          <p:cNvSpPr txBox="1">
            <a:spLocks noChangeArrowheads="1"/>
          </p:cNvSpPr>
          <p:nvPr/>
        </p:nvSpPr>
        <p:spPr bwMode="auto">
          <a:xfrm>
            <a:off x="3492500" y="5013325"/>
            <a:ext cx="1943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a:t>
            </a:r>
            <a:r>
              <a:rPr lang="en-US" altLang="zh-CN" u="none">
                <a:solidFill>
                  <a:srgbClr val="FF0000"/>
                </a:solidFill>
              </a:rPr>
              <a:t>BOE</a:t>
            </a:r>
            <a:r>
              <a:rPr lang="zh-CN" altLang="en-US" u="none">
                <a:solidFill>
                  <a:srgbClr val="FF0000"/>
                </a:solidFill>
                <a:latin typeface="楷体_GB2312" pitchFamily="1" charset="-122"/>
                <a:ea typeface="楷体_GB2312" pitchFamily="1" charset="-122"/>
              </a:rPr>
              <a:t>，</a:t>
            </a:r>
          </a:p>
        </p:txBody>
      </p:sp>
      <p:sp>
        <p:nvSpPr>
          <p:cNvPr id="11318" name="Text Box 54"/>
          <p:cNvSpPr txBox="1">
            <a:spLocks noChangeArrowheads="1"/>
          </p:cNvSpPr>
          <p:nvPr/>
        </p:nvSpPr>
        <p:spPr bwMode="auto">
          <a:xfrm>
            <a:off x="5076825" y="5013325"/>
            <a:ext cx="1871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u="none">
                <a:solidFill>
                  <a:srgbClr val="FF0000"/>
                </a:solidFill>
                <a:latin typeface="楷体_GB2312" pitchFamily="1" charset="-122"/>
                <a:ea typeface="楷体_GB2312" pitchFamily="1" charset="-122"/>
              </a:rPr>
              <a:t>∠</a:t>
            </a:r>
            <a:r>
              <a:rPr lang="en-US" altLang="zh-CN" u="none">
                <a:solidFill>
                  <a:srgbClr val="FF0000"/>
                </a:solidFill>
              </a:rPr>
              <a:t>COF</a:t>
            </a:r>
            <a:endParaRPr lang="en-US" altLang="zh-CN" u="none" baseline="30000">
              <a:solidFill>
                <a:srgbClr val="FF0000"/>
              </a:solidFill>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10"/>
                                        </p:tgtEl>
                                        <p:attrNameLst>
                                          <p:attrName>style.visibility</p:attrName>
                                        </p:attrNameLst>
                                      </p:cBhvr>
                                      <p:to>
                                        <p:strVal val="visible"/>
                                      </p:to>
                                    </p:set>
                                    <p:animEffect transition="in" filter="wipe(up)">
                                      <p:cBhvr>
                                        <p:cTn id="7" dur="500"/>
                                        <p:tgtEl>
                                          <p:spTgt spid="113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311"/>
                                        </p:tgtEl>
                                        <p:attrNameLst>
                                          <p:attrName>style.visibility</p:attrName>
                                        </p:attrNameLst>
                                      </p:cBhvr>
                                      <p:to>
                                        <p:strVal val="visible"/>
                                      </p:to>
                                    </p:set>
                                    <p:animEffect transition="in" filter="blinds(horizontal)">
                                      <p:cBhvr>
                                        <p:cTn id="12" dur="500"/>
                                        <p:tgtEl>
                                          <p:spTgt spid="113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312"/>
                                        </p:tgtEl>
                                        <p:attrNameLst>
                                          <p:attrName>style.visibility</p:attrName>
                                        </p:attrNameLst>
                                      </p:cBhvr>
                                      <p:to>
                                        <p:strVal val="visible"/>
                                      </p:to>
                                    </p:set>
                                    <p:animEffect transition="in" filter="blinds(horizontal)">
                                      <p:cBhvr>
                                        <p:cTn id="17" dur="500"/>
                                        <p:tgtEl>
                                          <p:spTgt spid="113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313"/>
                                        </p:tgtEl>
                                        <p:attrNameLst>
                                          <p:attrName>style.visibility</p:attrName>
                                        </p:attrNameLst>
                                      </p:cBhvr>
                                      <p:to>
                                        <p:strVal val="visible"/>
                                      </p:to>
                                    </p:set>
                                    <p:animEffect transition="in" filter="blinds(horizontal)">
                                      <p:cBhvr>
                                        <p:cTn id="22" dur="500"/>
                                        <p:tgtEl>
                                          <p:spTgt spid="113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1314"/>
                                        </p:tgtEl>
                                        <p:attrNameLst>
                                          <p:attrName>style.visibility</p:attrName>
                                        </p:attrNameLst>
                                      </p:cBhvr>
                                      <p:to>
                                        <p:strVal val="visible"/>
                                      </p:to>
                                    </p:set>
                                    <p:animEffect transition="in" filter="fade">
                                      <p:cBhvr>
                                        <p:cTn id="27" dur="1000"/>
                                        <p:tgtEl>
                                          <p:spTgt spid="11314"/>
                                        </p:tgtEl>
                                      </p:cBhvr>
                                    </p:animEffect>
                                    <p:anim calcmode="lin" valueType="num">
                                      <p:cBhvr>
                                        <p:cTn id="28" dur="1000" fill="hold"/>
                                        <p:tgtEl>
                                          <p:spTgt spid="11314"/>
                                        </p:tgtEl>
                                        <p:attrNameLst>
                                          <p:attrName>ppt_x</p:attrName>
                                        </p:attrNameLst>
                                      </p:cBhvr>
                                      <p:tavLst>
                                        <p:tav tm="0">
                                          <p:val>
                                            <p:strVal val="#ppt_x"/>
                                          </p:val>
                                        </p:tav>
                                        <p:tav tm="100000">
                                          <p:val>
                                            <p:strVal val="#ppt_x"/>
                                          </p:val>
                                        </p:tav>
                                      </p:tavLst>
                                    </p:anim>
                                    <p:anim calcmode="lin" valueType="num">
                                      <p:cBhvr>
                                        <p:cTn id="29" dur="1000" fill="hold"/>
                                        <p:tgtEl>
                                          <p:spTgt spid="113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1315"/>
                                        </p:tgtEl>
                                        <p:attrNameLst>
                                          <p:attrName>style.visibility</p:attrName>
                                        </p:attrNameLst>
                                      </p:cBhvr>
                                      <p:to>
                                        <p:strVal val="visible"/>
                                      </p:to>
                                    </p:set>
                                    <p:animEffect transition="in" filter="fade">
                                      <p:cBhvr>
                                        <p:cTn id="34" dur="1000"/>
                                        <p:tgtEl>
                                          <p:spTgt spid="11315"/>
                                        </p:tgtEl>
                                      </p:cBhvr>
                                    </p:animEffect>
                                    <p:anim calcmode="lin" valueType="num">
                                      <p:cBhvr>
                                        <p:cTn id="35" dur="1000" fill="hold"/>
                                        <p:tgtEl>
                                          <p:spTgt spid="11315"/>
                                        </p:tgtEl>
                                        <p:attrNameLst>
                                          <p:attrName>ppt_x</p:attrName>
                                        </p:attrNameLst>
                                      </p:cBhvr>
                                      <p:tavLst>
                                        <p:tav tm="0">
                                          <p:val>
                                            <p:strVal val="#ppt_x"/>
                                          </p:val>
                                        </p:tav>
                                        <p:tav tm="100000">
                                          <p:val>
                                            <p:strVal val="#ppt_x"/>
                                          </p:val>
                                        </p:tav>
                                      </p:tavLst>
                                    </p:anim>
                                    <p:anim calcmode="lin" valueType="num">
                                      <p:cBhvr>
                                        <p:cTn id="36" dur="1000" fill="hold"/>
                                        <p:tgtEl>
                                          <p:spTgt spid="113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316"/>
                                        </p:tgtEl>
                                        <p:attrNameLst>
                                          <p:attrName>style.visibility</p:attrName>
                                        </p:attrNameLst>
                                      </p:cBhvr>
                                      <p:to>
                                        <p:strVal val="visible"/>
                                      </p:to>
                                    </p:set>
                                    <p:animEffect transition="in" filter="fade">
                                      <p:cBhvr>
                                        <p:cTn id="41" dur="1000"/>
                                        <p:tgtEl>
                                          <p:spTgt spid="11316"/>
                                        </p:tgtEl>
                                      </p:cBhvr>
                                    </p:animEffect>
                                    <p:anim calcmode="lin" valueType="num">
                                      <p:cBhvr>
                                        <p:cTn id="42" dur="1000" fill="hold"/>
                                        <p:tgtEl>
                                          <p:spTgt spid="11316"/>
                                        </p:tgtEl>
                                        <p:attrNameLst>
                                          <p:attrName>ppt_x</p:attrName>
                                        </p:attrNameLst>
                                      </p:cBhvr>
                                      <p:tavLst>
                                        <p:tav tm="0">
                                          <p:val>
                                            <p:strVal val="#ppt_x"/>
                                          </p:val>
                                        </p:tav>
                                        <p:tav tm="100000">
                                          <p:val>
                                            <p:strVal val="#ppt_x"/>
                                          </p:val>
                                        </p:tav>
                                      </p:tavLst>
                                    </p:anim>
                                    <p:anim calcmode="lin" valueType="num">
                                      <p:cBhvr>
                                        <p:cTn id="43" dur="1000" fill="hold"/>
                                        <p:tgtEl>
                                          <p:spTgt spid="113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1317"/>
                                        </p:tgtEl>
                                        <p:attrNameLst>
                                          <p:attrName>style.visibility</p:attrName>
                                        </p:attrNameLst>
                                      </p:cBhvr>
                                      <p:to>
                                        <p:strVal val="visible"/>
                                      </p:to>
                                    </p:set>
                                    <p:animEffect transition="in" filter="fade">
                                      <p:cBhvr>
                                        <p:cTn id="48" dur="1000"/>
                                        <p:tgtEl>
                                          <p:spTgt spid="11317"/>
                                        </p:tgtEl>
                                      </p:cBhvr>
                                    </p:animEffect>
                                    <p:anim calcmode="lin" valueType="num">
                                      <p:cBhvr>
                                        <p:cTn id="49" dur="1000" fill="hold"/>
                                        <p:tgtEl>
                                          <p:spTgt spid="11317"/>
                                        </p:tgtEl>
                                        <p:attrNameLst>
                                          <p:attrName>ppt_x</p:attrName>
                                        </p:attrNameLst>
                                      </p:cBhvr>
                                      <p:tavLst>
                                        <p:tav tm="0">
                                          <p:val>
                                            <p:strVal val="#ppt_x"/>
                                          </p:val>
                                        </p:tav>
                                        <p:tav tm="100000">
                                          <p:val>
                                            <p:strVal val="#ppt_x"/>
                                          </p:val>
                                        </p:tav>
                                      </p:tavLst>
                                    </p:anim>
                                    <p:anim calcmode="lin" valueType="num">
                                      <p:cBhvr>
                                        <p:cTn id="50" dur="1000" fill="hold"/>
                                        <p:tgtEl>
                                          <p:spTgt spid="1131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1318"/>
                                        </p:tgtEl>
                                        <p:attrNameLst>
                                          <p:attrName>style.visibility</p:attrName>
                                        </p:attrNameLst>
                                      </p:cBhvr>
                                      <p:to>
                                        <p:strVal val="visible"/>
                                      </p:to>
                                    </p:set>
                                    <p:animEffect transition="in" filter="fade">
                                      <p:cBhvr>
                                        <p:cTn id="55" dur="1000"/>
                                        <p:tgtEl>
                                          <p:spTgt spid="11318"/>
                                        </p:tgtEl>
                                      </p:cBhvr>
                                    </p:animEffect>
                                    <p:anim calcmode="lin" valueType="num">
                                      <p:cBhvr>
                                        <p:cTn id="56" dur="1000" fill="hold"/>
                                        <p:tgtEl>
                                          <p:spTgt spid="11318"/>
                                        </p:tgtEl>
                                        <p:attrNameLst>
                                          <p:attrName>ppt_x</p:attrName>
                                        </p:attrNameLst>
                                      </p:cBhvr>
                                      <p:tavLst>
                                        <p:tav tm="0">
                                          <p:val>
                                            <p:strVal val="#ppt_x"/>
                                          </p:val>
                                        </p:tav>
                                        <p:tav tm="100000">
                                          <p:val>
                                            <p:strVal val="#ppt_x"/>
                                          </p:val>
                                        </p:tav>
                                      </p:tavLst>
                                    </p:anim>
                                    <p:anim calcmode="lin" valueType="num">
                                      <p:cBhvr>
                                        <p:cTn id="57" dur="1000" fill="hold"/>
                                        <p:tgtEl>
                                          <p:spTgt spid="113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0" grpId="0" autoUpdateAnimBg="0"/>
      <p:bldP spid="11311" grpId="0" autoUpdateAnimBg="0"/>
      <p:bldP spid="11312" grpId="0" autoUpdateAnimBg="0"/>
      <p:bldP spid="11313" grpId="0" autoUpdateAnimBg="0"/>
      <p:bldP spid="11314" grpId="0" autoUpdateAnimBg="0"/>
      <p:bldP spid="11315" grpId="0" autoUpdateAnimBg="0"/>
      <p:bldP spid="11316" grpId="0" autoUpdateAnimBg="0"/>
      <p:bldP spid="11317" grpId="0" autoUpdateAnimBg="0"/>
      <p:bldP spid="11318" grpId="0" autoUpdateAnimBg="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sng"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800" b="1" i="0" u="sng" strike="noStrike" cap="none" normalizeH="0" baseline="0" smtClean="0">
            <a:ln>
              <a:noFill/>
            </a:ln>
            <a:solidFill>
              <a:schemeClr val="tx2"/>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935</Words>
  <Application>Microsoft Office PowerPoint</Application>
  <PresentationFormat>全屏显示(4:3)</PresentationFormat>
  <Paragraphs>179</Paragraphs>
  <Slides>18</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18</vt:i4>
      </vt:variant>
    </vt:vector>
  </HeadingPairs>
  <TitlesOfParts>
    <vt:vector size="35" baseType="lpstr">
      <vt:lpstr>方正粗倩简体</vt:lpstr>
      <vt:lpstr>黑体</vt:lpstr>
      <vt:lpstr>华文行楷</vt:lpstr>
      <vt:lpstr>华文琥珀</vt:lpstr>
      <vt:lpstr>华文中宋</vt:lpstr>
      <vt:lpstr>楷体_GB2312</vt:lpstr>
      <vt:lpstr>隶书</vt:lpstr>
      <vt:lpstr>宋体</vt:lpstr>
      <vt:lpstr>微软雅黑</vt:lpstr>
      <vt:lpstr>幼圆</vt:lpstr>
      <vt:lpstr>Arial</vt:lpstr>
      <vt:lpstr>Arial Narrow</vt:lpstr>
      <vt:lpstr>Tahoma</vt:lpstr>
      <vt:lpstr>Times New Roman</vt:lpstr>
      <vt:lpstr>Wingdings</vt:lpstr>
      <vt:lpstr>WWW.2PPT.COM
</vt:lpstr>
      <vt:lpstr>Equation.3</vt:lpstr>
      <vt:lpstr>§2.8  平面图形的旋转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简单的旋转作图</vt:lpstr>
      <vt:lpstr> 简单的旋转作图</vt:lpstr>
      <vt:lpstr>简单的旋转作图</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2022-01-07T02:42:00Z</dcterms:created>
  <dcterms:modified xsi:type="dcterms:W3CDTF">2023-01-16T23:52:00Z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D62DA65DC90E4FE6991FEBB4AC707107</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