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4"/>
  </p:notesMasterIdLst>
  <p:handoutMasterIdLst>
    <p:handoutMasterId r:id="rId5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1014" y="-8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8365A520-DEA2-4A17-9304-348893A17791}"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p:txBody>
          <a:bodyPr/>
          <a:lstStyle/>
          <a:p>
            <a:fld id="{DA9FA0F2-EA9E-4782-AC4F-0564C951C035}" type="slidenum">
              <a:rPr lang="en-US" altLang="zh-CN"/>
              <a:t>2</a:t>
            </a:fld>
            <a:endParaRPr lang="en-US" altLang="zh-CN"/>
          </a:p>
        </p:txBody>
      </p:sp>
      <p:sp>
        <p:nvSpPr>
          <p:cNvPr id="75778"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DD77448E-902E-452B-9B9E-A2F603FB9D4F}" type="slidenum">
              <a:rPr lang="en-US" altLang="zh-CN" sz="1200"/>
              <a:t>2</a:t>
            </a:fld>
            <a:endParaRPr lang="en-US" altLang="zh-CN" sz="1200"/>
          </a:p>
        </p:txBody>
      </p:sp>
      <p:sp>
        <p:nvSpPr>
          <p:cNvPr id="757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091D03D2-B9CD-4562-8201-238108271B39}" type="slidenum">
              <a:rPr lang="en-US" altLang="zh-CN" sz="1200">
                <a:solidFill>
                  <a:srgbClr val="000000"/>
                </a:solidFill>
                <a:latin typeface="Times New Roman" panose="02020603050405020304" pitchFamily="18" charset="0"/>
              </a:rPr>
              <a:t>2</a:t>
            </a:fld>
            <a:endParaRPr lang="en-US" altLang="zh-CN" sz="1200">
              <a:solidFill>
                <a:srgbClr val="000000"/>
              </a:solidFill>
              <a:latin typeface="Times New Roman" panose="02020603050405020304" pitchFamily="18" charset="0"/>
            </a:endParaRPr>
          </a:p>
        </p:txBody>
      </p:sp>
      <p:sp>
        <p:nvSpPr>
          <p:cNvPr id="75780" name="Rectangle 2"/>
          <p:cNvSpPr>
            <a:spLocks noGrp="1" noRot="1" noChangeAspect="1" noChangeArrowheads="1" noTextEdit="1"/>
          </p:cNvSpPr>
          <p:nvPr>
            <p:ph type="sldImg"/>
          </p:nvPr>
        </p:nvSpPr>
        <p:spPr>
          <a:extLst>
            <a:ext uri="{909E8E84-426E-40DD-AFC4-6F175D3DCCD1}">
              <a14:hiddenFill xmlns:a14="http://schemas.microsoft.com/office/drawing/2010/main">
                <a:noFill/>
              </a14:hiddenFill>
            </a:ext>
          </a:extLst>
        </p:spPr>
      </p:sp>
      <p:sp>
        <p:nvSpPr>
          <p:cNvPr id="75781" name="Rectangle 3"/>
          <p:cNvSpPr>
            <a:spLocks noGrp="1" noChangeArrowheads="1"/>
          </p:cNvSpPr>
          <p:nvPr>
            <p:ph type="body" idx="1"/>
          </p:nvPr>
        </p:nvSpPr>
        <p:spPr/>
        <p:txBody>
          <a:bodyPr/>
          <a:lstStyle/>
          <a:p>
            <a:pPr>
              <a:spcBef>
                <a:spcPct val="0"/>
              </a:spcBef>
            </a:pPr>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p:txBody>
          <a:bodyPr/>
          <a:lstStyle/>
          <a:p>
            <a:fld id="{005865F4-33F2-4FB4-9160-5EAC359B2D82}" type="slidenum">
              <a:rPr lang="en-US" altLang="zh-CN"/>
              <a:t>6</a:t>
            </a:fld>
            <a:endParaRPr lang="en-US" altLang="zh-CN"/>
          </a:p>
        </p:txBody>
      </p:sp>
      <p:sp>
        <p:nvSpPr>
          <p:cNvPr id="80898"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058F7A2C-E350-45E5-A13D-6117F75EE49F}" type="slidenum">
              <a:rPr lang="en-US" altLang="zh-CN" sz="1200"/>
              <a:t>6</a:t>
            </a:fld>
            <a:endParaRPr lang="en-US" altLang="zh-CN" sz="1200"/>
          </a:p>
        </p:txBody>
      </p:sp>
      <p:sp>
        <p:nvSpPr>
          <p:cNvPr id="808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749DD36C-3BCB-4EE1-8AAE-FA9A8FD2E2D2}" type="slidenum">
              <a:rPr lang="en-US" altLang="zh-CN" sz="1200">
                <a:solidFill>
                  <a:srgbClr val="000000"/>
                </a:solidFill>
                <a:latin typeface="Times New Roman" panose="02020603050405020304" pitchFamily="18" charset="0"/>
              </a:rPr>
              <a:t>6</a:t>
            </a:fld>
            <a:endParaRPr lang="en-US" altLang="zh-CN" sz="1200">
              <a:solidFill>
                <a:srgbClr val="000000"/>
              </a:solidFill>
              <a:latin typeface="Times New Roman" panose="02020603050405020304" pitchFamily="18" charset="0"/>
            </a:endParaRPr>
          </a:p>
        </p:txBody>
      </p:sp>
      <p:sp>
        <p:nvSpPr>
          <p:cNvPr id="80900" name="Rectangle 2"/>
          <p:cNvSpPr>
            <a:spLocks noGrp="1" noRot="1" noChangeAspect="1" noChangeArrowheads="1" noTextEdit="1"/>
          </p:cNvSpPr>
          <p:nvPr>
            <p:ph type="sldImg"/>
          </p:nvPr>
        </p:nvSpPr>
        <p:spPr>
          <a:extLst>
            <a:ext uri="{909E8E84-426E-40DD-AFC4-6F175D3DCCD1}">
              <a14:hiddenFill xmlns:a14="http://schemas.microsoft.com/office/drawing/2010/main">
                <a:noFill/>
              </a14:hiddenFill>
            </a:ext>
          </a:extLst>
        </p:spPr>
      </p:sp>
      <p:sp>
        <p:nvSpPr>
          <p:cNvPr id="80901" name="Rectangle 3"/>
          <p:cNvSpPr>
            <a:spLocks noGrp="1" noChangeArrowheads="1"/>
          </p:cNvSpPr>
          <p:nvPr>
            <p:ph type="body" idx="1"/>
          </p:nvPr>
        </p:nvSpPr>
        <p:spPr/>
        <p:txBody>
          <a:bodyPr/>
          <a:lstStyle/>
          <a:p>
            <a:pPr>
              <a:spcBef>
                <a:spcPct val="0"/>
              </a:spcBef>
            </a:pPr>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365A520-DEA2-4A17-9304-348893A17791}" type="slidenum">
              <a:rPr lang="en-US" altLang="zh-CN" smtClean="0"/>
              <a:t>34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B295DB8-D0DC-4B58-BB48-01C59CCC22E0}"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B45AEE7-88B8-4098-9136-8ECA996DB5CD}"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6B8A840-4754-47CA-A877-D4A67B208818}"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8BEC4EC-CF27-4F85-8A71-507F44898C80}"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07EE5BC-ACFF-48D2-9F79-A1B54C6915A8}"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488979F-0A74-4028-965E-8357F62DFD8B}"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8D4868DE-971C-4B59-A93D-72102B668694}"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32EA8BF-574A-4ECB-B01D-F787DB0A740D}"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19D5C60-7BF9-438C-AE83-2BFF20211BE7}"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8664C51-3069-4F19-A426-7A5B8881EDA4}"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2ECEAC1A-C491-4FB8-92A1-F1871F1C8E28}"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2700" y="762000"/>
            <a:ext cx="91313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a:spcBef>
                <a:spcPct val="50000"/>
              </a:spcBef>
            </a:pPr>
            <a:r>
              <a:rPr lang="en-US" altLang="zh-CN" sz="4400" b="1" i="1" dirty="0">
                <a:solidFill>
                  <a:srgbClr val="0070C0"/>
                </a:solidFill>
                <a:latin typeface="Times New Roman" panose="02020603050405020304" pitchFamily="18" charset="0"/>
                <a:cs typeface="Times New Roman" panose="02020603050405020304" pitchFamily="18" charset="0"/>
              </a:rPr>
              <a:t>Unit 5</a:t>
            </a:r>
          </a:p>
          <a:p>
            <a:pPr>
              <a:spcBef>
                <a:spcPct val="50000"/>
              </a:spcBef>
            </a:pPr>
            <a:r>
              <a:rPr lang="en-US" altLang="zh-CN" sz="4800" b="1" i="1" dirty="0">
                <a:solidFill>
                  <a:srgbClr val="0070C0"/>
                </a:solidFill>
                <a:latin typeface="Times New Roman" panose="02020603050405020304" pitchFamily="18" charset="0"/>
                <a:cs typeface="Times New Roman" panose="02020603050405020304" pitchFamily="18" charset="0"/>
              </a:rPr>
              <a:t>What are the shirts made of?</a:t>
            </a:r>
          </a:p>
        </p:txBody>
      </p:sp>
      <p:sp>
        <p:nvSpPr>
          <p:cNvPr id="86019" name="WordArt 6"/>
          <p:cNvSpPr>
            <a:spLocks noChangeArrowheads="1" noChangeShapeType="1" noTextEdit="1"/>
          </p:cNvSpPr>
          <p:nvPr/>
        </p:nvSpPr>
        <p:spPr bwMode="auto">
          <a:xfrm>
            <a:off x="2692400" y="3276600"/>
            <a:ext cx="3657600" cy="685800"/>
          </a:xfrm>
          <a:prstGeom prst="rect">
            <a:avLst/>
          </a:prstGeom>
        </p:spPr>
        <p:txBody>
          <a:bodyPr wrap="none" fromWordArt="1">
            <a:prstTxWarp prst="textPlain">
              <a:avLst>
                <a:gd name="adj" fmla="val 50000"/>
              </a:avLst>
            </a:prstTxWarp>
          </a:bodyPr>
          <a:lstStyle/>
          <a:p>
            <a:r>
              <a:rPr lang="en-US" altLang="zh-CN" sz="4000" kern="10" dirty="0">
                <a:ln w="9525">
                  <a:noFill/>
                  <a:round/>
                </a:ln>
                <a:solidFill>
                  <a:srgbClr val="0070C0"/>
                </a:solidFill>
                <a:latin typeface="Arial" panose="020B0604020202020204"/>
                <a:cs typeface="Arial" panose="020B0604020202020204"/>
              </a:rPr>
              <a:t>Section B 2a-2e</a:t>
            </a:r>
            <a:endParaRPr lang="zh-CN" altLang="en-US" sz="4000" kern="10" dirty="0">
              <a:ln w="9525">
                <a:noFill/>
                <a:round/>
              </a:ln>
              <a:solidFill>
                <a:srgbClr val="0070C0"/>
              </a:solidFill>
              <a:latin typeface="Arial" panose="020B0604020202020204"/>
              <a:cs typeface="Arial" panose="020B0604020202020204"/>
            </a:endParaRPr>
          </a:p>
        </p:txBody>
      </p:sp>
      <p:sp>
        <p:nvSpPr>
          <p:cNvPr id="5" name="矩形 4"/>
          <p:cNvSpPr/>
          <p:nvPr/>
        </p:nvSpPr>
        <p:spPr>
          <a:xfrm>
            <a:off x="2950154" y="5384442"/>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70C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randombar(horizontal)">
                                      <p:cBhvr>
                                        <p:cTn id="7" dur="500"/>
                                        <p:tgtEl>
                                          <p:spTgt spid="86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ChangeArrowheads="1"/>
          </p:cNvSpPr>
          <p:nvPr/>
        </p:nvSpPr>
        <p:spPr bwMode="auto">
          <a:xfrm>
            <a:off x="1981200" y="457200"/>
            <a:ext cx="5429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600" b="1">
                <a:solidFill>
                  <a:srgbClr val="800000"/>
                </a:solidFill>
                <a:latin typeface="Times New Roman" panose="02020603050405020304" pitchFamily="18" charset="0"/>
              </a:rPr>
              <a:t>Beauty in Common Things</a:t>
            </a:r>
          </a:p>
        </p:txBody>
      </p:sp>
      <p:sp>
        <p:nvSpPr>
          <p:cNvPr id="84995" name="Rectangle 5"/>
          <p:cNvSpPr>
            <a:spLocks noChangeArrowheads="1"/>
          </p:cNvSpPr>
          <p:nvPr/>
        </p:nvSpPr>
        <p:spPr bwMode="auto">
          <a:xfrm>
            <a:off x="685800" y="1143000"/>
            <a:ext cx="8077200" cy="491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5000"/>
              </a:lnSpc>
            </a:pPr>
            <a:r>
              <a:rPr lang="en-US" altLang="zh-CN" sz="3200" b="1">
                <a:latin typeface="Times New Roman" panose="02020603050405020304" pitchFamily="18" charset="0"/>
              </a:rPr>
              <a:t>       Each different part of China has its own special </a:t>
            </a:r>
            <a:r>
              <a:rPr lang="en-US" altLang="zh-CN" sz="3200" b="1">
                <a:solidFill>
                  <a:srgbClr val="FF0000"/>
                </a:solidFill>
                <a:latin typeface="Times New Roman" panose="02020603050405020304" pitchFamily="18" charset="0"/>
              </a:rPr>
              <a:t>forms</a:t>
            </a:r>
            <a:r>
              <a:rPr lang="en-US" altLang="zh-CN" sz="3200" b="1">
                <a:latin typeface="Times New Roman" panose="02020603050405020304" pitchFamily="18" charset="0"/>
              </a:rPr>
              <a:t> of traditional art. These usually try to show the things that are important in life, such as love, beauty and family. The most common things, from paper to clay to bamboo, are </a:t>
            </a:r>
            <a:r>
              <a:rPr lang="en-US" altLang="zh-CN" sz="3200" b="1">
                <a:solidFill>
                  <a:srgbClr val="FF0000"/>
                </a:solidFill>
                <a:latin typeface="Times New Roman" panose="02020603050405020304" pitchFamily="18" charset="0"/>
              </a:rPr>
              <a:t>turned into</a:t>
            </a:r>
            <a:r>
              <a:rPr lang="en-US" altLang="zh-CN" sz="3200" b="1">
                <a:latin typeface="Times New Roman" panose="02020603050405020304" pitchFamily="18" charset="0"/>
              </a:rPr>
              <a:t> objects of beauty.</a:t>
            </a:r>
          </a:p>
          <a:p>
            <a:pPr algn="l"/>
            <a:r>
              <a:rPr lang="en-US" altLang="zh-CN" sz="3200" b="1">
                <a:latin typeface="Times New Roman" panose="02020603050405020304" pitchFamily="18" charset="0"/>
              </a:rPr>
              <a:t>    According to Chinese history, sky lanterns were first used by Zhuge Kongming. He </a:t>
            </a:r>
            <a:r>
              <a:rPr lang="en-US" altLang="zh-CN" sz="3200" b="1">
                <a:solidFill>
                  <a:srgbClr val="FF0000"/>
                </a:solidFill>
                <a:latin typeface="Times New Roman" panose="02020603050405020304" pitchFamily="18" charset="0"/>
              </a:rPr>
              <a:t>sent</a:t>
            </a:r>
            <a:r>
              <a:rPr lang="en-US" altLang="zh-CN" sz="3200" b="1">
                <a:latin typeface="Times New Roman" panose="02020603050405020304" pitchFamily="18" charset="0"/>
              </a:rPr>
              <a:t> them </a:t>
            </a:r>
            <a:r>
              <a:rPr lang="en-US" altLang="zh-CN" sz="3200" b="1">
                <a:solidFill>
                  <a:srgbClr val="FF0000"/>
                </a:solidFill>
                <a:latin typeface="Times New Roman" panose="02020603050405020304" pitchFamily="18" charset="0"/>
              </a:rPr>
              <a:t>out </a:t>
            </a:r>
            <a:r>
              <a:rPr lang="en-US" altLang="zh-CN" sz="3200" b="1">
                <a:latin typeface="Times New Roman" panose="02020603050405020304" pitchFamily="18" charset="0"/>
              </a:rPr>
              <a:t>to ask for help </a:t>
            </a:r>
            <a:r>
              <a:rPr lang="en-US" altLang="zh-CN" sz="3200" b="1">
                <a:solidFill>
                  <a:srgbClr val="FF0000"/>
                </a:solidFill>
                <a:latin typeface="Times New Roman" panose="02020603050405020304" pitchFamily="18" charset="0"/>
              </a:rPr>
              <a:t>when in trouble</a:t>
            </a:r>
            <a:r>
              <a:rPr lang="en-US" altLang="zh-CN" sz="3200" b="1">
                <a:latin typeface="Times New Roman" panose="02020603050405020304" pitchFamily="18" charset="0"/>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ChangeArrowheads="1"/>
          </p:cNvSpPr>
          <p:nvPr/>
        </p:nvSpPr>
        <p:spPr bwMode="auto">
          <a:xfrm>
            <a:off x="533400" y="533400"/>
            <a:ext cx="8320088" cy="569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5000"/>
              </a:lnSpc>
            </a:pPr>
            <a:r>
              <a:rPr lang="en-US" altLang="zh-CN" sz="3200" b="1">
                <a:latin typeface="Times New Roman" panose="02020603050405020304" pitchFamily="18" charset="0"/>
              </a:rPr>
              <a:t>Today, sky lanterns are used at festivals and other celebrations. They </a:t>
            </a:r>
            <a:r>
              <a:rPr lang="en-US" altLang="zh-CN" sz="3200" b="1">
                <a:solidFill>
                  <a:srgbClr val="FF0000"/>
                </a:solidFill>
                <a:latin typeface="Times New Roman" panose="02020603050405020304" pitchFamily="18" charset="0"/>
              </a:rPr>
              <a:t>are</a:t>
            </a:r>
            <a:r>
              <a:rPr lang="en-US" altLang="zh-CN" sz="3200" b="1">
                <a:latin typeface="Times New Roman" panose="02020603050405020304" pitchFamily="18" charset="0"/>
              </a:rPr>
              <a:t> made of bamboo and </a:t>
            </a:r>
            <a:r>
              <a:rPr lang="en-US" altLang="zh-CN" sz="3200" b="1">
                <a:solidFill>
                  <a:srgbClr val="FF0000"/>
                </a:solidFill>
                <a:latin typeface="Times New Roman" panose="02020603050405020304" pitchFamily="18" charset="0"/>
              </a:rPr>
              <a:t>covered with</a:t>
            </a:r>
            <a:r>
              <a:rPr lang="en-US" altLang="zh-CN" sz="3200" b="1">
                <a:latin typeface="Times New Roman" panose="02020603050405020304" pitchFamily="18" charset="0"/>
              </a:rPr>
              <a:t> paper. When the lanterns are </a:t>
            </a:r>
            <a:r>
              <a:rPr lang="en-US" altLang="zh-CN" sz="3200" b="1">
                <a:solidFill>
                  <a:srgbClr val="FF0000"/>
                </a:solidFill>
                <a:latin typeface="Times New Roman" panose="02020603050405020304" pitchFamily="18" charset="0"/>
              </a:rPr>
              <a:t>lit</a:t>
            </a:r>
            <a:r>
              <a:rPr lang="en-US" altLang="zh-CN" sz="3200" b="1">
                <a:latin typeface="Times New Roman" panose="02020603050405020304" pitchFamily="18" charset="0"/>
              </a:rPr>
              <a:t>, they slowly </a:t>
            </a:r>
            <a:r>
              <a:rPr lang="en-US" altLang="zh-CN" sz="3200" b="1">
                <a:solidFill>
                  <a:srgbClr val="FF0000"/>
                </a:solidFill>
                <a:latin typeface="Times New Roman" panose="02020603050405020304" pitchFamily="18" charset="0"/>
              </a:rPr>
              <a:t>rise into</a:t>
            </a:r>
            <a:r>
              <a:rPr lang="en-US" altLang="zh-CN" sz="3200" b="1">
                <a:latin typeface="Times New Roman" panose="02020603050405020304" pitchFamily="18" charset="0"/>
              </a:rPr>
              <a:t> the air like small hot-air balloons for all to see. They are seen </a:t>
            </a:r>
            <a:r>
              <a:rPr lang="en-US" altLang="zh-CN" sz="3200" b="1">
                <a:solidFill>
                  <a:srgbClr val="FF0000"/>
                </a:solidFill>
                <a:latin typeface="Times New Roman" panose="02020603050405020304" pitchFamily="18" charset="0"/>
              </a:rPr>
              <a:t>as</a:t>
            </a:r>
            <a:r>
              <a:rPr lang="en-US" altLang="zh-CN" sz="3200" b="1">
                <a:latin typeface="Times New Roman" panose="02020603050405020304" pitchFamily="18" charset="0"/>
              </a:rPr>
              <a:t> bright symbols of happiness and good wishes.</a:t>
            </a:r>
          </a:p>
          <a:p>
            <a:pPr algn="l">
              <a:lnSpc>
                <a:spcPct val="115000"/>
              </a:lnSpc>
            </a:pPr>
            <a:r>
              <a:rPr lang="en-US" altLang="zh-CN" sz="3200" b="1">
                <a:solidFill>
                  <a:srgbClr val="FF0000"/>
                </a:solidFill>
                <a:latin typeface="Times New Roman" panose="02020603050405020304" pitchFamily="18" charset="0"/>
              </a:rPr>
              <a:t>       Paper cutting</a:t>
            </a:r>
            <a:r>
              <a:rPr lang="en-US" altLang="zh-CN" sz="3200" b="1">
                <a:latin typeface="Times New Roman" panose="02020603050405020304" pitchFamily="18" charset="0"/>
              </a:rPr>
              <a:t> has been around for over </a:t>
            </a:r>
          </a:p>
          <a:p>
            <a:pPr algn="l">
              <a:lnSpc>
                <a:spcPct val="115000"/>
              </a:lnSpc>
            </a:pPr>
            <a:r>
              <a:rPr lang="en-US" altLang="zh-CN" sz="3200" b="1">
                <a:latin typeface="Times New Roman" panose="02020603050405020304" pitchFamily="18" charset="0"/>
              </a:rPr>
              <a:t>1,500 years. Paper cutting sounds very easy but it can be difficult to do. The paper, usually red, is folded before it is cut with </a:t>
            </a:r>
            <a:r>
              <a:rPr lang="en-US" altLang="zh-CN" sz="3200" b="1">
                <a:solidFill>
                  <a:srgbClr val="FF0000"/>
                </a:solidFill>
                <a:latin typeface="Times New Roman" panose="02020603050405020304" pitchFamily="18" charset="0"/>
              </a:rPr>
              <a:t>scissors</a:t>
            </a:r>
            <a:r>
              <a:rPr lang="en-US" altLang="zh-CN" sz="3200" b="1">
                <a:latin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ChangeArrowheads="1"/>
          </p:cNvSpPr>
          <p:nvPr/>
        </p:nvSpPr>
        <p:spPr bwMode="auto">
          <a:xfrm>
            <a:off x="685800" y="685800"/>
            <a:ext cx="8050213"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latin typeface="Times New Roman" panose="02020603050405020304" pitchFamily="18" charset="0"/>
              </a:rPr>
              <a:t>The most common pictures are flowers, animals, and things about Chinese history. During the spring festival, they are put on windows, doors and walls as symbols of wishes for good luck and a happy new year.</a:t>
            </a:r>
          </a:p>
          <a:p>
            <a:pPr algn="l"/>
            <a:r>
              <a:rPr lang="en-US" altLang="zh-CN" sz="3200" b="1">
                <a:latin typeface="Times New Roman" panose="02020603050405020304" pitchFamily="18" charset="0"/>
              </a:rPr>
              <a:t>    Chinese clay art is famous because the clay </a:t>
            </a:r>
          </a:p>
          <a:p>
            <a:pPr algn="l"/>
            <a:r>
              <a:rPr lang="en-US" altLang="zh-CN" sz="3200" b="1">
                <a:latin typeface="Times New Roman" panose="02020603050405020304" pitchFamily="18" charset="0"/>
              </a:rPr>
              <a:t>pieces are so small but they look very real. The pieces are usually cute children or lively </a:t>
            </a:r>
          </a:p>
          <a:p>
            <a:pPr algn="l"/>
            <a:r>
              <a:rPr lang="en-US" altLang="zh-CN" sz="3200" b="1">
                <a:latin typeface="Times New Roman" panose="02020603050405020304" pitchFamily="18" charset="0"/>
              </a:rPr>
              <a:t>characters from a Chinese fairy tale or </a:t>
            </a:r>
          </a:p>
          <a:p>
            <a:pPr algn="l"/>
            <a:r>
              <a:rPr lang="en-US" altLang="zh-CN" sz="3200" b="1">
                <a:latin typeface="Times New Roman" panose="02020603050405020304" pitchFamily="18" charset="0"/>
              </a:rPr>
              <a:t>historical story. The pieces are carefully </a:t>
            </a:r>
          </a:p>
          <a:p>
            <a:pPr algn="l"/>
            <a:r>
              <a:rPr lang="en-US" altLang="zh-CN" sz="3200" b="1">
                <a:latin typeface="Times New Roman" panose="02020603050405020304" pitchFamily="18" charset="0"/>
              </a:rPr>
              <a:t>shaped by hand from a very special kind of</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ChangeArrowheads="1"/>
          </p:cNvSpPr>
          <p:nvPr/>
        </p:nvSpPr>
        <p:spPr bwMode="auto">
          <a:xfrm>
            <a:off x="381000" y="533400"/>
            <a:ext cx="845820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5000"/>
              </a:lnSpc>
            </a:pPr>
            <a:endParaRPr lang="zh-CN" altLang="zh-CN" sz="3200" b="1">
              <a:latin typeface="Times New Roman" panose="02020603050405020304" pitchFamily="18" charset="0"/>
            </a:endParaRPr>
          </a:p>
        </p:txBody>
      </p:sp>
      <p:sp>
        <p:nvSpPr>
          <p:cNvPr id="88067" name="Rectangle 6"/>
          <p:cNvSpPr>
            <a:spLocks noChangeArrowheads="1"/>
          </p:cNvSpPr>
          <p:nvPr/>
        </p:nvSpPr>
        <p:spPr bwMode="auto">
          <a:xfrm>
            <a:off x="609600" y="533400"/>
            <a:ext cx="8153400" cy="345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5000"/>
              </a:lnSpc>
            </a:pPr>
            <a:r>
              <a:rPr lang="en-US" altLang="zh-CN" sz="3200" b="1">
                <a:latin typeface="Times New Roman" panose="02020603050405020304" pitchFamily="18" charset="0"/>
              </a:rPr>
              <a:t>clay and then allowed to air-dry. After drying, they are </a:t>
            </a:r>
            <a:r>
              <a:rPr lang="en-US" altLang="en-US" sz="3200" b="1">
                <a:latin typeface="Times New Roman" panose="02020603050405020304" pitchFamily="18" charset="0"/>
              </a:rPr>
              <a:t>fired at a very high </a:t>
            </a:r>
            <a:r>
              <a:rPr lang="en-US" altLang="en-US" sz="3200" b="1">
                <a:solidFill>
                  <a:srgbClr val="FF0000"/>
                </a:solidFill>
                <a:latin typeface="Times New Roman" panose="02020603050405020304" pitchFamily="18" charset="0"/>
              </a:rPr>
              <a:t>heat</a:t>
            </a:r>
            <a:r>
              <a:rPr lang="en-US" altLang="en-US" sz="3200" b="1">
                <a:latin typeface="Times New Roman" panose="02020603050405020304" pitchFamily="18" charset="0"/>
              </a:rPr>
              <a:t>. </a:t>
            </a:r>
            <a:r>
              <a:rPr lang="en-US" altLang="zh-CN" sz="3200" b="1">
                <a:latin typeface="Times New Roman" panose="02020603050405020304" pitchFamily="18" charset="0"/>
              </a:rPr>
              <a:t>They are then polished and painted. It takes several weeks </a:t>
            </a:r>
            <a:r>
              <a:rPr lang="en-US" altLang="zh-CN" sz="3200" b="1">
                <a:solidFill>
                  <a:srgbClr val="FF0000"/>
                </a:solidFill>
                <a:latin typeface="Times New Roman" panose="02020603050405020304" pitchFamily="18" charset="0"/>
              </a:rPr>
              <a:t>to complete</a:t>
            </a:r>
            <a:r>
              <a:rPr lang="en-US" altLang="zh-CN" sz="3200" b="1">
                <a:latin typeface="Times New Roman" panose="02020603050405020304" pitchFamily="18" charset="0"/>
              </a:rPr>
              <a:t> everything. These small pieces of clay art show the love that all Chinese people have for life and beauty.</a:t>
            </a:r>
          </a:p>
        </p:txBody>
      </p:sp>
      <p:pic>
        <p:nvPicPr>
          <p:cNvPr id="88068" name="Picture 7" descr="2b"/>
          <p:cNvPicPr>
            <a:picLocks noChangeAspect="1" noChangeArrowheads="1"/>
          </p:cNvPicPr>
          <p:nvPr/>
        </p:nvPicPr>
        <p:blipFill>
          <a:blip r:embed="rId2"/>
          <a:srcRect/>
          <a:stretch>
            <a:fillRect/>
          </a:stretch>
        </p:blipFill>
        <p:spPr bwMode="auto">
          <a:xfrm>
            <a:off x="6400800" y="4191000"/>
            <a:ext cx="22860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69" name="Picture 35" descr="2b"/>
          <p:cNvPicPr>
            <a:picLocks noChangeAspect="1" noChangeArrowheads="1"/>
          </p:cNvPicPr>
          <p:nvPr/>
        </p:nvPicPr>
        <p:blipFill>
          <a:blip r:embed="rId3"/>
          <a:srcRect/>
          <a:stretch>
            <a:fillRect/>
          </a:stretch>
        </p:blipFill>
        <p:spPr bwMode="auto">
          <a:xfrm>
            <a:off x="3886200" y="4038600"/>
            <a:ext cx="207168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0" name="Picture 36" descr="2b"/>
          <p:cNvPicPr>
            <a:picLocks noChangeAspect="1" noChangeArrowheads="1"/>
          </p:cNvPicPr>
          <p:nvPr/>
        </p:nvPicPr>
        <p:blipFill>
          <a:blip r:embed="rId4" cstate="email"/>
          <a:srcRect/>
          <a:stretch>
            <a:fillRect/>
          </a:stretch>
        </p:blipFill>
        <p:spPr bwMode="auto">
          <a:xfrm>
            <a:off x="1143000" y="4191000"/>
            <a:ext cx="19240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84" name="Group 36"/>
          <p:cNvGraphicFramePr>
            <a:graphicFrameLocks noGrp="1"/>
          </p:cNvGraphicFramePr>
          <p:nvPr/>
        </p:nvGraphicFramePr>
        <p:xfrm>
          <a:off x="1219200" y="1676400"/>
          <a:ext cx="7010400" cy="2454275"/>
        </p:xfrm>
        <a:graphic>
          <a:graphicData uri="http://schemas.openxmlformats.org/drawingml/2006/table">
            <a:tbl>
              <a:tblPr/>
              <a:tblGrid>
                <a:gridCol w="38100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68597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Traditional art form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Materials used</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0975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hlink"/>
                          </a:solidFill>
                          <a:effectLst/>
                          <a:latin typeface="Times New Roman" panose="02020603050405020304" pitchFamily="18" charset="0"/>
                          <a:ea typeface="宋体" panose="02010600030101010101" pitchFamily="2" charset="-122"/>
                        </a:rPr>
                        <a:t>1.</a:t>
                      </a:r>
                      <a:r>
                        <a:rPr kumimoji="0" lang="en-US"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27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hlink"/>
                          </a:solidFill>
                          <a:effectLst/>
                          <a:latin typeface="Times New Roman" panose="02020603050405020304" pitchFamily="18" charset="0"/>
                          <a:ea typeface="宋体" panose="02010600030101010101" pitchFamily="2" charset="-122"/>
                        </a:rPr>
                        <a:t>2.</a:t>
                      </a:r>
                      <a:r>
                        <a:rPr kumimoji="0" lang="en-US"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27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hlink"/>
                          </a:solidFill>
                          <a:effectLst/>
                          <a:latin typeface="Times New Roman" panose="02020603050405020304" pitchFamily="18" charset="0"/>
                          <a:ea typeface="宋体" panose="02010600030101010101" pitchFamily="2" charset="-122"/>
                        </a:rPr>
                        <a:t>3.</a:t>
                      </a:r>
                      <a:r>
                        <a:rPr kumimoji="0" lang="en-US"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9107" name="Rectangle 38"/>
          <p:cNvSpPr>
            <a:spLocks noChangeArrowheads="1"/>
          </p:cNvSpPr>
          <p:nvPr/>
        </p:nvSpPr>
        <p:spPr bwMode="auto">
          <a:xfrm>
            <a:off x="1905000" y="2438400"/>
            <a:ext cx="2295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sky lanterns</a:t>
            </a:r>
          </a:p>
        </p:txBody>
      </p:sp>
      <p:sp>
        <p:nvSpPr>
          <p:cNvPr id="89108" name="Rectangle 39"/>
          <p:cNvSpPr>
            <a:spLocks noChangeArrowheads="1"/>
          </p:cNvSpPr>
          <p:nvPr/>
        </p:nvSpPr>
        <p:spPr bwMode="auto">
          <a:xfrm>
            <a:off x="5181600" y="2438400"/>
            <a:ext cx="28019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FF0000"/>
                </a:solidFill>
                <a:latin typeface="Times New Roman" panose="02020603050405020304" pitchFamily="18" charset="0"/>
              </a:rPr>
              <a:t>bamboo, paper</a:t>
            </a:r>
            <a:endParaRPr lang="en-US" altLang="zh-CN" sz="3200" b="1">
              <a:solidFill>
                <a:srgbClr val="FF0000"/>
              </a:solidFill>
              <a:latin typeface="Times New Roman" panose="02020603050405020304" pitchFamily="18" charset="0"/>
            </a:endParaRPr>
          </a:p>
        </p:txBody>
      </p:sp>
      <p:sp>
        <p:nvSpPr>
          <p:cNvPr id="89109" name="Rectangle 41"/>
          <p:cNvSpPr>
            <a:spLocks noChangeArrowheads="1"/>
          </p:cNvSpPr>
          <p:nvPr/>
        </p:nvSpPr>
        <p:spPr bwMode="auto">
          <a:xfrm>
            <a:off x="2057400" y="2971800"/>
            <a:ext cx="2519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FF0000"/>
                </a:solidFill>
                <a:latin typeface="Times New Roman" panose="02020603050405020304" pitchFamily="18" charset="0"/>
              </a:rPr>
              <a:t>paper cutting</a:t>
            </a:r>
            <a:endParaRPr lang="en-US" altLang="zh-CN" sz="3200" b="1">
              <a:solidFill>
                <a:srgbClr val="FF0000"/>
              </a:solidFill>
              <a:latin typeface="Times New Roman" panose="02020603050405020304" pitchFamily="18" charset="0"/>
            </a:endParaRPr>
          </a:p>
        </p:txBody>
      </p:sp>
      <p:sp>
        <p:nvSpPr>
          <p:cNvPr id="89110" name="Rectangle 42"/>
          <p:cNvSpPr>
            <a:spLocks noChangeArrowheads="1"/>
          </p:cNvSpPr>
          <p:nvPr/>
        </p:nvSpPr>
        <p:spPr bwMode="auto">
          <a:xfrm>
            <a:off x="5943600" y="2971800"/>
            <a:ext cx="1200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FF0000"/>
                </a:solidFill>
                <a:latin typeface="Times New Roman" panose="02020603050405020304" pitchFamily="18" charset="0"/>
              </a:rPr>
              <a:t>paper</a:t>
            </a:r>
            <a:endParaRPr lang="en-US" altLang="zh-CN" sz="3200" b="1">
              <a:solidFill>
                <a:srgbClr val="FF0000"/>
              </a:solidFill>
              <a:latin typeface="Times New Roman" panose="02020603050405020304" pitchFamily="18" charset="0"/>
            </a:endParaRPr>
          </a:p>
        </p:txBody>
      </p:sp>
      <p:sp>
        <p:nvSpPr>
          <p:cNvPr id="89111" name="Rectangle 43"/>
          <p:cNvSpPr>
            <a:spLocks noChangeArrowheads="1"/>
          </p:cNvSpPr>
          <p:nvPr/>
        </p:nvSpPr>
        <p:spPr bwMode="auto">
          <a:xfrm>
            <a:off x="1828800" y="3581400"/>
            <a:ext cx="2984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FF0000"/>
                </a:solidFill>
                <a:latin typeface="Times New Roman" panose="02020603050405020304" pitchFamily="18" charset="0"/>
              </a:rPr>
              <a:t>Chinese clay art</a:t>
            </a:r>
            <a:endParaRPr lang="en-US" altLang="zh-CN" sz="3200" b="1">
              <a:solidFill>
                <a:srgbClr val="FF0000"/>
              </a:solidFill>
              <a:latin typeface="Times New Roman" panose="02020603050405020304" pitchFamily="18" charset="0"/>
            </a:endParaRPr>
          </a:p>
        </p:txBody>
      </p:sp>
      <p:sp>
        <p:nvSpPr>
          <p:cNvPr id="89112" name="Rectangle 44"/>
          <p:cNvSpPr>
            <a:spLocks noChangeArrowheads="1"/>
          </p:cNvSpPr>
          <p:nvPr/>
        </p:nvSpPr>
        <p:spPr bwMode="auto">
          <a:xfrm>
            <a:off x="6096000" y="3581400"/>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FF0000"/>
                </a:solidFill>
                <a:latin typeface="Times New Roman" panose="02020603050405020304" pitchFamily="18" charset="0"/>
              </a:rPr>
              <a:t>clay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9107">
                                            <p:txEl>
                                              <p:pRg st="0" end="0"/>
                                            </p:txEl>
                                          </p:spTgt>
                                        </p:tgtEl>
                                        <p:attrNameLst>
                                          <p:attrName>style.visibility</p:attrName>
                                        </p:attrNameLst>
                                      </p:cBhvr>
                                      <p:to>
                                        <p:strVal val="visible"/>
                                      </p:to>
                                    </p:set>
                                    <p:anim calcmode="lin" valueType="num">
                                      <p:cBhvr>
                                        <p:cTn id="7" dur="1000" fill="hold"/>
                                        <p:tgtEl>
                                          <p:spTgt spid="891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91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910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9108">
                                            <p:txEl>
                                              <p:pRg st="0" end="0"/>
                                            </p:txEl>
                                          </p:spTgt>
                                        </p:tgtEl>
                                        <p:attrNameLst>
                                          <p:attrName>style.visibility</p:attrName>
                                        </p:attrNameLst>
                                      </p:cBhvr>
                                      <p:to>
                                        <p:strVal val="visible"/>
                                      </p:to>
                                    </p:set>
                                    <p:anim calcmode="lin" valueType="num">
                                      <p:cBhvr>
                                        <p:cTn id="14" dur="1000" fill="hold"/>
                                        <p:tgtEl>
                                          <p:spTgt spid="8910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8910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910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9109">
                                            <p:txEl>
                                              <p:pRg st="0" end="0"/>
                                            </p:txEl>
                                          </p:spTgt>
                                        </p:tgtEl>
                                        <p:attrNameLst>
                                          <p:attrName>style.visibility</p:attrName>
                                        </p:attrNameLst>
                                      </p:cBhvr>
                                      <p:to>
                                        <p:strVal val="visible"/>
                                      </p:to>
                                    </p:set>
                                    <p:anim calcmode="lin" valueType="num">
                                      <p:cBhvr>
                                        <p:cTn id="21" dur="1000" fill="hold"/>
                                        <p:tgtEl>
                                          <p:spTgt spid="8910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8910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8910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9110">
                                            <p:txEl>
                                              <p:pRg st="0" end="0"/>
                                            </p:txEl>
                                          </p:spTgt>
                                        </p:tgtEl>
                                        <p:attrNameLst>
                                          <p:attrName>style.visibility</p:attrName>
                                        </p:attrNameLst>
                                      </p:cBhvr>
                                      <p:to>
                                        <p:strVal val="visible"/>
                                      </p:to>
                                    </p:set>
                                    <p:anim calcmode="lin" valueType="num">
                                      <p:cBhvr>
                                        <p:cTn id="28" dur="1000" fill="hold"/>
                                        <p:tgtEl>
                                          <p:spTgt spid="89110">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89110">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8911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89111">
                                            <p:txEl>
                                              <p:pRg st="0" end="0"/>
                                            </p:txEl>
                                          </p:spTgt>
                                        </p:tgtEl>
                                        <p:attrNameLst>
                                          <p:attrName>style.visibility</p:attrName>
                                        </p:attrNameLst>
                                      </p:cBhvr>
                                      <p:to>
                                        <p:strVal val="visible"/>
                                      </p:to>
                                    </p:set>
                                    <p:anim calcmode="lin" valueType="num">
                                      <p:cBhvr>
                                        <p:cTn id="35" dur="1000" fill="hold"/>
                                        <p:tgtEl>
                                          <p:spTgt spid="89111">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89111">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891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89112">
                                            <p:txEl>
                                              <p:pRg st="0" end="0"/>
                                            </p:txEl>
                                          </p:spTgt>
                                        </p:tgtEl>
                                        <p:attrNameLst>
                                          <p:attrName>style.visibility</p:attrName>
                                        </p:attrNameLst>
                                      </p:cBhvr>
                                      <p:to>
                                        <p:strVal val="visible"/>
                                      </p:to>
                                    </p:set>
                                    <p:anim calcmode="lin" valueType="num">
                                      <p:cBhvr>
                                        <p:cTn id="42" dur="1000" fill="hold"/>
                                        <p:tgtEl>
                                          <p:spTgt spid="89112">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89112">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891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p:cNvSpPr>
            <a:spLocks noChangeArrowheads="1"/>
          </p:cNvSpPr>
          <p:nvPr/>
        </p:nvSpPr>
        <p:spPr bwMode="auto">
          <a:xfrm>
            <a:off x="609600" y="1752600"/>
            <a:ext cx="8305800" cy="457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15000"/>
              </a:lnSpc>
            </a:pPr>
            <a:r>
              <a:rPr lang="en-US" altLang="zh-CN" sz="3200" b="1">
                <a:latin typeface="Times New Roman" panose="02020603050405020304" pitchFamily="18" charset="0"/>
                <a:ea typeface="黑体" panose="02010609060101010101" pitchFamily="49" charset="-122"/>
              </a:rPr>
              <a:t>1. Each different part of China has its own  </a:t>
            </a:r>
          </a:p>
          <a:p>
            <a:pPr marL="342900" indent="-342900" algn="l">
              <a:lnSpc>
                <a:spcPct val="115000"/>
              </a:lnSpc>
            </a:pPr>
            <a:r>
              <a:rPr lang="en-US" altLang="zh-CN" sz="3200" b="1">
                <a:latin typeface="Times New Roman" panose="02020603050405020304" pitchFamily="18" charset="0"/>
                <a:ea typeface="黑体" panose="02010609060101010101" pitchFamily="49" charset="-122"/>
              </a:rPr>
              <a:t>    special </a:t>
            </a:r>
            <a:r>
              <a:rPr lang="en-US" altLang="zh-CN" sz="3200" b="1">
                <a:solidFill>
                  <a:srgbClr val="FF0000"/>
                </a:solidFill>
                <a:latin typeface="Times New Roman" panose="02020603050405020304" pitchFamily="18" charset="0"/>
                <a:ea typeface="黑体" panose="02010609060101010101" pitchFamily="49" charset="-122"/>
              </a:rPr>
              <a:t>forms</a:t>
            </a:r>
            <a:r>
              <a:rPr lang="en-US" altLang="zh-CN" sz="3200" b="1">
                <a:latin typeface="Times New Roman" panose="02020603050405020304" pitchFamily="18" charset="0"/>
                <a:ea typeface="黑体" panose="02010609060101010101" pitchFamily="49" charset="-122"/>
              </a:rPr>
              <a:t> of traditional art.</a:t>
            </a:r>
          </a:p>
          <a:p>
            <a:pPr marL="342900" indent="-342900" algn="l">
              <a:lnSpc>
                <a:spcPct val="11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中国每个不同的地 区都有各自独特的传统艺术形式。</a:t>
            </a:r>
          </a:p>
          <a:p>
            <a:pPr marL="342900" indent="-342900" algn="l">
              <a:lnSpc>
                <a:spcPct val="115000"/>
              </a:lnSpc>
              <a:buFontTx/>
              <a:buAutoNum type="arabicParenBoth"/>
            </a:pPr>
            <a:r>
              <a:rPr lang="zh-CN" altLang="en-US" sz="3200" b="1">
                <a:latin typeface="Times New Roman" panose="02020603050405020304" pitchFamily="18" charset="0"/>
                <a:ea typeface="黑体" panose="02010609060101010101" pitchFamily="49" charset="-122"/>
              </a:rPr>
              <a:t> </a:t>
            </a:r>
            <a:r>
              <a:rPr lang="en-US" altLang="zh-CN" sz="3200" b="1">
                <a:solidFill>
                  <a:srgbClr val="FF0066"/>
                </a:solidFill>
                <a:latin typeface="Times New Roman" panose="02020603050405020304" pitchFamily="18" charset="0"/>
                <a:ea typeface="黑体" panose="02010609060101010101" pitchFamily="49" charset="-122"/>
              </a:rPr>
              <a:t>form </a:t>
            </a:r>
            <a:r>
              <a:rPr lang="en-US" altLang="zh-CN" sz="3200" b="1" i="1">
                <a:latin typeface="Times New Roman" panose="02020603050405020304" pitchFamily="18" charset="0"/>
                <a:ea typeface="黑体" panose="02010609060101010101" pitchFamily="49" charset="-122"/>
              </a:rPr>
              <a:t>(sort; kind)</a:t>
            </a:r>
            <a:r>
              <a:rPr lang="en-US" altLang="zh-CN" sz="3200" b="1">
                <a:solidFill>
                  <a:srgbClr val="FF0066"/>
                </a:solidFill>
                <a:latin typeface="Times New Roman" panose="02020603050405020304" pitchFamily="18" charset="0"/>
                <a:ea typeface="黑体" panose="02010609060101010101" pitchFamily="49" charset="-122"/>
              </a:rPr>
              <a:t> </a:t>
            </a:r>
            <a:r>
              <a:rPr lang="zh-CN" altLang="en-US" sz="3200" b="1">
                <a:solidFill>
                  <a:srgbClr val="FF0066"/>
                </a:solidFill>
                <a:latin typeface="Times New Roman" panose="02020603050405020304" pitchFamily="18" charset="0"/>
                <a:ea typeface="黑体" panose="02010609060101010101" pitchFamily="49" charset="-122"/>
              </a:rPr>
              <a:t>此处用作可数名词，意为 </a:t>
            </a:r>
          </a:p>
          <a:p>
            <a:pPr marL="342900" indent="-342900" algn="l">
              <a:lnSpc>
                <a:spcPct val="115000"/>
              </a:lnSpc>
            </a:pPr>
            <a:r>
              <a:rPr lang="zh-CN" altLang="en-US" sz="3200" b="1">
                <a:solidFill>
                  <a:srgbClr val="FF0066"/>
                </a:solidFill>
                <a:latin typeface="Times New Roman" panose="02020603050405020304" pitchFamily="18" charset="0"/>
                <a:ea typeface="黑体" panose="02010609060101010101" pitchFamily="49" charset="-122"/>
              </a:rPr>
              <a:t>     “形式</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类型</a:t>
            </a:r>
            <a:r>
              <a:rPr lang="zh-CN" altLang="en-US" sz="3200" b="1">
                <a:latin typeface="Times New Roman" panose="02020603050405020304" pitchFamily="18" charset="0"/>
                <a:ea typeface="黑体" panose="02010609060101010101" pitchFamily="49" charset="-122"/>
              </a:rPr>
              <a:t>”。</a:t>
            </a:r>
          </a:p>
          <a:p>
            <a:pPr marL="342900" indent="-342900" algn="l">
              <a:lnSpc>
                <a:spcPct val="115000"/>
              </a:lnSpc>
            </a:pPr>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These are two different forms of the same thing.</a:t>
            </a:r>
            <a:r>
              <a:rPr lang="zh-CN" altLang="en-US" sz="3200" b="1">
                <a:latin typeface="Times New Roman" panose="02020603050405020304" pitchFamily="18" charset="0"/>
                <a:ea typeface="黑体" panose="02010609060101010101" pitchFamily="49" charset="-122"/>
              </a:rPr>
              <a:t>这是同一事物的两种不同形式。</a:t>
            </a:r>
            <a:endParaRPr lang="zh-CN" altLang="en-US" sz="3200" b="1">
              <a:solidFill>
                <a:srgbClr val="FF0066"/>
              </a:solidFill>
              <a:latin typeface="Times New Roman" panose="02020603050405020304" pitchFamily="18" charset="0"/>
              <a:ea typeface="黑体" panose="02010609060101010101" pitchFamily="49" charset="-122"/>
            </a:endParaRPr>
          </a:p>
        </p:txBody>
      </p:sp>
      <p:sp>
        <p:nvSpPr>
          <p:cNvPr id="90115" name="WordArt 4"/>
          <p:cNvSpPr>
            <a:spLocks noChangeArrowheads="1" noChangeShapeType="1" noTextEdit="1"/>
          </p:cNvSpPr>
          <p:nvPr/>
        </p:nvSpPr>
        <p:spPr bwMode="auto">
          <a:xfrm>
            <a:off x="2057400" y="533400"/>
            <a:ext cx="5545138" cy="1150938"/>
          </a:xfrm>
          <a:prstGeom prst="rect">
            <a:avLst/>
          </a:prstGeom>
        </p:spPr>
        <p:txBody>
          <a:bodyPr wrap="none" fromWordArt="1">
            <a:prstTxWarp prst="textInflate">
              <a:avLst>
                <a:gd name="adj" fmla="val 18750"/>
              </a:avLst>
            </a:prstTxWarp>
          </a:bodyPr>
          <a:lstStyle/>
          <a:p>
            <a:r>
              <a:rPr lang="en-US" altLang="zh-CN" sz="4000" b="1" kern="10" spc="-400">
                <a:ln w="12700">
                  <a:solidFill>
                    <a:srgbClr val="000099"/>
                  </a:solidFill>
                  <a:round/>
                </a:ln>
                <a:solidFill>
                  <a:srgbClr val="FFFF00"/>
                </a:solidFill>
                <a:effectLst>
                  <a:outerShdw dist="125724" dir="18900000" algn="ctr" rotWithShape="0">
                    <a:srgbClr val="000099"/>
                  </a:outerShdw>
                </a:effectLst>
                <a:latin typeface="Arial" panose="020B0604020202020204"/>
                <a:cs typeface="Arial" panose="020B0604020202020204"/>
              </a:rPr>
              <a:t>Language points</a:t>
            </a:r>
            <a:endParaRPr lang="zh-CN" altLang="en-US" sz="4000" b="1" kern="10" spc="-400">
              <a:ln w="12700">
                <a:solidFill>
                  <a:srgbClr val="000099"/>
                </a:solidFill>
                <a:round/>
              </a:ln>
              <a:solidFill>
                <a:srgbClr val="FFFF00"/>
              </a:solidFill>
              <a:effectLst>
                <a:outerShdw dist="125724" dir="18900000" algn="ctr" rotWithShape="0">
                  <a:srgbClr val="000099"/>
                </a:outerShdw>
              </a:effectLst>
              <a:latin typeface="Arial" panose="020B0604020202020204"/>
              <a:cs typeface="Arial" panose="020B06040202020202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0114">
                                            <p:txEl>
                                              <p:pRg st="3" end="3"/>
                                            </p:txEl>
                                          </p:spTgt>
                                        </p:tgtEl>
                                        <p:attrNameLst>
                                          <p:attrName>style.visibility</p:attrName>
                                        </p:attrNameLst>
                                      </p:cBhvr>
                                      <p:to>
                                        <p:strVal val="visible"/>
                                      </p:to>
                                    </p:set>
                                    <p:anim to="" calcmode="lin" valueType="num">
                                      <p:cBhvr>
                                        <p:cTn id="7" dur="1" fill="hold"/>
                                        <p:tgtEl>
                                          <p:spTgt spid="90114">
                                            <p:txEl>
                                              <p:pRg st="3" end="3"/>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90114">
                                            <p:txEl>
                                              <p:pRg st="4" end="4"/>
                                            </p:txEl>
                                          </p:spTgt>
                                        </p:tgtEl>
                                        <p:attrNameLst>
                                          <p:attrName>style.visibility</p:attrName>
                                        </p:attrNameLst>
                                      </p:cBhvr>
                                      <p:to>
                                        <p:strVal val="visible"/>
                                      </p:to>
                                    </p:set>
                                    <p:anim to="" calcmode="lin" valueType="num">
                                      <p:cBhvr>
                                        <p:cTn id="10" dur="1" fill="hold"/>
                                        <p:tgtEl>
                                          <p:spTgt spid="90114">
                                            <p:txEl>
                                              <p:pRg st="4" end="4"/>
                                            </p:txEl>
                                          </p:spTgt>
                                        </p:tgtEl>
                                      </p:cBhvr>
                                    </p:anim>
                                  </p:childTnLst>
                                </p:cTn>
                              </p:par>
                              <p:par>
                                <p:cTn id="11" presetID="24" presetClass="entr" presetSubtype="0" fill="hold" nodeType="withEffect">
                                  <p:stCondLst>
                                    <p:cond delay="0"/>
                                  </p:stCondLst>
                                  <p:childTnLst>
                                    <p:set>
                                      <p:cBhvr>
                                        <p:cTn id="12" dur="1" fill="hold">
                                          <p:stCondLst>
                                            <p:cond delay="0"/>
                                          </p:stCondLst>
                                        </p:cTn>
                                        <p:tgtEl>
                                          <p:spTgt spid="90114">
                                            <p:txEl>
                                              <p:pRg st="5" end="5"/>
                                            </p:txEl>
                                          </p:spTgt>
                                        </p:tgtEl>
                                        <p:attrNameLst>
                                          <p:attrName>style.visibility</p:attrName>
                                        </p:attrNameLst>
                                      </p:cBhvr>
                                      <p:to>
                                        <p:strVal val="visible"/>
                                      </p:to>
                                    </p:set>
                                    <p:anim to="" calcmode="lin" valueType="num">
                                      <p:cBhvr>
                                        <p:cTn id="13" dur="1" fill="hold"/>
                                        <p:tgtEl>
                                          <p:spTgt spid="90114">
                                            <p:txEl>
                                              <p:pRg st="5" end="5"/>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ChangeArrowheads="1"/>
          </p:cNvSpPr>
          <p:nvPr/>
        </p:nvSpPr>
        <p:spPr bwMode="auto">
          <a:xfrm>
            <a:off x="609600" y="838200"/>
            <a:ext cx="8153400"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5000"/>
              </a:lnSpc>
            </a:pPr>
            <a:r>
              <a:rPr lang="en-US" altLang="zh-CN" sz="3200" b="1">
                <a:latin typeface="Times New Roman" panose="02020603050405020304" pitchFamily="18" charset="0"/>
                <a:ea typeface="黑体" panose="02010609060101010101" pitchFamily="49" charset="-122"/>
              </a:rPr>
              <a:t>(2)</a:t>
            </a:r>
            <a:r>
              <a:rPr lang="en-US" altLang="zh-CN" sz="3200" b="1">
                <a:solidFill>
                  <a:srgbClr val="FF0066"/>
                </a:solidFill>
                <a:latin typeface="Times New Roman" panose="02020603050405020304" pitchFamily="18" charset="0"/>
                <a:ea typeface="黑体" panose="02010609060101010101" pitchFamily="49" charset="-122"/>
              </a:rPr>
              <a:t> form </a:t>
            </a:r>
            <a:r>
              <a:rPr lang="en-US" altLang="zh-CN" sz="3200" b="1" i="1">
                <a:latin typeface="Times New Roman" panose="02020603050405020304" pitchFamily="18" charset="0"/>
                <a:ea typeface="黑体" panose="02010609060101010101" pitchFamily="49" charset="-122"/>
              </a:rPr>
              <a:t>(a piece of paper on which you write  </a:t>
            </a:r>
          </a:p>
          <a:p>
            <a:pPr algn="l">
              <a:lnSpc>
                <a:spcPct val="135000"/>
              </a:lnSpc>
            </a:pPr>
            <a:r>
              <a:rPr lang="en-US" altLang="zh-CN" sz="3200" b="1" i="1">
                <a:latin typeface="Times New Roman" panose="02020603050405020304" pitchFamily="18" charset="0"/>
                <a:ea typeface="黑体" panose="02010609060101010101" pitchFamily="49" charset="-122"/>
              </a:rPr>
              <a:t>information)</a:t>
            </a:r>
            <a:r>
              <a:rPr lang="zh-CN" altLang="en-US" sz="3200" b="1">
                <a:solidFill>
                  <a:srgbClr val="FF0066"/>
                </a:solidFill>
                <a:latin typeface="Times New Roman" panose="02020603050405020304" pitchFamily="18" charset="0"/>
                <a:ea typeface="黑体" panose="02010609060101010101" pitchFamily="49" charset="-122"/>
              </a:rPr>
              <a:t>作名词</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还可以表不“表格</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纸</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a:t>
            </a:r>
            <a:endParaRPr lang="zh-CN" altLang="en-US" sz="3200" b="1">
              <a:latin typeface="Times New Roman" panose="02020603050405020304" pitchFamily="18" charset="0"/>
              <a:ea typeface="黑体" panose="02010609060101010101" pitchFamily="49" charset="-122"/>
            </a:endParaRPr>
          </a:p>
          <a:p>
            <a:pPr algn="l">
              <a:lnSpc>
                <a:spcPct val="13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Please fill in this form, giving your name, address and business.</a:t>
            </a:r>
          </a:p>
          <a:p>
            <a:pPr algn="l">
              <a:lnSpc>
                <a:spcPct val="135000"/>
              </a:lnSpc>
            </a:pPr>
            <a:r>
              <a:rPr lang="zh-CN" altLang="en-US" sz="3000" b="1">
                <a:latin typeface="Times New Roman" panose="02020603050405020304" pitchFamily="18" charset="0"/>
                <a:ea typeface="黑体" panose="02010609060101010101" pitchFamily="49" charset="-122"/>
              </a:rPr>
              <a:t>请填一下这张表</a:t>
            </a:r>
            <a:r>
              <a:rPr lang="en-US" altLang="zh-CN" sz="3000" b="1">
                <a:latin typeface="Times New Roman" panose="02020603050405020304" pitchFamily="18" charset="0"/>
                <a:ea typeface="黑体" panose="02010609060101010101" pitchFamily="49" charset="-122"/>
              </a:rPr>
              <a:t>, </a:t>
            </a:r>
            <a:r>
              <a:rPr lang="zh-CN" altLang="en-US" sz="3000" b="1">
                <a:latin typeface="Times New Roman" panose="02020603050405020304" pitchFamily="18" charset="0"/>
                <a:ea typeface="黑体" panose="02010609060101010101" pitchFamily="49" charset="-122"/>
              </a:rPr>
              <a:t>写上你的姓名、地址、和 职业。</a:t>
            </a:r>
            <a:endParaRPr lang="zh-CN" altLang="en-US" sz="3200" b="1">
              <a:latin typeface="Times New Roman" panose="02020603050405020304" pitchFamily="18" charset="0"/>
              <a:ea typeface="黑体" panose="02010609060101010101" pitchFamily="49" charset="-122"/>
            </a:endParaRPr>
          </a:p>
          <a:p>
            <a:pPr algn="l">
              <a:lnSpc>
                <a:spcPct val="135000"/>
              </a:lnSpc>
            </a:pPr>
            <a:r>
              <a:rPr lang="en-US" altLang="zh-CN" sz="3200" b="1">
                <a:latin typeface="Times New Roman" panose="02020603050405020304" pitchFamily="18" charset="0"/>
                <a:ea typeface="黑体" panose="02010609060101010101" pitchFamily="49" charset="-122"/>
              </a:rPr>
              <a:t>(3)</a:t>
            </a:r>
            <a:r>
              <a:rPr lang="en-US" altLang="zh-CN" sz="3200" b="1">
                <a:solidFill>
                  <a:srgbClr val="FF0066"/>
                </a:solidFill>
                <a:latin typeface="Times New Roman" panose="02020603050405020304" pitchFamily="18" charset="0"/>
                <a:ea typeface="黑体" panose="02010609060101010101" pitchFamily="49" charset="-122"/>
              </a:rPr>
              <a:t> form</a:t>
            </a:r>
            <a:r>
              <a:rPr lang="zh-CN" altLang="en-US" sz="3200" b="1">
                <a:solidFill>
                  <a:srgbClr val="FF0066"/>
                </a:solidFill>
                <a:latin typeface="Times New Roman" panose="02020603050405020304" pitchFamily="18" charset="0"/>
                <a:ea typeface="黑体" panose="02010609060101010101" pitchFamily="49" charset="-122"/>
              </a:rPr>
              <a:t>还可以作动词，意为“构成</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组成”。</a:t>
            </a:r>
          </a:p>
          <a:p>
            <a:pPr algn="l">
              <a:lnSpc>
                <a:spcPct val="135000"/>
              </a:lnSpc>
            </a:pPr>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We formed a study group.</a:t>
            </a:r>
          </a:p>
          <a:p>
            <a:pPr algn="l">
              <a:lnSpc>
                <a:spcPct val="13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我们组成了一个学习小组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1138">
                                            <p:txEl>
                                              <p:pRg st="4" end="4"/>
                                            </p:txEl>
                                          </p:spTgt>
                                        </p:tgtEl>
                                        <p:attrNameLst>
                                          <p:attrName>style.visibility</p:attrName>
                                        </p:attrNameLst>
                                      </p:cBhvr>
                                      <p:to>
                                        <p:strVal val="visible"/>
                                      </p:to>
                                    </p:set>
                                    <p:anim calcmode="lin" valueType="num">
                                      <p:cBhvr>
                                        <p:cTn id="7" dur="500" fill="hold"/>
                                        <p:tgtEl>
                                          <p:spTgt spid="9113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9113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91138">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91138">
                                            <p:txEl>
                                              <p:pRg st="5" end="5"/>
                                            </p:txEl>
                                          </p:spTgt>
                                        </p:tgtEl>
                                        <p:attrNameLst>
                                          <p:attrName>style.visibility</p:attrName>
                                        </p:attrNameLst>
                                      </p:cBhvr>
                                      <p:to>
                                        <p:strVal val="visible"/>
                                      </p:to>
                                    </p:set>
                                    <p:anim calcmode="lin" valueType="num">
                                      <p:cBhvr>
                                        <p:cTn id="12" dur="500" fill="hold"/>
                                        <p:tgtEl>
                                          <p:spTgt spid="91138">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91138">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91138">
                                            <p:txEl>
                                              <p:pRg st="5" end="5"/>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91138">
                                            <p:txEl>
                                              <p:pRg st="6" end="6"/>
                                            </p:txEl>
                                          </p:spTgt>
                                        </p:tgtEl>
                                        <p:attrNameLst>
                                          <p:attrName>style.visibility</p:attrName>
                                        </p:attrNameLst>
                                      </p:cBhvr>
                                      <p:to>
                                        <p:strVal val="visible"/>
                                      </p:to>
                                    </p:set>
                                    <p:anim calcmode="lin" valueType="num">
                                      <p:cBhvr>
                                        <p:cTn id="17" dur="500" fill="hold"/>
                                        <p:tgtEl>
                                          <p:spTgt spid="91138">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91138">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911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3"/>
          <p:cNvSpPr txBox="1">
            <a:spLocks noChangeArrowheads="1"/>
          </p:cNvSpPr>
          <p:nvPr/>
        </p:nvSpPr>
        <p:spPr bwMode="auto">
          <a:xfrm>
            <a:off x="595313" y="777875"/>
            <a:ext cx="8101012"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3230" indent="-443230" algn="l">
              <a:defRPr>
                <a:solidFill>
                  <a:schemeClr val="tx1"/>
                </a:solidFill>
                <a:latin typeface="Arial" panose="020B0604020202020204" pitchFamily="34" charset="0"/>
                <a:ea typeface="宋体" panose="02010600030101010101" pitchFamily="2" charset="-122"/>
              </a:defRPr>
            </a:lvl1pPr>
            <a:lvl2pPr marL="1427480" indent="-609600" algn="l">
              <a:defRPr>
                <a:solidFill>
                  <a:schemeClr val="tx1"/>
                </a:solidFill>
                <a:latin typeface="Arial" panose="020B0604020202020204" pitchFamily="34" charset="0"/>
                <a:ea typeface="宋体" panose="02010600030101010101" pitchFamily="2" charset="-122"/>
              </a:defRPr>
            </a:lvl2pPr>
            <a:lvl3pPr marL="2216150" indent="-609600" algn="l">
              <a:defRPr>
                <a:solidFill>
                  <a:schemeClr val="tx1"/>
                </a:solidFill>
                <a:latin typeface="Arial" panose="020B0604020202020204" pitchFamily="34" charset="0"/>
                <a:ea typeface="宋体" panose="02010600030101010101" pitchFamily="2" charset="-122"/>
              </a:defRPr>
            </a:lvl3pPr>
            <a:lvl4pPr marL="3005455" indent="-609600" algn="l">
              <a:defRPr>
                <a:solidFill>
                  <a:schemeClr val="tx1"/>
                </a:solidFill>
                <a:latin typeface="Arial" panose="020B0604020202020204" pitchFamily="34" charset="0"/>
                <a:ea typeface="宋体" panose="02010600030101010101" pitchFamily="2" charset="-122"/>
              </a:defRPr>
            </a:lvl4pPr>
            <a:lvl5pPr marL="3794125" indent="-609600" algn="l">
              <a:defRPr>
                <a:solidFill>
                  <a:schemeClr val="tx1"/>
                </a:solidFill>
                <a:latin typeface="Arial" panose="020B0604020202020204" pitchFamily="34" charset="0"/>
                <a:ea typeface="宋体" panose="02010600030101010101" pitchFamily="2" charset="-122"/>
              </a:defRPr>
            </a:lvl5pPr>
            <a:lvl6pPr marL="4251325" indent="-609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4708525" indent="-609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5165725" indent="-609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5622925" indent="-609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200" b="1">
                <a:latin typeface="Times New Roman" panose="02020603050405020304" pitchFamily="18" charset="0"/>
                <a:ea typeface="黑体" panose="02010609060101010101" pitchFamily="49" charset="-122"/>
              </a:rPr>
              <a:t>2. These usually try to show the things </a:t>
            </a:r>
          </a:p>
          <a:p>
            <a:pPr>
              <a:lnSpc>
                <a:spcPct val="120000"/>
              </a:lnSpc>
            </a:pPr>
            <a:r>
              <a:rPr lang="en-US" altLang="zh-CN" sz="3200" b="1">
                <a:latin typeface="Times New Roman" panose="02020603050405020304" pitchFamily="18" charset="0"/>
                <a:ea typeface="黑体" panose="02010609060101010101" pitchFamily="49" charset="-122"/>
              </a:rPr>
              <a:t>    that are important in life, </a:t>
            </a:r>
            <a:r>
              <a:rPr lang="en-US" altLang="zh-CN" sz="3200" b="1">
                <a:solidFill>
                  <a:srgbClr val="FF3300"/>
                </a:solidFill>
                <a:latin typeface="Times New Roman" panose="02020603050405020304" pitchFamily="18" charset="0"/>
                <a:ea typeface="黑体" panose="02010609060101010101" pitchFamily="49" charset="-122"/>
              </a:rPr>
              <a:t>such as</a:t>
            </a:r>
            <a:r>
              <a:rPr lang="en-US" altLang="zh-CN" sz="3200" b="1">
                <a:latin typeface="Times New Roman" panose="02020603050405020304" pitchFamily="18" charset="0"/>
                <a:ea typeface="黑体" panose="02010609060101010101" pitchFamily="49" charset="-122"/>
              </a:rPr>
              <a:t>    </a:t>
            </a:r>
          </a:p>
          <a:p>
            <a:pPr>
              <a:lnSpc>
                <a:spcPct val="120000"/>
              </a:lnSpc>
            </a:pPr>
            <a:r>
              <a:rPr lang="en-US" altLang="zh-CN" sz="3200" b="1">
                <a:latin typeface="Times New Roman" panose="02020603050405020304" pitchFamily="18" charset="0"/>
                <a:ea typeface="黑体" panose="02010609060101010101" pitchFamily="49" charset="-122"/>
              </a:rPr>
              <a:t>    love, beauty and family.</a:t>
            </a:r>
          </a:p>
        </p:txBody>
      </p:sp>
      <p:sp>
        <p:nvSpPr>
          <p:cNvPr id="92163" name="Rectangle 5"/>
          <p:cNvSpPr>
            <a:spLocks noChangeArrowheads="1"/>
          </p:cNvSpPr>
          <p:nvPr/>
        </p:nvSpPr>
        <p:spPr bwMode="auto">
          <a:xfrm>
            <a:off x="762000" y="4038600"/>
            <a:ext cx="76962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eaLnBrk="0" hangingPunct="0">
              <a:lnSpc>
                <a:spcPct val="120000"/>
              </a:lnSpc>
            </a:pPr>
            <a:r>
              <a:rPr lang="en-US" altLang="zh-CN" sz="3200" b="1">
                <a:latin typeface="Times New Roman" panose="02020603050405020304" pitchFamily="18" charset="0"/>
                <a:ea typeface="黑体" panose="02010609060101010101" pitchFamily="49" charset="-122"/>
              </a:rPr>
              <a:t>e.g. I like animals, </a:t>
            </a:r>
            <a:r>
              <a:rPr lang="en-US" altLang="zh-CN" sz="3200" b="1">
                <a:solidFill>
                  <a:srgbClr val="0066FF"/>
                </a:solidFill>
                <a:latin typeface="Times New Roman" panose="02020603050405020304" pitchFamily="18" charset="0"/>
                <a:ea typeface="黑体" panose="02010609060101010101" pitchFamily="49" charset="-122"/>
              </a:rPr>
              <a:t>such as</a:t>
            </a:r>
            <a:r>
              <a:rPr lang="en-US" altLang="zh-CN" sz="3200" b="1">
                <a:latin typeface="Times New Roman" panose="02020603050405020304" pitchFamily="18" charset="0"/>
                <a:ea typeface="黑体" panose="02010609060101010101" pitchFamily="49" charset="-122"/>
              </a:rPr>
              <a:t> dogs, bears </a:t>
            </a:r>
          </a:p>
          <a:p>
            <a:pPr algn="l" eaLnBrk="0" hangingPunct="0">
              <a:lnSpc>
                <a:spcPct val="120000"/>
              </a:lnSpc>
            </a:pPr>
            <a:r>
              <a:rPr lang="en-US" altLang="zh-CN" sz="3200" b="1">
                <a:latin typeface="Times New Roman" panose="02020603050405020304" pitchFamily="18" charset="0"/>
                <a:ea typeface="黑体" panose="02010609060101010101" pitchFamily="49" charset="-122"/>
              </a:rPr>
              <a:t>       and pandas.</a:t>
            </a:r>
            <a:r>
              <a:rPr lang="en-US" altLang="zh-CN" sz="3200">
                <a:latin typeface="Times New Roman" panose="02020603050405020304" pitchFamily="18" charset="0"/>
                <a:ea typeface="黑体" panose="02010609060101010101" pitchFamily="49" charset="-122"/>
              </a:rPr>
              <a:t> </a:t>
            </a:r>
          </a:p>
          <a:p>
            <a:pPr algn="l" eaLnBrk="0" hangingPunct="0">
              <a:lnSpc>
                <a:spcPct val="120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我喜欢动物，如狗、熊、熊猫。</a:t>
            </a:r>
          </a:p>
        </p:txBody>
      </p:sp>
      <p:sp>
        <p:nvSpPr>
          <p:cNvPr id="92164" name="Rectangle 6"/>
          <p:cNvSpPr>
            <a:spLocks noChangeArrowheads="1"/>
          </p:cNvSpPr>
          <p:nvPr/>
        </p:nvSpPr>
        <p:spPr bwMode="auto">
          <a:xfrm>
            <a:off x="762000" y="2743200"/>
            <a:ext cx="776605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530225" indent="-530225" algn="l" eaLnBrk="0" hangingPunct="0">
              <a:lnSpc>
                <a:spcPct val="120000"/>
              </a:lnSpc>
            </a:pPr>
            <a:r>
              <a:rPr lang="en-US" altLang="zh-CN" sz="3200" b="1">
                <a:solidFill>
                  <a:srgbClr val="FF3300"/>
                </a:solidFill>
                <a:latin typeface="Times New Roman" panose="02020603050405020304" pitchFamily="18" charset="0"/>
                <a:ea typeface="黑体" panose="02010609060101010101" pitchFamily="49" charset="-122"/>
              </a:rPr>
              <a:t>★ such as</a:t>
            </a:r>
            <a:r>
              <a:rPr lang="zh-CN" altLang="en-US" sz="3200" b="1">
                <a:solidFill>
                  <a:srgbClr val="FF3300"/>
                </a:solidFill>
                <a:latin typeface="Times New Roman" panose="02020603050405020304" pitchFamily="18" charset="0"/>
                <a:ea typeface="黑体" panose="02010609060101010101" pitchFamily="49" charset="-122"/>
              </a:rPr>
              <a:t>常用来列举同类人或事物中的多个例子。</a:t>
            </a:r>
            <a:r>
              <a:rPr lang="zh-CN" altLang="en-US" sz="3200">
                <a:latin typeface="Times New Roman" panose="02020603050405020304" pitchFamily="18" charset="0"/>
                <a:ea typeface="黑体" panose="02010609060101010101" pitchFamily="49"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linds(horizontal)">
                                      <p:cBhvr>
                                        <p:cTn id="7" dur="500"/>
                                        <p:tgtEl>
                                          <p:spTgt spid="9216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63"/>
                                        </p:tgtEl>
                                        <p:attrNameLst>
                                          <p:attrName>style.visibility</p:attrName>
                                        </p:attrNameLst>
                                      </p:cBhvr>
                                      <p:to>
                                        <p:strVal val="visible"/>
                                      </p:to>
                                    </p:set>
                                    <p:animEffect transition="in" filter="blinds(horizontal)">
                                      <p:cBhvr>
                                        <p:cTn id="12" dur="500"/>
                                        <p:tgtEl>
                                          <p:spTgt spid="92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P spid="921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ChangeArrowheads="1"/>
          </p:cNvSpPr>
          <p:nvPr/>
        </p:nvSpPr>
        <p:spPr bwMode="auto">
          <a:xfrm>
            <a:off x="762000" y="990600"/>
            <a:ext cx="7775575"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eaLnBrk="0" hangingPunct="0">
              <a:lnSpc>
                <a:spcPct val="120000"/>
              </a:lnSpc>
            </a:pPr>
            <a:r>
              <a:rPr lang="en-US" altLang="zh-CN" sz="3200" b="1">
                <a:solidFill>
                  <a:srgbClr val="FF3300"/>
                </a:solidFill>
                <a:latin typeface="Times New Roman" panose="02020603050405020304" pitchFamily="18" charset="0"/>
                <a:ea typeface="黑体" panose="02010609060101010101" pitchFamily="49" charset="-122"/>
              </a:rPr>
              <a:t>such as</a:t>
            </a:r>
            <a:r>
              <a:rPr lang="zh-CN" altLang="en-US" sz="3200" b="1">
                <a:solidFill>
                  <a:srgbClr val="FF3300"/>
                </a:solidFill>
                <a:latin typeface="Times New Roman" panose="02020603050405020304" pitchFamily="18" charset="0"/>
                <a:ea typeface="黑体" panose="02010609060101010101" pitchFamily="49" charset="-122"/>
              </a:rPr>
              <a:t>和</a:t>
            </a:r>
            <a:r>
              <a:rPr lang="en-US" altLang="zh-CN" sz="3200" b="1">
                <a:solidFill>
                  <a:srgbClr val="FF3300"/>
                </a:solidFill>
                <a:latin typeface="Times New Roman" panose="02020603050405020304" pitchFamily="18" charset="0"/>
                <a:ea typeface="黑体" panose="02010609060101010101" pitchFamily="49" charset="-122"/>
              </a:rPr>
              <a:t>for example</a:t>
            </a:r>
            <a:r>
              <a:rPr lang="zh-CN" altLang="en-US" sz="3200" b="1">
                <a:solidFill>
                  <a:srgbClr val="FF3300"/>
                </a:solidFill>
                <a:latin typeface="Times New Roman" panose="02020603050405020304" pitchFamily="18" charset="0"/>
                <a:ea typeface="黑体" panose="02010609060101010101" pitchFamily="49" charset="-122"/>
              </a:rPr>
              <a:t>都有“例如”的意思，但是它们的用法有所不同。 </a:t>
            </a:r>
          </a:p>
        </p:txBody>
      </p:sp>
      <p:sp>
        <p:nvSpPr>
          <p:cNvPr id="93187" name="Rectangle 5"/>
          <p:cNvSpPr>
            <a:spLocks noChangeArrowheads="1"/>
          </p:cNvSpPr>
          <p:nvPr/>
        </p:nvSpPr>
        <p:spPr bwMode="auto">
          <a:xfrm>
            <a:off x="685800" y="2257425"/>
            <a:ext cx="7731125"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530225" indent="-530225" algn="l" eaLnBrk="0" hangingPunct="0">
              <a:lnSpc>
                <a:spcPct val="120000"/>
              </a:lnSpc>
            </a:pPr>
            <a:r>
              <a:rPr lang="en-US" altLang="zh-CN" sz="3200" b="1">
                <a:solidFill>
                  <a:srgbClr val="FF3300"/>
                </a:solidFill>
                <a:latin typeface="Times New Roman" panose="02020603050405020304" pitchFamily="18" charset="0"/>
                <a:ea typeface="黑体" panose="02010609060101010101" pitchFamily="49" charset="-122"/>
              </a:rPr>
              <a:t>★ for example</a:t>
            </a:r>
            <a:r>
              <a:rPr lang="zh-CN" altLang="en-US" sz="3200" b="1">
                <a:solidFill>
                  <a:srgbClr val="FF3300"/>
                </a:solidFill>
                <a:latin typeface="Times New Roman" panose="02020603050405020304" pitchFamily="18" charset="0"/>
                <a:ea typeface="黑体" panose="02010609060101010101" pitchFamily="49" charset="-122"/>
              </a:rPr>
              <a:t>一般只以同类人或事物中的“一个”为例。</a:t>
            </a:r>
            <a:r>
              <a:rPr lang="zh-CN" altLang="en-US" sz="3200">
                <a:latin typeface="Times New Roman" panose="02020603050405020304" pitchFamily="18" charset="0"/>
                <a:ea typeface="黑体" panose="02010609060101010101" pitchFamily="49" charset="-122"/>
              </a:rPr>
              <a:t> </a:t>
            </a:r>
          </a:p>
        </p:txBody>
      </p:sp>
      <p:sp>
        <p:nvSpPr>
          <p:cNvPr id="93188" name="Rectangle 6"/>
          <p:cNvSpPr>
            <a:spLocks noChangeArrowheads="1"/>
          </p:cNvSpPr>
          <p:nvPr/>
        </p:nvSpPr>
        <p:spPr bwMode="auto">
          <a:xfrm>
            <a:off x="685800" y="3733800"/>
            <a:ext cx="7578725"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eaLnBrk="0" hangingPunct="0">
              <a:lnSpc>
                <a:spcPct val="120000"/>
              </a:lnSpc>
            </a:pPr>
            <a:r>
              <a:rPr lang="en-US" altLang="zh-CN" sz="3200" b="1">
                <a:latin typeface="Times New Roman" panose="02020603050405020304" pitchFamily="18" charset="0"/>
                <a:ea typeface="黑体" panose="02010609060101010101" pitchFamily="49" charset="-122"/>
              </a:rPr>
              <a:t>e.g. He has ever been to many countries, </a:t>
            </a:r>
          </a:p>
          <a:p>
            <a:pPr algn="l" eaLnBrk="0" hangingPunct="0">
              <a:lnSpc>
                <a:spcPct val="120000"/>
              </a:lnSpc>
            </a:pPr>
            <a:r>
              <a:rPr lang="en-US" altLang="zh-CN" sz="3200" b="1">
                <a:latin typeface="Times New Roman" panose="02020603050405020304" pitchFamily="18" charset="0"/>
                <a:ea typeface="黑体" panose="02010609060101010101" pitchFamily="49" charset="-122"/>
              </a:rPr>
              <a:t>       </a:t>
            </a:r>
            <a:r>
              <a:rPr lang="en-US" altLang="zh-CN" sz="3200" b="1">
                <a:solidFill>
                  <a:srgbClr val="0066FF"/>
                </a:solidFill>
                <a:latin typeface="Times New Roman" panose="02020603050405020304" pitchFamily="18" charset="0"/>
                <a:ea typeface="黑体" panose="02010609060101010101" pitchFamily="49" charset="-122"/>
              </a:rPr>
              <a:t>for example</a:t>
            </a:r>
            <a:r>
              <a:rPr lang="en-US" altLang="zh-CN" sz="3200" b="1">
                <a:latin typeface="Times New Roman" panose="02020603050405020304" pitchFamily="18" charset="0"/>
                <a:ea typeface="黑体" panose="02010609060101010101" pitchFamily="49" charset="-122"/>
              </a:rPr>
              <a:t>, Australia.</a:t>
            </a:r>
          </a:p>
          <a:p>
            <a:pPr algn="l" eaLnBrk="0" hangingPunct="0">
              <a:lnSpc>
                <a:spcPct val="120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他曾经去过许多国家，如澳大利亚。</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blinds(horizontal)">
                                      <p:cBhvr>
                                        <p:cTn id="7" dur="500"/>
                                        <p:tgtEl>
                                          <p:spTgt spid="9318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3187"/>
                                        </p:tgtEl>
                                        <p:attrNameLst>
                                          <p:attrName>style.visibility</p:attrName>
                                        </p:attrNameLst>
                                      </p:cBhvr>
                                      <p:to>
                                        <p:strVal val="visible"/>
                                      </p:to>
                                    </p:set>
                                    <p:animEffect transition="in" filter="blinds(horizontal)">
                                      <p:cBhvr>
                                        <p:cTn id="10" dur="500"/>
                                        <p:tgtEl>
                                          <p:spTgt spid="9318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3188"/>
                                        </p:tgtEl>
                                        <p:attrNameLst>
                                          <p:attrName>style.visibility</p:attrName>
                                        </p:attrNameLst>
                                      </p:cBhvr>
                                      <p:to>
                                        <p:strVal val="visible"/>
                                      </p:to>
                                    </p:set>
                                    <p:animEffect transition="in" filter="blinds(horizontal)">
                                      <p:cBhvr>
                                        <p:cTn id="15" dur="500"/>
                                        <p:tgtEl>
                                          <p:spTgt spid="93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p:bldP spid="9318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4"/>
          <p:cNvSpPr>
            <a:spLocks noChangeArrowheads="1"/>
          </p:cNvSpPr>
          <p:nvPr/>
        </p:nvSpPr>
        <p:spPr bwMode="auto">
          <a:xfrm>
            <a:off x="609600" y="533400"/>
            <a:ext cx="8001000"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0000"/>
              </a:lnSpc>
            </a:pPr>
            <a:r>
              <a:rPr lang="en-US" altLang="zh-CN" sz="3200" b="1">
                <a:latin typeface="Times New Roman" panose="02020603050405020304" pitchFamily="18" charset="0"/>
                <a:ea typeface="黑体" panose="02010609060101010101" pitchFamily="49" charset="-122"/>
              </a:rPr>
              <a:t>3. The most common things, from paper to clay to bamboo, are </a:t>
            </a:r>
            <a:r>
              <a:rPr lang="en-US" altLang="zh-CN" sz="3200" b="1">
                <a:solidFill>
                  <a:srgbClr val="FF0000"/>
                </a:solidFill>
                <a:latin typeface="Times New Roman" panose="02020603050405020304" pitchFamily="18" charset="0"/>
                <a:ea typeface="黑体" panose="02010609060101010101" pitchFamily="49" charset="-122"/>
              </a:rPr>
              <a:t>turned into</a:t>
            </a:r>
            <a:r>
              <a:rPr lang="en-US" altLang="zh-CN" sz="3200" b="1">
                <a:latin typeface="Times New Roman" panose="02020603050405020304" pitchFamily="18" charset="0"/>
                <a:ea typeface="黑体" panose="02010609060101010101" pitchFamily="49" charset="-122"/>
              </a:rPr>
              <a:t> objects of beauty.   </a:t>
            </a:r>
            <a:r>
              <a:rPr lang="zh-TW" altLang="en-US" sz="3200" b="1">
                <a:latin typeface="Times New Roman" panose="02020603050405020304" pitchFamily="18" charset="0"/>
                <a:ea typeface="黑体" panose="02010609060101010101" pitchFamily="49" charset="-122"/>
              </a:rPr>
              <a:t>最普通的东西，从纸到黏土再到竹子</a:t>
            </a:r>
            <a:r>
              <a:rPr lang="en-US" altLang="zh-TW"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都变成了美丽的物品。</a:t>
            </a:r>
            <a:endParaRPr lang="zh-TW" altLang="zh-CN" sz="3200" b="1">
              <a:latin typeface="Times New Roman" panose="02020603050405020304" pitchFamily="18" charset="0"/>
              <a:ea typeface="黑体" panose="02010609060101010101" pitchFamily="49" charset="-122"/>
            </a:endParaRPr>
          </a:p>
          <a:p>
            <a:pPr algn="l">
              <a:lnSpc>
                <a:spcPct val="130000"/>
              </a:lnSpc>
            </a:pPr>
            <a:r>
              <a:rPr lang="en-US" altLang="zh-CN" sz="3200" b="1">
                <a:solidFill>
                  <a:srgbClr val="FF0066"/>
                </a:solidFill>
                <a:latin typeface="Times New Roman" panose="02020603050405020304" pitchFamily="18" charset="0"/>
                <a:ea typeface="黑体" panose="02010609060101010101" pitchFamily="49" charset="-122"/>
              </a:rPr>
              <a:t>turn ... into …</a:t>
            </a:r>
            <a:r>
              <a:rPr lang="zh-CN" altLang="en-US" sz="3200" b="1">
                <a:solidFill>
                  <a:srgbClr val="FF0066"/>
                </a:solidFill>
                <a:latin typeface="Times New Roman" panose="02020603050405020304" pitchFamily="18" charset="0"/>
                <a:ea typeface="黑体" panose="02010609060101010101" pitchFamily="49" charset="-122"/>
              </a:rPr>
              <a:t>是动词短语，意为“把</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变  </a:t>
            </a:r>
          </a:p>
          <a:p>
            <a:pPr algn="l">
              <a:lnSpc>
                <a:spcPct val="130000"/>
              </a:lnSpc>
            </a:pPr>
            <a:r>
              <a:rPr lang="zh-CN" altLang="en-US" sz="3200" b="1">
                <a:solidFill>
                  <a:srgbClr val="FF0066"/>
                </a:solidFill>
                <a:latin typeface="Times New Roman" panose="02020603050405020304" pitchFamily="18" charset="0"/>
                <a:ea typeface="黑体" panose="02010609060101010101" pitchFamily="49" charset="-122"/>
              </a:rPr>
              <a:t>成</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a:t>
            </a:r>
          </a:p>
          <a:p>
            <a:pPr algn="l">
              <a:lnSpc>
                <a:spcPct val="130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The farmers are turning wasteland into rice fields.</a:t>
            </a:r>
          </a:p>
          <a:p>
            <a:pPr algn="l">
              <a:lnSpc>
                <a:spcPct val="130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农民们正把荒地变成稻田。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 to="" calcmode="lin" valueType="num">
                                      <p:cBhvr>
                                        <p:cTn id="7" dur="1" fill="hold"/>
                                        <p:tgtEl>
                                          <p:spTgt spid="94210">
                                            <p:txEl>
                                              <p:pRg st="1" end="1"/>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94210">
                                            <p:txEl>
                                              <p:pRg st="2" end="2"/>
                                            </p:txEl>
                                          </p:spTgt>
                                        </p:tgtEl>
                                        <p:attrNameLst>
                                          <p:attrName>style.visibility</p:attrName>
                                        </p:attrNameLst>
                                      </p:cBhvr>
                                      <p:to>
                                        <p:strVal val="visible"/>
                                      </p:to>
                                    </p:set>
                                    <p:anim to="" calcmode="lin" valueType="num">
                                      <p:cBhvr>
                                        <p:cTn id="10" dur="1" fill="hold"/>
                                        <p:tgtEl>
                                          <p:spTgt spid="94210">
                                            <p:txEl>
                                              <p:pRg st="2" end="2"/>
                                            </p:txEl>
                                          </p:spTgt>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94210">
                                            <p:txEl>
                                              <p:pRg st="3" end="3"/>
                                            </p:txEl>
                                          </p:spTgt>
                                        </p:tgtEl>
                                        <p:attrNameLst>
                                          <p:attrName>style.visibility</p:attrName>
                                        </p:attrNameLst>
                                      </p:cBhvr>
                                      <p:to>
                                        <p:strVal val="visible"/>
                                      </p:to>
                                    </p:set>
                                    <p:anim to="" calcmode="lin" valueType="num">
                                      <p:cBhvr>
                                        <p:cTn id="15" dur="1" fill="hold"/>
                                        <p:tgtEl>
                                          <p:spTgt spid="94210">
                                            <p:txEl>
                                              <p:pRg st="3" end="3"/>
                                            </p:txEl>
                                          </p:spTgt>
                                        </p:tgtEl>
                                      </p:cBhvr>
                                    </p:anim>
                                  </p:childTnLst>
                                </p:cTn>
                              </p:par>
                              <p:par>
                                <p:cTn id="16" presetID="24" presetClass="entr" presetSubtype="0" fill="hold" nodeType="withEffect">
                                  <p:stCondLst>
                                    <p:cond delay="0"/>
                                  </p:stCondLst>
                                  <p:childTnLst>
                                    <p:set>
                                      <p:cBhvr>
                                        <p:cTn id="17" dur="1" fill="hold">
                                          <p:stCondLst>
                                            <p:cond delay="0"/>
                                          </p:stCondLst>
                                        </p:cTn>
                                        <p:tgtEl>
                                          <p:spTgt spid="94210">
                                            <p:txEl>
                                              <p:pRg st="4" end="4"/>
                                            </p:txEl>
                                          </p:spTgt>
                                        </p:tgtEl>
                                        <p:attrNameLst>
                                          <p:attrName>style.visibility</p:attrName>
                                        </p:attrNameLst>
                                      </p:cBhvr>
                                      <p:to>
                                        <p:strVal val="visible"/>
                                      </p:to>
                                    </p:set>
                                    <p:anim to="" calcmode="lin" valueType="num">
                                      <p:cBhvr>
                                        <p:cTn id="18" dur="1" fill="hold"/>
                                        <p:tgtEl>
                                          <p:spTgt spid="94210">
                                            <p:txEl>
                                              <p:pRg st="4" end="4"/>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14"/>
          <p:cNvSpPr txBox="1">
            <a:spLocks noChangeArrowheads="1"/>
          </p:cNvSpPr>
          <p:nvPr/>
        </p:nvSpPr>
        <p:spPr bwMode="auto">
          <a:xfrm>
            <a:off x="1752600" y="2286000"/>
            <a:ext cx="63246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lnSpc>
                <a:spcPct val="125000"/>
              </a:lnSpc>
            </a:pPr>
            <a:r>
              <a:rPr lang="en-US" altLang="zh-CN" sz="3600" b="1">
                <a:latin typeface="Times New Roman" panose="02020603050405020304" pitchFamily="18" charset="0"/>
                <a:ea typeface="Arial Unicode MS" pitchFamily="34" charset="-122"/>
              </a:rPr>
              <a:t>Do you know about any Chinese traditional arts in? </a:t>
            </a:r>
          </a:p>
        </p:txBody>
      </p:sp>
      <p:sp>
        <p:nvSpPr>
          <p:cNvPr id="73731" name="WordArt 3"/>
          <p:cNvSpPr>
            <a:spLocks noChangeArrowheads="1" noChangeShapeType="1" noTextEdit="1"/>
          </p:cNvSpPr>
          <p:nvPr/>
        </p:nvSpPr>
        <p:spPr bwMode="auto">
          <a:xfrm>
            <a:off x="3135313" y="1019175"/>
            <a:ext cx="2592387" cy="936625"/>
          </a:xfrm>
          <a:prstGeom prst="rect">
            <a:avLst/>
          </a:prstGeom>
        </p:spPr>
        <p:txBody>
          <a:bodyPr wrap="none" fromWordArt="1">
            <a:prstTxWarp prst="textDoubleWave1">
              <a:avLst>
                <a:gd name="adj1" fmla="val 6500"/>
                <a:gd name="adj2" fmla="val 0"/>
              </a:avLst>
            </a:prstTxWarp>
          </a:bodyPr>
          <a:lstStyle/>
          <a:p>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Arial Black" panose="020B0A04020102020204"/>
              </a:rPr>
              <a:t>Free Talk</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Arial Black" panose="020B0A04020102020204"/>
            </a:endParaRPr>
          </a:p>
        </p:txBody>
      </p:sp>
      <p:pic>
        <p:nvPicPr>
          <p:cNvPr id="73732" name="Picture 4" descr="4ec07893f175e"/>
          <p:cNvPicPr>
            <a:picLocks noChangeAspect="1" noChangeArrowheads="1"/>
          </p:cNvPicPr>
          <p:nvPr/>
        </p:nvPicPr>
        <p:blipFill>
          <a:blip r:embed="rId3" cstate="email"/>
          <a:srcRect/>
          <a:stretch>
            <a:fillRect/>
          </a:stretch>
        </p:blipFill>
        <p:spPr bwMode="auto">
          <a:xfrm>
            <a:off x="3124200" y="3810000"/>
            <a:ext cx="4876800"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4"/>
          <p:cNvSpPr>
            <a:spLocks noChangeArrowheads="1"/>
          </p:cNvSpPr>
          <p:nvPr/>
        </p:nvSpPr>
        <p:spPr bwMode="auto">
          <a:xfrm>
            <a:off x="2819400" y="1371600"/>
            <a:ext cx="4572000" cy="469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5000"/>
              </a:lnSpc>
            </a:pPr>
            <a:r>
              <a:rPr lang="en-US" altLang="zh-CN" sz="3200" b="1">
                <a:solidFill>
                  <a:srgbClr val="0000FF"/>
                </a:solidFill>
                <a:latin typeface="Times New Roman" panose="02020603050405020304" pitchFamily="18" charset="0"/>
                <a:ea typeface="黑体" panose="02010609060101010101" pitchFamily="49" charset="-122"/>
              </a:rPr>
              <a:t>turn on </a:t>
            </a:r>
            <a:r>
              <a:rPr lang="zh-TW" altLang="en-US" sz="3200" b="1">
                <a:latin typeface="Times New Roman" panose="02020603050405020304" pitchFamily="18" charset="0"/>
                <a:ea typeface="黑体" panose="02010609060101010101" pitchFamily="49" charset="-122"/>
              </a:rPr>
              <a:t>打开 </a:t>
            </a:r>
            <a:endParaRPr lang="zh-TW" altLang="zh-CN" sz="3200" b="1">
              <a:latin typeface="Times New Roman" panose="02020603050405020304" pitchFamily="18" charset="0"/>
              <a:ea typeface="黑体" panose="02010609060101010101" pitchFamily="49" charset="-122"/>
            </a:endParaRPr>
          </a:p>
          <a:p>
            <a:pPr algn="l">
              <a:lnSpc>
                <a:spcPct val="135000"/>
              </a:lnSpc>
            </a:pPr>
            <a:r>
              <a:rPr lang="en-US" altLang="zh-CN" sz="3200" b="1">
                <a:solidFill>
                  <a:srgbClr val="0000FF"/>
                </a:solidFill>
                <a:latin typeface="Times New Roman" panose="02020603050405020304" pitchFamily="18" charset="0"/>
                <a:ea typeface="黑体" panose="02010609060101010101" pitchFamily="49" charset="-122"/>
              </a:rPr>
              <a:t>turn off </a:t>
            </a:r>
            <a:r>
              <a:rPr lang="zh-TW" altLang="en-US" sz="3200" b="1">
                <a:latin typeface="Times New Roman" panose="02020603050405020304" pitchFamily="18" charset="0"/>
                <a:ea typeface="黑体" panose="02010609060101010101" pitchFamily="49" charset="-122"/>
              </a:rPr>
              <a:t>关闭</a:t>
            </a:r>
            <a:r>
              <a:rPr lang="zh-TW" altLang="en-US" sz="3200" b="1">
                <a:solidFill>
                  <a:srgbClr val="0000FF"/>
                </a:solidFill>
                <a:latin typeface="Times New Roman" panose="02020603050405020304" pitchFamily="18" charset="0"/>
                <a:ea typeface="黑体" panose="02010609060101010101" pitchFamily="49" charset="-122"/>
              </a:rPr>
              <a:t> </a:t>
            </a:r>
            <a:endParaRPr lang="zh-TW" altLang="zh-CN" sz="3200" b="1">
              <a:solidFill>
                <a:srgbClr val="0000FF"/>
              </a:solidFill>
              <a:latin typeface="Times New Roman" panose="02020603050405020304" pitchFamily="18" charset="0"/>
              <a:ea typeface="黑体" panose="02010609060101010101" pitchFamily="49" charset="-122"/>
            </a:endParaRPr>
          </a:p>
          <a:p>
            <a:pPr algn="l">
              <a:lnSpc>
                <a:spcPct val="135000"/>
              </a:lnSpc>
            </a:pPr>
            <a:r>
              <a:rPr lang="en-US" altLang="zh-CN" sz="3200" b="1">
                <a:solidFill>
                  <a:srgbClr val="0000FF"/>
                </a:solidFill>
                <a:latin typeface="Times New Roman" panose="02020603050405020304" pitchFamily="18" charset="0"/>
                <a:ea typeface="黑体" panose="02010609060101010101" pitchFamily="49" charset="-122"/>
              </a:rPr>
              <a:t>turn up </a:t>
            </a:r>
            <a:r>
              <a:rPr lang="zh-TW" altLang="en-US" sz="3200" b="1">
                <a:latin typeface="Times New Roman" panose="02020603050405020304" pitchFamily="18" charset="0"/>
                <a:ea typeface="黑体" panose="02010609060101010101" pitchFamily="49" charset="-122"/>
              </a:rPr>
              <a:t>调大</a:t>
            </a:r>
            <a:r>
              <a:rPr lang="en-US" altLang="zh-TW"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音</a:t>
            </a:r>
            <a:r>
              <a:rPr lang="zh-CN" altLang="en-US" sz="3200" b="1">
                <a:latin typeface="Times New Roman" panose="02020603050405020304" pitchFamily="18" charset="0"/>
                <a:ea typeface="黑体" panose="02010609060101010101" pitchFamily="49" charset="-122"/>
              </a:rPr>
              <a:t>量</a:t>
            </a:r>
            <a:r>
              <a:rPr lang="en-US" altLang="zh-CN" sz="3200" b="1">
                <a:latin typeface="Times New Roman" panose="02020603050405020304" pitchFamily="18" charset="0"/>
                <a:ea typeface="黑体" panose="02010609060101010101" pitchFamily="49" charset="-122"/>
              </a:rPr>
              <a:t>)</a:t>
            </a:r>
          </a:p>
          <a:p>
            <a:pPr algn="l">
              <a:lnSpc>
                <a:spcPct val="135000"/>
              </a:lnSpc>
            </a:pPr>
            <a:r>
              <a:rPr lang="en-US" altLang="zh-CN" sz="3200" b="1">
                <a:solidFill>
                  <a:srgbClr val="0000FF"/>
                </a:solidFill>
                <a:latin typeface="Times New Roman" panose="02020603050405020304" pitchFamily="18" charset="0"/>
                <a:ea typeface="黑体" panose="02010609060101010101" pitchFamily="49" charset="-122"/>
              </a:rPr>
              <a:t>turn down</a:t>
            </a:r>
            <a:r>
              <a:rPr lang="zh-TW" altLang="en-US" sz="3200" b="1">
                <a:latin typeface="Times New Roman" panose="02020603050405020304" pitchFamily="18" charset="0"/>
                <a:ea typeface="黑体" panose="02010609060101010101" pitchFamily="49" charset="-122"/>
              </a:rPr>
              <a:t>调小</a:t>
            </a:r>
            <a:r>
              <a:rPr lang="en-US" altLang="zh-CN"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音量</a:t>
            </a:r>
            <a:r>
              <a:rPr lang="en-US" altLang="zh-CN" sz="3200" b="1">
                <a:latin typeface="Times New Roman" panose="02020603050405020304" pitchFamily="18" charset="0"/>
                <a:ea typeface="黑体" panose="02010609060101010101" pitchFamily="49" charset="-122"/>
              </a:rPr>
              <a:t>)</a:t>
            </a:r>
          </a:p>
          <a:p>
            <a:pPr algn="l">
              <a:lnSpc>
                <a:spcPct val="135000"/>
              </a:lnSpc>
            </a:pPr>
            <a:r>
              <a:rPr lang="en-US" altLang="zh-CN" sz="3200" b="1">
                <a:solidFill>
                  <a:srgbClr val="0000FF"/>
                </a:solidFill>
                <a:latin typeface="Times New Roman" panose="02020603050405020304" pitchFamily="18" charset="0"/>
                <a:ea typeface="黑体" panose="02010609060101010101" pitchFamily="49" charset="-122"/>
              </a:rPr>
              <a:t>turn against </a:t>
            </a:r>
            <a:r>
              <a:rPr lang="zh-TW" altLang="en-US" sz="3200" b="1">
                <a:latin typeface="Times New Roman" panose="02020603050405020304" pitchFamily="18" charset="0"/>
                <a:ea typeface="黑体" panose="02010609060101010101" pitchFamily="49" charset="-122"/>
              </a:rPr>
              <a:t>背叛 </a:t>
            </a:r>
            <a:endParaRPr lang="zh-TW" altLang="zh-CN" sz="3200" b="1">
              <a:latin typeface="Times New Roman" panose="02020603050405020304" pitchFamily="18" charset="0"/>
              <a:ea typeface="黑体" panose="02010609060101010101" pitchFamily="49" charset="-122"/>
            </a:endParaRPr>
          </a:p>
          <a:p>
            <a:pPr algn="l">
              <a:lnSpc>
                <a:spcPct val="135000"/>
              </a:lnSpc>
            </a:pPr>
            <a:r>
              <a:rPr lang="en-US" altLang="zh-CN" sz="3200" b="1">
                <a:solidFill>
                  <a:srgbClr val="0000FF"/>
                </a:solidFill>
                <a:latin typeface="Times New Roman" panose="02020603050405020304" pitchFamily="18" charset="0"/>
                <a:ea typeface="黑体" panose="02010609060101010101" pitchFamily="49" charset="-122"/>
              </a:rPr>
              <a:t>turn in </a:t>
            </a:r>
            <a:r>
              <a:rPr lang="zh-TW" altLang="en-US" sz="3200" b="1">
                <a:latin typeface="Times New Roman" panose="02020603050405020304" pitchFamily="18" charset="0"/>
                <a:ea typeface="黑体" panose="02010609060101010101" pitchFamily="49" charset="-122"/>
              </a:rPr>
              <a:t>上交 </a:t>
            </a:r>
            <a:endParaRPr lang="zh-TW" altLang="zh-CN" sz="3200" b="1">
              <a:latin typeface="Times New Roman" panose="02020603050405020304" pitchFamily="18" charset="0"/>
              <a:ea typeface="黑体" panose="02010609060101010101" pitchFamily="49" charset="-122"/>
            </a:endParaRPr>
          </a:p>
          <a:p>
            <a:pPr algn="l">
              <a:lnSpc>
                <a:spcPct val="135000"/>
              </a:lnSpc>
            </a:pPr>
            <a:r>
              <a:rPr lang="en-US" altLang="zh-CN" sz="3200" b="1">
                <a:solidFill>
                  <a:srgbClr val="0000FF"/>
                </a:solidFill>
                <a:latin typeface="Times New Roman" panose="02020603050405020304" pitchFamily="18" charset="0"/>
                <a:ea typeface="黑体" panose="02010609060101010101" pitchFamily="49" charset="-122"/>
              </a:rPr>
              <a:t>turn over </a:t>
            </a:r>
            <a:r>
              <a:rPr lang="zh-TW" altLang="en-US" sz="3200" b="1">
                <a:latin typeface="Times New Roman" panose="02020603050405020304" pitchFamily="18" charset="0"/>
                <a:ea typeface="黑体" panose="02010609060101010101" pitchFamily="49" charset="-122"/>
              </a:rPr>
              <a:t>翻转</a:t>
            </a:r>
            <a:endParaRPr lang="zh-CN" altLang="en-US" sz="3200" b="1">
              <a:latin typeface="Times New Roman" panose="02020603050405020304" pitchFamily="18" charset="0"/>
              <a:ea typeface="黑体" panose="02010609060101010101" pitchFamily="49" charset="-122"/>
            </a:endParaRPr>
          </a:p>
        </p:txBody>
      </p:sp>
      <p:sp>
        <p:nvSpPr>
          <p:cNvPr id="95235" name="WordArt 5" descr="白色大理石"/>
          <p:cNvSpPr>
            <a:spLocks noChangeArrowheads="1" noChangeShapeType="1" noTextEdit="1"/>
          </p:cNvSpPr>
          <p:nvPr/>
        </p:nvSpPr>
        <p:spPr bwMode="auto">
          <a:xfrm>
            <a:off x="1143000" y="914400"/>
            <a:ext cx="1514475" cy="5048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zh-CN" altLang="en-US" sz="4000" b="1"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拓展：</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4"/>
          <p:cNvSpPr>
            <a:spLocks noChangeArrowheads="1"/>
          </p:cNvSpPr>
          <p:nvPr/>
        </p:nvSpPr>
        <p:spPr bwMode="auto">
          <a:xfrm>
            <a:off x="533400" y="685800"/>
            <a:ext cx="83058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5000"/>
              </a:lnSpc>
            </a:pPr>
            <a:r>
              <a:rPr lang="en-US" altLang="zh-CN" sz="3200" b="1">
                <a:latin typeface="Times New Roman" panose="02020603050405020304" pitchFamily="18" charset="0"/>
                <a:ea typeface="黑体" panose="02010609060101010101" pitchFamily="49" charset="-122"/>
              </a:rPr>
              <a:t>4. He </a:t>
            </a:r>
            <a:r>
              <a:rPr lang="en-US" altLang="zh-CN" sz="3200" b="1">
                <a:solidFill>
                  <a:srgbClr val="FF0000"/>
                </a:solidFill>
                <a:latin typeface="Times New Roman" panose="02020603050405020304" pitchFamily="18" charset="0"/>
                <a:ea typeface="黑体" panose="02010609060101010101" pitchFamily="49" charset="-122"/>
              </a:rPr>
              <a:t>sent</a:t>
            </a:r>
            <a:r>
              <a:rPr lang="en-US" altLang="zh-CN" sz="3200" b="1">
                <a:latin typeface="Times New Roman" panose="02020603050405020304" pitchFamily="18" charset="0"/>
                <a:ea typeface="黑体" panose="02010609060101010101" pitchFamily="49" charset="-122"/>
              </a:rPr>
              <a:t> them </a:t>
            </a:r>
            <a:r>
              <a:rPr lang="en-US" altLang="zh-CN" sz="3200" b="1">
                <a:solidFill>
                  <a:srgbClr val="FF0000"/>
                </a:solidFill>
                <a:latin typeface="Times New Roman" panose="02020603050405020304" pitchFamily="18" charset="0"/>
                <a:ea typeface="黑体" panose="02010609060101010101" pitchFamily="49" charset="-122"/>
              </a:rPr>
              <a:t>out </a:t>
            </a:r>
            <a:r>
              <a:rPr lang="en-US" altLang="zh-CN" sz="3200" b="1">
                <a:latin typeface="Times New Roman" panose="02020603050405020304" pitchFamily="18" charset="0"/>
                <a:ea typeface="黑体" panose="02010609060101010101" pitchFamily="49" charset="-122"/>
              </a:rPr>
              <a:t>to ask for help </a:t>
            </a:r>
            <a:r>
              <a:rPr lang="en-US" altLang="zh-CN" sz="3200" b="1">
                <a:solidFill>
                  <a:srgbClr val="FF0000"/>
                </a:solidFill>
                <a:latin typeface="Times New Roman" panose="02020603050405020304" pitchFamily="18" charset="0"/>
                <a:ea typeface="黑体" panose="02010609060101010101" pitchFamily="49" charset="-122"/>
              </a:rPr>
              <a:t>when in  </a:t>
            </a:r>
          </a:p>
          <a:p>
            <a:pPr algn="l">
              <a:lnSpc>
                <a:spcPct val="125000"/>
              </a:lnSpc>
            </a:pPr>
            <a:r>
              <a:rPr lang="en-US" altLang="zh-CN" sz="3200" b="1">
                <a:solidFill>
                  <a:srgbClr val="FF0000"/>
                </a:solidFill>
                <a:latin typeface="Times New Roman" panose="02020603050405020304" pitchFamily="18" charset="0"/>
                <a:ea typeface="黑体" panose="02010609060101010101" pitchFamily="49" charset="-122"/>
              </a:rPr>
              <a:t>    trouble</a:t>
            </a:r>
            <a:r>
              <a:rPr lang="en-US"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当遇到麻烦的时候，他就放孔明灯</a:t>
            </a:r>
            <a:endParaRPr lang="zh-TW" altLang="zh-CN" sz="3200" b="1">
              <a:latin typeface="Times New Roman" panose="02020603050405020304" pitchFamily="18" charset="0"/>
              <a:ea typeface="黑体" panose="02010609060101010101" pitchFamily="49" charset="-122"/>
            </a:endParaRPr>
          </a:p>
          <a:p>
            <a:pPr algn="l">
              <a:lnSpc>
                <a:spcPct val="125000"/>
              </a:lnSpc>
            </a:pP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 </a:t>
            </a: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以寻求帮助。</a:t>
            </a:r>
            <a:endParaRPr lang="zh-TW" altLang="zh-CN" sz="3200" b="1">
              <a:latin typeface="Times New Roman" panose="02020603050405020304" pitchFamily="18" charset="0"/>
              <a:ea typeface="黑体" panose="02010609060101010101" pitchFamily="49" charset="-122"/>
            </a:endParaRPr>
          </a:p>
          <a:p>
            <a:pPr algn="l">
              <a:lnSpc>
                <a:spcPct val="125000"/>
              </a:lnSpc>
            </a:pPr>
            <a:r>
              <a:rPr lang="en-US" altLang="zh-CN" sz="3200" b="1">
                <a:latin typeface="Times New Roman" panose="02020603050405020304" pitchFamily="18" charset="0"/>
                <a:ea typeface="黑体" panose="02010609060101010101" pitchFamily="49" charset="-122"/>
              </a:rPr>
              <a:t>(l) </a:t>
            </a:r>
            <a:r>
              <a:rPr lang="en-US" altLang="zh-CN" sz="3200" b="1">
                <a:solidFill>
                  <a:srgbClr val="0000FF"/>
                </a:solidFill>
                <a:latin typeface="Times New Roman" panose="02020603050405020304" pitchFamily="18" charset="0"/>
                <a:ea typeface="黑体" panose="02010609060101010101" pitchFamily="49" charset="-122"/>
              </a:rPr>
              <a:t>send out</a:t>
            </a:r>
            <a:r>
              <a:rPr lang="zh-CN" altLang="en-US" sz="3200" b="1">
                <a:solidFill>
                  <a:srgbClr val="0000FF"/>
                </a:solidFill>
                <a:latin typeface="Times New Roman" panose="02020603050405020304" pitchFamily="18" charset="0"/>
                <a:ea typeface="黑体" panose="02010609060101010101" pitchFamily="49" charset="-122"/>
              </a:rPr>
              <a:t>意为“发出；放出；发送”</a:t>
            </a:r>
            <a:r>
              <a:rPr lang="zh-CN" altLang="en-US" sz="3200" b="1">
                <a:latin typeface="Times New Roman" panose="02020603050405020304" pitchFamily="18" charset="0"/>
                <a:ea typeface="黑体" panose="02010609060101010101" pitchFamily="49" charset="-122"/>
              </a:rPr>
              <a:t>，是</a:t>
            </a:r>
          </a:p>
          <a:p>
            <a:pPr algn="l">
              <a:lnSpc>
                <a:spcPct val="125000"/>
              </a:lnSpc>
            </a:pPr>
            <a:r>
              <a:rPr lang="zh-CN" altLang="en-US" sz="3200" b="1">
                <a:latin typeface="Times New Roman" panose="02020603050405020304" pitchFamily="18" charset="0"/>
                <a:ea typeface="黑体" panose="02010609060101010101" pitchFamily="49" charset="-122"/>
              </a:rPr>
              <a:t>    </a:t>
            </a:r>
            <a:r>
              <a:rPr lang="zh-CN" altLang="en-US" sz="3200" b="1">
                <a:solidFill>
                  <a:srgbClr val="FF0066"/>
                </a:solidFill>
                <a:latin typeface="Times New Roman" panose="02020603050405020304" pitchFamily="18" charset="0"/>
                <a:ea typeface="黑体" panose="02010609060101010101" pitchFamily="49" charset="-122"/>
              </a:rPr>
              <a:t>“动词</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副词”短语，代词作宾语时，要放在 </a:t>
            </a:r>
          </a:p>
          <a:p>
            <a:pPr algn="l">
              <a:lnSpc>
                <a:spcPct val="125000"/>
              </a:lnSpc>
            </a:pPr>
            <a:r>
              <a:rPr lang="zh-CN" altLang="en-US" sz="3200" b="1">
                <a:solidFill>
                  <a:srgbClr val="FF0066"/>
                </a:solidFill>
                <a:latin typeface="Times New Roman" panose="02020603050405020304" pitchFamily="18" charset="0"/>
                <a:ea typeface="黑体" panose="02010609060101010101" pitchFamily="49" charset="-122"/>
              </a:rPr>
              <a:t>     两者之间。</a:t>
            </a:r>
            <a:r>
              <a:rPr lang="zh-CN" altLang="en-US" sz="3200" b="1">
                <a:latin typeface="Times New Roman" panose="02020603050405020304" pitchFamily="18" charset="0"/>
                <a:ea typeface="黑体" panose="02010609060101010101" pitchFamily="49" charset="-122"/>
              </a:rPr>
              <a:t>但如果名词作宾语，可以放在 </a:t>
            </a:r>
          </a:p>
          <a:p>
            <a:pPr algn="l">
              <a:lnSpc>
                <a:spcPct val="125000"/>
              </a:lnSpc>
            </a:pPr>
            <a:r>
              <a:rPr lang="zh-CN" altLang="en-US" sz="3200" b="1">
                <a:latin typeface="Times New Roman" panose="02020603050405020304" pitchFamily="18" charset="0"/>
                <a:ea typeface="黑体" panose="02010609060101010101" pitchFamily="49" charset="-122"/>
              </a:rPr>
              <a:t>     短语后 面，也可放在短语中间。</a:t>
            </a:r>
          </a:p>
          <a:p>
            <a:pPr algn="l">
              <a:lnSpc>
                <a:spcPct val="12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The sun sends out light and heat.</a:t>
            </a:r>
          </a:p>
          <a:p>
            <a:pPr algn="l">
              <a:lnSpc>
                <a:spcPct val="12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太阳发出光和热。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6258">
                                            <p:txEl>
                                              <p:pRg st="3" end="3"/>
                                            </p:txEl>
                                          </p:spTgt>
                                        </p:tgtEl>
                                        <p:attrNameLst>
                                          <p:attrName>style.visibility</p:attrName>
                                        </p:attrNameLst>
                                      </p:cBhvr>
                                      <p:to>
                                        <p:strVal val="visible"/>
                                      </p:to>
                                    </p:set>
                                    <p:anim to="" calcmode="lin" valueType="num">
                                      <p:cBhvr>
                                        <p:cTn id="7" dur="1" fill="hold"/>
                                        <p:tgtEl>
                                          <p:spTgt spid="96258">
                                            <p:txEl>
                                              <p:pRg st="3" end="3"/>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96258">
                                            <p:txEl>
                                              <p:pRg st="4" end="4"/>
                                            </p:txEl>
                                          </p:spTgt>
                                        </p:tgtEl>
                                        <p:attrNameLst>
                                          <p:attrName>style.visibility</p:attrName>
                                        </p:attrNameLst>
                                      </p:cBhvr>
                                      <p:to>
                                        <p:strVal val="visible"/>
                                      </p:to>
                                    </p:set>
                                    <p:anim to="" calcmode="lin" valueType="num">
                                      <p:cBhvr>
                                        <p:cTn id="10" dur="1" fill="hold"/>
                                        <p:tgtEl>
                                          <p:spTgt spid="96258">
                                            <p:txEl>
                                              <p:pRg st="4" end="4"/>
                                            </p:txEl>
                                          </p:spTgt>
                                        </p:tgtEl>
                                      </p:cBhvr>
                                    </p:anim>
                                  </p:childTnLst>
                                </p:cTn>
                              </p:par>
                              <p:par>
                                <p:cTn id="11" presetID="24" presetClass="entr" presetSubtype="0" fill="hold" nodeType="withEffect">
                                  <p:stCondLst>
                                    <p:cond delay="0"/>
                                  </p:stCondLst>
                                  <p:childTnLst>
                                    <p:set>
                                      <p:cBhvr>
                                        <p:cTn id="12" dur="1" fill="hold">
                                          <p:stCondLst>
                                            <p:cond delay="0"/>
                                          </p:stCondLst>
                                        </p:cTn>
                                        <p:tgtEl>
                                          <p:spTgt spid="96258">
                                            <p:txEl>
                                              <p:pRg st="5" end="5"/>
                                            </p:txEl>
                                          </p:spTgt>
                                        </p:tgtEl>
                                        <p:attrNameLst>
                                          <p:attrName>style.visibility</p:attrName>
                                        </p:attrNameLst>
                                      </p:cBhvr>
                                      <p:to>
                                        <p:strVal val="visible"/>
                                      </p:to>
                                    </p:set>
                                    <p:anim to="" calcmode="lin" valueType="num">
                                      <p:cBhvr>
                                        <p:cTn id="13" dur="1" fill="hold"/>
                                        <p:tgtEl>
                                          <p:spTgt spid="96258">
                                            <p:txEl>
                                              <p:pRg st="5" end="5"/>
                                            </p:txEl>
                                          </p:spTgt>
                                        </p:tgtEl>
                                      </p:cBhvr>
                                    </p:anim>
                                  </p:childTnLst>
                                </p:cTn>
                              </p:par>
                              <p:par>
                                <p:cTn id="14" presetID="24" presetClass="entr" presetSubtype="0" fill="hold" nodeType="withEffect">
                                  <p:stCondLst>
                                    <p:cond delay="0"/>
                                  </p:stCondLst>
                                  <p:childTnLst>
                                    <p:set>
                                      <p:cBhvr>
                                        <p:cTn id="15" dur="1" fill="hold">
                                          <p:stCondLst>
                                            <p:cond delay="0"/>
                                          </p:stCondLst>
                                        </p:cTn>
                                        <p:tgtEl>
                                          <p:spTgt spid="96258">
                                            <p:txEl>
                                              <p:pRg st="6" end="6"/>
                                            </p:txEl>
                                          </p:spTgt>
                                        </p:tgtEl>
                                        <p:attrNameLst>
                                          <p:attrName>style.visibility</p:attrName>
                                        </p:attrNameLst>
                                      </p:cBhvr>
                                      <p:to>
                                        <p:strVal val="visible"/>
                                      </p:to>
                                    </p:set>
                                    <p:anim to="" calcmode="lin" valueType="num">
                                      <p:cBhvr>
                                        <p:cTn id="16" dur="1" fill="hold"/>
                                        <p:tgtEl>
                                          <p:spTgt spid="96258">
                                            <p:txEl>
                                              <p:pRg st="6" end="6"/>
                                            </p:txEl>
                                          </p:spTgt>
                                        </p:tgtEl>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nodeType="clickEffect">
                                  <p:stCondLst>
                                    <p:cond delay="0"/>
                                  </p:stCondLst>
                                  <p:childTnLst>
                                    <p:set>
                                      <p:cBhvr>
                                        <p:cTn id="20" dur="1" fill="hold">
                                          <p:stCondLst>
                                            <p:cond delay="0"/>
                                          </p:stCondLst>
                                        </p:cTn>
                                        <p:tgtEl>
                                          <p:spTgt spid="96258">
                                            <p:txEl>
                                              <p:pRg st="7" end="7"/>
                                            </p:txEl>
                                          </p:spTgt>
                                        </p:tgtEl>
                                        <p:attrNameLst>
                                          <p:attrName>style.visibility</p:attrName>
                                        </p:attrNameLst>
                                      </p:cBhvr>
                                      <p:to>
                                        <p:strVal val="visible"/>
                                      </p:to>
                                    </p:set>
                                    <p:anim to="" calcmode="lin" valueType="num">
                                      <p:cBhvr>
                                        <p:cTn id="21" dur="1" fill="hold"/>
                                        <p:tgtEl>
                                          <p:spTgt spid="96258">
                                            <p:txEl>
                                              <p:pRg st="7" end="7"/>
                                            </p:txEl>
                                          </p:spTgt>
                                        </p:tgtEl>
                                      </p:cBhvr>
                                    </p:anim>
                                  </p:childTnLst>
                                </p:cTn>
                              </p:par>
                              <p:par>
                                <p:cTn id="22" presetID="24" presetClass="entr" presetSubtype="0" fill="hold" nodeType="withEffect">
                                  <p:stCondLst>
                                    <p:cond delay="0"/>
                                  </p:stCondLst>
                                  <p:childTnLst>
                                    <p:set>
                                      <p:cBhvr>
                                        <p:cTn id="23" dur="1" fill="hold">
                                          <p:stCondLst>
                                            <p:cond delay="0"/>
                                          </p:stCondLst>
                                        </p:cTn>
                                        <p:tgtEl>
                                          <p:spTgt spid="96258">
                                            <p:txEl>
                                              <p:pRg st="8" end="8"/>
                                            </p:txEl>
                                          </p:spTgt>
                                        </p:tgtEl>
                                        <p:attrNameLst>
                                          <p:attrName>style.visibility</p:attrName>
                                        </p:attrNameLst>
                                      </p:cBhvr>
                                      <p:to>
                                        <p:strVal val="visible"/>
                                      </p:to>
                                    </p:set>
                                    <p:anim to="" calcmode="lin" valueType="num">
                                      <p:cBhvr>
                                        <p:cTn id="24" dur="1" fill="hold"/>
                                        <p:tgtEl>
                                          <p:spTgt spid="96258">
                                            <p:txEl>
                                              <p:pRg st="8" end="8"/>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ChangeArrowheads="1"/>
          </p:cNvSpPr>
          <p:nvPr/>
        </p:nvSpPr>
        <p:spPr bwMode="auto">
          <a:xfrm>
            <a:off x="685800" y="1066800"/>
            <a:ext cx="8153400" cy="503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45000"/>
              </a:lnSpc>
            </a:pPr>
            <a:r>
              <a:rPr lang="en-US" altLang="zh-CN" sz="3200" b="1">
                <a:latin typeface="Times New Roman" panose="02020603050405020304" pitchFamily="18" charset="0"/>
                <a:ea typeface="黑体" panose="02010609060101010101" pitchFamily="49" charset="-122"/>
              </a:rPr>
              <a:t>(2) when in trouble</a:t>
            </a:r>
            <a:r>
              <a:rPr lang="zh-TW" altLang="en-US" sz="3200" b="1">
                <a:latin typeface="Times New Roman" panose="02020603050405020304" pitchFamily="18" charset="0"/>
                <a:ea typeface="黑体" panose="02010609060101010101" pitchFamily="49" charset="-122"/>
              </a:rPr>
              <a:t>是状语从句的省略句，</a:t>
            </a:r>
            <a:r>
              <a:rPr lang="zh-CN" altLang="en-US" sz="3200" b="1">
                <a:latin typeface="Times New Roman" panose="02020603050405020304" pitchFamily="18" charset="0"/>
                <a:ea typeface="黑体" panose="02010609060101010101" pitchFamily="49" charset="-122"/>
              </a:rPr>
              <a:t>当</a:t>
            </a:r>
            <a:r>
              <a:rPr lang="zh-TW" altLang="en-US" sz="3200" b="1">
                <a:solidFill>
                  <a:srgbClr val="FF0066"/>
                </a:solidFill>
                <a:latin typeface="Times New Roman" panose="02020603050405020304" pitchFamily="18" charset="0"/>
                <a:ea typeface="黑体" panose="02010609060101010101" pitchFamily="49" charset="-122"/>
              </a:rPr>
              <a:t>主句主语和从句主语相同且从句中有</a:t>
            </a:r>
            <a:r>
              <a:rPr lang="en-US" altLang="zh-CN" sz="3200" b="1">
                <a:solidFill>
                  <a:srgbClr val="FF0066"/>
                </a:solidFill>
                <a:latin typeface="Times New Roman" panose="02020603050405020304" pitchFamily="18" charset="0"/>
                <a:ea typeface="黑体" panose="02010609060101010101" pitchFamily="49" charset="-122"/>
              </a:rPr>
              <a:t>be</a:t>
            </a:r>
            <a:r>
              <a:rPr lang="zh-TW" altLang="en-US" sz="3200" b="1">
                <a:solidFill>
                  <a:srgbClr val="FF0066"/>
                </a:solidFill>
                <a:latin typeface="Times New Roman" panose="02020603050405020304" pitchFamily="18" charset="0"/>
                <a:ea typeface="黑体" panose="02010609060101010101" pitchFamily="49" charset="-122"/>
              </a:rPr>
              <a:t>动词时</a:t>
            </a:r>
            <a:r>
              <a:rPr lang="en-US" altLang="zh-CN" sz="3200" b="1">
                <a:solidFill>
                  <a:srgbClr val="FF0066"/>
                </a:solidFill>
                <a:latin typeface="Times New Roman" panose="02020603050405020304" pitchFamily="18" charset="0"/>
                <a:ea typeface="黑体" panose="02010609060101010101" pitchFamily="49" charset="-122"/>
              </a:rPr>
              <a:t>,</a:t>
            </a:r>
            <a:r>
              <a:rPr lang="zh-TW" altLang="en-US" sz="3200" b="1">
                <a:solidFill>
                  <a:srgbClr val="FF0066"/>
                </a:solidFill>
                <a:latin typeface="Times New Roman" panose="02020603050405020304" pitchFamily="18" charset="0"/>
                <a:ea typeface="黑体" panose="02010609060101010101" pitchFamily="49" charset="-122"/>
              </a:rPr>
              <a:t>可以把从句中的主语以及</a:t>
            </a:r>
            <a:r>
              <a:rPr lang="en-US" altLang="zh-CN" sz="3200" b="1">
                <a:solidFill>
                  <a:srgbClr val="FF0066"/>
                </a:solidFill>
                <a:latin typeface="Times New Roman" panose="02020603050405020304" pitchFamily="18" charset="0"/>
                <a:ea typeface="黑体" panose="02010609060101010101" pitchFamily="49" charset="-122"/>
              </a:rPr>
              <a:t>be</a:t>
            </a:r>
            <a:r>
              <a:rPr lang="zh-TW" altLang="en-US" sz="3200" b="1">
                <a:solidFill>
                  <a:srgbClr val="FF0066"/>
                </a:solidFill>
                <a:latin typeface="Times New Roman" panose="02020603050405020304" pitchFamily="18" charset="0"/>
                <a:ea typeface="黑体" panose="02010609060101010101" pitchFamily="49" charset="-122"/>
              </a:rPr>
              <a:t>动词省略。</a:t>
            </a:r>
            <a:endParaRPr lang="zh-CN" altLang="en-US" sz="3200" b="1">
              <a:solidFill>
                <a:srgbClr val="FF0066"/>
              </a:solidFill>
              <a:latin typeface="Times New Roman" panose="02020603050405020304" pitchFamily="18" charset="0"/>
              <a:ea typeface="黑体" panose="02010609060101010101" pitchFamily="49" charset="-122"/>
            </a:endParaRPr>
          </a:p>
          <a:p>
            <a:pPr algn="l">
              <a:lnSpc>
                <a:spcPct val="14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I saw him while (I was) waiting for the bus. </a:t>
            </a:r>
          </a:p>
          <a:p>
            <a:pPr algn="l">
              <a:lnSpc>
                <a:spcPct val="145000"/>
              </a:lnSpc>
            </a:pP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 </a:t>
            </a: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等公共汽车的时候我看见他了。</a:t>
            </a:r>
            <a:endParaRPr lang="zh-CN" altLang="en-US" sz="3200" b="1">
              <a:latin typeface="Times New Roman" panose="02020603050405020304" pitchFamily="18" charset="0"/>
              <a:ea typeface="黑体" panose="02010609060101010101" pitchFamily="49" charset="-122"/>
            </a:endParaRPr>
          </a:p>
          <a:p>
            <a:pPr algn="l">
              <a:lnSpc>
                <a:spcPct val="14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He fell asleep when (he was) on duty. </a:t>
            </a:r>
          </a:p>
          <a:p>
            <a:pPr algn="l">
              <a:lnSpc>
                <a:spcPct val="145000"/>
              </a:lnSpc>
            </a:pPr>
            <a:r>
              <a:rPr lang="en-US"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他值班的时候睡着了。</a:t>
            </a:r>
            <a:endParaRPr lang="zh-CN" altLang="en-US" sz="3200" b="1">
              <a:latin typeface="Times New Roman" panose="02020603050405020304" pitchFamily="18"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7282">
                                            <p:txEl>
                                              <p:pRg st="1" end="1"/>
                                            </p:txEl>
                                          </p:spTgt>
                                        </p:tgtEl>
                                        <p:attrNameLst>
                                          <p:attrName>style.visibility</p:attrName>
                                        </p:attrNameLst>
                                      </p:cBhvr>
                                      <p:to>
                                        <p:strVal val="visible"/>
                                      </p:to>
                                    </p:set>
                                    <p:anim to="" calcmode="lin" valueType="num">
                                      <p:cBhvr>
                                        <p:cTn id="7" dur="1" fill="hold"/>
                                        <p:tgtEl>
                                          <p:spTgt spid="97282">
                                            <p:txEl>
                                              <p:pRg st="1" end="1"/>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97282">
                                            <p:txEl>
                                              <p:pRg st="2" end="2"/>
                                            </p:txEl>
                                          </p:spTgt>
                                        </p:tgtEl>
                                        <p:attrNameLst>
                                          <p:attrName>style.visibility</p:attrName>
                                        </p:attrNameLst>
                                      </p:cBhvr>
                                      <p:to>
                                        <p:strVal val="visible"/>
                                      </p:to>
                                    </p:set>
                                    <p:anim to="" calcmode="lin" valueType="num">
                                      <p:cBhvr>
                                        <p:cTn id="10" dur="1" fill="hold"/>
                                        <p:tgtEl>
                                          <p:spTgt spid="97282">
                                            <p:txEl>
                                              <p:pRg st="2" end="2"/>
                                            </p:txEl>
                                          </p:spTgt>
                                        </p:tgtEl>
                                      </p:cBhvr>
                                    </p:anim>
                                  </p:childTnLst>
                                </p:cTn>
                              </p:par>
                              <p:par>
                                <p:cTn id="11" presetID="24" presetClass="entr" presetSubtype="0" fill="hold" nodeType="withEffect">
                                  <p:stCondLst>
                                    <p:cond delay="0"/>
                                  </p:stCondLst>
                                  <p:childTnLst>
                                    <p:set>
                                      <p:cBhvr>
                                        <p:cTn id="12" dur="1" fill="hold">
                                          <p:stCondLst>
                                            <p:cond delay="0"/>
                                          </p:stCondLst>
                                        </p:cTn>
                                        <p:tgtEl>
                                          <p:spTgt spid="97282">
                                            <p:txEl>
                                              <p:pRg st="3" end="3"/>
                                            </p:txEl>
                                          </p:spTgt>
                                        </p:tgtEl>
                                        <p:attrNameLst>
                                          <p:attrName>style.visibility</p:attrName>
                                        </p:attrNameLst>
                                      </p:cBhvr>
                                      <p:to>
                                        <p:strVal val="visible"/>
                                      </p:to>
                                    </p:set>
                                    <p:anim to="" calcmode="lin" valueType="num">
                                      <p:cBhvr>
                                        <p:cTn id="13" dur="1" fill="hold"/>
                                        <p:tgtEl>
                                          <p:spTgt spid="97282">
                                            <p:txEl>
                                              <p:pRg st="3" end="3"/>
                                            </p:txEl>
                                          </p:spTgt>
                                        </p:tgtEl>
                                      </p:cBhvr>
                                    </p:anim>
                                  </p:childTnLst>
                                </p:cTn>
                              </p:par>
                              <p:par>
                                <p:cTn id="14" presetID="24" presetClass="entr" presetSubtype="0" fill="hold" nodeType="withEffect">
                                  <p:stCondLst>
                                    <p:cond delay="0"/>
                                  </p:stCondLst>
                                  <p:childTnLst>
                                    <p:set>
                                      <p:cBhvr>
                                        <p:cTn id="15" dur="1" fill="hold">
                                          <p:stCondLst>
                                            <p:cond delay="0"/>
                                          </p:stCondLst>
                                        </p:cTn>
                                        <p:tgtEl>
                                          <p:spTgt spid="97282">
                                            <p:txEl>
                                              <p:pRg st="4" end="4"/>
                                            </p:txEl>
                                          </p:spTgt>
                                        </p:tgtEl>
                                        <p:attrNameLst>
                                          <p:attrName>style.visibility</p:attrName>
                                        </p:attrNameLst>
                                      </p:cBhvr>
                                      <p:to>
                                        <p:strVal val="visible"/>
                                      </p:to>
                                    </p:set>
                                    <p:anim to="" calcmode="lin" valueType="num">
                                      <p:cBhvr>
                                        <p:cTn id="16" dur="1" fill="hold"/>
                                        <p:tgtEl>
                                          <p:spTgt spid="97282">
                                            <p:txEl>
                                              <p:pRg st="4" end="4"/>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5"/>
          <p:cNvSpPr>
            <a:spLocks noChangeArrowheads="1"/>
          </p:cNvSpPr>
          <p:nvPr/>
        </p:nvSpPr>
        <p:spPr bwMode="auto">
          <a:xfrm>
            <a:off x="609600" y="533400"/>
            <a:ext cx="80772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latin typeface="Times New Roman" panose="02020603050405020304" pitchFamily="18" charset="0"/>
                <a:ea typeface="黑体" panose="02010609060101010101" pitchFamily="49" charset="-122"/>
              </a:rPr>
              <a:t>5. They </a:t>
            </a:r>
            <a:r>
              <a:rPr lang="en-US" altLang="zh-CN" sz="3200" b="1">
                <a:solidFill>
                  <a:srgbClr val="FF0000"/>
                </a:solidFill>
                <a:latin typeface="Times New Roman" panose="02020603050405020304" pitchFamily="18" charset="0"/>
                <a:ea typeface="黑体" panose="02010609060101010101" pitchFamily="49" charset="-122"/>
              </a:rPr>
              <a:t>are</a:t>
            </a:r>
            <a:r>
              <a:rPr lang="en-US" altLang="zh-CN" sz="3200" b="1">
                <a:latin typeface="Times New Roman" panose="02020603050405020304" pitchFamily="18" charset="0"/>
                <a:ea typeface="黑体" panose="02010609060101010101" pitchFamily="49" charset="-122"/>
              </a:rPr>
              <a:t> made of bamboo and </a:t>
            </a:r>
            <a:r>
              <a:rPr lang="en-US" altLang="zh-CN" sz="3200" b="1">
                <a:solidFill>
                  <a:srgbClr val="FF0000"/>
                </a:solidFill>
                <a:latin typeface="Times New Roman" panose="02020603050405020304" pitchFamily="18" charset="0"/>
                <a:ea typeface="黑体" panose="02010609060101010101" pitchFamily="49" charset="-122"/>
              </a:rPr>
              <a:t>covered with</a:t>
            </a:r>
            <a:r>
              <a:rPr lang="en-US" altLang="zh-CN" sz="3200" b="1">
                <a:latin typeface="Times New Roman" panose="02020603050405020304" pitchFamily="18" charset="0"/>
                <a:ea typeface="黑体" panose="02010609060101010101" pitchFamily="49" charset="-122"/>
              </a:rPr>
              <a:t> paper. </a:t>
            </a:r>
            <a:r>
              <a:rPr lang="zh-CN" altLang="en-US" sz="3200" b="1">
                <a:latin typeface="Times New Roman" panose="02020603050405020304" pitchFamily="18" charset="0"/>
                <a:ea typeface="黑体" panose="02010609060101010101" pitchFamily="49" charset="-122"/>
              </a:rPr>
              <a:t>它们由竹子制成，外面被糊上纸。</a:t>
            </a:r>
          </a:p>
          <a:p>
            <a:pPr algn="l"/>
            <a:r>
              <a:rPr lang="zh-CN" altLang="en-US" sz="3200" b="1">
                <a:latin typeface="Times New Roman" panose="02020603050405020304" pitchFamily="18" charset="0"/>
                <a:ea typeface="黑体" panose="02010609060101010101" pitchFamily="49" charset="-122"/>
              </a:rPr>
              <a:t>    </a:t>
            </a:r>
            <a:r>
              <a:rPr lang="en-US" altLang="zh-CN" sz="3200" b="1">
                <a:solidFill>
                  <a:srgbClr val="FF0066"/>
                </a:solidFill>
                <a:latin typeface="Times New Roman" panose="02020603050405020304" pitchFamily="18" charset="0"/>
                <a:ea typeface="黑体" panose="02010609060101010101" pitchFamily="49" charset="-122"/>
              </a:rPr>
              <a:t>be covered with </a:t>
            </a:r>
            <a:r>
              <a:rPr lang="zh-CN" altLang="en-US" sz="3200" b="1">
                <a:solidFill>
                  <a:srgbClr val="FF0066"/>
                </a:solidFill>
                <a:latin typeface="Times New Roman" panose="02020603050405020304" pitchFamily="18" charset="0"/>
                <a:ea typeface="黑体" panose="02010609060101010101" pitchFamily="49" charset="-122"/>
              </a:rPr>
              <a:t>意为“被</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覆盖”。</a:t>
            </a:r>
          </a:p>
          <a:p>
            <a:pPr algn="l"/>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The whole land is covered with white snow now. </a:t>
            </a:r>
          </a:p>
          <a:p>
            <a:pPr algn="l"/>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现在整个大地都被白雪盖住了。</a:t>
            </a:r>
          </a:p>
          <a:p>
            <a:pPr algn="l"/>
            <a:r>
              <a:rPr lang="zh-CN" altLang="en-US" sz="3200" b="1">
                <a:latin typeface="Times New Roman" panose="02020603050405020304" pitchFamily="18" charset="0"/>
                <a:ea typeface="黑体" panose="02010609060101010101" pitchFamily="49" charset="-122"/>
              </a:rPr>
              <a:t> </a:t>
            </a:r>
            <a:r>
              <a:rPr lang="en-US" altLang="zh-CN" sz="3200" b="1">
                <a:solidFill>
                  <a:srgbClr val="FF0066"/>
                </a:solidFill>
                <a:latin typeface="Times New Roman" panose="02020603050405020304" pitchFamily="18" charset="0"/>
                <a:ea typeface="黑体" panose="02010609060101010101" pitchFamily="49" charset="-122"/>
              </a:rPr>
              <a:t>be covered by </a:t>
            </a:r>
            <a:r>
              <a:rPr lang="zh-CN" altLang="en-US" sz="3200" b="1">
                <a:solidFill>
                  <a:srgbClr val="FF0066"/>
                </a:solidFill>
                <a:latin typeface="Times New Roman" panose="02020603050405020304" pitchFamily="18" charset="0"/>
                <a:ea typeface="黑体" panose="02010609060101010101" pitchFamily="49" charset="-122"/>
              </a:rPr>
              <a:t>也表示“被</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覆盖”是</a:t>
            </a:r>
            <a:r>
              <a:rPr lang="zh-CN" altLang="en-US" sz="3200" b="1">
                <a:solidFill>
                  <a:srgbClr val="800000"/>
                </a:solidFill>
                <a:latin typeface="Times New Roman" panose="02020603050405020304" pitchFamily="18" charset="0"/>
                <a:ea typeface="黑体" panose="02010609060101010101" pitchFamily="49" charset="-122"/>
              </a:rPr>
              <a:t>被动语态结构</a:t>
            </a:r>
            <a:r>
              <a:rPr lang="zh-CN" altLang="en-US" sz="3200" b="1">
                <a:solidFill>
                  <a:srgbClr val="FF0066"/>
                </a:solidFill>
                <a:latin typeface="Times New Roman" panose="02020603050405020304" pitchFamily="18" charset="0"/>
                <a:ea typeface="黑体" panose="02010609060101010101" pitchFamily="49" charset="-122"/>
              </a:rPr>
              <a:t>，</a:t>
            </a:r>
            <a:r>
              <a:rPr lang="zh-CN" altLang="en-US" sz="3200" b="1">
                <a:solidFill>
                  <a:srgbClr val="0000FF"/>
                </a:solidFill>
                <a:latin typeface="Times New Roman" panose="02020603050405020304" pitchFamily="18" charset="0"/>
                <a:ea typeface="黑体" panose="02010609060101010101" pitchFamily="49" charset="-122"/>
              </a:rPr>
              <a:t>而</a:t>
            </a:r>
            <a:r>
              <a:rPr lang="en-US" altLang="zh-CN" sz="3200" b="1">
                <a:solidFill>
                  <a:srgbClr val="0000FF"/>
                </a:solidFill>
                <a:latin typeface="Times New Roman" panose="02020603050405020304" pitchFamily="18" charset="0"/>
                <a:ea typeface="黑体" panose="02010609060101010101" pitchFamily="49" charset="-122"/>
              </a:rPr>
              <a:t>be covered with</a:t>
            </a:r>
            <a:r>
              <a:rPr lang="zh-CN" altLang="en-US" sz="3200" b="1">
                <a:solidFill>
                  <a:srgbClr val="0000FF"/>
                </a:solidFill>
                <a:latin typeface="Times New Roman" panose="02020603050405020304" pitchFamily="18" charset="0"/>
                <a:ea typeface="黑体" panose="02010609060101010101" pitchFamily="49" charset="-122"/>
              </a:rPr>
              <a:t>是</a:t>
            </a:r>
            <a:r>
              <a:rPr lang="zh-CN" altLang="en-US" sz="3200" b="1">
                <a:solidFill>
                  <a:srgbClr val="800000"/>
                </a:solidFill>
                <a:latin typeface="Times New Roman" panose="02020603050405020304" pitchFamily="18" charset="0"/>
                <a:ea typeface="黑体" panose="02010609060101010101" pitchFamily="49" charset="-122"/>
              </a:rPr>
              <a:t>系表结构</a:t>
            </a:r>
            <a:r>
              <a:rPr lang="zh-CN" altLang="en-US" sz="3200" b="1">
                <a:solidFill>
                  <a:srgbClr val="0000FF"/>
                </a:solidFill>
                <a:latin typeface="Times New Roman" panose="02020603050405020304" pitchFamily="18" charset="0"/>
                <a:ea typeface="黑体" panose="02010609060101010101" pitchFamily="49" charset="-122"/>
              </a:rPr>
              <a:t>，侧重于事物的状态，可译为“到处都是”。</a:t>
            </a:r>
          </a:p>
          <a:p>
            <a:pPr algn="l"/>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The field is covered by water.  </a:t>
            </a:r>
            <a:r>
              <a:rPr lang="zh-CN" altLang="en-US" sz="3200" b="1">
                <a:latin typeface="Times New Roman" panose="02020603050405020304" pitchFamily="18" charset="0"/>
                <a:ea typeface="黑体" panose="02010609060101010101" pitchFamily="49" charset="-122"/>
              </a:rPr>
              <a:t>地被水淹了。</a:t>
            </a:r>
          </a:p>
          <a:p>
            <a:pPr algn="l"/>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The field is covered with water. </a:t>
            </a:r>
          </a:p>
          <a:p>
            <a:pPr algn="l"/>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地里到处都是水。</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8306">
                                            <p:txEl>
                                              <p:pRg st="1" end="1"/>
                                            </p:txEl>
                                          </p:spTgt>
                                        </p:tgtEl>
                                        <p:attrNameLst>
                                          <p:attrName>style.visibility</p:attrName>
                                        </p:attrNameLst>
                                      </p:cBhvr>
                                      <p:to>
                                        <p:strVal val="visible"/>
                                      </p:to>
                                    </p:set>
                                    <p:anim calcmode="lin" valueType="num">
                                      <p:cBhvr>
                                        <p:cTn id="7" dur="500" fill="hold"/>
                                        <p:tgtEl>
                                          <p:spTgt spid="9830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830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8306">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98306">
                                            <p:txEl>
                                              <p:pRg st="2" end="2"/>
                                            </p:txEl>
                                          </p:spTgt>
                                        </p:tgtEl>
                                        <p:attrNameLst>
                                          <p:attrName>style.visibility</p:attrName>
                                        </p:attrNameLst>
                                      </p:cBhvr>
                                      <p:to>
                                        <p:strVal val="visible"/>
                                      </p:to>
                                    </p:set>
                                    <p:anim calcmode="lin" valueType="num">
                                      <p:cBhvr>
                                        <p:cTn id="12" dur="500" fill="hold"/>
                                        <p:tgtEl>
                                          <p:spTgt spid="98306">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98306">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98306">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98306">
                                            <p:txEl>
                                              <p:pRg st="3" end="3"/>
                                            </p:txEl>
                                          </p:spTgt>
                                        </p:tgtEl>
                                        <p:attrNameLst>
                                          <p:attrName>style.visibility</p:attrName>
                                        </p:attrNameLst>
                                      </p:cBhvr>
                                      <p:to>
                                        <p:strVal val="visible"/>
                                      </p:to>
                                    </p:set>
                                    <p:anim calcmode="lin" valueType="num">
                                      <p:cBhvr>
                                        <p:cTn id="17" dur="500" fill="hold"/>
                                        <p:tgtEl>
                                          <p:spTgt spid="98306">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98306">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9830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98306">
                                            <p:txEl>
                                              <p:pRg st="4" end="4"/>
                                            </p:txEl>
                                          </p:spTgt>
                                        </p:tgtEl>
                                        <p:attrNameLst>
                                          <p:attrName>style.visibility</p:attrName>
                                        </p:attrNameLst>
                                      </p:cBhvr>
                                      <p:to>
                                        <p:strVal val="visible"/>
                                      </p:to>
                                    </p:set>
                                    <p:anim calcmode="lin" valueType="num">
                                      <p:cBhvr>
                                        <p:cTn id="24" dur="500" fill="hold"/>
                                        <p:tgtEl>
                                          <p:spTgt spid="98306">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98306">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9830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98306">
                                            <p:txEl>
                                              <p:pRg st="5" end="5"/>
                                            </p:txEl>
                                          </p:spTgt>
                                        </p:tgtEl>
                                        <p:attrNameLst>
                                          <p:attrName>style.visibility</p:attrName>
                                        </p:attrNameLst>
                                      </p:cBhvr>
                                      <p:to>
                                        <p:strVal val="visible"/>
                                      </p:to>
                                    </p:set>
                                    <p:anim calcmode="lin" valueType="num">
                                      <p:cBhvr>
                                        <p:cTn id="31" dur="500" fill="hold"/>
                                        <p:tgtEl>
                                          <p:spTgt spid="98306">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98306">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98306">
                                            <p:txEl>
                                              <p:pRg st="5" end="5"/>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98306">
                                            <p:txEl>
                                              <p:pRg st="6" end="6"/>
                                            </p:txEl>
                                          </p:spTgt>
                                        </p:tgtEl>
                                        <p:attrNameLst>
                                          <p:attrName>style.visibility</p:attrName>
                                        </p:attrNameLst>
                                      </p:cBhvr>
                                      <p:to>
                                        <p:strVal val="visible"/>
                                      </p:to>
                                    </p:set>
                                    <p:anim calcmode="lin" valueType="num">
                                      <p:cBhvr>
                                        <p:cTn id="36" dur="500" fill="hold"/>
                                        <p:tgtEl>
                                          <p:spTgt spid="98306">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98306">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98306">
                                            <p:txEl>
                                              <p:pRg st="6" end="6"/>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98306">
                                            <p:txEl>
                                              <p:pRg st="7" end="7"/>
                                            </p:txEl>
                                          </p:spTgt>
                                        </p:tgtEl>
                                        <p:attrNameLst>
                                          <p:attrName>style.visibility</p:attrName>
                                        </p:attrNameLst>
                                      </p:cBhvr>
                                      <p:to>
                                        <p:strVal val="visible"/>
                                      </p:to>
                                    </p:set>
                                    <p:anim calcmode="lin" valueType="num">
                                      <p:cBhvr>
                                        <p:cTn id="41" dur="500" fill="hold"/>
                                        <p:tgtEl>
                                          <p:spTgt spid="98306">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98306">
                                            <p:txEl>
                                              <p:pRg st="7" end="7"/>
                                            </p:txEl>
                                          </p:spTgt>
                                        </p:tgtEl>
                                        <p:attrNameLst>
                                          <p:attrName>ppt_h</p:attrName>
                                        </p:attrNameLst>
                                      </p:cBhvr>
                                      <p:tavLst>
                                        <p:tav tm="0">
                                          <p:val>
                                            <p:fltVal val="0"/>
                                          </p:val>
                                        </p:tav>
                                        <p:tav tm="100000">
                                          <p:val>
                                            <p:strVal val="#ppt_h"/>
                                          </p:val>
                                        </p:tav>
                                      </p:tavLst>
                                    </p:anim>
                                    <p:animEffect transition="in" filter="fade">
                                      <p:cBhvr>
                                        <p:cTn id="43" dur="500"/>
                                        <p:tgtEl>
                                          <p:spTgt spid="9830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a:spLocks noChangeArrowheads="1"/>
          </p:cNvSpPr>
          <p:nvPr/>
        </p:nvSpPr>
        <p:spPr bwMode="auto">
          <a:xfrm>
            <a:off x="533400" y="609600"/>
            <a:ext cx="83058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5000"/>
              </a:lnSpc>
            </a:pPr>
            <a:r>
              <a:rPr lang="en-US" altLang="zh-CN" sz="3200" b="1">
                <a:latin typeface="Times New Roman" panose="02020603050405020304" pitchFamily="18" charset="0"/>
                <a:ea typeface="黑体" panose="02010609060101010101" pitchFamily="49" charset="-122"/>
              </a:rPr>
              <a:t>6. When the lanterns are </a:t>
            </a:r>
            <a:r>
              <a:rPr lang="en-US" altLang="zh-CN" sz="3200" b="1">
                <a:solidFill>
                  <a:srgbClr val="FF0000"/>
                </a:solidFill>
                <a:latin typeface="Times New Roman" panose="02020603050405020304" pitchFamily="18" charset="0"/>
                <a:ea typeface="黑体" panose="02010609060101010101" pitchFamily="49" charset="-122"/>
              </a:rPr>
              <a:t>lit</a:t>
            </a:r>
            <a:r>
              <a:rPr lang="en-US" altLang="zh-CN" sz="3200" b="1">
                <a:latin typeface="Times New Roman" panose="02020603050405020304" pitchFamily="18" charset="0"/>
                <a:ea typeface="黑体" panose="02010609060101010101" pitchFamily="49" charset="-122"/>
              </a:rPr>
              <a:t>, they slowly </a:t>
            </a:r>
            <a:r>
              <a:rPr lang="en-US" altLang="zh-CN" sz="3200" b="1">
                <a:solidFill>
                  <a:srgbClr val="FF0000"/>
                </a:solidFill>
                <a:latin typeface="Times New Roman" panose="02020603050405020304" pitchFamily="18" charset="0"/>
                <a:ea typeface="黑体" panose="02010609060101010101" pitchFamily="49" charset="-122"/>
              </a:rPr>
              <a:t>rise into</a:t>
            </a:r>
            <a:r>
              <a:rPr lang="en-US" altLang="zh-CN" sz="3200" b="1">
                <a:latin typeface="Times New Roman" panose="02020603050405020304" pitchFamily="18" charset="0"/>
                <a:ea typeface="黑体" panose="02010609060101010101" pitchFamily="49" charset="-122"/>
              </a:rPr>
              <a:t> the air like small hot-air balloons for all to see. </a:t>
            </a:r>
            <a:r>
              <a:rPr lang="zh-CN" altLang="en-US" sz="3200" b="1">
                <a:latin typeface="Times New Roman" panose="02020603050405020304" pitchFamily="18" charset="0"/>
                <a:ea typeface="黑体" panose="02010609060101010101" pitchFamily="49" charset="-122"/>
              </a:rPr>
              <a:t>孔明灯被点燃后会慢慢上升到空中</a:t>
            </a:r>
            <a:r>
              <a:rPr lang="en-US" altLang="zh-CN" sz="3200" b="1">
                <a:latin typeface="Times New Roman" panose="02020603050405020304" pitchFamily="18" charset="0"/>
                <a:ea typeface="黑体" panose="02010609060101010101" pitchFamily="49" charset="-122"/>
              </a:rPr>
              <a:t>,</a:t>
            </a:r>
            <a:r>
              <a:rPr lang="zh-CN" altLang="en-US" sz="3200" b="1">
                <a:latin typeface="Times New Roman" panose="02020603050405020304" pitchFamily="18" charset="0"/>
                <a:ea typeface="黑体" panose="02010609060101010101" pitchFamily="49" charset="-122"/>
              </a:rPr>
              <a:t>像小型的热气球</a:t>
            </a:r>
            <a:r>
              <a:rPr lang="en-US" altLang="zh-CN" sz="3200" b="1">
                <a:latin typeface="Times New Roman" panose="02020603050405020304" pitchFamily="18" charset="0"/>
                <a:ea typeface="黑体" panose="02010609060101010101" pitchFamily="49" charset="-122"/>
              </a:rPr>
              <a:t>,</a:t>
            </a:r>
            <a:r>
              <a:rPr lang="zh-CN" altLang="en-US" sz="3200" b="1">
                <a:latin typeface="Times New Roman" panose="02020603050405020304" pitchFamily="18" charset="0"/>
                <a:ea typeface="黑体" panose="02010609060101010101" pitchFamily="49" charset="-122"/>
              </a:rPr>
              <a:t>能被所有人看见。</a:t>
            </a:r>
          </a:p>
          <a:p>
            <a:pPr algn="l">
              <a:lnSpc>
                <a:spcPct val="125000"/>
              </a:lnSpc>
            </a:pPr>
            <a:r>
              <a:rPr lang="en-US" altLang="zh-CN" sz="3200" b="1">
                <a:latin typeface="Times New Roman" panose="02020603050405020304" pitchFamily="18" charset="0"/>
                <a:ea typeface="黑体" panose="02010609060101010101" pitchFamily="49" charset="-122"/>
              </a:rPr>
              <a:t>(1)</a:t>
            </a:r>
            <a:r>
              <a:rPr lang="zh-CN" altLang="en-US" sz="3200" b="1">
                <a:latin typeface="Times New Roman" panose="02020603050405020304" pitchFamily="18" charset="0"/>
                <a:ea typeface="黑体" panose="02010609060101010101" pitchFamily="49" charset="-122"/>
              </a:rPr>
              <a:t>时间状语从句中，谓语</a:t>
            </a:r>
            <a:r>
              <a:rPr lang="en-US" altLang="zh-CN" sz="3200" b="1">
                <a:latin typeface="Times New Roman" panose="02020603050405020304" pitchFamily="18" charset="0"/>
                <a:ea typeface="黑体" panose="02010609060101010101" pitchFamily="49" charset="-122"/>
              </a:rPr>
              <a:t>are lit</a:t>
            </a:r>
            <a:r>
              <a:rPr lang="zh-CN" altLang="en-US" sz="3200" b="1">
                <a:latin typeface="Times New Roman" panose="02020603050405020304" pitchFamily="18" charset="0"/>
                <a:ea typeface="黑体" panose="02010609060101010101" pitchFamily="49" charset="-122"/>
              </a:rPr>
              <a:t>是被动语态结 </a:t>
            </a:r>
          </a:p>
          <a:p>
            <a:pPr algn="l">
              <a:lnSpc>
                <a:spcPct val="125000"/>
              </a:lnSpc>
            </a:pPr>
            <a:r>
              <a:rPr lang="zh-CN" altLang="en-US" sz="3200" b="1">
                <a:latin typeface="Times New Roman" panose="02020603050405020304" pitchFamily="18" charset="0"/>
                <a:ea typeface="黑体" panose="02010609060101010101" pitchFamily="49" charset="-122"/>
              </a:rPr>
              <a:t>    构，意为“被点燃”。</a:t>
            </a:r>
            <a:r>
              <a:rPr lang="en-US" altLang="zh-CN" sz="3200" b="1">
                <a:solidFill>
                  <a:srgbClr val="FF0066"/>
                </a:solidFill>
                <a:latin typeface="Times New Roman" panose="02020603050405020304" pitchFamily="18" charset="0"/>
                <a:ea typeface="黑体" panose="02010609060101010101" pitchFamily="49" charset="-122"/>
              </a:rPr>
              <a:t>light</a:t>
            </a:r>
            <a:r>
              <a:rPr lang="zh-CN" altLang="en-US" sz="3200" b="1">
                <a:solidFill>
                  <a:srgbClr val="FF0066"/>
                </a:solidFill>
                <a:latin typeface="Times New Roman" panose="02020603050405020304" pitchFamily="18" charset="0"/>
                <a:ea typeface="黑体" panose="02010609060101010101" pitchFamily="49" charset="-122"/>
              </a:rPr>
              <a:t>作及物动词时，</a:t>
            </a:r>
          </a:p>
          <a:p>
            <a:pPr algn="l">
              <a:lnSpc>
                <a:spcPct val="125000"/>
              </a:lnSpc>
            </a:pPr>
            <a:r>
              <a:rPr lang="zh-CN" altLang="en-US" sz="3200" b="1">
                <a:solidFill>
                  <a:srgbClr val="FF0066"/>
                </a:solidFill>
                <a:latin typeface="Times New Roman" panose="02020603050405020304" pitchFamily="18" charset="0"/>
                <a:ea typeface="黑体" panose="02010609060101010101" pitchFamily="49" charset="-122"/>
              </a:rPr>
              <a:t>    意为“点燃”，过去式和过去分词都是</a:t>
            </a:r>
            <a:r>
              <a:rPr lang="en-US" altLang="zh-CN" sz="3200" b="1">
                <a:solidFill>
                  <a:srgbClr val="FF0066"/>
                </a:solidFill>
                <a:latin typeface="Times New Roman" panose="02020603050405020304" pitchFamily="18" charset="0"/>
                <a:ea typeface="黑体" panose="02010609060101010101" pitchFamily="49" charset="-122"/>
              </a:rPr>
              <a:t>lit</a:t>
            </a:r>
            <a:r>
              <a:rPr lang="zh-CN" altLang="en-US" sz="3200" b="1">
                <a:solidFill>
                  <a:srgbClr val="FF0066"/>
                </a:solidFill>
                <a:latin typeface="Times New Roman" panose="02020603050405020304" pitchFamily="18" charset="0"/>
                <a:ea typeface="黑体" panose="02010609060101010101" pitchFamily="49" charset="-122"/>
              </a:rPr>
              <a:t>。</a:t>
            </a:r>
          </a:p>
          <a:p>
            <a:pPr algn="l">
              <a:lnSpc>
                <a:spcPct val="12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He lit a cigarette and began to smoke.</a:t>
            </a:r>
          </a:p>
          <a:p>
            <a:pPr algn="l">
              <a:lnSpc>
                <a:spcPct val="12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他点着了 一支烟开始抽起来。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9330">
                                            <p:txEl>
                                              <p:pRg st="1" end="1"/>
                                            </p:txEl>
                                          </p:spTgt>
                                        </p:tgtEl>
                                        <p:attrNameLst>
                                          <p:attrName>style.visibility</p:attrName>
                                        </p:attrNameLst>
                                      </p:cBhvr>
                                      <p:to>
                                        <p:strVal val="visible"/>
                                      </p:to>
                                    </p:set>
                                    <p:anim to="" calcmode="lin" valueType="num">
                                      <p:cBhvr>
                                        <p:cTn id="7" dur="1" fill="hold"/>
                                        <p:tgtEl>
                                          <p:spTgt spid="99330">
                                            <p:txEl>
                                              <p:pRg st="1" end="1"/>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99330">
                                            <p:txEl>
                                              <p:pRg st="2" end="2"/>
                                            </p:txEl>
                                          </p:spTgt>
                                        </p:tgtEl>
                                        <p:attrNameLst>
                                          <p:attrName>style.visibility</p:attrName>
                                        </p:attrNameLst>
                                      </p:cBhvr>
                                      <p:to>
                                        <p:strVal val="visible"/>
                                      </p:to>
                                    </p:set>
                                    <p:anim to="" calcmode="lin" valueType="num">
                                      <p:cBhvr>
                                        <p:cTn id="10" dur="1" fill="hold"/>
                                        <p:tgtEl>
                                          <p:spTgt spid="99330">
                                            <p:txEl>
                                              <p:pRg st="2" end="2"/>
                                            </p:txEl>
                                          </p:spTgt>
                                        </p:tgtEl>
                                      </p:cBhvr>
                                    </p:anim>
                                  </p:childTnLst>
                                </p:cTn>
                              </p:par>
                              <p:par>
                                <p:cTn id="11" presetID="24" presetClass="entr" presetSubtype="0" fill="hold" nodeType="withEffect">
                                  <p:stCondLst>
                                    <p:cond delay="0"/>
                                  </p:stCondLst>
                                  <p:childTnLst>
                                    <p:set>
                                      <p:cBhvr>
                                        <p:cTn id="12" dur="1" fill="hold">
                                          <p:stCondLst>
                                            <p:cond delay="0"/>
                                          </p:stCondLst>
                                        </p:cTn>
                                        <p:tgtEl>
                                          <p:spTgt spid="99330">
                                            <p:txEl>
                                              <p:pRg st="3" end="3"/>
                                            </p:txEl>
                                          </p:spTgt>
                                        </p:tgtEl>
                                        <p:attrNameLst>
                                          <p:attrName>style.visibility</p:attrName>
                                        </p:attrNameLst>
                                      </p:cBhvr>
                                      <p:to>
                                        <p:strVal val="visible"/>
                                      </p:to>
                                    </p:set>
                                    <p:anim to="" calcmode="lin" valueType="num">
                                      <p:cBhvr>
                                        <p:cTn id="13" dur="1" fill="hold"/>
                                        <p:tgtEl>
                                          <p:spTgt spid="99330">
                                            <p:txEl>
                                              <p:pRg st="3" end="3"/>
                                            </p:txEl>
                                          </p:spTgt>
                                        </p:tgtEl>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99330">
                                            <p:txEl>
                                              <p:pRg st="4" end="4"/>
                                            </p:txEl>
                                          </p:spTgt>
                                        </p:tgtEl>
                                        <p:attrNameLst>
                                          <p:attrName>style.visibility</p:attrName>
                                        </p:attrNameLst>
                                      </p:cBhvr>
                                      <p:to>
                                        <p:strVal val="visible"/>
                                      </p:to>
                                    </p:set>
                                    <p:anim to="" calcmode="lin" valueType="num">
                                      <p:cBhvr>
                                        <p:cTn id="18" dur="1" fill="hold"/>
                                        <p:tgtEl>
                                          <p:spTgt spid="99330">
                                            <p:txEl>
                                              <p:pRg st="4" end="4"/>
                                            </p:txEl>
                                          </p:spTgt>
                                        </p:tgtEl>
                                      </p:cBhvr>
                                    </p:anim>
                                  </p:childTnLst>
                                </p:cTn>
                              </p:par>
                              <p:par>
                                <p:cTn id="19" presetID="24" presetClass="entr" presetSubtype="0" fill="hold" nodeType="withEffect">
                                  <p:stCondLst>
                                    <p:cond delay="0"/>
                                  </p:stCondLst>
                                  <p:childTnLst>
                                    <p:set>
                                      <p:cBhvr>
                                        <p:cTn id="20" dur="1" fill="hold">
                                          <p:stCondLst>
                                            <p:cond delay="0"/>
                                          </p:stCondLst>
                                        </p:cTn>
                                        <p:tgtEl>
                                          <p:spTgt spid="99330">
                                            <p:txEl>
                                              <p:pRg st="5" end="5"/>
                                            </p:txEl>
                                          </p:spTgt>
                                        </p:tgtEl>
                                        <p:attrNameLst>
                                          <p:attrName>style.visibility</p:attrName>
                                        </p:attrNameLst>
                                      </p:cBhvr>
                                      <p:to>
                                        <p:strVal val="visible"/>
                                      </p:to>
                                    </p:set>
                                    <p:anim to="" calcmode="lin" valueType="num">
                                      <p:cBhvr>
                                        <p:cTn id="21" dur="1" fill="hold"/>
                                        <p:tgtEl>
                                          <p:spTgt spid="99330">
                                            <p:txEl>
                                              <p:pRg st="5" end="5"/>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p:cNvSpPr>
            <a:spLocks noChangeArrowheads="1"/>
          </p:cNvSpPr>
          <p:nvPr/>
        </p:nvSpPr>
        <p:spPr bwMode="auto">
          <a:xfrm>
            <a:off x="838200" y="1295400"/>
            <a:ext cx="7620000" cy="398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60000"/>
              </a:lnSpc>
            </a:pPr>
            <a:r>
              <a:rPr lang="en-US" altLang="zh-CN" sz="3200" b="1">
                <a:latin typeface="Times New Roman" panose="02020603050405020304" pitchFamily="18" charset="0"/>
                <a:ea typeface="黑体" panose="02010609060101010101" pitchFamily="49" charset="-122"/>
              </a:rPr>
              <a:t>   </a:t>
            </a:r>
            <a:r>
              <a:rPr lang="en-US" altLang="zh-CN" sz="3200" b="1">
                <a:solidFill>
                  <a:srgbClr val="FF0066"/>
                </a:solidFill>
                <a:latin typeface="Times New Roman" panose="02020603050405020304" pitchFamily="18" charset="0"/>
                <a:ea typeface="黑体" panose="02010609060101010101" pitchFamily="49" charset="-122"/>
              </a:rPr>
              <a:t>(2) rise into</a:t>
            </a:r>
            <a:r>
              <a:rPr lang="zh-TW" altLang="en-US" sz="3200" b="1">
                <a:solidFill>
                  <a:srgbClr val="FF0066"/>
                </a:solidFill>
                <a:latin typeface="Times New Roman" panose="02020603050405020304" pitchFamily="18" charset="0"/>
                <a:ea typeface="黑体" panose="02010609060101010101" pitchFamily="49" charset="-122"/>
              </a:rPr>
              <a:t>意为“上升到；升人”。</a:t>
            </a:r>
            <a:endParaRPr lang="zh-TW" altLang="zh-CN" sz="3200" b="1">
              <a:solidFill>
                <a:srgbClr val="FF0066"/>
              </a:solidFill>
              <a:latin typeface="Times New Roman" panose="02020603050405020304" pitchFamily="18" charset="0"/>
              <a:ea typeface="黑体" panose="02010609060101010101" pitchFamily="49" charset="-122"/>
            </a:endParaRPr>
          </a:p>
          <a:p>
            <a:pPr algn="l">
              <a:lnSpc>
                <a:spcPct val="160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Chang’e-3 rose into space within  </a:t>
            </a:r>
          </a:p>
          <a:p>
            <a:pPr algn="l">
              <a:lnSpc>
                <a:spcPct val="160000"/>
              </a:lnSpc>
            </a:pPr>
            <a:r>
              <a:rPr lang="en-US" altLang="zh-CN" sz="3200" b="1">
                <a:latin typeface="Times New Roman" panose="02020603050405020304" pitchFamily="18" charset="0"/>
                <a:ea typeface="黑体" panose="02010609060101010101" pitchFamily="49" charset="-122"/>
              </a:rPr>
              <a:t>   seconds.    </a:t>
            </a:r>
          </a:p>
          <a:p>
            <a:pPr algn="l">
              <a:lnSpc>
                <a:spcPct val="160000"/>
              </a:lnSpc>
            </a:pPr>
            <a:r>
              <a:rPr lang="en-US"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短短几秒钟之内，“嫦娥三号”升入</a:t>
            </a:r>
            <a:r>
              <a:rPr lang="zh-TW" altLang="zh-CN" sz="3200" b="1">
                <a:latin typeface="Times New Roman" panose="02020603050405020304" pitchFamily="18" charset="0"/>
                <a:ea typeface="黑体" panose="02010609060101010101" pitchFamily="49" charset="-122"/>
              </a:rPr>
              <a:t> </a:t>
            </a:r>
            <a:endParaRPr lang="zh-TW" altLang="en-US" sz="3200" b="1">
              <a:latin typeface="Times New Roman" panose="02020603050405020304" pitchFamily="18" charset="0"/>
              <a:ea typeface="黑体" panose="02010609060101010101" pitchFamily="49" charset="-122"/>
            </a:endParaRPr>
          </a:p>
          <a:p>
            <a:pPr algn="l">
              <a:lnSpc>
                <a:spcPct val="160000"/>
              </a:lnSpc>
            </a:pPr>
            <a:r>
              <a:rPr lang="zh-CN" altLang="en-US"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太</a:t>
            </a:r>
            <a:r>
              <a:rPr lang="zh-CN" altLang="en-US" sz="3200" b="1">
                <a:latin typeface="Times New Roman" panose="02020603050405020304" pitchFamily="18" charset="0"/>
                <a:ea typeface="黑体" panose="02010609060101010101" pitchFamily="49" charset="-122"/>
              </a:rPr>
              <a:t>空。</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a:spLocks noChangeArrowheads="1"/>
          </p:cNvSpPr>
          <p:nvPr/>
        </p:nvSpPr>
        <p:spPr bwMode="auto">
          <a:xfrm>
            <a:off x="685800" y="762000"/>
            <a:ext cx="8153400" cy="476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60000"/>
              </a:lnSpc>
            </a:pPr>
            <a:r>
              <a:rPr lang="en-US" altLang="zh-CN" sz="3200" b="1">
                <a:latin typeface="Times New Roman" panose="02020603050405020304" pitchFamily="18" charset="0"/>
                <a:ea typeface="黑体" panose="02010609060101010101" pitchFamily="49" charset="-122"/>
              </a:rPr>
              <a:t>7. They are seen </a:t>
            </a:r>
            <a:r>
              <a:rPr lang="en-US" altLang="zh-CN" sz="3200" b="1">
                <a:solidFill>
                  <a:srgbClr val="FF0000"/>
                </a:solidFill>
                <a:latin typeface="Times New Roman" panose="02020603050405020304" pitchFamily="18" charset="0"/>
                <a:ea typeface="黑体" panose="02010609060101010101" pitchFamily="49" charset="-122"/>
              </a:rPr>
              <a:t>as</a:t>
            </a:r>
            <a:r>
              <a:rPr lang="en-US" altLang="zh-CN" sz="3200" b="1">
                <a:latin typeface="Times New Roman" panose="02020603050405020304" pitchFamily="18" charset="0"/>
                <a:ea typeface="黑体" panose="02010609060101010101" pitchFamily="49" charset="-122"/>
              </a:rPr>
              <a:t> bright symbols of happiness and good wishes.</a:t>
            </a:r>
          </a:p>
          <a:p>
            <a:pPr algn="l">
              <a:lnSpc>
                <a:spcPct val="160000"/>
              </a:lnSpc>
            </a:pPr>
            <a:r>
              <a:rPr lang="zh-CN" altLang="en-US" sz="3200" b="1">
                <a:latin typeface="Times New Roman" panose="02020603050405020304" pitchFamily="18" charset="0"/>
                <a:ea typeface="黑体" panose="02010609060101010101" pitchFamily="49" charset="-122"/>
              </a:rPr>
              <a:t>它们被看作是幸福和美好祝福的光明的象征。</a:t>
            </a:r>
          </a:p>
          <a:p>
            <a:pPr algn="l">
              <a:lnSpc>
                <a:spcPct val="160000"/>
              </a:lnSpc>
            </a:pPr>
            <a:r>
              <a:rPr lang="zh-CN" altLang="en-US" sz="3200" b="1">
                <a:latin typeface="Times New Roman" panose="02020603050405020304" pitchFamily="18" charset="0"/>
                <a:ea typeface="黑体" panose="02010609060101010101" pitchFamily="49" charset="-122"/>
              </a:rPr>
              <a:t>    </a:t>
            </a:r>
            <a:r>
              <a:rPr lang="en-US" altLang="zh-CN" sz="3200" b="1">
                <a:solidFill>
                  <a:srgbClr val="FF0066"/>
                </a:solidFill>
                <a:latin typeface="Times New Roman" panose="02020603050405020304" pitchFamily="18" charset="0"/>
                <a:ea typeface="黑体" panose="02010609060101010101" pitchFamily="49" charset="-122"/>
              </a:rPr>
              <a:t>as</a:t>
            </a:r>
            <a:r>
              <a:rPr lang="zh-CN" altLang="en-US" sz="3200" b="1">
                <a:solidFill>
                  <a:srgbClr val="FF0066"/>
                </a:solidFill>
                <a:latin typeface="Times New Roman" panose="02020603050405020304" pitchFamily="18" charset="0"/>
                <a:ea typeface="黑体" panose="02010609060101010101" pitchFamily="49" charset="-122"/>
              </a:rPr>
              <a:t>介词，意为“作为</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当作”。</a:t>
            </a:r>
          </a:p>
          <a:p>
            <a:pPr algn="l">
              <a:lnSpc>
                <a:spcPct val="160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He works in the school as a teacher of math. </a:t>
            </a:r>
            <a:r>
              <a:rPr lang="zh-CN" altLang="en-US" sz="3200" b="1">
                <a:latin typeface="Times New Roman" panose="02020603050405020304" pitchFamily="18" charset="0"/>
                <a:ea typeface="黑体" panose="02010609060101010101" pitchFamily="49" charset="-122"/>
              </a:rPr>
              <a:t>他在学校里担任数学教师。</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1378">
                                            <p:txEl>
                                              <p:pRg st="2" end="2"/>
                                            </p:txEl>
                                          </p:spTgt>
                                        </p:tgtEl>
                                        <p:attrNameLst>
                                          <p:attrName>style.visibility</p:attrName>
                                        </p:attrNameLst>
                                      </p:cBhvr>
                                      <p:to>
                                        <p:strVal val="visible"/>
                                      </p:to>
                                    </p:set>
                                    <p:anim to="" calcmode="lin" valueType="num">
                                      <p:cBhvr>
                                        <p:cTn id="7" dur="1" fill="hold"/>
                                        <p:tgtEl>
                                          <p:spTgt spid="101378">
                                            <p:txEl>
                                              <p:pRg st="2" end="2"/>
                                            </p:txEl>
                                          </p:spTgt>
                                        </p:tgtEl>
                                      </p:cBhvr>
                                    </p:anim>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01378">
                                            <p:txEl>
                                              <p:pRg st="3" end="3"/>
                                            </p:txEl>
                                          </p:spTgt>
                                        </p:tgtEl>
                                        <p:attrNameLst>
                                          <p:attrName>style.visibility</p:attrName>
                                        </p:attrNameLst>
                                      </p:cBhvr>
                                      <p:to>
                                        <p:strVal val="visible"/>
                                      </p:to>
                                    </p:set>
                                    <p:animEffect transition="in" filter="wipe(down)">
                                      <p:cBhvr>
                                        <p:cTn id="12" dur="580">
                                          <p:stCondLst>
                                            <p:cond delay="0"/>
                                          </p:stCondLst>
                                        </p:cTn>
                                        <p:tgtEl>
                                          <p:spTgt spid="101378">
                                            <p:txEl>
                                              <p:pRg st="3" end="3"/>
                                            </p:txEl>
                                          </p:spTgt>
                                        </p:tgtEl>
                                      </p:cBhvr>
                                    </p:animEffect>
                                    <p:anim calcmode="lin" valueType="num">
                                      <p:cBhvr>
                                        <p:cTn id="13" dur="1822" tmFilter="0,0; 0.14,0.36; 0.43,0.73; 0.71,0.91; 1.0,1.0">
                                          <p:stCondLst>
                                            <p:cond delay="0"/>
                                          </p:stCondLst>
                                        </p:cTn>
                                        <p:tgtEl>
                                          <p:spTgt spid="101378">
                                            <p:txEl>
                                              <p:pRg st="3" end="3"/>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1378">
                                            <p:txEl>
                                              <p:pRg st="3" end="3"/>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1378">
                                            <p:txEl>
                                              <p:pRg st="3" end="3"/>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1378">
                                            <p:txEl>
                                              <p:pRg st="3" end="3"/>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1378">
                                            <p:txEl>
                                              <p:pRg st="3" end="3"/>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101378">
                                            <p:txEl>
                                              <p:pRg st="3" end="3"/>
                                            </p:txEl>
                                          </p:spTgt>
                                        </p:tgtEl>
                                      </p:cBhvr>
                                      <p:to x="100000" y="60000"/>
                                    </p:animScale>
                                    <p:animScale>
                                      <p:cBhvr>
                                        <p:cTn id="19" dur="166" decel="50000">
                                          <p:stCondLst>
                                            <p:cond delay="676"/>
                                          </p:stCondLst>
                                        </p:cTn>
                                        <p:tgtEl>
                                          <p:spTgt spid="101378">
                                            <p:txEl>
                                              <p:pRg st="3" end="3"/>
                                            </p:txEl>
                                          </p:spTgt>
                                        </p:tgtEl>
                                      </p:cBhvr>
                                      <p:to x="100000" y="100000"/>
                                    </p:animScale>
                                    <p:animScale>
                                      <p:cBhvr>
                                        <p:cTn id="20" dur="26">
                                          <p:stCondLst>
                                            <p:cond delay="1312"/>
                                          </p:stCondLst>
                                        </p:cTn>
                                        <p:tgtEl>
                                          <p:spTgt spid="101378">
                                            <p:txEl>
                                              <p:pRg st="3" end="3"/>
                                            </p:txEl>
                                          </p:spTgt>
                                        </p:tgtEl>
                                      </p:cBhvr>
                                      <p:to x="100000" y="80000"/>
                                    </p:animScale>
                                    <p:animScale>
                                      <p:cBhvr>
                                        <p:cTn id="21" dur="166" decel="50000">
                                          <p:stCondLst>
                                            <p:cond delay="1338"/>
                                          </p:stCondLst>
                                        </p:cTn>
                                        <p:tgtEl>
                                          <p:spTgt spid="101378">
                                            <p:txEl>
                                              <p:pRg st="3" end="3"/>
                                            </p:txEl>
                                          </p:spTgt>
                                        </p:tgtEl>
                                      </p:cBhvr>
                                      <p:to x="100000" y="100000"/>
                                    </p:animScale>
                                    <p:animScale>
                                      <p:cBhvr>
                                        <p:cTn id="22" dur="26">
                                          <p:stCondLst>
                                            <p:cond delay="1642"/>
                                          </p:stCondLst>
                                        </p:cTn>
                                        <p:tgtEl>
                                          <p:spTgt spid="101378">
                                            <p:txEl>
                                              <p:pRg st="3" end="3"/>
                                            </p:txEl>
                                          </p:spTgt>
                                        </p:tgtEl>
                                      </p:cBhvr>
                                      <p:to x="100000" y="90000"/>
                                    </p:animScale>
                                    <p:animScale>
                                      <p:cBhvr>
                                        <p:cTn id="23" dur="166" decel="50000">
                                          <p:stCondLst>
                                            <p:cond delay="1668"/>
                                          </p:stCondLst>
                                        </p:cTn>
                                        <p:tgtEl>
                                          <p:spTgt spid="101378">
                                            <p:txEl>
                                              <p:pRg st="3" end="3"/>
                                            </p:txEl>
                                          </p:spTgt>
                                        </p:tgtEl>
                                      </p:cBhvr>
                                      <p:to x="100000" y="100000"/>
                                    </p:animScale>
                                    <p:animScale>
                                      <p:cBhvr>
                                        <p:cTn id="24" dur="26">
                                          <p:stCondLst>
                                            <p:cond delay="1808"/>
                                          </p:stCondLst>
                                        </p:cTn>
                                        <p:tgtEl>
                                          <p:spTgt spid="101378">
                                            <p:txEl>
                                              <p:pRg st="3" end="3"/>
                                            </p:txEl>
                                          </p:spTgt>
                                        </p:tgtEl>
                                      </p:cBhvr>
                                      <p:to x="100000" y="95000"/>
                                    </p:animScale>
                                    <p:animScale>
                                      <p:cBhvr>
                                        <p:cTn id="25" dur="166" decel="50000">
                                          <p:stCondLst>
                                            <p:cond delay="1834"/>
                                          </p:stCondLst>
                                        </p:cTn>
                                        <p:tgtEl>
                                          <p:spTgt spid="101378">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WordArt 4"/>
          <p:cNvSpPr>
            <a:spLocks noChangeArrowheads="1" noChangeShapeType="1" noTextEdit="1"/>
          </p:cNvSpPr>
          <p:nvPr/>
        </p:nvSpPr>
        <p:spPr bwMode="auto">
          <a:xfrm>
            <a:off x="2514600" y="533400"/>
            <a:ext cx="3552825" cy="504825"/>
          </a:xfrm>
          <a:prstGeom prst="rect">
            <a:avLst/>
          </a:prstGeom>
        </p:spPr>
        <p:txBody>
          <a:bodyPr wrap="none" fromWordArt="1">
            <a:prstTxWarp prst="textPlain">
              <a:avLst>
                <a:gd name="adj" fmla="val 50000"/>
              </a:avLst>
            </a:prstTxWarp>
          </a:bodyPr>
          <a:lstStyle/>
          <a:p>
            <a:pPr>
              <a:defRPr/>
            </a:pPr>
            <a:r>
              <a:rPr lang="en-US" altLang="zh-CN" sz="40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as</a:t>
            </a:r>
            <a:r>
              <a:rPr lang="zh-CN" altLang="en-US" sz="40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作连词的用法</a:t>
            </a:r>
          </a:p>
        </p:txBody>
      </p:sp>
      <p:sp>
        <p:nvSpPr>
          <p:cNvPr id="102403" name="WordArt 5" descr="白色大理石"/>
          <p:cNvSpPr>
            <a:spLocks noChangeArrowheads="1" noChangeShapeType="1" noTextEdit="1"/>
          </p:cNvSpPr>
          <p:nvPr/>
        </p:nvSpPr>
        <p:spPr bwMode="auto">
          <a:xfrm>
            <a:off x="762000" y="533400"/>
            <a:ext cx="1514475" cy="5048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zh-CN" altLang="en-US" sz="4000" b="1"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拓展：</a:t>
            </a:r>
          </a:p>
        </p:txBody>
      </p:sp>
      <p:sp>
        <p:nvSpPr>
          <p:cNvPr id="102404" name="Rectangle 9"/>
          <p:cNvSpPr>
            <a:spLocks noChangeArrowheads="1"/>
          </p:cNvSpPr>
          <p:nvPr/>
        </p:nvSpPr>
        <p:spPr bwMode="auto">
          <a:xfrm>
            <a:off x="457200" y="1219200"/>
            <a:ext cx="8305800" cy="513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5000"/>
              </a:lnSpc>
            </a:pPr>
            <a:r>
              <a:rPr lang="en-US" altLang="zh-CN" sz="3200" b="1">
                <a:solidFill>
                  <a:srgbClr val="0000FF"/>
                </a:solidFill>
                <a:latin typeface="Times New Roman" panose="02020603050405020304" pitchFamily="18" charset="0"/>
                <a:ea typeface="黑体" panose="02010609060101010101" pitchFamily="49" charset="-122"/>
              </a:rPr>
              <a:t>(1) </a:t>
            </a:r>
            <a:r>
              <a:rPr lang="en-US" altLang="zh-CN" sz="3200" b="1">
                <a:solidFill>
                  <a:srgbClr val="FF0000"/>
                </a:solidFill>
                <a:latin typeface="Times New Roman" panose="02020603050405020304" pitchFamily="18" charset="0"/>
                <a:ea typeface="黑体" panose="02010609060101010101" pitchFamily="49" charset="-122"/>
              </a:rPr>
              <a:t>as </a:t>
            </a:r>
            <a:r>
              <a:rPr lang="zh-CN" altLang="en-US" sz="3200" b="1">
                <a:solidFill>
                  <a:srgbClr val="FF0000"/>
                </a:solidFill>
                <a:latin typeface="Times New Roman" panose="02020603050405020304" pitchFamily="18" charset="0"/>
                <a:ea typeface="黑体" panose="02010609060101010101" pitchFamily="49" charset="-122"/>
              </a:rPr>
              <a:t>意为“因为；由于”引导</a:t>
            </a:r>
            <a:r>
              <a:rPr lang="zh-CN" altLang="en-US" sz="3200" b="1">
                <a:solidFill>
                  <a:srgbClr val="0000FF"/>
                </a:solidFill>
                <a:latin typeface="Times New Roman" panose="02020603050405020304" pitchFamily="18" charset="0"/>
                <a:ea typeface="黑体" panose="02010609060101010101" pitchFamily="49" charset="-122"/>
              </a:rPr>
              <a:t>原因状语从句</a:t>
            </a:r>
            <a:r>
              <a:rPr lang="zh-CN" altLang="en-US" sz="3200" b="1">
                <a:solidFill>
                  <a:srgbClr val="FF0000"/>
                </a:solidFill>
                <a:latin typeface="Times New Roman" panose="02020603050405020304" pitchFamily="18" charset="0"/>
                <a:ea typeface="黑体" panose="02010609060101010101" pitchFamily="49" charset="-122"/>
              </a:rPr>
              <a:t>。</a:t>
            </a:r>
          </a:p>
          <a:p>
            <a:pPr algn="l">
              <a:lnSpc>
                <a:spcPct val="11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You must hurry up as there is little time left.</a:t>
            </a:r>
          </a:p>
          <a:p>
            <a:pPr algn="l">
              <a:lnSpc>
                <a:spcPct val="11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你必须快点，因为剩下的时间不多了。</a:t>
            </a:r>
          </a:p>
          <a:p>
            <a:pPr algn="l">
              <a:lnSpc>
                <a:spcPct val="115000"/>
              </a:lnSpc>
            </a:pPr>
            <a:r>
              <a:rPr lang="en-US" altLang="zh-CN" sz="3200" b="1">
                <a:solidFill>
                  <a:srgbClr val="0000FF"/>
                </a:solidFill>
                <a:latin typeface="Times New Roman" panose="02020603050405020304" pitchFamily="18" charset="0"/>
                <a:ea typeface="黑体" panose="02010609060101010101" pitchFamily="49" charset="-122"/>
              </a:rPr>
              <a:t>(2) </a:t>
            </a:r>
            <a:r>
              <a:rPr lang="en-US" altLang="zh-CN" sz="3200" b="1">
                <a:solidFill>
                  <a:srgbClr val="FF0000"/>
                </a:solidFill>
                <a:latin typeface="Times New Roman" panose="02020603050405020304" pitchFamily="18" charset="0"/>
                <a:ea typeface="黑体" panose="02010609060101010101" pitchFamily="49" charset="-122"/>
              </a:rPr>
              <a:t>as </a:t>
            </a:r>
            <a:r>
              <a:rPr lang="zh-CN" altLang="en-US" sz="3200" b="1">
                <a:solidFill>
                  <a:srgbClr val="FF0000"/>
                </a:solidFill>
                <a:latin typeface="Times New Roman" panose="02020603050405020304" pitchFamily="18" charset="0"/>
                <a:ea typeface="黑体" panose="02010609060101010101" pitchFamily="49" charset="-122"/>
              </a:rPr>
              <a:t>意为“像；按照”引导</a:t>
            </a:r>
            <a:r>
              <a:rPr lang="zh-CN" altLang="en-US" sz="3200" b="1">
                <a:solidFill>
                  <a:srgbClr val="0000FF"/>
                </a:solidFill>
                <a:latin typeface="Times New Roman" panose="02020603050405020304" pitchFamily="18" charset="0"/>
                <a:ea typeface="黑体" panose="02010609060101010101" pitchFamily="49" charset="-122"/>
              </a:rPr>
              <a:t>方式状语从句</a:t>
            </a:r>
            <a:r>
              <a:rPr lang="zh-CN" altLang="en-US" sz="3200" b="1">
                <a:solidFill>
                  <a:srgbClr val="FF0000"/>
                </a:solidFill>
                <a:latin typeface="Times New Roman" panose="02020603050405020304" pitchFamily="18" charset="0"/>
                <a:ea typeface="黑体" panose="02010609060101010101" pitchFamily="49" charset="-122"/>
              </a:rPr>
              <a:t>。</a:t>
            </a:r>
          </a:p>
          <a:p>
            <a:pPr algn="l">
              <a:lnSpc>
                <a:spcPct val="11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You must do everything as I asked you to.</a:t>
            </a:r>
          </a:p>
          <a:p>
            <a:pPr algn="l">
              <a:lnSpc>
                <a:spcPct val="11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你必须按我要求的那样做每件事。</a:t>
            </a:r>
          </a:p>
          <a:p>
            <a:pPr algn="l">
              <a:lnSpc>
                <a:spcPct val="115000"/>
              </a:lnSpc>
            </a:pPr>
            <a:r>
              <a:rPr lang="en-US" altLang="zh-CN" sz="3200" b="1">
                <a:solidFill>
                  <a:srgbClr val="0000FF"/>
                </a:solidFill>
                <a:latin typeface="Times New Roman" panose="02020603050405020304" pitchFamily="18" charset="0"/>
                <a:ea typeface="黑体" panose="02010609060101010101" pitchFamily="49" charset="-122"/>
              </a:rPr>
              <a:t>(3) </a:t>
            </a:r>
            <a:r>
              <a:rPr lang="en-US" altLang="zh-CN" sz="3200" b="1">
                <a:solidFill>
                  <a:srgbClr val="FF0000"/>
                </a:solidFill>
                <a:latin typeface="Times New Roman" panose="02020603050405020304" pitchFamily="18" charset="0"/>
                <a:ea typeface="黑体" panose="02010609060101010101" pitchFamily="49" charset="-122"/>
              </a:rPr>
              <a:t>as </a:t>
            </a:r>
            <a:r>
              <a:rPr lang="zh-CN" altLang="en-US" sz="3200" b="1">
                <a:solidFill>
                  <a:srgbClr val="FF0000"/>
                </a:solidFill>
                <a:latin typeface="Times New Roman" panose="02020603050405020304" pitchFamily="18" charset="0"/>
                <a:ea typeface="黑体" panose="02010609060101010101" pitchFamily="49" charset="-122"/>
              </a:rPr>
              <a:t>意为“当</a:t>
            </a:r>
            <a:r>
              <a:rPr lang="en-US" altLang="zh-CN" sz="3200" b="1">
                <a:solidFill>
                  <a:srgbClr val="FF0000"/>
                </a:solidFill>
                <a:latin typeface="Times New Roman" panose="02020603050405020304" pitchFamily="18" charset="0"/>
                <a:ea typeface="黑体" panose="02010609060101010101" pitchFamily="49" charset="-122"/>
              </a:rPr>
              <a:t>……</a:t>
            </a:r>
            <a:r>
              <a:rPr lang="zh-CN" altLang="en-US" sz="3200" b="1">
                <a:solidFill>
                  <a:srgbClr val="FF0000"/>
                </a:solidFill>
                <a:latin typeface="Times New Roman" panose="02020603050405020304" pitchFamily="18" charset="0"/>
                <a:ea typeface="黑体" panose="02010609060101010101" pitchFamily="49" charset="-122"/>
              </a:rPr>
              <a:t>的时候；一边</a:t>
            </a:r>
            <a:r>
              <a:rPr lang="en-US" altLang="zh-CN" sz="3200" b="1">
                <a:solidFill>
                  <a:srgbClr val="FF0000"/>
                </a:solidFill>
                <a:latin typeface="Times New Roman" panose="02020603050405020304" pitchFamily="18" charset="0"/>
                <a:ea typeface="黑体" panose="02010609060101010101" pitchFamily="49" charset="-122"/>
              </a:rPr>
              <a:t>…</a:t>
            </a:r>
            <a:r>
              <a:rPr lang="zh-CN" altLang="en-US" sz="3200" b="1">
                <a:solidFill>
                  <a:srgbClr val="FF0000"/>
                </a:solidFill>
                <a:latin typeface="Times New Roman" panose="02020603050405020304" pitchFamily="18" charset="0"/>
                <a:ea typeface="黑体" panose="02010609060101010101" pitchFamily="49" charset="-122"/>
              </a:rPr>
              <a:t>一边</a:t>
            </a:r>
            <a:r>
              <a:rPr lang="en-US" altLang="zh-CN" sz="3200" b="1">
                <a:solidFill>
                  <a:srgbClr val="FF0000"/>
                </a:solidFill>
                <a:latin typeface="Times New Roman" panose="02020603050405020304" pitchFamily="18" charset="0"/>
                <a:ea typeface="黑体" panose="02010609060101010101" pitchFamily="49" charset="-122"/>
              </a:rPr>
              <a:t>…”</a:t>
            </a:r>
            <a:r>
              <a:rPr lang="zh-CN" altLang="en-US" sz="3200" b="1">
                <a:solidFill>
                  <a:srgbClr val="FF0000"/>
                </a:solidFill>
                <a:latin typeface="Times New Roman" panose="02020603050405020304" pitchFamily="18" charset="0"/>
                <a:ea typeface="黑体" panose="02010609060101010101" pitchFamily="49" charset="-122"/>
              </a:rPr>
              <a:t>引导</a:t>
            </a:r>
            <a:r>
              <a:rPr lang="zh-CN" altLang="en-US" sz="3200" b="1">
                <a:solidFill>
                  <a:srgbClr val="0000FF"/>
                </a:solidFill>
                <a:latin typeface="Times New Roman" panose="02020603050405020304" pitchFamily="18" charset="0"/>
                <a:ea typeface="黑体" panose="02010609060101010101" pitchFamily="49" charset="-122"/>
              </a:rPr>
              <a:t>时间状语从句</a:t>
            </a:r>
            <a:r>
              <a:rPr lang="zh-CN" altLang="en-US" sz="3200" b="1">
                <a:solidFill>
                  <a:srgbClr val="FF0000"/>
                </a:solidFill>
                <a:latin typeface="Times New Roman" panose="02020603050405020304" pitchFamily="18" charset="0"/>
                <a:ea typeface="黑体" panose="02010609060101010101" pitchFamily="49" charset="-122"/>
              </a:rPr>
              <a:t>。</a:t>
            </a:r>
          </a:p>
          <a:p>
            <a:pPr algn="l">
              <a:lnSpc>
                <a:spcPct val="11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She sings as she walks.  </a:t>
            </a:r>
            <a:r>
              <a:rPr lang="zh-CN" altLang="en-US" sz="3200" b="1">
                <a:latin typeface="Times New Roman" panose="02020603050405020304" pitchFamily="18" charset="0"/>
                <a:ea typeface="黑体" panose="02010609060101010101" pitchFamily="49" charset="-122"/>
              </a:rPr>
              <a:t>她边走边唱歌。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2404">
                                            <p:txEl>
                                              <p:pRg st="0" end="0"/>
                                            </p:txEl>
                                          </p:spTgt>
                                        </p:tgtEl>
                                        <p:attrNameLst>
                                          <p:attrName>style.visibility</p:attrName>
                                        </p:attrNameLst>
                                      </p:cBhvr>
                                      <p:to>
                                        <p:strVal val="visible"/>
                                      </p:to>
                                    </p:set>
                                    <p:anim to="" calcmode="lin" valueType="num">
                                      <p:cBhvr>
                                        <p:cTn id="7" dur="1" fill="hold"/>
                                        <p:tgtEl>
                                          <p:spTgt spid="102404">
                                            <p:txEl>
                                              <p:pRg st="0" end="0"/>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404">
                                            <p:txEl>
                                              <p:pRg st="1" end="1"/>
                                            </p:txEl>
                                          </p:spTgt>
                                        </p:tgtEl>
                                        <p:attrNameLst>
                                          <p:attrName>style.visibility</p:attrName>
                                        </p:attrNameLst>
                                      </p:cBhvr>
                                      <p:to>
                                        <p:strVal val="visible"/>
                                      </p:to>
                                    </p:set>
                                    <p:anim to="" calcmode="lin" valueType="num">
                                      <p:cBhvr>
                                        <p:cTn id="12" dur="1" fill="hold"/>
                                        <p:tgtEl>
                                          <p:spTgt spid="102404">
                                            <p:txEl>
                                              <p:pRg st="1" end="1"/>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2404">
                                            <p:txEl>
                                              <p:pRg st="2" end="2"/>
                                            </p:txEl>
                                          </p:spTgt>
                                        </p:tgtEl>
                                        <p:attrNameLst>
                                          <p:attrName>style.visibility</p:attrName>
                                        </p:attrNameLst>
                                      </p:cBhvr>
                                      <p:to>
                                        <p:strVal val="visible"/>
                                      </p:to>
                                    </p:set>
                                    <p:anim to="" calcmode="lin" valueType="num">
                                      <p:cBhvr>
                                        <p:cTn id="17" dur="1" fill="hold"/>
                                        <p:tgtEl>
                                          <p:spTgt spid="102404">
                                            <p:txEl>
                                              <p:pRg st="2" end="2"/>
                                            </p:txEl>
                                          </p:spTgt>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2404">
                                            <p:txEl>
                                              <p:pRg st="3" end="3"/>
                                            </p:txEl>
                                          </p:spTgt>
                                        </p:tgtEl>
                                        <p:attrNameLst>
                                          <p:attrName>style.visibility</p:attrName>
                                        </p:attrNameLst>
                                      </p:cBhvr>
                                      <p:to>
                                        <p:strVal val="visible"/>
                                      </p:to>
                                    </p:set>
                                    <p:anim to="" calcmode="lin" valueType="num">
                                      <p:cBhvr>
                                        <p:cTn id="22" dur="1" fill="hold"/>
                                        <p:tgtEl>
                                          <p:spTgt spid="102404">
                                            <p:txEl>
                                              <p:pRg st="3" end="3"/>
                                            </p:txEl>
                                          </p:spTgt>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02404">
                                            <p:txEl>
                                              <p:pRg st="4" end="4"/>
                                            </p:txEl>
                                          </p:spTgt>
                                        </p:tgtEl>
                                        <p:attrNameLst>
                                          <p:attrName>style.visibility</p:attrName>
                                        </p:attrNameLst>
                                      </p:cBhvr>
                                      <p:to>
                                        <p:strVal val="visible"/>
                                      </p:to>
                                    </p:set>
                                    <p:anim to="" calcmode="lin" valueType="num">
                                      <p:cBhvr>
                                        <p:cTn id="27" dur="1" fill="hold"/>
                                        <p:tgtEl>
                                          <p:spTgt spid="102404">
                                            <p:txEl>
                                              <p:pRg st="4" end="4"/>
                                            </p:txEl>
                                          </p:spTgt>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02404">
                                            <p:txEl>
                                              <p:pRg st="5" end="5"/>
                                            </p:txEl>
                                          </p:spTgt>
                                        </p:tgtEl>
                                        <p:attrNameLst>
                                          <p:attrName>style.visibility</p:attrName>
                                        </p:attrNameLst>
                                      </p:cBhvr>
                                      <p:to>
                                        <p:strVal val="visible"/>
                                      </p:to>
                                    </p:set>
                                    <p:anim to="" calcmode="lin" valueType="num">
                                      <p:cBhvr>
                                        <p:cTn id="32" dur="1" fill="hold"/>
                                        <p:tgtEl>
                                          <p:spTgt spid="102404">
                                            <p:txEl>
                                              <p:pRg st="5" end="5"/>
                                            </p:txEl>
                                          </p:spTgt>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02404">
                                            <p:txEl>
                                              <p:pRg st="6" end="6"/>
                                            </p:txEl>
                                          </p:spTgt>
                                        </p:tgtEl>
                                        <p:attrNameLst>
                                          <p:attrName>style.visibility</p:attrName>
                                        </p:attrNameLst>
                                      </p:cBhvr>
                                      <p:to>
                                        <p:strVal val="visible"/>
                                      </p:to>
                                    </p:set>
                                    <p:anim to="" calcmode="lin" valueType="num">
                                      <p:cBhvr>
                                        <p:cTn id="37" dur="1" fill="hold"/>
                                        <p:tgtEl>
                                          <p:spTgt spid="102404">
                                            <p:txEl>
                                              <p:pRg st="6" end="6"/>
                                            </p:txEl>
                                          </p:spTgt>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02404">
                                            <p:txEl>
                                              <p:pRg st="7" end="7"/>
                                            </p:txEl>
                                          </p:spTgt>
                                        </p:tgtEl>
                                        <p:attrNameLst>
                                          <p:attrName>style.visibility</p:attrName>
                                        </p:attrNameLst>
                                      </p:cBhvr>
                                      <p:to>
                                        <p:strVal val="visible"/>
                                      </p:to>
                                    </p:set>
                                    <p:anim to="" calcmode="lin" valueType="num">
                                      <p:cBhvr>
                                        <p:cTn id="42" dur="1" fill="hold"/>
                                        <p:tgtEl>
                                          <p:spTgt spid="102404">
                                            <p:txEl>
                                              <p:pRg st="7" end="7"/>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p:cNvSpPr>
            <a:spLocks noChangeArrowheads="1"/>
          </p:cNvSpPr>
          <p:nvPr/>
        </p:nvSpPr>
        <p:spPr bwMode="auto">
          <a:xfrm>
            <a:off x="381000" y="762000"/>
            <a:ext cx="8458200"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5000"/>
              </a:lnSpc>
            </a:pPr>
            <a:r>
              <a:rPr lang="en-US" altLang="zh-CN" sz="3200" b="1">
                <a:latin typeface="Times New Roman" panose="02020603050405020304" pitchFamily="18" charset="0"/>
                <a:ea typeface="黑体" panose="02010609060101010101" pitchFamily="49" charset="-122"/>
              </a:rPr>
              <a:t>8. The paper, usually red, is folded before it is  </a:t>
            </a:r>
          </a:p>
          <a:p>
            <a:pPr algn="l">
              <a:lnSpc>
                <a:spcPct val="135000"/>
              </a:lnSpc>
            </a:pPr>
            <a:r>
              <a:rPr lang="en-US" altLang="zh-CN" sz="3200" b="1">
                <a:latin typeface="Times New Roman" panose="02020603050405020304" pitchFamily="18" charset="0"/>
                <a:ea typeface="黑体" panose="02010609060101010101" pitchFamily="49" charset="-122"/>
              </a:rPr>
              <a:t>    cut with </a:t>
            </a:r>
            <a:r>
              <a:rPr lang="en-US" altLang="zh-CN" sz="3200" b="1">
                <a:solidFill>
                  <a:srgbClr val="FF0000"/>
                </a:solidFill>
                <a:latin typeface="Times New Roman" panose="02020603050405020304" pitchFamily="18" charset="0"/>
                <a:ea typeface="黑体" panose="02010609060101010101" pitchFamily="49" charset="-122"/>
              </a:rPr>
              <a:t>scissors</a:t>
            </a:r>
            <a:r>
              <a:rPr lang="en-US" altLang="zh-CN" sz="3200" b="1">
                <a:latin typeface="Times New Roman" panose="02020603050405020304" pitchFamily="18" charset="0"/>
                <a:ea typeface="黑体" panose="02010609060101010101" pitchFamily="49" charset="-122"/>
              </a:rPr>
              <a:t>.</a:t>
            </a:r>
          </a:p>
          <a:p>
            <a:pPr algn="l">
              <a:lnSpc>
                <a:spcPct val="135000"/>
              </a:lnSpc>
            </a:pPr>
            <a:r>
              <a:rPr lang="zh-CN" altLang="en-US" sz="3200" b="1">
                <a:latin typeface="Times New Roman" panose="02020603050405020304" pitchFamily="18" charset="0"/>
                <a:ea typeface="黑体" panose="02010609060101010101" pitchFamily="49" charset="-122"/>
              </a:rPr>
              <a:t>通常是红色的纸</a:t>
            </a:r>
            <a:r>
              <a:rPr lang="en-US" altLang="zh-CN" sz="3200" b="1">
                <a:latin typeface="Times New Roman" panose="02020603050405020304" pitchFamily="18" charset="0"/>
                <a:ea typeface="黑体" panose="02010609060101010101" pitchFamily="49" charset="-122"/>
              </a:rPr>
              <a:t>,</a:t>
            </a:r>
            <a:r>
              <a:rPr lang="zh-CN" altLang="en-US" sz="3200" b="1">
                <a:latin typeface="Times New Roman" panose="02020603050405020304" pitchFamily="18" charset="0"/>
                <a:ea typeface="黑体" panose="02010609060101010101" pitchFamily="49" charset="-122"/>
              </a:rPr>
              <a:t>在用剪刀裁剪之前要先折叠。</a:t>
            </a:r>
          </a:p>
          <a:p>
            <a:pPr algn="l">
              <a:lnSpc>
                <a:spcPct val="135000"/>
              </a:lnSpc>
            </a:pPr>
            <a:r>
              <a:rPr lang="en-US" altLang="zh-CN" sz="3100" b="1">
                <a:solidFill>
                  <a:srgbClr val="FF0066"/>
                </a:solidFill>
                <a:latin typeface="Times New Roman" panose="02020603050405020304" pitchFamily="18" charset="0"/>
                <a:ea typeface="黑体" panose="02010609060101010101" pitchFamily="49" charset="-122"/>
              </a:rPr>
              <a:t>scissors</a:t>
            </a:r>
            <a:r>
              <a:rPr lang="zh-CN" altLang="en-US" sz="3100" b="1">
                <a:solidFill>
                  <a:srgbClr val="FF0066"/>
                </a:solidFill>
                <a:latin typeface="Times New Roman" panose="02020603050405020304" pitchFamily="18" charset="0"/>
                <a:ea typeface="黑体" panose="02010609060101010101" pitchFamily="49" charset="-122"/>
              </a:rPr>
              <a:t>意为“剪刀”，是名词复数形式，常用表达： </a:t>
            </a:r>
            <a:r>
              <a:rPr lang="en-US" altLang="zh-CN" sz="3100" b="1">
                <a:solidFill>
                  <a:srgbClr val="FF0066"/>
                </a:solidFill>
                <a:latin typeface="Times New Roman" panose="02020603050405020304" pitchFamily="18" charset="0"/>
                <a:ea typeface="黑体" panose="02010609060101010101" pitchFamily="49" charset="-122"/>
              </a:rPr>
              <a:t>a pair of scissors </a:t>
            </a:r>
            <a:r>
              <a:rPr lang="zh-CN" altLang="en-US" sz="3100" b="1">
                <a:solidFill>
                  <a:srgbClr val="FF0066"/>
                </a:solidFill>
                <a:latin typeface="Times New Roman" panose="02020603050405020304" pitchFamily="18" charset="0"/>
                <a:ea typeface="黑体" panose="02010609060101010101" pitchFamily="49" charset="-122"/>
              </a:rPr>
              <a:t>一把剪刀。</a:t>
            </a:r>
            <a:r>
              <a:rPr lang="zh-CN" altLang="en-US" sz="3100" b="1">
                <a:solidFill>
                  <a:srgbClr val="0000FF"/>
                </a:solidFill>
                <a:latin typeface="Times New Roman" panose="02020603050405020304" pitchFamily="18" charset="0"/>
                <a:ea typeface="黑体" panose="02010609060101010101" pitchFamily="49" charset="-122"/>
              </a:rPr>
              <a:t>“</a:t>
            </a:r>
            <a:r>
              <a:rPr lang="en-US" altLang="zh-CN" sz="3100" b="1">
                <a:solidFill>
                  <a:srgbClr val="0000FF"/>
                </a:solidFill>
                <a:latin typeface="Times New Roman" panose="02020603050405020304" pitchFamily="18" charset="0"/>
                <a:ea typeface="黑体" panose="02010609060101010101" pitchFamily="49" charset="-122"/>
              </a:rPr>
              <a:t>a pair of + </a:t>
            </a:r>
            <a:r>
              <a:rPr lang="zh-CN" altLang="en-US" sz="3100" b="1">
                <a:solidFill>
                  <a:srgbClr val="0000FF"/>
                </a:solidFill>
                <a:latin typeface="Times New Roman" panose="02020603050405020304" pitchFamily="18" charset="0"/>
                <a:ea typeface="黑体" panose="02010609060101010101" pitchFamily="49" charset="-122"/>
              </a:rPr>
              <a:t>复数名词 ” 做主语时，谓语动词与</a:t>
            </a:r>
            <a:r>
              <a:rPr lang="en-US" altLang="zh-CN" sz="3100" b="1">
                <a:solidFill>
                  <a:srgbClr val="0000FF"/>
                </a:solidFill>
                <a:latin typeface="Times New Roman" panose="02020603050405020304" pitchFamily="18" charset="0"/>
                <a:ea typeface="黑体" panose="02010609060101010101" pitchFamily="49" charset="-122"/>
              </a:rPr>
              <a:t>pair</a:t>
            </a:r>
            <a:r>
              <a:rPr lang="zh-CN" altLang="en-US" sz="3100" b="1">
                <a:solidFill>
                  <a:srgbClr val="0000FF"/>
                </a:solidFill>
                <a:latin typeface="Times New Roman" panose="02020603050405020304" pitchFamily="18" charset="0"/>
                <a:ea typeface="黑体" panose="02010609060101010101" pitchFamily="49" charset="-122"/>
              </a:rPr>
              <a:t>形式一致。</a:t>
            </a:r>
          </a:p>
          <a:p>
            <a:pPr algn="l">
              <a:lnSpc>
                <a:spcPct val="135000"/>
              </a:lnSpc>
            </a:pPr>
            <a:r>
              <a:rPr lang="zh-CN" altLang="en-US" sz="3200" b="1">
                <a:latin typeface="Times New Roman" panose="02020603050405020304" pitchFamily="18" charset="0"/>
                <a:ea typeface="黑体" panose="02010609060101010101" pitchFamily="49" charset="-122"/>
              </a:rPr>
              <a:t> ► </a:t>
            </a:r>
            <a:r>
              <a:rPr lang="en-US" altLang="zh-CN" sz="3200" b="1">
                <a:latin typeface="Times New Roman" panose="02020603050405020304" pitchFamily="18" charset="0"/>
                <a:ea typeface="黑体" panose="02010609060101010101" pitchFamily="49" charset="-122"/>
              </a:rPr>
              <a:t>A pair of scissors costs a little, in fact.</a:t>
            </a:r>
          </a:p>
          <a:p>
            <a:pPr algn="l">
              <a:lnSpc>
                <a:spcPct val="13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一把剪刀实际上花不了几个钱。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3426">
                                            <p:txEl>
                                              <p:pRg st="3" end="3"/>
                                            </p:txEl>
                                          </p:spTgt>
                                        </p:tgtEl>
                                        <p:attrNameLst>
                                          <p:attrName>style.visibility</p:attrName>
                                        </p:attrNameLst>
                                      </p:cBhvr>
                                      <p:to>
                                        <p:strVal val="visible"/>
                                      </p:to>
                                    </p:set>
                                    <p:anim to="" calcmode="lin" valueType="num">
                                      <p:cBhvr>
                                        <p:cTn id="7" dur="1" fill="hold"/>
                                        <p:tgtEl>
                                          <p:spTgt spid="103426">
                                            <p:txEl>
                                              <p:pRg st="3" end="3"/>
                                            </p:txEl>
                                          </p:spTgt>
                                        </p:tgtEl>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3426">
                                            <p:txEl>
                                              <p:pRg st="4" end="4"/>
                                            </p:txEl>
                                          </p:spTgt>
                                        </p:tgtEl>
                                        <p:attrNameLst>
                                          <p:attrName>style.visibility</p:attrName>
                                        </p:attrNameLst>
                                      </p:cBhvr>
                                      <p:to>
                                        <p:strVal val="visible"/>
                                      </p:to>
                                    </p:set>
                                    <p:animEffect transition="in" filter="randombar(horizontal)">
                                      <p:cBhvr>
                                        <p:cTn id="12" dur="500"/>
                                        <p:tgtEl>
                                          <p:spTgt spid="103426">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103426">
                                            <p:txEl>
                                              <p:pRg st="5" end="5"/>
                                            </p:txEl>
                                          </p:spTgt>
                                        </p:tgtEl>
                                        <p:attrNameLst>
                                          <p:attrName>style.visibility</p:attrName>
                                        </p:attrNameLst>
                                      </p:cBhvr>
                                      <p:to>
                                        <p:strVal val="visible"/>
                                      </p:to>
                                    </p:set>
                                    <p:animEffect transition="in" filter="randombar(horizontal)">
                                      <p:cBhvr>
                                        <p:cTn id="15" dur="500"/>
                                        <p:tgtEl>
                                          <p:spTgt spid="1034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4" descr="QQ截图20140716090459"/>
          <p:cNvPicPr>
            <a:picLocks noChangeAspect="1" noChangeArrowheads="1"/>
          </p:cNvPicPr>
          <p:nvPr/>
        </p:nvPicPr>
        <p:blipFill>
          <a:blip r:embed="rId2"/>
          <a:srcRect/>
          <a:stretch>
            <a:fillRect/>
          </a:stretch>
        </p:blipFill>
        <p:spPr bwMode="auto">
          <a:xfrm>
            <a:off x="1905000" y="1676400"/>
            <a:ext cx="5638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WordArt 5"/>
          <p:cNvSpPr>
            <a:spLocks noChangeArrowheads="1" noChangeShapeType="1" noTextEdit="1"/>
          </p:cNvSpPr>
          <p:nvPr/>
        </p:nvSpPr>
        <p:spPr bwMode="auto">
          <a:xfrm>
            <a:off x="2590800" y="762000"/>
            <a:ext cx="5867400" cy="561975"/>
          </a:xfrm>
          <a:prstGeom prst="rect">
            <a:avLst/>
          </a:prstGeom>
        </p:spPr>
        <p:txBody>
          <a:bodyPr wrap="none" fromWordArt="1">
            <a:prstTxWarp prst="textPlain">
              <a:avLst>
                <a:gd name="adj" fmla="val 50000"/>
              </a:avLst>
            </a:prstTxWarp>
          </a:bodyPr>
          <a:lstStyle/>
          <a:p>
            <a:pPr>
              <a:defRPr/>
            </a:pPr>
            <a:r>
              <a:rPr lang="zh-CN" altLang="en-US" sz="44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常见</a:t>
            </a:r>
            <a:r>
              <a:rPr lang="en-US" altLang="zh-CN" sz="44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a pair of</a:t>
            </a:r>
            <a:r>
              <a:rPr lang="zh-CN" altLang="en-US" sz="44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修饰的名词</a:t>
            </a:r>
          </a:p>
        </p:txBody>
      </p:sp>
      <p:sp>
        <p:nvSpPr>
          <p:cNvPr id="104452" name="WordArt 6" descr="白色大理石"/>
          <p:cNvSpPr>
            <a:spLocks noChangeArrowheads="1" noChangeShapeType="1" noTextEdit="1"/>
          </p:cNvSpPr>
          <p:nvPr/>
        </p:nvSpPr>
        <p:spPr bwMode="auto">
          <a:xfrm>
            <a:off x="685800" y="762000"/>
            <a:ext cx="1514475" cy="5048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zh-CN" altLang="en-US" sz="4000" b="1" kern="10">
                <a:ln w="9525">
                  <a:round/>
                </a:ln>
                <a:blipFill dpi="0" rotWithShape="0">
                  <a:blip r:embed="rId3"/>
                  <a:srcRect/>
                  <a:tile tx="0" ty="0" sx="100000" sy="100000" flip="none" algn="tl"/>
                </a:blipFill>
                <a:latin typeface="宋体" panose="02010600030101010101" pitchFamily="2" charset="-122"/>
                <a:ea typeface="宋体" panose="02010600030101010101" pitchFamily="2" charset="-122"/>
              </a:rPr>
              <a:t>拓展：</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4724400" y="1676400"/>
            <a:ext cx="27924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0000FF"/>
                </a:solidFill>
                <a:latin typeface="Times New Roman" panose="02020603050405020304" pitchFamily="18" charset="0"/>
              </a:rPr>
              <a:t>shadow figures</a:t>
            </a:r>
          </a:p>
        </p:txBody>
      </p:sp>
      <p:pic>
        <p:nvPicPr>
          <p:cNvPr id="76803" name="Picture 4" descr="01300000011802118417067756627"/>
          <p:cNvPicPr>
            <a:picLocks noChangeAspect="1" noChangeArrowheads="1"/>
          </p:cNvPicPr>
          <p:nvPr/>
        </p:nvPicPr>
        <p:blipFill>
          <a:blip r:embed="rId2" cstate="email"/>
          <a:srcRect/>
          <a:stretch>
            <a:fillRect/>
          </a:stretch>
        </p:blipFill>
        <p:spPr bwMode="auto">
          <a:xfrm>
            <a:off x="762000" y="685800"/>
            <a:ext cx="396240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Rectangle 6"/>
          <p:cNvSpPr>
            <a:spLocks noChangeArrowheads="1"/>
          </p:cNvSpPr>
          <p:nvPr/>
        </p:nvSpPr>
        <p:spPr bwMode="auto">
          <a:xfrm>
            <a:off x="1447800" y="4572000"/>
            <a:ext cx="2633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0000FF"/>
                </a:solidFill>
                <a:latin typeface="Times New Roman" panose="02020603050405020304" pitchFamily="18" charset="0"/>
              </a:rPr>
              <a:t>Beijing </a:t>
            </a:r>
            <a:r>
              <a:rPr lang="en-US" altLang="zh-CN" sz="3200" b="1">
                <a:solidFill>
                  <a:srgbClr val="0000FF"/>
                </a:solidFill>
                <a:latin typeface="Times New Roman" panose="02020603050405020304" pitchFamily="18" charset="0"/>
              </a:rPr>
              <a:t>O</a:t>
            </a:r>
            <a:r>
              <a:rPr lang="en-US" altLang="en-US" sz="3200" b="1">
                <a:solidFill>
                  <a:srgbClr val="0000FF"/>
                </a:solidFill>
                <a:latin typeface="Times New Roman" panose="02020603050405020304" pitchFamily="18" charset="0"/>
              </a:rPr>
              <a:t>pera</a:t>
            </a:r>
            <a:endParaRPr lang="en-US" altLang="zh-CN" sz="3200" b="1">
              <a:solidFill>
                <a:srgbClr val="0000FF"/>
              </a:solidFill>
              <a:latin typeface="Times New Roman" panose="02020603050405020304" pitchFamily="18" charset="0"/>
            </a:endParaRPr>
          </a:p>
        </p:txBody>
      </p:sp>
      <p:pic>
        <p:nvPicPr>
          <p:cNvPr id="95239" name="Picture 7" descr="0023aea9e73e0f89ff9401"/>
          <p:cNvPicPr>
            <a:picLocks noChangeAspect="1" noChangeArrowheads="1"/>
          </p:cNvPicPr>
          <p:nvPr/>
        </p:nvPicPr>
        <p:blipFill>
          <a:blip r:embed="rId3" cstate="email"/>
          <a:srcRect/>
          <a:stretch>
            <a:fillRect/>
          </a:stretch>
        </p:blipFill>
        <p:spPr bwMode="auto">
          <a:xfrm>
            <a:off x="4191000" y="3352800"/>
            <a:ext cx="4114800"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blinds(horizontal)">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5239"/>
                                        </p:tgtEl>
                                        <p:attrNameLst>
                                          <p:attrName>style.visibility</p:attrName>
                                        </p:attrNameLst>
                                      </p:cBhvr>
                                      <p:to>
                                        <p:strVal val="visible"/>
                                      </p:to>
                                    </p:set>
                                    <p:animEffect transition="in" filter="blinds(horizontal)">
                                      <p:cBhvr>
                                        <p:cTn id="12" dur="500"/>
                                        <p:tgtEl>
                                          <p:spTgt spid="952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4"/>
                                        </p:tgtEl>
                                        <p:attrNameLst>
                                          <p:attrName>style.visibility</p:attrName>
                                        </p:attrNameLst>
                                      </p:cBhvr>
                                      <p:to>
                                        <p:strVal val="visible"/>
                                      </p:to>
                                    </p:set>
                                    <p:animEffect transition="in" filter="blinds(horizontal)">
                                      <p:cBhvr>
                                        <p:cTn id="17"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p:cNvSpPr>
            <a:spLocks noChangeArrowheads="1"/>
          </p:cNvSpPr>
          <p:nvPr/>
        </p:nvSpPr>
        <p:spPr bwMode="auto">
          <a:xfrm>
            <a:off x="457200" y="457200"/>
            <a:ext cx="82296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pPr>
            <a:r>
              <a:rPr lang="en-US" altLang="zh-CN" sz="3200" b="1">
                <a:latin typeface="Times New Roman" panose="02020603050405020304" pitchFamily="18" charset="0"/>
                <a:ea typeface="黑体" panose="02010609060101010101" pitchFamily="49" charset="-122"/>
              </a:rPr>
              <a:t>9. The pieces are usually cute children or  </a:t>
            </a:r>
          </a:p>
          <a:p>
            <a:pPr algn="l">
              <a:lnSpc>
                <a:spcPct val="120000"/>
              </a:lnSpc>
            </a:pPr>
            <a:r>
              <a:rPr lang="en-US" altLang="zh-CN" sz="3200" b="1">
                <a:latin typeface="Times New Roman" panose="02020603050405020304" pitchFamily="18" charset="0"/>
                <a:ea typeface="黑体" panose="02010609060101010101" pitchFamily="49" charset="-122"/>
              </a:rPr>
              <a:t>       </a:t>
            </a:r>
            <a:r>
              <a:rPr lang="en-US" altLang="zh-CN" sz="3200" b="1">
                <a:solidFill>
                  <a:srgbClr val="FF0000"/>
                </a:solidFill>
                <a:latin typeface="Times New Roman" panose="02020603050405020304" pitchFamily="18" charset="0"/>
                <a:ea typeface="黑体" panose="02010609060101010101" pitchFamily="49" charset="-122"/>
              </a:rPr>
              <a:t>lively </a:t>
            </a:r>
            <a:r>
              <a:rPr lang="en-US" altLang="zh-CN" sz="3200" b="1">
                <a:latin typeface="Times New Roman" panose="02020603050405020304" pitchFamily="18" charset="0"/>
                <a:ea typeface="黑体" panose="02010609060101010101" pitchFamily="49" charset="-122"/>
              </a:rPr>
              <a:t>characters from a Chinese fairy tale  </a:t>
            </a:r>
          </a:p>
          <a:p>
            <a:pPr algn="l">
              <a:lnSpc>
                <a:spcPct val="120000"/>
              </a:lnSpc>
            </a:pPr>
            <a:r>
              <a:rPr lang="en-US" altLang="zh-CN" sz="3200" b="1">
                <a:latin typeface="Times New Roman" panose="02020603050405020304" pitchFamily="18" charset="0"/>
                <a:ea typeface="黑体" panose="02010609060101010101" pitchFamily="49" charset="-122"/>
              </a:rPr>
              <a:t>       or historical story.</a:t>
            </a:r>
          </a:p>
          <a:p>
            <a:pPr algn="l">
              <a:lnSpc>
                <a:spcPct val="120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这些工艺品通常是可爱的孩 子，或者是源 </a:t>
            </a:r>
          </a:p>
          <a:p>
            <a:pPr algn="l">
              <a:lnSpc>
                <a:spcPct val="120000"/>
              </a:lnSpc>
            </a:pPr>
            <a:r>
              <a:rPr lang="zh-CN" altLang="en-US" sz="3200" b="1">
                <a:latin typeface="Times New Roman" panose="02020603050405020304" pitchFamily="18" charset="0"/>
                <a:ea typeface="黑体" panose="02010609060101010101" pitchFamily="49" charset="-122"/>
              </a:rPr>
              <a:t>    自中国童话故事或者历史故事 中的活泼的 </a:t>
            </a:r>
          </a:p>
          <a:p>
            <a:pPr algn="l">
              <a:lnSpc>
                <a:spcPct val="120000"/>
              </a:lnSpc>
            </a:pPr>
            <a:r>
              <a:rPr lang="zh-CN" altLang="en-US" sz="3200" b="1">
                <a:latin typeface="Times New Roman" panose="02020603050405020304" pitchFamily="18" charset="0"/>
                <a:ea typeface="黑体" panose="02010609060101010101" pitchFamily="49" charset="-122"/>
              </a:rPr>
              <a:t>    人物形象。</a:t>
            </a:r>
          </a:p>
          <a:p>
            <a:pPr algn="l">
              <a:lnSpc>
                <a:spcPct val="120000"/>
              </a:lnSpc>
            </a:pPr>
            <a:r>
              <a:rPr lang="zh-CN" altLang="en-US" sz="3200" b="1">
                <a:latin typeface="Times New Roman" panose="02020603050405020304" pitchFamily="18" charset="0"/>
                <a:ea typeface="黑体" panose="02010609060101010101" pitchFamily="49" charset="-122"/>
              </a:rPr>
              <a:t>  </a:t>
            </a:r>
            <a:r>
              <a:rPr lang="en-US" altLang="zh-CN" sz="3200" b="1">
                <a:solidFill>
                  <a:srgbClr val="FF0066"/>
                </a:solidFill>
                <a:latin typeface="Times New Roman" panose="02020603050405020304" pitchFamily="18" charset="0"/>
                <a:ea typeface="黑体" panose="02010609060101010101" pitchFamily="49" charset="-122"/>
              </a:rPr>
              <a:t>lively (full of life and energy)</a:t>
            </a:r>
            <a:r>
              <a:rPr lang="zh-CN" altLang="en-US" sz="3200" b="1">
                <a:solidFill>
                  <a:srgbClr val="FF0066"/>
                </a:solidFill>
                <a:latin typeface="Times New Roman" panose="02020603050405020304" pitchFamily="18" charset="0"/>
                <a:ea typeface="黑体" panose="02010609060101010101" pitchFamily="49" charset="-122"/>
              </a:rPr>
              <a:t>形容词，意为“生气勃勃的</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活泼的</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色彩</a:t>
            </a:r>
            <a:r>
              <a:rPr lang="en-US" altLang="zh-CN" sz="3200" b="1">
                <a:solidFill>
                  <a:srgbClr val="FF0066"/>
                </a:solidFill>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鲜艳的”。</a:t>
            </a:r>
          </a:p>
          <a:p>
            <a:pPr algn="l">
              <a:lnSpc>
                <a:spcPct val="120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She may be 80, but she’s still lively.</a:t>
            </a:r>
          </a:p>
          <a:p>
            <a:pPr algn="l">
              <a:lnSpc>
                <a:spcPct val="120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她也许有八十岁了，但仍精力充沛。</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05474">
                                            <p:txEl>
                                              <p:pRg st="6" end="6"/>
                                            </p:txEl>
                                          </p:spTgt>
                                        </p:tgtEl>
                                        <p:attrNameLst>
                                          <p:attrName>style.visibility</p:attrName>
                                        </p:attrNameLst>
                                      </p:cBhvr>
                                      <p:to>
                                        <p:strVal val="visible"/>
                                      </p:to>
                                    </p:set>
                                    <p:anim calcmode="lin" valueType="num">
                                      <p:cBhvr>
                                        <p:cTn id="7" dur="500" fill="hold"/>
                                        <p:tgtEl>
                                          <p:spTgt spid="105474">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5474">
                                            <p:txEl>
                                              <p:pRg st="6" end="6"/>
                                            </p:txEl>
                                          </p:spTgt>
                                        </p:tgtEl>
                                        <p:attrNameLst>
                                          <p:attrName>ppt_y</p:attrName>
                                        </p:attrNameLst>
                                      </p:cBhvr>
                                      <p:tavLst>
                                        <p:tav tm="0">
                                          <p:val>
                                            <p:strVal val="#ppt_y"/>
                                          </p:val>
                                        </p:tav>
                                        <p:tav tm="100000">
                                          <p:val>
                                            <p:strVal val="#ppt_y"/>
                                          </p:val>
                                        </p:tav>
                                      </p:tavLst>
                                    </p:anim>
                                    <p:anim calcmode="lin" valueType="num">
                                      <p:cBhvr>
                                        <p:cTn id="9" dur="500" fill="hold"/>
                                        <p:tgtEl>
                                          <p:spTgt spid="105474">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5474">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5474">
                                            <p:txEl>
                                              <p:pRg st="6" end="6"/>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105474">
                                            <p:txEl>
                                              <p:pRg st="7" end="7"/>
                                            </p:txEl>
                                          </p:spTgt>
                                        </p:tgtEl>
                                        <p:attrNameLst>
                                          <p:attrName>style.visibility</p:attrName>
                                        </p:attrNameLst>
                                      </p:cBhvr>
                                      <p:to>
                                        <p:strVal val="visible"/>
                                      </p:to>
                                    </p:set>
                                    <p:animEffect transition="in" filter="strips(downLeft)">
                                      <p:cBhvr>
                                        <p:cTn id="16" dur="500"/>
                                        <p:tgtEl>
                                          <p:spTgt spid="105474">
                                            <p:txEl>
                                              <p:pRg st="7" end="7"/>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105474">
                                            <p:txEl>
                                              <p:pRg st="8" end="8"/>
                                            </p:txEl>
                                          </p:spTgt>
                                        </p:tgtEl>
                                        <p:attrNameLst>
                                          <p:attrName>style.visibility</p:attrName>
                                        </p:attrNameLst>
                                      </p:cBhvr>
                                      <p:to>
                                        <p:strVal val="visible"/>
                                      </p:to>
                                    </p:set>
                                    <p:animEffect transition="in" filter="strips(downLeft)">
                                      <p:cBhvr>
                                        <p:cTn id="19" dur="500"/>
                                        <p:tgtEl>
                                          <p:spTgt spid="10547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WordArt 4"/>
          <p:cNvSpPr>
            <a:spLocks noChangeArrowheads="1" noChangeShapeType="1" noTextEdit="1"/>
          </p:cNvSpPr>
          <p:nvPr/>
        </p:nvSpPr>
        <p:spPr bwMode="auto">
          <a:xfrm>
            <a:off x="2514600" y="609600"/>
            <a:ext cx="4114800" cy="504825"/>
          </a:xfrm>
          <a:prstGeom prst="rect">
            <a:avLst/>
          </a:prstGeom>
        </p:spPr>
        <p:txBody>
          <a:bodyPr wrap="none" fromWordArt="1">
            <a:prstTxWarp prst="textPlain">
              <a:avLst>
                <a:gd name="adj" fmla="val 50000"/>
              </a:avLst>
            </a:prstTxWarp>
          </a:bodyPr>
          <a:lstStyle/>
          <a:p>
            <a:pPr>
              <a:defRPr/>
            </a:pPr>
            <a:r>
              <a:rPr lang="en-US" altLang="zh-CN" sz="40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lively,alive</a:t>
            </a:r>
            <a:r>
              <a:rPr lang="zh-CN" altLang="en-US" sz="40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与</a:t>
            </a:r>
            <a:r>
              <a:rPr lang="en-US" altLang="zh-CN" sz="40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living</a:t>
            </a:r>
            <a:endParaRPr lang="zh-CN" altLang="en-US" sz="40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endParaRPr>
          </a:p>
        </p:txBody>
      </p:sp>
      <p:sp>
        <p:nvSpPr>
          <p:cNvPr id="106499" name="WordArt 5" descr="白色大理石"/>
          <p:cNvSpPr>
            <a:spLocks noChangeArrowheads="1" noChangeShapeType="1" noTextEdit="1"/>
          </p:cNvSpPr>
          <p:nvPr/>
        </p:nvSpPr>
        <p:spPr bwMode="auto">
          <a:xfrm>
            <a:off x="762000" y="609600"/>
            <a:ext cx="1514475" cy="5048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zh-CN" altLang="en-US" sz="4000" b="1"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辨析：</a:t>
            </a:r>
          </a:p>
        </p:txBody>
      </p:sp>
      <p:graphicFrame>
        <p:nvGraphicFramePr>
          <p:cNvPr id="52254" name="Group 30"/>
          <p:cNvGraphicFramePr>
            <a:graphicFrameLocks noGrp="1"/>
          </p:cNvGraphicFramePr>
          <p:nvPr/>
        </p:nvGraphicFramePr>
        <p:xfrm>
          <a:off x="914400" y="1371600"/>
          <a:ext cx="7467600" cy="2786063"/>
        </p:xfrm>
        <a:graphic>
          <a:graphicData uri="http://schemas.openxmlformats.org/drawingml/2006/table">
            <a:tbl>
              <a:tblPr/>
              <a:tblGrid>
                <a:gridCol w="16002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103028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lively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TW"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生气勃勃的；精力充沛的”，可作</a:t>
                      </a:r>
                      <a:r>
                        <a:rPr kumimoji="0" lang="zh-TW" altLang="en-US" sz="3200" b="1" i="0" u="none" strike="noStrike" cap="none" normalizeH="0" baseline="0" smtClean="0">
                          <a:ln>
                            <a:noFill/>
                          </a:ln>
                          <a:solidFill>
                            <a:srgbClr val="FF0066"/>
                          </a:solidFill>
                          <a:effectLst/>
                          <a:latin typeface="Times New Roman" panose="02020603050405020304" pitchFamily="18" charset="0"/>
                          <a:ea typeface="黑体" panose="02010609060101010101" pitchFamily="49" charset="-122"/>
                        </a:rPr>
                        <a:t>定语或表语</a:t>
                      </a:r>
                      <a:endParaRPr kumimoji="0" lang="zh-CN" altLang="en-US" sz="3200" b="1" i="0" u="none" strike="noStrike" cap="none" normalizeH="0" baseline="0" smtClean="0">
                        <a:ln>
                          <a:noFill/>
                        </a:ln>
                        <a:solidFill>
                          <a:srgbClr val="FF0066"/>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452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alive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活着的”，常作</a:t>
                      </a:r>
                      <a:r>
                        <a:rPr kumimoji="0" lang="zh-CN" altLang="en-US" sz="3200" b="1" i="0" u="none" strike="noStrike" cap="none" normalizeH="0" baseline="0" smtClean="0">
                          <a:ln>
                            <a:noFill/>
                          </a:ln>
                          <a:solidFill>
                            <a:srgbClr val="FF0066"/>
                          </a:solidFill>
                          <a:effectLst/>
                          <a:latin typeface="Times New Roman" panose="02020603050405020304" pitchFamily="18" charset="0"/>
                          <a:ea typeface="黑体" panose="02010609060101010101" pitchFamily="49" charset="-122"/>
                        </a:rPr>
                        <a:t>表语或后置定语</a:t>
                      </a:r>
                      <a:r>
                        <a:rPr kumimoji="0" lang="zh-CN"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24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living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活着的”，常作</a:t>
                      </a:r>
                      <a:r>
                        <a:rPr kumimoji="0" lang="zh-CN" altLang="en-US" sz="3200" b="1" i="0" u="none" strike="noStrike" cap="none" normalizeH="0" baseline="0" smtClean="0">
                          <a:ln>
                            <a:noFill/>
                          </a:ln>
                          <a:solidFill>
                            <a:srgbClr val="FF0066"/>
                          </a:solidFill>
                          <a:effectLst/>
                          <a:latin typeface="Times New Roman" panose="02020603050405020304" pitchFamily="18" charset="0"/>
                          <a:ea typeface="黑体" panose="02010609060101010101" pitchFamily="49" charset="-122"/>
                        </a:rPr>
                        <a:t>定语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6514" name="Rectangle 29"/>
          <p:cNvSpPr>
            <a:spLocks noChangeArrowheads="1"/>
          </p:cNvSpPr>
          <p:nvPr/>
        </p:nvSpPr>
        <p:spPr bwMode="auto">
          <a:xfrm>
            <a:off x="1219200" y="3886200"/>
            <a:ext cx="70866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pPr>
            <a:r>
              <a:rPr lang="en-US" altLang="zh-CN" sz="3200" b="1">
                <a:latin typeface="Times New Roman" panose="02020603050405020304" pitchFamily="18" charset="0"/>
                <a:ea typeface="黑体" panose="02010609060101010101" pitchFamily="49" charset="-122"/>
              </a:rPr>
              <a:t>►Who is the </a:t>
            </a:r>
            <a:r>
              <a:rPr lang="en-US" altLang="zh-CN" sz="3200" b="1">
                <a:solidFill>
                  <a:srgbClr val="0000FF"/>
                </a:solidFill>
                <a:latin typeface="Times New Roman" panose="02020603050405020304" pitchFamily="18" charset="0"/>
                <a:ea typeface="黑体" panose="02010609060101010101" pitchFamily="49" charset="-122"/>
              </a:rPr>
              <a:t>lively</a:t>
            </a:r>
            <a:r>
              <a:rPr lang="en-US" altLang="zh-CN" sz="3200" b="1">
                <a:latin typeface="Times New Roman" panose="02020603050405020304" pitchFamily="18" charset="0"/>
                <a:ea typeface="黑体" panose="02010609060101010101" pitchFamily="49" charset="-122"/>
              </a:rPr>
              <a:t> boy in the picture?</a:t>
            </a:r>
          </a:p>
          <a:p>
            <a:pPr algn="l">
              <a:lnSpc>
                <a:spcPct val="120000"/>
              </a:lnSpc>
            </a:pP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 </a:t>
            </a: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照片中那个活泼的男孩是谁？</a:t>
            </a:r>
            <a:endParaRPr lang="zh-CN" altLang="en-US" sz="3200" b="1">
              <a:latin typeface="Times New Roman" panose="02020603050405020304" pitchFamily="18" charset="0"/>
              <a:ea typeface="黑体" panose="02010609060101010101" pitchFamily="49" charset="-122"/>
            </a:endParaRPr>
          </a:p>
          <a:p>
            <a:pPr algn="l">
              <a:lnSpc>
                <a:spcPct val="120000"/>
              </a:lnSpc>
            </a:pPr>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Luckily, the dog is still </a:t>
            </a:r>
            <a:r>
              <a:rPr lang="en-US" altLang="zh-CN" sz="3200" b="1">
                <a:solidFill>
                  <a:srgbClr val="0000FF"/>
                </a:solidFill>
                <a:latin typeface="Times New Roman" panose="02020603050405020304" pitchFamily="18" charset="0"/>
                <a:ea typeface="黑体" panose="02010609060101010101" pitchFamily="49" charset="-122"/>
              </a:rPr>
              <a:t>alive</a:t>
            </a:r>
            <a:r>
              <a:rPr lang="en-US" altLang="zh-CN" sz="3200" b="1">
                <a:latin typeface="Times New Roman" panose="02020603050405020304" pitchFamily="18" charset="0"/>
                <a:ea typeface="黑体" panose="02010609060101010101" pitchFamily="49" charset="-122"/>
              </a:rPr>
              <a:t>.</a:t>
            </a:r>
          </a:p>
          <a:p>
            <a:pPr algn="l">
              <a:lnSpc>
                <a:spcPct val="120000"/>
              </a:lnSpc>
            </a:pP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 幸运的是，这只狗仍然活着。</a:t>
            </a:r>
            <a:endParaRPr lang="zh-CN" altLang="en-US" sz="3200" b="1">
              <a:latin typeface="Times New Roman" panose="02020603050405020304" pitchFamily="18"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2254"/>
                                        </p:tgtEl>
                                        <p:attrNameLst>
                                          <p:attrName>style.visibility</p:attrName>
                                        </p:attrNameLst>
                                      </p:cBhvr>
                                      <p:to>
                                        <p:strVal val="visible"/>
                                      </p:to>
                                    </p:set>
                                    <p:anim to="" calcmode="lin" valueType="num">
                                      <p:cBhvr>
                                        <p:cTn id="7" dur="1" fill="hold"/>
                                        <p:tgtEl>
                                          <p:spTgt spid="52254"/>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6514">
                                            <p:txEl>
                                              <p:pRg st="0" end="0"/>
                                            </p:txEl>
                                          </p:spTgt>
                                        </p:tgtEl>
                                        <p:attrNameLst>
                                          <p:attrName>style.visibility</p:attrName>
                                        </p:attrNameLst>
                                      </p:cBhvr>
                                      <p:to>
                                        <p:strVal val="visible"/>
                                      </p:to>
                                    </p:set>
                                    <p:anim to="" calcmode="lin" valueType="num">
                                      <p:cBhvr>
                                        <p:cTn id="12" dur="1" fill="hold"/>
                                        <p:tgtEl>
                                          <p:spTgt spid="106514">
                                            <p:txEl>
                                              <p:pRg st="0" end="0"/>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6514">
                                            <p:txEl>
                                              <p:pRg st="1" end="1"/>
                                            </p:txEl>
                                          </p:spTgt>
                                        </p:tgtEl>
                                        <p:attrNameLst>
                                          <p:attrName>style.visibility</p:attrName>
                                        </p:attrNameLst>
                                      </p:cBhvr>
                                      <p:to>
                                        <p:strVal val="visible"/>
                                      </p:to>
                                    </p:set>
                                    <p:anim to="" calcmode="lin" valueType="num">
                                      <p:cBhvr>
                                        <p:cTn id="17" dur="1" fill="hold"/>
                                        <p:tgtEl>
                                          <p:spTgt spid="106514">
                                            <p:txEl>
                                              <p:pRg st="1" end="1"/>
                                            </p:txEl>
                                          </p:spTgt>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6514">
                                            <p:txEl>
                                              <p:pRg st="2" end="2"/>
                                            </p:txEl>
                                          </p:spTgt>
                                        </p:tgtEl>
                                        <p:attrNameLst>
                                          <p:attrName>style.visibility</p:attrName>
                                        </p:attrNameLst>
                                      </p:cBhvr>
                                      <p:to>
                                        <p:strVal val="visible"/>
                                      </p:to>
                                    </p:set>
                                    <p:anim to="" calcmode="lin" valueType="num">
                                      <p:cBhvr>
                                        <p:cTn id="22" dur="1" fill="hold"/>
                                        <p:tgtEl>
                                          <p:spTgt spid="106514">
                                            <p:txEl>
                                              <p:pRg st="2" end="2"/>
                                            </p:txEl>
                                          </p:spTgt>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06514">
                                            <p:txEl>
                                              <p:pRg st="3" end="3"/>
                                            </p:txEl>
                                          </p:spTgt>
                                        </p:tgtEl>
                                        <p:attrNameLst>
                                          <p:attrName>style.visibility</p:attrName>
                                        </p:attrNameLst>
                                      </p:cBhvr>
                                      <p:to>
                                        <p:strVal val="visible"/>
                                      </p:to>
                                    </p:set>
                                    <p:anim to="" calcmode="lin" valueType="num">
                                      <p:cBhvr>
                                        <p:cTn id="27" dur="1" fill="hold"/>
                                        <p:tgtEl>
                                          <p:spTgt spid="106514">
                                            <p:txEl>
                                              <p:pRg st="3" end="3"/>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p:cNvSpPr>
            <a:spLocks noChangeArrowheads="1"/>
          </p:cNvSpPr>
          <p:nvPr/>
        </p:nvSpPr>
        <p:spPr bwMode="auto">
          <a:xfrm>
            <a:off x="533400" y="1143000"/>
            <a:ext cx="8305800"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45000"/>
              </a:lnSpc>
            </a:pPr>
            <a:r>
              <a:rPr lang="en-US" altLang="zh-CN" sz="3200" b="1">
                <a:latin typeface="Times New Roman" panose="02020603050405020304" pitchFamily="18" charset="0"/>
                <a:ea typeface="黑体" panose="02010609060101010101" pitchFamily="49" charset="-122"/>
              </a:rPr>
              <a:t>►He is one of the oldest men </a:t>
            </a:r>
            <a:r>
              <a:rPr lang="en-US" altLang="zh-CN" sz="3200" b="1">
                <a:solidFill>
                  <a:srgbClr val="0000FF"/>
                </a:solidFill>
                <a:latin typeface="Times New Roman" panose="02020603050405020304" pitchFamily="18" charset="0"/>
                <a:ea typeface="黑体" panose="02010609060101010101" pitchFamily="49" charset="-122"/>
              </a:rPr>
              <a:t>alive</a:t>
            </a:r>
            <a:r>
              <a:rPr lang="en-US" altLang="zh-CN" sz="3200" b="1">
                <a:solidFill>
                  <a:srgbClr val="FF0066"/>
                </a:solidFill>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in the world.</a:t>
            </a:r>
          </a:p>
          <a:p>
            <a:pPr algn="l">
              <a:lnSpc>
                <a:spcPct val="145000"/>
              </a:lnSpc>
            </a:pP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 </a:t>
            </a: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他是世界上仍健在的最老的人之一。</a:t>
            </a:r>
            <a:endParaRPr lang="zh-TW" altLang="zh-CN" sz="3200" b="1">
              <a:latin typeface="Times New Roman" panose="02020603050405020304" pitchFamily="18" charset="0"/>
              <a:ea typeface="黑体" panose="02010609060101010101" pitchFamily="49" charset="-122"/>
            </a:endParaRPr>
          </a:p>
          <a:p>
            <a:pPr algn="l">
              <a:lnSpc>
                <a:spcPct val="145000"/>
              </a:lnSpc>
            </a:pPr>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The river is so dirty that no</a:t>
            </a:r>
            <a:r>
              <a:rPr lang="en-US" altLang="zh-CN" sz="3200" b="1">
                <a:solidFill>
                  <a:srgbClr val="0000FF"/>
                </a:solidFill>
                <a:latin typeface="Times New Roman" panose="02020603050405020304" pitchFamily="18" charset="0"/>
                <a:ea typeface="黑体" panose="02010609060101010101" pitchFamily="49" charset="-122"/>
              </a:rPr>
              <a:t> living</a:t>
            </a:r>
            <a:r>
              <a:rPr lang="en-US" altLang="zh-CN" sz="3200" b="1">
                <a:latin typeface="Times New Roman" panose="02020603050405020304" pitchFamily="18" charset="0"/>
                <a:ea typeface="黑体" panose="02010609060101010101" pitchFamily="49" charset="-122"/>
              </a:rPr>
              <a:t> things can  </a:t>
            </a:r>
          </a:p>
          <a:p>
            <a:pPr algn="l">
              <a:lnSpc>
                <a:spcPct val="145000"/>
              </a:lnSpc>
            </a:pPr>
            <a:r>
              <a:rPr lang="en-US" altLang="zh-CN" sz="3200" b="1">
                <a:latin typeface="Times New Roman" panose="02020603050405020304" pitchFamily="18" charset="0"/>
                <a:ea typeface="黑体" panose="02010609060101010101" pitchFamily="49" charset="-122"/>
              </a:rPr>
              <a:t>   live in it.</a:t>
            </a:r>
          </a:p>
          <a:p>
            <a:pPr algn="l">
              <a:lnSpc>
                <a:spcPct val="14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河水这么脏，以至于没有生物 能在里面生 </a:t>
            </a:r>
          </a:p>
          <a:p>
            <a:pPr algn="l">
              <a:lnSpc>
                <a:spcPct val="145000"/>
              </a:lnSpc>
            </a:pPr>
            <a:r>
              <a:rPr lang="zh-CN" altLang="en-US" sz="3200" b="1">
                <a:latin typeface="Times New Roman" panose="02020603050405020304" pitchFamily="18" charset="0"/>
                <a:ea typeface="黑体" panose="02010609060101010101" pitchFamily="49" charset="-122"/>
              </a:rPr>
              <a:t>   存。</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5"/>
          <p:cNvSpPr>
            <a:spLocks noChangeArrowheads="1"/>
          </p:cNvSpPr>
          <p:nvPr/>
        </p:nvSpPr>
        <p:spPr bwMode="auto">
          <a:xfrm>
            <a:off x="457200" y="533400"/>
            <a:ext cx="8382000"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0000"/>
              </a:lnSpc>
            </a:pPr>
            <a:r>
              <a:rPr lang="en-US" altLang="zh-CN" sz="3200" b="1">
                <a:latin typeface="Times New Roman" panose="02020603050405020304" pitchFamily="18" charset="0"/>
                <a:ea typeface="黑体" panose="02010609060101010101" pitchFamily="49" charset="-122"/>
              </a:rPr>
              <a:t>10. After drying, they are </a:t>
            </a:r>
            <a:r>
              <a:rPr lang="en-US" altLang="en-US" sz="3200" b="1">
                <a:latin typeface="Times New Roman" panose="02020603050405020304" pitchFamily="18" charset="0"/>
                <a:ea typeface="黑体" panose="02010609060101010101" pitchFamily="49" charset="-122"/>
              </a:rPr>
              <a:t>fired at a very</a:t>
            </a:r>
            <a:r>
              <a:rPr lang="en-US" altLang="zh-CN" sz="3200" b="1">
                <a:latin typeface="Times New Roman" panose="02020603050405020304" pitchFamily="18" charset="0"/>
                <a:ea typeface="黑体" panose="02010609060101010101" pitchFamily="49" charset="-122"/>
              </a:rPr>
              <a:t> high</a:t>
            </a:r>
            <a:r>
              <a:rPr lang="en-US" altLang="zh-CN" sz="3200" b="1">
                <a:solidFill>
                  <a:srgbClr val="FF0000"/>
                </a:solidFill>
                <a:latin typeface="Times New Roman" panose="02020603050405020304" pitchFamily="18" charset="0"/>
                <a:ea typeface="黑体" panose="02010609060101010101" pitchFamily="49" charset="-122"/>
              </a:rPr>
              <a:t> heat</a:t>
            </a: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干了以后它们被高温烧制。</a:t>
            </a:r>
          </a:p>
          <a:p>
            <a:pPr algn="l">
              <a:lnSpc>
                <a:spcPct val="130000"/>
              </a:lnSpc>
            </a:pPr>
            <a:r>
              <a:rPr lang="en-US" altLang="zh-CN" sz="3200" b="1">
                <a:latin typeface="Times New Roman" panose="02020603050405020304" pitchFamily="18" charset="0"/>
                <a:ea typeface="黑体" panose="02010609060101010101" pitchFamily="49" charset="-122"/>
              </a:rPr>
              <a:t>heat (high temperature )</a:t>
            </a:r>
            <a:r>
              <a:rPr lang="zh-CN" altLang="en-US" sz="3200" b="1">
                <a:latin typeface="Times New Roman" panose="02020603050405020304" pitchFamily="18" charset="0"/>
                <a:ea typeface="黑体" panose="02010609060101010101" pitchFamily="49" charset="-122"/>
              </a:rPr>
              <a:t>名词，意为“热</a:t>
            </a:r>
            <a:r>
              <a:rPr lang="en-US" altLang="zh-CN" sz="3200" b="1">
                <a:latin typeface="Times New Roman" panose="02020603050405020304" pitchFamily="18" charset="0"/>
                <a:ea typeface="黑体" panose="02010609060101010101" pitchFamily="49" charset="-122"/>
              </a:rPr>
              <a:t>;</a:t>
            </a:r>
            <a:r>
              <a:rPr lang="zh-CN" altLang="en-US" sz="3200" b="1">
                <a:latin typeface="Times New Roman" panose="02020603050405020304" pitchFamily="18" charset="0"/>
                <a:ea typeface="黑体" panose="02010609060101010101" pitchFamily="49" charset="-122"/>
              </a:rPr>
              <a:t>高温”。</a:t>
            </a:r>
          </a:p>
          <a:p>
            <a:pPr algn="l">
              <a:lnSpc>
                <a:spcPct val="130000"/>
              </a:lnSpc>
            </a:pPr>
            <a:r>
              <a:rPr lang="en-US" altLang="en-US" sz="3200" b="1">
                <a:solidFill>
                  <a:srgbClr val="FF0066"/>
                </a:solidFill>
                <a:latin typeface="Times New Roman" panose="02020603050405020304" pitchFamily="18" charset="0"/>
                <a:ea typeface="黑体" panose="02010609060101010101" pitchFamily="49" charset="-122"/>
              </a:rPr>
              <a:t>at a very</a:t>
            </a:r>
            <a:r>
              <a:rPr lang="en-US" altLang="zh-CN" sz="3200" b="1">
                <a:solidFill>
                  <a:srgbClr val="FF0066"/>
                </a:solidFill>
                <a:latin typeface="Times New Roman" panose="02020603050405020304" pitchFamily="18" charset="0"/>
                <a:ea typeface="黑体" panose="02010609060101010101" pitchFamily="49" charset="-122"/>
              </a:rPr>
              <a:t> high heat </a:t>
            </a:r>
            <a:r>
              <a:rPr lang="zh-CN" altLang="en-US" sz="3200" b="1">
                <a:latin typeface="Times New Roman" panose="02020603050405020304" pitchFamily="18" charset="0"/>
                <a:ea typeface="黑体" panose="02010609060101010101" pitchFamily="49" charset="-122"/>
              </a:rPr>
              <a:t>意为</a:t>
            </a:r>
            <a:r>
              <a:rPr lang="zh-CN" altLang="en-US" sz="3200" b="1">
                <a:solidFill>
                  <a:srgbClr val="FF0066"/>
                </a:solidFill>
                <a:latin typeface="Times New Roman" panose="02020603050405020304" pitchFamily="18" charset="0"/>
                <a:ea typeface="黑体" panose="02010609060101010101" pitchFamily="49" charset="-122"/>
              </a:rPr>
              <a:t>“通过高温”</a:t>
            </a:r>
            <a:r>
              <a:rPr lang="en-US" altLang="zh-CN" sz="3200" b="1">
                <a:solidFill>
                  <a:srgbClr val="FF0066"/>
                </a:solidFill>
                <a:latin typeface="Times New Roman" panose="02020603050405020304" pitchFamily="18" charset="0"/>
                <a:ea typeface="黑体" panose="02010609060101010101" pitchFamily="49" charset="-122"/>
              </a:rPr>
              <a:t>, </a:t>
            </a:r>
            <a:r>
              <a:rPr lang="en-US" altLang="zh-CN" sz="3200" b="1">
                <a:solidFill>
                  <a:srgbClr val="0000FF"/>
                </a:solidFill>
                <a:latin typeface="Times New Roman" panose="02020603050405020304" pitchFamily="18" charset="0"/>
                <a:ea typeface="黑体" panose="02010609060101010101" pitchFamily="49" charset="-122"/>
              </a:rPr>
              <a:t>heat</a:t>
            </a:r>
            <a:r>
              <a:rPr lang="zh-CN" altLang="en-US" sz="3200" b="1">
                <a:solidFill>
                  <a:srgbClr val="0000FF"/>
                </a:solidFill>
                <a:latin typeface="Times New Roman" panose="02020603050405020304" pitchFamily="18" charset="0"/>
                <a:ea typeface="黑体" panose="02010609060101010101" pitchFamily="49" charset="-122"/>
              </a:rPr>
              <a:t>虽是不可数名词</a:t>
            </a:r>
            <a:r>
              <a:rPr lang="en-US" altLang="zh-CN" sz="3200" b="1">
                <a:solidFill>
                  <a:srgbClr val="0000FF"/>
                </a:solidFill>
                <a:latin typeface="Times New Roman" panose="02020603050405020304" pitchFamily="18" charset="0"/>
                <a:ea typeface="黑体" panose="02010609060101010101" pitchFamily="49" charset="-122"/>
              </a:rPr>
              <a:t>, </a:t>
            </a:r>
            <a:r>
              <a:rPr lang="zh-CN" altLang="en-US" sz="3200" b="1">
                <a:solidFill>
                  <a:srgbClr val="0000FF"/>
                </a:solidFill>
                <a:latin typeface="Times New Roman" panose="02020603050405020304" pitchFamily="18" charset="0"/>
                <a:ea typeface="黑体" panose="02010609060101010101" pitchFamily="49" charset="-122"/>
              </a:rPr>
              <a:t>但前面有修饰成分时，要用冠词</a:t>
            </a:r>
            <a:r>
              <a:rPr lang="en-US" altLang="zh-CN" sz="3200" b="1">
                <a:solidFill>
                  <a:srgbClr val="0000FF"/>
                </a:solidFill>
                <a:latin typeface="Times New Roman" panose="02020603050405020304" pitchFamily="18" charset="0"/>
                <a:ea typeface="黑体" panose="02010609060101010101" pitchFamily="49" charset="-122"/>
              </a:rPr>
              <a:t>a</a:t>
            </a:r>
            <a:r>
              <a:rPr lang="zh-CN" altLang="en-US" sz="3200" b="1">
                <a:solidFill>
                  <a:srgbClr val="0000FF"/>
                </a:solidFill>
                <a:latin typeface="Times New Roman" panose="02020603050405020304" pitchFamily="18" charset="0"/>
                <a:ea typeface="黑体" panose="02010609060101010101" pitchFamily="49" charset="-122"/>
              </a:rPr>
              <a:t>。</a:t>
            </a:r>
            <a:endParaRPr lang="zh-CN" altLang="en-US" sz="3200" b="1">
              <a:latin typeface="Times New Roman" panose="02020603050405020304" pitchFamily="18" charset="0"/>
              <a:ea typeface="黑体" panose="02010609060101010101" pitchFamily="49" charset="-122"/>
            </a:endParaRPr>
          </a:p>
          <a:p>
            <a:pPr algn="l">
              <a:lnSpc>
                <a:spcPct val="130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You can feel the heat of the sun.</a:t>
            </a:r>
          </a:p>
          <a:p>
            <a:pPr algn="l">
              <a:lnSpc>
                <a:spcPct val="130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你可以感觉到太阳的热气。</a:t>
            </a:r>
          </a:p>
          <a:p>
            <a:pPr algn="l">
              <a:lnSpc>
                <a:spcPct val="130000"/>
              </a:lnSpc>
            </a:pPr>
            <a:r>
              <a:rPr lang="zh-CN" altLang="en-US" sz="3200" b="1">
                <a:solidFill>
                  <a:srgbClr val="FF0066"/>
                </a:solidFill>
                <a:latin typeface="Times New Roman" panose="02020603050405020304" pitchFamily="18" charset="0"/>
                <a:ea typeface="黑体" panose="02010609060101010101" pitchFamily="49" charset="-122"/>
              </a:rPr>
              <a:t>  </a:t>
            </a:r>
            <a:r>
              <a:rPr lang="en-US" altLang="zh-CN" sz="3200" b="1">
                <a:solidFill>
                  <a:srgbClr val="FF0066"/>
                </a:solidFill>
                <a:latin typeface="Times New Roman" panose="02020603050405020304" pitchFamily="18" charset="0"/>
                <a:ea typeface="黑体" panose="02010609060101010101" pitchFamily="49" charset="-122"/>
              </a:rPr>
              <a:t>heat</a:t>
            </a:r>
            <a:r>
              <a:rPr lang="zh-CN" altLang="en-US" sz="3200" b="1">
                <a:solidFill>
                  <a:srgbClr val="FF0066"/>
                </a:solidFill>
                <a:latin typeface="Times New Roman" panose="02020603050405020304" pitchFamily="18" charset="0"/>
                <a:ea typeface="黑体" panose="02010609060101010101" pitchFamily="49" charset="-122"/>
              </a:rPr>
              <a:t>还可作动词，意为“加热；变热”</a:t>
            </a:r>
          </a:p>
          <a:p>
            <a:pPr algn="l">
              <a:lnSpc>
                <a:spcPct val="130000"/>
              </a:lnSpc>
            </a:pPr>
            <a:r>
              <a:rPr lang="zh-CN" altLang="en-US" sz="3200" b="1">
                <a:solidFill>
                  <a:srgbClr val="FF0066"/>
                </a:solidFill>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a:t>
            </a:r>
            <a:r>
              <a:rPr lang="zh-CN" altLang="en-US" sz="3200" b="1">
                <a:solidFill>
                  <a:srgbClr val="FF0066"/>
                </a:solidFill>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Heat some water! </a:t>
            </a:r>
            <a:r>
              <a:rPr lang="zh-CN" altLang="en-US" sz="3200" b="1">
                <a:latin typeface="Times New Roman" panose="02020603050405020304" pitchFamily="18" charset="0"/>
                <a:ea typeface="黑体" panose="02010609060101010101" pitchFamily="49" charset="-122"/>
              </a:rPr>
              <a:t>烧些水吧！</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8546">
                                            <p:txEl>
                                              <p:pRg st="1" end="1"/>
                                            </p:txEl>
                                          </p:spTgt>
                                        </p:tgtEl>
                                        <p:attrNameLst>
                                          <p:attrName>style.visibility</p:attrName>
                                        </p:attrNameLst>
                                      </p:cBhvr>
                                      <p:to>
                                        <p:strVal val="visible"/>
                                      </p:to>
                                    </p:set>
                                    <p:anim to="" calcmode="lin" valueType="num">
                                      <p:cBhvr>
                                        <p:cTn id="7" dur="1" fill="hold"/>
                                        <p:tgtEl>
                                          <p:spTgt spid="108546">
                                            <p:txEl>
                                              <p:pRg st="1" end="1"/>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108546">
                                            <p:txEl>
                                              <p:pRg st="2" end="2"/>
                                            </p:txEl>
                                          </p:spTgt>
                                        </p:tgtEl>
                                        <p:attrNameLst>
                                          <p:attrName>style.visibility</p:attrName>
                                        </p:attrNameLst>
                                      </p:cBhvr>
                                      <p:to>
                                        <p:strVal val="visible"/>
                                      </p:to>
                                    </p:set>
                                    <p:anim to="" calcmode="lin" valueType="num">
                                      <p:cBhvr>
                                        <p:cTn id="10" dur="1" fill="hold"/>
                                        <p:tgtEl>
                                          <p:spTgt spid="108546">
                                            <p:txEl>
                                              <p:pRg st="2" end="2"/>
                                            </p:txEl>
                                          </p:spTgt>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108546">
                                            <p:txEl>
                                              <p:pRg st="3" end="3"/>
                                            </p:txEl>
                                          </p:spTgt>
                                        </p:tgtEl>
                                        <p:attrNameLst>
                                          <p:attrName>style.visibility</p:attrName>
                                        </p:attrNameLst>
                                      </p:cBhvr>
                                      <p:to>
                                        <p:strVal val="visible"/>
                                      </p:to>
                                    </p:set>
                                    <p:anim to="" calcmode="lin" valueType="num">
                                      <p:cBhvr>
                                        <p:cTn id="15" dur="1" fill="hold"/>
                                        <p:tgtEl>
                                          <p:spTgt spid="108546">
                                            <p:txEl>
                                              <p:pRg st="3" end="3"/>
                                            </p:txEl>
                                          </p:spTgt>
                                        </p:tgtEl>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108546">
                                            <p:txEl>
                                              <p:pRg st="4" end="4"/>
                                            </p:txEl>
                                          </p:spTgt>
                                        </p:tgtEl>
                                        <p:attrNameLst>
                                          <p:attrName>style.visibility</p:attrName>
                                        </p:attrNameLst>
                                      </p:cBhvr>
                                      <p:to>
                                        <p:strVal val="visible"/>
                                      </p:to>
                                    </p:set>
                                    <p:anim to="" calcmode="lin" valueType="num">
                                      <p:cBhvr>
                                        <p:cTn id="20" dur="1" fill="hold"/>
                                        <p:tgtEl>
                                          <p:spTgt spid="108546">
                                            <p:txEl>
                                              <p:pRg st="4" end="4"/>
                                            </p:txEl>
                                          </p:spTgt>
                                        </p:tgtEl>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108546">
                                            <p:txEl>
                                              <p:pRg st="5" end="5"/>
                                            </p:txEl>
                                          </p:spTgt>
                                        </p:tgtEl>
                                        <p:attrNameLst>
                                          <p:attrName>style.visibility</p:attrName>
                                        </p:attrNameLst>
                                      </p:cBhvr>
                                      <p:to>
                                        <p:strVal val="visible"/>
                                      </p:to>
                                    </p:set>
                                    <p:anim to="" calcmode="lin" valueType="num">
                                      <p:cBhvr>
                                        <p:cTn id="25" dur="1" fill="hold"/>
                                        <p:tgtEl>
                                          <p:spTgt spid="108546">
                                            <p:txEl>
                                              <p:pRg st="5" end="5"/>
                                            </p:txEl>
                                          </p:spTgt>
                                        </p:tgtEl>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108546">
                                            <p:txEl>
                                              <p:pRg st="6" end="6"/>
                                            </p:txEl>
                                          </p:spTgt>
                                        </p:tgtEl>
                                        <p:attrNameLst>
                                          <p:attrName>style.visibility</p:attrName>
                                        </p:attrNameLst>
                                      </p:cBhvr>
                                      <p:to>
                                        <p:strVal val="visible"/>
                                      </p:to>
                                    </p:set>
                                    <p:anim to="" calcmode="lin" valueType="num">
                                      <p:cBhvr>
                                        <p:cTn id="30" dur="1" fill="hold"/>
                                        <p:tgtEl>
                                          <p:spTgt spid="108546">
                                            <p:txEl>
                                              <p:pRg st="6" end="6"/>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p:cNvSpPr>
            <a:spLocks noChangeArrowheads="1"/>
          </p:cNvSpPr>
          <p:nvPr/>
        </p:nvSpPr>
        <p:spPr bwMode="auto">
          <a:xfrm>
            <a:off x="533400" y="762000"/>
            <a:ext cx="82296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5000"/>
              </a:lnSpc>
            </a:pPr>
            <a:r>
              <a:rPr lang="en-US" altLang="zh-CN" sz="3200" b="1">
                <a:latin typeface="Times New Roman" panose="02020603050405020304" pitchFamily="18" charset="0"/>
                <a:ea typeface="黑体" panose="02010609060101010101" pitchFamily="49" charset="-122"/>
              </a:rPr>
              <a:t>11.</a:t>
            </a:r>
            <a:r>
              <a:rPr lang="en-US" altLang="zh-CN" sz="3200" b="1">
                <a:solidFill>
                  <a:srgbClr val="FF0000"/>
                </a:solidFill>
                <a:latin typeface="Times New Roman" panose="02020603050405020304" pitchFamily="18" charset="0"/>
                <a:ea typeface="黑体" panose="02010609060101010101" pitchFamily="49" charset="-122"/>
              </a:rPr>
              <a:t> It takes</a:t>
            </a:r>
            <a:r>
              <a:rPr lang="en-US" altLang="zh-CN" sz="3200" b="1">
                <a:latin typeface="Times New Roman" panose="02020603050405020304" pitchFamily="18" charset="0"/>
                <a:ea typeface="黑体" panose="02010609060101010101" pitchFamily="49" charset="-122"/>
              </a:rPr>
              <a:t> several weeks </a:t>
            </a:r>
            <a:r>
              <a:rPr lang="en-US" altLang="zh-CN" sz="3200" b="1">
                <a:solidFill>
                  <a:srgbClr val="FF0000"/>
                </a:solidFill>
                <a:latin typeface="Times New Roman" panose="02020603050405020304" pitchFamily="18" charset="0"/>
                <a:ea typeface="黑体" panose="02010609060101010101" pitchFamily="49" charset="-122"/>
              </a:rPr>
              <a:t>to complete</a:t>
            </a:r>
            <a:r>
              <a:rPr lang="en-US" altLang="zh-CN" sz="3200" b="1">
                <a:latin typeface="Times New Roman" panose="02020603050405020304" pitchFamily="18" charset="0"/>
                <a:ea typeface="黑体" panose="02010609060101010101" pitchFamily="49" charset="-122"/>
              </a:rPr>
              <a:t> </a:t>
            </a:r>
          </a:p>
          <a:p>
            <a:pPr algn="l">
              <a:lnSpc>
                <a:spcPct val="135000"/>
              </a:lnSpc>
            </a:pPr>
            <a:r>
              <a:rPr lang="en-US" altLang="zh-CN" sz="3200" b="1">
                <a:latin typeface="Times New Roman" panose="02020603050405020304" pitchFamily="18" charset="0"/>
                <a:ea typeface="黑体" panose="02010609060101010101" pitchFamily="49" charset="-122"/>
              </a:rPr>
              <a:t>everything.  </a:t>
            </a:r>
            <a:r>
              <a:rPr lang="zh-CN" altLang="en-US" sz="3200" b="1">
                <a:latin typeface="Times New Roman" panose="02020603050405020304" pitchFamily="18" charset="0"/>
                <a:ea typeface="黑体" panose="02010609060101010101" pitchFamily="49" charset="-122"/>
              </a:rPr>
              <a:t>完成每件作品需花费好几个星期。</a:t>
            </a:r>
          </a:p>
          <a:p>
            <a:pPr algn="l">
              <a:lnSpc>
                <a:spcPct val="135000"/>
              </a:lnSpc>
            </a:pPr>
            <a:r>
              <a:rPr lang="en-US" altLang="zh-CN" sz="3200" b="1">
                <a:latin typeface="Times New Roman" panose="02020603050405020304" pitchFamily="18" charset="0"/>
                <a:ea typeface="黑体" panose="02010609060101010101" pitchFamily="49" charset="-122"/>
              </a:rPr>
              <a:t>(1)</a:t>
            </a:r>
            <a:r>
              <a:rPr lang="zh-CN" altLang="en-US" sz="3200" b="1">
                <a:latin typeface="Times New Roman" panose="02020603050405020304" pitchFamily="18" charset="0"/>
                <a:ea typeface="黑体" panose="02010609060101010101" pitchFamily="49" charset="-122"/>
              </a:rPr>
              <a:t>该句为</a:t>
            </a:r>
            <a:r>
              <a:rPr lang="zh-CN" altLang="en-US" sz="3200" b="1">
                <a:solidFill>
                  <a:srgbClr val="FF0066"/>
                </a:solidFill>
                <a:latin typeface="Times New Roman" panose="02020603050405020304" pitchFamily="18" charset="0"/>
                <a:ea typeface="黑体" panose="02010609060101010101" pitchFamily="49" charset="-122"/>
              </a:rPr>
              <a:t>“</a:t>
            </a:r>
            <a:r>
              <a:rPr lang="en-US" altLang="zh-CN" sz="3200" b="1">
                <a:solidFill>
                  <a:srgbClr val="FF0066"/>
                </a:solidFill>
                <a:latin typeface="Times New Roman" panose="02020603050405020304" pitchFamily="18" charset="0"/>
                <a:ea typeface="黑体" panose="02010609060101010101" pitchFamily="49" charset="-122"/>
              </a:rPr>
              <a:t>It takes (sb.) + </a:t>
            </a:r>
            <a:r>
              <a:rPr lang="zh-CN" altLang="en-US" sz="3200" b="1">
                <a:solidFill>
                  <a:srgbClr val="FF0066"/>
                </a:solidFill>
                <a:latin typeface="Times New Roman" panose="02020603050405020304" pitchFamily="18" charset="0"/>
                <a:ea typeface="黑体" panose="02010609060101010101" pitchFamily="49" charset="-122"/>
              </a:rPr>
              <a:t>一段时间</a:t>
            </a:r>
            <a:r>
              <a:rPr lang="en-US" altLang="zh-CN" sz="3200" b="1">
                <a:solidFill>
                  <a:srgbClr val="FF0066"/>
                </a:solidFill>
                <a:latin typeface="Times New Roman" panose="02020603050405020304" pitchFamily="18" charset="0"/>
                <a:ea typeface="黑体" panose="02010609060101010101" pitchFamily="49" charset="-122"/>
              </a:rPr>
              <a:t>+ to do</a:t>
            </a:r>
          </a:p>
          <a:p>
            <a:pPr algn="l">
              <a:lnSpc>
                <a:spcPct val="135000"/>
              </a:lnSpc>
            </a:pPr>
            <a:r>
              <a:rPr lang="en-US" altLang="zh-CN" sz="3200" b="1">
                <a:solidFill>
                  <a:srgbClr val="FF0066"/>
                </a:solidFill>
                <a:latin typeface="Times New Roman" panose="02020603050405020304" pitchFamily="18" charset="0"/>
                <a:ea typeface="黑体" panose="02010609060101010101" pitchFamily="49" charset="-122"/>
              </a:rPr>
              <a:t>     sth.” </a:t>
            </a:r>
            <a:r>
              <a:rPr lang="zh-CN" altLang="en-US" sz="3200" b="1">
                <a:solidFill>
                  <a:srgbClr val="FF0066"/>
                </a:solidFill>
                <a:latin typeface="Times New Roman" panose="02020603050405020304" pitchFamily="18" charset="0"/>
                <a:ea typeface="黑体" panose="02010609060101010101" pitchFamily="49" charset="-122"/>
              </a:rPr>
              <a:t>句型，意为“做某件事花费（某人）</a:t>
            </a:r>
          </a:p>
          <a:p>
            <a:pPr algn="l">
              <a:lnSpc>
                <a:spcPct val="135000"/>
              </a:lnSpc>
            </a:pPr>
            <a:r>
              <a:rPr lang="zh-CN" altLang="en-US" sz="3200" b="1">
                <a:solidFill>
                  <a:srgbClr val="FF0066"/>
                </a:solidFill>
                <a:latin typeface="Times New Roman" panose="02020603050405020304" pitchFamily="18" charset="0"/>
                <a:ea typeface="黑体" panose="02010609060101010101" pitchFamily="49" charset="-122"/>
              </a:rPr>
              <a:t>    多长时间”。</a:t>
            </a:r>
          </a:p>
          <a:p>
            <a:pPr algn="l">
              <a:lnSpc>
                <a:spcPct val="13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It took him an hour and a half to write the  </a:t>
            </a:r>
          </a:p>
          <a:p>
            <a:pPr algn="l">
              <a:lnSpc>
                <a:spcPct val="135000"/>
              </a:lnSpc>
            </a:pPr>
            <a:r>
              <a:rPr lang="en-US" altLang="zh-CN" sz="3200" b="1">
                <a:latin typeface="Times New Roman" panose="02020603050405020304" pitchFamily="18" charset="0"/>
                <a:ea typeface="黑体" panose="02010609060101010101" pitchFamily="49" charset="-122"/>
              </a:rPr>
              <a:t>   letter.</a:t>
            </a:r>
          </a:p>
          <a:p>
            <a:pPr algn="l">
              <a:lnSpc>
                <a:spcPct val="135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写这封信花了他一个半小时。</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9570">
                                            <p:txEl>
                                              <p:pRg st="2" end="2"/>
                                            </p:txEl>
                                          </p:spTgt>
                                        </p:tgtEl>
                                        <p:attrNameLst>
                                          <p:attrName>style.visibility</p:attrName>
                                        </p:attrNameLst>
                                      </p:cBhvr>
                                      <p:to>
                                        <p:strVal val="visible"/>
                                      </p:to>
                                    </p:set>
                                    <p:anim to="" calcmode="lin" valueType="num">
                                      <p:cBhvr>
                                        <p:cTn id="7" dur="1" fill="hold"/>
                                        <p:tgtEl>
                                          <p:spTgt spid="109570">
                                            <p:txEl>
                                              <p:pRg st="2" end="2"/>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109570">
                                            <p:txEl>
                                              <p:pRg st="3" end="3"/>
                                            </p:txEl>
                                          </p:spTgt>
                                        </p:tgtEl>
                                        <p:attrNameLst>
                                          <p:attrName>style.visibility</p:attrName>
                                        </p:attrNameLst>
                                      </p:cBhvr>
                                      <p:to>
                                        <p:strVal val="visible"/>
                                      </p:to>
                                    </p:set>
                                    <p:anim to="" calcmode="lin" valueType="num">
                                      <p:cBhvr>
                                        <p:cTn id="10" dur="1" fill="hold"/>
                                        <p:tgtEl>
                                          <p:spTgt spid="109570">
                                            <p:txEl>
                                              <p:pRg st="3" end="3"/>
                                            </p:txEl>
                                          </p:spTgt>
                                        </p:tgtEl>
                                      </p:cBhvr>
                                    </p:anim>
                                  </p:childTnLst>
                                </p:cTn>
                              </p:par>
                              <p:par>
                                <p:cTn id="11" presetID="24" presetClass="entr" presetSubtype="0" fill="hold" nodeType="withEffect">
                                  <p:stCondLst>
                                    <p:cond delay="0"/>
                                  </p:stCondLst>
                                  <p:childTnLst>
                                    <p:set>
                                      <p:cBhvr>
                                        <p:cTn id="12" dur="1" fill="hold">
                                          <p:stCondLst>
                                            <p:cond delay="0"/>
                                          </p:stCondLst>
                                        </p:cTn>
                                        <p:tgtEl>
                                          <p:spTgt spid="109570">
                                            <p:txEl>
                                              <p:pRg st="4" end="4"/>
                                            </p:txEl>
                                          </p:spTgt>
                                        </p:tgtEl>
                                        <p:attrNameLst>
                                          <p:attrName>style.visibility</p:attrName>
                                        </p:attrNameLst>
                                      </p:cBhvr>
                                      <p:to>
                                        <p:strVal val="visible"/>
                                      </p:to>
                                    </p:set>
                                    <p:anim to="" calcmode="lin" valueType="num">
                                      <p:cBhvr>
                                        <p:cTn id="13" dur="1" fill="hold"/>
                                        <p:tgtEl>
                                          <p:spTgt spid="109570">
                                            <p:txEl>
                                              <p:pRg st="4" end="4"/>
                                            </p:txEl>
                                          </p:spTgt>
                                        </p:tgtEl>
                                      </p:cBhvr>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09570">
                                            <p:txEl>
                                              <p:pRg st="5" end="5"/>
                                            </p:txEl>
                                          </p:spTgt>
                                        </p:tgtEl>
                                        <p:attrNameLst>
                                          <p:attrName>style.visibility</p:attrName>
                                        </p:attrNameLst>
                                      </p:cBhvr>
                                      <p:to>
                                        <p:strVal val="visible"/>
                                      </p:to>
                                    </p:set>
                                    <p:animEffect transition="in" filter="randombar(horizontal)">
                                      <p:cBhvr>
                                        <p:cTn id="18" dur="500"/>
                                        <p:tgtEl>
                                          <p:spTgt spid="109570">
                                            <p:txEl>
                                              <p:pRg st="5" end="5"/>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109570">
                                            <p:txEl>
                                              <p:pRg st="6" end="6"/>
                                            </p:txEl>
                                          </p:spTgt>
                                        </p:tgtEl>
                                        <p:attrNameLst>
                                          <p:attrName>style.visibility</p:attrName>
                                        </p:attrNameLst>
                                      </p:cBhvr>
                                      <p:to>
                                        <p:strVal val="visible"/>
                                      </p:to>
                                    </p:set>
                                    <p:animEffect transition="in" filter="randombar(horizontal)">
                                      <p:cBhvr>
                                        <p:cTn id="21" dur="500"/>
                                        <p:tgtEl>
                                          <p:spTgt spid="109570">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109570">
                                            <p:txEl>
                                              <p:pRg st="7" end="7"/>
                                            </p:txEl>
                                          </p:spTgt>
                                        </p:tgtEl>
                                        <p:attrNameLst>
                                          <p:attrName>style.visibility</p:attrName>
                                        </p:attrNameLst>
                                      </p:cBhvr>
                                      <p:to>
                                        <p:strVal val="visible"/>
                                      </p:to>
                                    </p:set>
                                    <p:animEffect transition="in" filter="randombar(horizontal)">
                                      <p:cBhvr>
                                        <p:cTn id="24" dur="500"/>
                                        <p:tgtEl>
                                          <p:spTgt spid="10957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5"/>
          <p:cNvSpPr>
            <a:spLocks noChangeArrowheads="1"/>
          </p:cNvSpPr>
          <p:nvPr/>
        </p:nvSpPr>
        <p:spPr bwMode="auto">
          <a:xfrm>
            <a:off x="609600" y="533400"/>
            <a:ext cx="8153400"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0000"/>
              </a:lnSpc>
            </a:pPr>
            <a:r>
              <a:rPr lang="en-US" altLang="zh-CN" sz="3200" b="1">
                <a:latin typeface="Times New Roman" panose="02020603050405020304" pitchFamily="18" charset="0"/>
                <a:ea typeface="黑体" panose="02010609060101010101" pitchFamily="49" charset="-122"/>
              </a:rPr>
              <a:t>(2 ) </a:t>
            </a:r>
            <a:r>
              <a:rPr lang="en-US" altLang="zh-CN" sz="3200" b="1">
                <a:solidFill>
                  <a:srgbClr val="FF0066"/>
                </a:solidFill>
                <a:latin typeface="Times New Roman" panose="02020603050405020304" pitchFamily="18" charset="0"/>
                <a:ea typeface="黑体" panose="02010609060101010101" pitchFamily="49" charset="-122"/>
              </a:rPr>
              <a:t>complete </a:t>
            </a:r>
            <a:r>
              <a:rPr lang="en-US" altLang="zh-CN" sz="3200" b="1">
                <a:latin typeface="Times New Roman" panose="02020603050405020304" pitchFamily="18" charset="0"/>
                <a:ea typeface="黑体" panose="02010609060101010101" pitchFamily="49" charset="-122"/>
              </a:rPr>
              <a:t>( to finish doing or making  </a:t>
            </a:r>
          </a:p>
          <a:p>
            <a:pPr algn="l">
              <a:lnSpc>
                <a:spcPct val="130000"/>
              </a:lnSpc>
            </a:pPr>
            <a:r>
              <a:rPr lang="en-US" altLang="zh-CN" sz="3200" b="1">
                <a:latin typeface="Times New Roman" panose="02020603050405020304" pitchFamily="18" charset="0"/>
                <a:ea typeface="黑体" panose="02010609060101010101" pitchFamily="49" charset="-122"/>
              </a:rPr>
              <a:t>        something )</a:t>
            </a:r>
            <a:r>
              <a:rPr lang="zh-CN" altLang="en-US" sz="3200" b="1">
                <a:solidFill>
                  <a:srgbClr val="FF0066"/>
                </a:solidFill>
                <a:latin typeface="Times New Roman" panose="02020603050405020304" pitchFamily="18" charset="0"/>
                <a:ea typeface="黑体" panose="02010609060101010101" pitchFamily="49" charset="-122"/>
              </a:rPr>
              <a:t>动词，意为“完成”。</a:t>
            </a:r>
          </a:p>
          <a:p>
            <a:pPr algn="l">
              <a:lnSpc>
                <a:spcPct val="130000"/>
              </a:lnSpc>
            </a:pPr>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The builders will complete the new sports  </a:t>
            </a:r>
          </a:p>
          <a:p>
            <a:pPr algn="l">
              <a:lnSpc>
                <a:spcPct val="130000"/>
              </a:lnSpc>
            </a:pPr>
            <a:r>
              <a:rPr lang="en-US" altLang="zh-CN" sz="3200" b="1">
                <a:latin typeface="Times New Roman" panose="02020603050405020304" pitchFamily="18" charset="0"/>
                <a:ea typeface="黑体" panose="02010609060101010101" pitchFamily="49" charset="-122"/>
              </a:rPr>
              <a:t>   center next year.</a:t>
            </a:r>
          </a:p>
          <a:p>
            <a:pPr algn="l">
              <a:lnSpc>
                <a:spcPct val="130000"/>
              </a:lnSpc>
            </a:pPr>
            <a:r>
              <a:rPr lang="zh-CN" altLang="en-US" sz="3200" b="1">
                <a:latin typeface="Times New Roman" panose="02020603050405020304" pitchFamily="18" charset="0"/>
                <a:ea typeface="黑体" panose="02010609060101010101" pitchFamily="49" charset="-122"/>
              </a:rPr>
              <a:t>建筑工人将在明年建成这 个新的运动中心。</a:t>
            </a:r>
          </a:p>
          <a:p>
            <a:pPr algn="l">
              <a:lnSpc>
                <a:spcPct val="130000"/>
              </a:lnSpc>
            </a:pPr>
            <a:r>
              <a:rPr lang="en-US" altLang="zh-CN" sz="3200" b="1">
                <a:solidFill>
                  <a:srgbClr val="FF0066"/>
                </a:solidFill>
                <a:latin typeface="Times New Roman" panose="02020603050405020304" pitchFamily="18" charset="0"/>
                <a:ea typeface="黑体" panose="02010609060101010101" pitchFamily="49" charset="-122"/>
              </a:rPr>
              <a:t>complete (with no parts missing)</a:t>
            </a:r>
            <a:r>
              <a:rPr lang="zh-CN" altLang="en-US" sz="3200" b="1">
                <a:solidFill>
                  <a:srgbClr val="FF0066"/>
                </a:solidFill>
                <a:latin typeface="Times New Roman" panose="02020603050405020304" pitchFamily="18" charset="0"/>
                <a:ea typeface="黑体" panose="02010609060101010101" pitchFamily="49" charset="-122"/>
              </a:rPr>
              <a:t>还可作形容词，意为“完整的；完全的”。</a:t>
            </a:r>
          </a:p>
          <a:p>
            <a:pPr algn="l">
              <a:lnSpc>
                <a:spcPct val="130000"/>
              </a:lnSpc>
            </a:pPr>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Is this a complete story?</a:t>
            </a:r>
          </a:p>
          <a:p>
            <a:pPr algn="l">
              <a:lnSpc>
                <a:spcPct val="130000"/>
              </a:lnSpc>
            </a:pPr>
            <a:r>
              <a:rPr lang="en-US" altLang="zh-CN" sz="3200" b="1">
                <a:latin typeface="Times New Roman" panose="02020603050405020304" pitchFamily="18" charset="0"/>
                <a:ea typeface="黑体" panose="02010609060101010101" pitchFamily="49" charset="-122"/>
              </a:rPr>
              <a:t>  </a:t>
            </a:r>
            <a:r>
              <a:rPr lang="zh-CN" altLang="en-US" sz="3200" b="1">
                <a:latin typeface="Times New Roman" panose="02020603050405020304" pitchFamily="18" charset="0"/>
                <a:ea typeface="黑体" panose="02010609060101010101" pitchFamily="49" charset="-122"/>
              </a:rPr>
              <a:t>这是一个完整的故事吗？</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0594">
                                            <p:txEl>
                                              <p:pRg st="2" end="2"/>
                                            </p:txEl>
                                          </p:spTgt>
                                        </p:tgtEl>
                                        <p:attrNameLst>
                                          <p:attrName>style.visibility</p:attrName>
                                        </p:attrNameLst>
                                      </p:cBhvr>
                                      <p:to>
                                        <p:strVal val="visible"/>
                                      </p:to>
                                    </p:set>
                                    <p:anim to="" calcmode="lin" valueType="num">
                                      <p:cBhvr>
                                        <p:cTn id="7" dur="1" fill="hold"/>
                                        <p:tgtEl>
                                          <p:spTgt spid="110594">
                                            <p:txEl>
                                              <p:pRg st="2" end="2"/>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110594">
                                            <p:txEl>
                                              <p:pRg st="3" end="3"/>
                                            </p:txEl>
                                          </p:spTgt>
                                        </p:tgtEl>
                                        <p:attrNameLst>
                                          <p:attrName>style.visibility</p:attrName>
                                        </p:attrNameLst>
                                      </p:cBhvr>
                                      <p:to>
                                        <p:strVal val="visible"/>
                                      </p:to>
                                    </p:set>
                                    <p:anim to="" calcmode="lin" valueType="num">
                                      <p:cBhvr>
                                        <p:cTn id="10" dur="1" fill="hold"/>
                                        <p:tgtEl>
                                          <p:spTgt spid="110594">
                                            <p:txEl>
                                              <p:pRg st="3" end="3"/>
                                            </p:txEl>
                                          </p:spTgt>
                                        </p:tgtEl>
                                      </p:cBhvr>
                                    </p:anim>
                                  </p:childTnLst>
                                </p:cTn>
                              </p:par>
                              <p:par>
                                <p:cTn id="11" presetID="24" presetClass="entr" presetSubtype="0" fill="hold" nodeType="withEffect">
                                  <p:stCondLst>
                                    <p:cond delay="0"/>
                                  </p:stCondLst>
                                  <p:childTnLst>
                                    <p:set>
                                      <p:cBhvr>
                                        <p:cTn id="12" dur="1" fill="hold">
                                          <p:stCondLst>
                                            <p:cond delay="0"/>
                                          </p:stCondLst>
                                        </p:cTn>
                                        <p:tgtEl>
                                          <p:spTgt spid="110594">
                                            <p:txEl>
                                              <p:pRg st="4" end="4"/>
                                            </p:txEl>
                                          </p:spTgt>
                                        </p:tgtEl>
                                        <p:attrNameLst>
                                          <p:attrName>style.visibility</p:attrName>
                                        </p:attrNameLst>
                                      </p:cBhvr>
                                      <p:to>
                                        <p:strVal val="visible"/>
                                      </p:to>
                                    </p:set>
                                    <p:anim to="" calcmode="lin" valueType="num">
                                      <p:cBhvr>
                                        <p:cTn id="13" dur="1" fill="hold"/>
                                        <p:tgtEl>
                                          <p:spTgt spid="110594">
                                            <p:txEl>
                                              <p:pRg st="4" end="4"/>
                                            </p:txEl>
                                          </p:spTgt>
                                        </p:tgtEl>
                                      </p:cBhvr>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10594">
                                            <p:txEl>
                                              <p:pRg st="5" end="5"/>
                                            </p:txEl>
                                          </p:spTgt>
                                        </p:tgtEl>
                                        <p:attrNameLst>
                                          <p:attrName>style.visibility</p:attrName>
                                        </p:attrNameLst>
                                      </p:cBhvr>
                                      <p:to>
                                        <p:strVal val="visible"/>
                                      </p:to>
                                    </p:set>
                                    <p:animEffect transition="in" filter="randombar(horizontal)">
                                      <p:cBhvr>
                                        <p:cTn id="18" dur="500"/>
                                        <p:tgtEl>
                                          <p:spTgt spid="110594">
                                            <p:txEl>
                                              <p:pRg st="5" end="5"/>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110594">
                                            <p:txEl>
                                              <p:pRg st="6" end="6"/>
                                            </p:txEl>
                                          </p:spTgt>
                                        </p:tgtEl>
                                        <p:attrNameLst>
                                          <p:attrName>style.visibility</p:attrName>
                                        </p:attrNameLst>
                                      </p:cBhvr>
                                      <p:to>
                                        <p:strVal val="visible"/>
                                      </p:to>
                                    </p:set>
                                    <p:animEffect transition="in" filter="randombar(horizontal)">
                                      <p:cBhvr>
                                        <p:cTn id="21" dur="500"/>
                                        <p:tgtEl>
                                          <p:spTgt spid="110594">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110594">
                                            <p:txEl>
                                              <p:pRg st="7" end="7"/>
                                            </p:txEl>
                                          </p:spTgt>
                                        </p:tgtEl>
                                        <p:attrNameLst>
                                          <p:attrName>style.visibility</p:attrName>
                                        </p:attrNameLst>
                                      </p:cBhvr>
                                      <p:to>
                                        <p:strVal val="visible"/>
                                      </p:to>
                                    </p:set>
                                    <p:animEffect transition="in" filter="randombar(horizontal)">
                                      <p:cBhvr>
                                        <p:cTn id="24" dur="500"/>
                                        <p:tgtEl>
                                          <p:spTgt spid="1105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a:spLocks noChangeArrowheads="1"/>
          </p:cNvSpPr>
          <p:nvPr/>
        </p:nvSpPr>
        <p:spPr bwMode="auto">
          <a:xfrm>
            <a:off x="685800" y="381000"/>
            <a:ext cx="7696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altLang="zh-CN" sz="3600" b="1">
                <a:solidFill>
                  <a:schemeClr val="accent2"/>
                </a:solidFill>
                <a:latin typeface="Times New Roman" panose="02020603050405020304" pitchFamily="18" charset="0"/>
                <a:cs typeface="Times New Roman" panose="02020603050405020304" pitchFamily="18" charset="0"/>
              </a:rPr>
              <a:t>2c  </a:t>
            </a:r>
            <a:r>
              <a:rPr lang="en-US" altLang="zh-CN" sz="3600" b="1">
                <a:solidFill>
                  <a:schemeClr val="accent2"/>
                </a:solidFill>
                <a:latin typeface="Times New Roman" panose="02020603050405020304" pitchFamily="18" charset="0"/>
              </a:rPr>
              <a:t>Read the passage again and answer the questions.</a:t>
            </a:r>
          </a:p>
        </p:txBody>
      </p:sp>
      <p:sp>
        <p:nvSpPr>
          <p:cNvPr id="111619" name="Rectangle 5"/>
          <p:cNvSpPr>
            <a:spLocks noChangeArrowheads="1"/>
          </p:cNvSpPr>
          <p:nvPr/>
        </p:nvSpPr>
        <p:spPr bwMode="auto">
          <a:xfrm>
            <a:off x="457200" y="1654175"/>
            <a:ext cx="8382000" cy="469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5000"/>
              </a:lnSpc>
            </a:pPr>
            <a:r>
              <a:rPr kumimoji="1" lang="en-US" altLang="zh-CN" sz="3200" b="1">
                <a:latin typeface="Times New Roman" panose="02020603050405020304" pitchFamily="18" charset="0"/>
              </a:rPr>
              <a:t>1.What do traditional Chinese art forms try to  </a:t>
            </a:r>
          </a:p>
          <a:p>
            <a:pPr algn="l">
              <a:lnSpc>
                <a:spcPct val="105000"/>
              </a:lnSpc>
            </a:pPr>
            <a:r>
              <a:rPr kumimoji="1" lang="en-US" altLang="zh-CN" sz="3200" b="1">
                <a:latin typeface="Times New Roman" panose="02020603050405020304" pitchFamily="18" charset="0"/>
              </a:rPr>
              <a:t>   show?</a:t>
            </a:r>
          </a:p>
          <a:p>
            <a:pPr algn="l">
              <a:lnSpc>
                <a:spcPct val="105000"/>
              </a:lnSpc>
            </a:pPr>
            <a:r>
              <a:rPr kumimoji="1" lang="en-US" altLang="zh-CN" sz="3200" b="1">
                <a:solidFill>
                  <a:srgbClr val="FF0000"/>
                </a:solidFill>
                <a:latin typeface="Times New Roman" panose="02020603050405020304" pitchFamily="18" charset="0"/>
              </a:rPr>
              <a:t>They try to show the things that are important  in life, such as love, beauty and family.</a:t>
            </a:r>
          </a:p>
          <a:p>
            <a:pPr algn="l">
              <a:lnSpc>
                <a:spcPct val="105000"/>
              </a:lnSpc>
            </a:pPr>
            <a:r>
              <a:rPr kumimoji="1" lang="en-US" altLang="zh-CN" sz="3200" b="1">
                <a:latin typeface="Times New Roman" panose="02020603050405020304" pitchFamily="18" charset="0"/>
              </a:rPr>
              <a:t>2.What were sky lanterns used for before and  </a:t>
            </a:r>
          </a:p>
          <a:p>
            <a:pPr algn="l">
              <a:lnSpc>
                <a:spcPct val="105000"/>
              </a:lnSpc>
            </a:pPr>
            <a:r>
              <a:rPr kumimoji="1" lang="en-US" altLang="zh-CN" sz="3200" b="1">
                <a:latin typeface="Times New Roman" panose="02020603050405020304" pitchFamily="18" charset="0"/>
              </a:rPr>
              <a:t>   what are they used for now?</a:t>
            </a:r>
          </a:p>
          <a:p>
            <a:pPr algn="l">
              <a:lnSpc>
                <a:spcPct val="105000"/>
              </a:lnSpc>
            </a:pPr>
            <a:r>
              <a:rPr kumimoji="1" lang="en-US" altLang="zh-CN" sz="3200" b="1">
                <a:solidFill>
                  <a:srgbClr val="FF0000"/>
                </a:solidFill>
                <a:latin typeface="Times New Roman" panose="02020603050405020304" pitchFamily="18" charset="0"/>
              </a:rPr>
              <a:t>    They were used for asking for help before,  </a:t>
            </a:r>
          </a:p>
          <a:p>
            <a:pPr algn="l">
              <a:lnSpc>
                <a:spcPct val="105000"/>
              </a:lnSpc>
            </a:pPr>
            <a:r>
              <a:rPr kumimoji="1" lang="en-US" altLang="zh-CN" sz="3200" b="1">
                <a:solidFill>
                  <a:srgbClr val="FF0000"/>
                </a:solidFill>
                <a:latin typeface="Times New Roman" panose="02020603050405020304" pitchFamily="18" charset="0"/>
              </a:rPr>
              <a:t>    and they are used for making wishes at  </a:t>
            </a:r>
          </a:p>
          <a:p>
            <a:pPr algn="l">
              <a:lnSpc>
                <a:spcPct val="105000"/>
              </a:lnSpc>
            </a:pPr>
            <a:r>
              <a:rPr kumimoji="1" lang="en-US" altLang="zh-CN" sz="3200" b="1">
                <a:solidFill>
                  <a:srgbClr val="FF0000"/>
                </a:solidFill>
                <a:latin typeface="Times New Roman" panose="02020603050405020304" pitchFamily="18" charset="0"/>
              </a:rPr>
              <a:t>    festivals and other celebrations 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1619">
                                            <p:txEl>
                                              <p:pRg st="2" end="2"/>
                                            </p:txEl>
                                          </p:spTgt>
                                        </p:tgtEl>
                                        <p:attrNameLst>
                                          <p:attrName>style.visibility</p:attrName>
                                        </p:attrNameLst>
                                      </p:cBhvr>
                                      <p:to>
                                        <p:strVal val="visible"/>
                                      </p:to>
                                    </p:set>
                                    <p:animEffect transition="in" filter="slide(fromBottom)">
                                      <p:cBhvr>
                                        <p:cTn id="7" dur="500"/>
                                        <p:tgtEl>
                                          <p:spTgt spid="1116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11619">
                                            <p:txEl>
                                              <p:pRg st="5" end="5"/>
                                            </p:txEl>
                                          </p:spTgt>
                                        </p:tgtEl>
                                        <p:attrNameLst>
                                          <p:attrName>style.visibility</p:attrName>
                                        </p:attrNameLst>
                                      </p:cBhvr>
                                      <p:to>
                                        <p:strVal val="visible"/>
                                      </p:to>
                                    </p:set>
                                    <p:animEffect transition="in" filter="slide(fromBottom)">
                                      <p:cBhvr>
                                        <p:cTn id="12" dur="500"/>
                                        <p:tgtEl>
                                          <p:spTgt spid="111619">
                                            <p:txEl>
                                              <p:pRg st="5" end="5"/>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111619">
                                            <p:txEl>
                                              <p:pRg st="6" end="6"/>
                                            </p:txEl>
                                          </p:spTgt>
                                        </p:tgtEl>
                                        <p:attrNameLst>
                                          <p:attrName>style.visibility</p:attrName>
                                        </p:attrNameLst>
                                      </p:cBhvr>
                                      <p:to>
                                        <p:strVal val="visible"/>
                                      </p:to>
                                    </p:set>
                                    <p:animEffect transition="in" filter="slide(fromBottom)">
                                      <p:cBhvr>
                                        <p:cTn id="15" dur="500"/>
                                        <p:tgtEl>
                                          <p:spTgt spid="111619">
                                            <p:txEl>
                                              <p:pRg st="6" end="6"/>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111619">
                                            <p:txEl>
                                              <p:pRg st="7" end="7"/>
                                            </p:txEl>
                                          </p:spTgt>
                                        </p:tgtEl>
                                        <p:attrNameLst>
                                          <p:attrName>style.visibility</p:attrName>
                                        </p:attrNameLst>
                                      </p:cBhvr>
                                      <p:to>
                                        <p:strVal val="visible"/>
                                      </p:to>
                                    </p:set>
                                    <p:animEffect transition="in" filter="slide(fromBottom)">
                                      <p:cBhvr>
                                        <p:cTn id="18" dur="5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ChangeArrowheads="1"/>
          </p:cNvSpPr>
          <p:nvPr/>
        </p:nvSpPr>
        <p:spPr bwMode="auto">
          <a:xfrm>
            <a:off x="381000" y="381000"/>
            <a:ext cx="83058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20000"/>
              </a:lnSpc>
            </a:pPr>
            <a:r>
              <a:rPr kumimoji="1" lang="en-US" altLang="zh-CN" sz="3200" b="1">
                <a:latin typeface="Times New Roman" panose="02020603050405020304" pitchFamily="18" charset="0"/>
              </a:rPr>
              <a:t>3.What kinds of pictures are usually found on  </a:t>
            </a:r>
          </a:p>
          <a:p>
            <a:pPr marL="342900" indent="-342900" algn="l">
              <a:lnSpc>
                <a:spcPct val="120000"/>
              </a:lnSpc>
            </a:pPr>
            <a:r>
              <a:rPr kumimoji="1" lang="en-US" altLang="zh-CN" sz="3200" b="1">
                <a:latin typeface="Times New Roman" panose="02020603050405020304" pitchFamily="18" charset="0"/>
              </a:rPr>
              <a:t>   paper cuttings?</a:t>
            </a:r>
          </a:p>
          <a:p>
            <a:pPr marL="342900" indent="-342900" algn="l">
              <a:lnSpc>
                <a:spcPct val="120000"/>
              </a:lnSpc>
            </a:pPr>
            <a:r>
              <a:rPr kumimoji="1" lang="en-US" altLang="zh-CN" sz="3200" b="1">
                <a:latin typeface="Times New Roman" panose="02020603050405020304" pitchFamily="18" charset="0"/>
              </a:rPr>
              <a:t>   </a:t>
            </a:r>
            <a:r>
              <a:rPr kumimoji="1" lang="en-US" altLang="zh-CN" sz="3200" b="1">
                <a:solidFill>
                  <a:srgbClr val="FF0000"/>
                </a:solidFill>
                <a:latin typeface="Times New Roman" panose="02020603050405020304" pitchFamily="18" charset="0"/>
              </a:rPr>
              <a:t>On paper cuttings, the most common  </a:t>
            </a:r>
          </a:p>
          <a:p>
            <a:pPr marL="342900" indent="-342900" algn="l">
              <a:lnSpc>
                <a:spcPct val="120000"/>
              </a:lnSpc>
            </a:pPr>
            <a:r>
              <a:rPr kumimoji="1" lang="en-US" altLang="zh-CN" sz="3200" b="1">
                <a:solidFill>
                  <a:srgbClr val="FF0000"/>
                </a:solidFill>
                <a:latin typeface="Times New Roman" panose="02020603050405020304" pitchFamily="18" charset="0"/>
              </a:rPr>
              <a:t>   pictures are flowers, animals, and things   </a:t>
            </a:r>
          </a:p>
          <a:p>
            <a:pPr marL="342900" indent="-342900" algn="l">
              <a:lnSpc>
                <a:spcPct val="120000"/>
              </a:lnSpc>
            </a:pPr>
            <a:r>
              <a:rPr kumimoji="1" lang="en-US" altLang="zh-CN" sz="3200" b="1">
                <a:solidFill>
                  <a:srgbClr val="FF0000"/>
                </a:solidFill>
                <a:latin typeface="Times New Roman" panose="02020603050405020304" pitchFamily="18" charset="0"/>
              </a:rPr>
              <a:t>   about Chinese history. </a:t>
            </a:r>
          </a:p>
          <a:p>
            <a:pPr marL="342900" indent="-342900" algn="l">
              <a:lnSpc>
                <a:spcPct val="120000"/>
              </a:lnSpc>
              <a:buFontTx/>
              <a:buAutoNum type="arabicPeriod" startAt="4"/>
            </a:pPr>
            <a:r>
              <a:rPr kumimoji="1" lang="en-US" altLang="zh-CN" sz="3200" b="1">
                <a:latin typeface="Times New Roman" panose="02020603050405020304" pitchFamily="18" charset="0"/>
              </a:rPr>
              <a:t>How do people use paper cuttings during  </a:t>
            </a:r>
          </a:p>
          <a:p>
            <a:pPr marL="342900" indent="-342900" algn="l">
              <a:lnSpc>
                <a:spcPct val="120000"/>
              </a:lnSpc>
            </a:pPr>
            <a:r>
              <a:rPr kumimoji="1" lang="en-US" altLang="zh-CN" sz="3200" b="1">
                <a:latin typeface="Times New Roman" panose="02020603050405020304" pitchFamily="18" charset="0"/>
              </a:rPr>
              <a:t>   the Spring Festival?</a:t>
            </a:r>
          </a:p>
          <a:p>
            <a:pPr marL="342900" indent="-342900" algn="l">
              <a:lnSpc>
                <a:spcPct val="120000"/>
              </a:lnSpc>
            </a:pPr>
            <a:r>
              <a:rPr kumimoji="1" lang="en-US" altLang="zh-CN" sz="3200" b="1">
                <a:latin typeface="Times New Roman" panose="02020603050405020304" pitchFamily="18" charset="0"/>
              </a:rPr>
              <a:t>   </a:t>
            </a:r>
            <a:r>
              <a:rPr kumimoji="1" lang="en-US" altLang="zh-CN" sz="3200" b="1">
                <a:solidFill>
                  <a:srgbClr val="FF0000"/>
                </a:solidFill>
                <a:latin typeface="Times New Roman" panose="02020603050405020304" pitchFamily="18" charset="0"/>
              </a:rPr>
              <a:t>People put paper cuttings on windows, doors and walls as symbols of wishes for good luck and a happy new year.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2642">
                                            <p:txEl>
                                              <p:pRg st="2" end="2"/>
                                            </p:txEl>
                                          </p:spTgt>
                                        </p:tgtEl>
                                        <p:attrNameLst>
                                          <p:attrName>style.visibility</p:attrName>
                                        </p:attrNameLst>
                                      </p:cBhvr>
                                      <p:to>
                                        <p:strVal val="visible"/>
                                      </p:to>
                                    </p:set>
                                    <p:anim calcmode="lin" valueType="num">
                                      <p:cBhvr>
                                        <p:cTn id="7" dur="1000" fill="hold"/>
                                        <p:tgtEl>
                                          <p:spTgt spid="112642">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112642">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112642">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12642">
                                            <p:txEl>
                                              <p:pRg st="3" end="3"/>
                                            </p:txEl>
                                          </p:spTgt>
                                        </p:tgtEl>
                                        <p:attrNameLst>
                                          <p:attrName>style.visibility</p:attrName>
                                        </p:attrNameLst>
                                      </p:cBhvr>
                                      <p:to>
                                        <p:strVal val="visible"/>
                                      </p:to>
                                    </p:set>
                                    <p:anim calcmode="lin" valueType="num">
                                      <p:cBhvr>
                                        <p:cTn id="12" dur="1000" fill="hold"/>
                                        <p:tgtEl>
                                          <p:spTgt spid="112642">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112642">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112642">
                                            <p:txEl>
                                              <p:pRg st="3" end="3"/>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112642">
                                            <p:txEl>
                                              <p:pRg st="4" end="4"/>
                                            </p:txEl>
                                          </p:spTgt>
                                        </p:tgtEl>
                                        <p:attrNameLst>
                                          <p:attrName>style.visibility</p:attrName>
                                        </p:attrNameLst>
                                      </p:cBhvr>
                                      <p:to>
                                        <p:strVal val="visible"/>
                                      </p:to>
                                    </p:set>
                                    <p:anim calcmode="lin" valueType="num">
                                      <p:cBhvr>
                                        <p:cTn id="17" dur="1000" fill="hold"/>
                                        <p:tgtEl>
                                          <p:spTgt spid="112642">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112642">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11264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112642">
                                            <p:txEl>
                                              <p:pRg st="7" end="7"/>
                                            </p:txEl>
                                          </p:spTgt>
                                        </p:tgtEl>
                                        <p:attrNameLst>
                                          <p:attrName>style.visibility</p:attrName>
                                        </p:attrNameLst>
                                      </p:cBhvr>
                                      <p:to>
                                        <p:strVal val="visible"/>
                                      </p:to>
                                    </p:set>
                                    <p:anim calcmode="lin" valueType="num">
                                      <p:cBhvr>
                                        <p:cTn id="24" dur="1000" fill="hold"/>
                                        <p:tgtEl>
                                          <p:spTgt spid="112642">
                                            <p:txEl>
                                              <p:pRg st="7" end="7"/>
                                            </p:txEl>
                                          </p:spTgt>
                                        </p:tgtEl>
                                        <p:attrNameLst>
                                          <p:attrName>ppt_w</p:attrName>
                                        </p:attrNameLst>
                                      </p:cBhvr>
                                      <p:tavLst>
                                        <p:tav tm="0">
                                          <p:val>
                                            <p:strVal val="#ppt_w*0.70"/>
                                          </p:val>
                                        </p:tav>
                                        <p:tav tm="100000">
                                          <p:val>
                                            <p:strVal val="#ppt_w"/>
                                          </p:val>
                                        </p:tav>
                                      </p:tavLst>
                                    </p:anim>
                                    <p:anim calcmode="lin" valueType="num">
                                      <p:cBhvr>
                                        <p:cTn id="25" dur="1000" fill="hold"/>
                                        <p:tgtEl>
                                          <p:spTgt spid="112642">
                                            <p:txEl>
                                              <p:pRg st="7" end="7"/>
                                            </p:txEl>
                                          </p:spTgt>
                                        </p:tgtEl>
                                        <p:attrNameLst>
                                          <p:attrName>ppt_h</p:attrName>
                                        </p:attrNameLst>
                                      </p:cBhvr>
                                      <p:tavLst>
                                        <p:tav tm="0">
                                          <p:val>
                                            <p:strVal val="#ppt_h"/>
                                          </p:val>
                                        </p:tav>
                                        <p:tav tm="100000">
                                          <p:val>
                                            <p:strVal val="#ppt_h"/>
                                          </p:val>
                                        </p:tav>
                                      </p:tavLst>
                                    </p:anim>
                                    <p:animEffect transition="in" filter="fade">
                                      <p:cBhvr>
                                        <p:cTn id="26" dur="1000"/>
                                        <p:tgtEl>
                                          <p:spTgt spid="1126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p:cNvSpPr>
            <a:spLocks noChangeArrowheads="1"/>
          </p:cNvSpPr>
          <p:nvPr/>
        </p:nvSpPr>
        <p:spPr bwMode="auto">
          <a:xfrm>
            <a:off x="304800" y="609600"/>
            <a:ext cx="85344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5000"/>
              </a:lnSpc>
            </a:pPr>
            <a:r>
              <a:rPr kumimoji="1" lang="en-US" altLang="zh-CN" sz="3200" b="1">
                <a:latin typeface="Times New Roman" panose="02020603050405020304" pitchFamily="18" charset="0"/>
              </a:rPr>
              <a:t>5.What are the steps for making clay art pieces?</a:t>
            </a:r>
          </a:p>
          <a:p>
            <a:pPr algn="l">
              <a:lnSpc>
                <a:spcPct val="125000"/>
              </a:lnSpc>
            </a:pPr>
            <a:r>
              <a:rPr kumimoji="1" lang="en-US" altLang="zh-CN" sz="3200" b="1">
                <a:solidFill>
                  <a:srgbClr val="FF0000"/>
                </a:solidFill>
                <a:latin typeface="Times New Roman" panose="02020603050405020304" pitchFamily="18" charset="0"/>
              </a:rPr>
              <a:t>First, they are carefully shaped by hand from </a:t>
            </a:r>
          </a:p>
          <a:p>
            <a:pPr algn="l">
              <a:lnSpc>
                <a:spcPct val="125000"/>
              </a:lnSpc>
            </a:pPr>
            <a:r>
              <a:rPr kumimoji="1" lang="en-US" altLang="zh-CN" sz="3200" b="1">
                <a:solidFill>
                  <a:srgbClr val="FF0000"/>
                </a:solidFill>
                <a:latin typeface="Times New Roman" panose="02020603050405020304" pitchFamily="18" charset="0"/>
              </a:rPr>
              <a:t>a very special kind of clay and then allowed to air-dry. After that, they are fired at a very high heat and then polished and painted.</a:t>
            </a:r>
          </a:p>
          <a:p>
            <a:pPr algn="l">
              <a:lnSpc>
                <a:spcPct val="125000"/>
              </a:lnSpc>
            </a:pPr>
            <a:r>
              <a:rPr kumimoji="1" lang="en-US" altLang="zh-CN" sz="3200" b="1">
                <a:latin typeface="Times New Roman" panose="02020603050405020304" pitchFamily="18" charset="0"/>
              </a:rPr>
              <a:t>6.Which art form do you think is the most interesting? Why?</a:t>
            </a:r>
          </a:p>
          <a:p>
            <a:pPr algn="l">
              <a:lnSpc>
                <a:spcPct val="125000"/>
              </a:lnSpc>
            </a:pPr>
            <a:r>
              <a:rPr kumimoji="1" lang="en-US" altLang="zh-CN" sz="3200" b="1">
                <a:solidFill>
                  <a:srgbClr val="FF0000"/>
                </a:solidFill>
                <a:latin typeface="Times New Roman" panose="02020603050405020304" pitchFamily="18" charset="0"/>
              </a:rPr>
              <a:t>Chinese clay art. Because they are so small </a:t>
            </a:r>
          </a:p>
          <a:p>
            <a:pPr algn="l">
              <a:lnSpc>
                <a:spcPct val="125000"/>
              </a:lnSpc>
            </a:pPr>
            <a:r>
              <a:rPr kumimoji="1" lang="en-US" altLang="zh-CN" sz="3200" b="1">
                <a:solidFill>
                  <a:srgbClr val="FF0000"/>
                </a:solidFill>
                <a:latin typeface="Times New Roman" panose="02020603050405020304" pitchFamily="18" charset="0"/>
              </a:rPr>
              <a:t>but they look very real.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anim calcmode="lin" valueType="num">
                                      <p:cBhvr>
                                        <p:cTn id="7" dur="1000" fill="hold"/>
                                        <p:tgtEl>
                                          <p:spTgt spid="113666">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13666">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13666">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13666">
                                            <p:txEl>
                                              <p:pRg st="2" end="2"/>
                                            </p:txEl>
                                          </p:spTgt>
                                        </p:tgtEl>
                                        <p:attrNameLst>
                                          <p:attrName>style.visibility</p:attrName>
                                        </p:attrNameLst>
                                      </p:cBhvr>
                                      <p:to>
                                        <p:strVal val="visible"/>
                                      </p:to>
                                    </p:set>
                                    <p:anim calcmode="lin" valueType="num">
                                      <p:cBhvr>
                                        <p:cTn id="12" dur="1000" fill="hold"/>
                                        <p:tgtEl>
                                          <p:spTgt spid="113666">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13666">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1366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13666">
                                            <p:txEl>
                                              <p:pRg st="4" end="4"/>
                                            </p:txEl>
                                          </p:spTgt>
                                        </p:tgtEl>
                                        <p:attrNameLst>
                                          <p:attrName>style.visibility</p:attrName>
                                        </p:attrNameLst>
                                      </p:cBhvr>
                                      <p:to>
                                        <p:strVal val="visible"/>
                                      </p:to>
                                    </p:set>
                                    <p:anim calcmode="lin" valueType="num">
                                      <p:cBhvr>
                                        <p:cTn id="19" dur="1000" fill="hold"/>
                                        <p:tgtEl>
                                          <p:spTgt spid="113666">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113666">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113666">
                                            <p:txEl>
                                              <p:pRg st="4" end="4"/>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113666">
                                            <p:txEl>
                                              <p:pRg st="5" end="5"/>
                                            </p:txEl>
                                          </p:spTgt>
                                        </p:tgtEl>
                                        <p:attrNameLst>
                                          <p:attrName>style.visibility</p:attrName>
                                        </p:attrNameLst>
                                      </p:cBhvr>
                                      <p:to>
                                        <p:strVal val="visible"/>
                                      </p:to>
                                    </p:set>
                                    <p:anim calcmode="lin" valueType="num">
                                      <p:cBhvr>
                                        <p:cTn id="24" dur="1000" fill="hold"/>
                                        <p:tgtEl>
                                          <p:spTgt spid="113666">
                                            <p:txEl>
                                              <p:pRg st="5" end="5"/>
                                            </p:txEl>
                                          </p:spTgt>
                                        </p:tgtEl>
                                        <p:attrNameLst>
                                          <p:attrName>ppt_w</p:attrName>
                                        </p:attrNameLst>
                                      </p:cBhvr>
                                      <p:tavLst>
                                        <p:tav tm="0">
                                          <p:val>
                                            <p:strVal val="#ppt_w*0.70"/>
                                          </p:val>
                                        </p:tav>
                                        <p:tav tm="100000">
                                          <p:val>
                                            <p:strVal val="#ppt_w"/>
                                          </p:val>
                                        </p:tav>
                                      </p:tavLst>
                                    </p:anim>
                                    <p:anim calcmode="lin" valueType="num">
                                      <p:cBhvr>
                                        <p:cTn id="25" dur="1000" fill="hold"/>
                                        <p:tgtEl>
                                          <p:spTgt spid="113666">
                                            <p:txEl>
                                              <p:pRg st="5" end="5"/>
                                            </p:txEl>
                                          </p:spTgt>
                                        </p:tgtEl>
                                        <p:attrNameLst>
                                          <p:attrName>ppt_h</p:attrName>
                                        </p:attrNameLst>
                                      </p:cBhvr>
                                      <p:tavLst>
                                        <p:tav tm="0">
                                          <p:val>
                                            <p:strVal val="#ppt_h"/>
                                          </p:val>
                                        </p:tav>
                                        <p:tav tm="100000">
                                          <p:val>
                                            <p:strVal val="#ppt_h"/>
                                          </p:val>
                                        </p:tav>
                                      </p:tavLst>
                                    </p:anim>
                                    <p:animEffect transition="in" filter="fade">
                                      <p:cBhvr>
                                        <p:cTn id="26" dur="1000"/>
                                        <p:tgtEl>
                                          <p:spTgt spid="1136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5"/>
          <p:cNvSpPr>
            <a:spLocks noChangeArrowheads="1"/>
          </p:cNvSpPr>
          <p:nvPr/>
        </p:nvSpPr>
        <p:spPr bwMode="auto">
          <a:xfrm>
            <a:off x="533400" y="457200"/>
            <a:ext cx="8153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altLang="zh-CN" sz="3600" b="1">
                <a:solidFill>
                  <a:schemeClr val="accent2"/>
                </a:solidFill>
                <a:latin typeface="Times New Roman" panose="02020603050405020304" pitchFamily="18" charset="0"/>
                <a:cs typeface="Times New Roman" panose="02020603050405020304" pitchFamily="18" charset="0"/>
              </a:rPr>
              <a:t>2d  </a:t>
            </a:r>
            <a:r>
              <a:rPr lang="en-US" altLang="zh-CN" sz="3600" b="1">
                <a:solidFill>
                  <a:schemeClr val="accent2"/>
                </a:solidFill>
                <a:latin typeface="Times New Roman" panose="02020603050405020304" pitchFamily="18" charset="0"/>
              </a:rPr>
              <a:t>Complete the sentences using the correct forms of the phrases in the box.</a:t>
            </a:r>
          </a:p>
        </p:txBody>
      </p:sp>
      <p:sp>
        <p:nvSpPr>
          <p:cNvPr id="114691" name="Rectangle 5"/>
          <p:cNvSpPr>
            <a:spLocks noChangeArrowheads="1"/>
          </p:cNvSpPr>
          <p:nvPr/>
        </p:nvSpPr>
        <p:spPr bwMode="auto">
          <a:xfrm>
            <a:off x="1143000" y="1905000"/>
            <a:ext cx="7086600" cy="1095375"/>
          </a:xfrm>
          <a:prstGeom prst="rect">
            <a:avLst/>
          </a:prstGeom>
          <a:noFill/>
          <a:ln>
            <a:noFill/>
          </a:ln>
          <a:effectLst/>
          <a:extLst>
            <a:ext uri="{909E8E84-426E-40DD-AFC4-6F175D3DCCD1}">
              <a14:hiddenFill xmlns:a14="http://schemas.microsoft.com/office/drawing/2010/main">
                <a:solidFill>
                  <a:srgbClr val="F6FBD9"/>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200" b="1">
                <a:latin typeface="Times New Roman" panose="02020603050405020304" pitchFamily="18" charset="0"/>
              </a:rPr>
              <a:t>  such as          turn ... into       send out  </a:t>
            </a:r>
          </a:p>
          <a:p>
            <a:pPr algn="l"/>
            <a:r>
              <a:rPr kumimoji="1" lang="en-US" altLang="zh-CN" sz="3200" b="1">
                <a:latin typeface="Times New Roman" panose="02020603050405020304" pitchFamily="18" charset="0"/>
              </a:rPr>
              <a:t>cover with         rise into          put ... on</a:t>
            </a:r>
          </a:p>
        </p:txBody>
      </p:sp>
      <p:sp>
        <p:nvSpPr>
          <p:cNvPr id="114692" name="Rectangle 6"/>
          <p:cNvSpPr>
            <a:spLocks noChangeArrowheads="1"/>
          </p:cNvSpPr>
          <p:nvPr/>
        </p:nvSpPr>
        <p:spPr bwMode="auto">
          <a:xfrm>
            <a:off x="381000" y="3124200"/>
            <a:ext cx="8305800" cy="291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45000"/>
              </a:lnSpc>
              <a:buFontTx/>
              <a:buAutoNum type="arabicPeriod"/>
            </a:pPr>
            <a:r>
              <a:rPr kumimoji="1" lang="en-US" altLang="zh-CN" sz="3200" b="1">
                <a:latin typeface="Times New Roman" panose="02020603050405020304" pitchFamily="18" charset="0"/>
              </a:rPr>
              <a:t>People used to _________ sky lanterns when  </a:t>
            </a:r>
          </a:p>
          <a:p>
            <a:pPr marL="342900" indent="-342900" algn="l">
              <a:lnSpc>
                <a:spcPct val="145000"/>
              </a:lnSpc>
            </a:pPr>
            <a:r>
              <a:rPr kumimoji="1" lang="en-US" altLang="zh-CN" sz="3200" b="1">
                <a:latin typeface="Times New Roman" panose="02020603050405020304" pitchFamily="18" charset="0"/>
              </a:rPr>
              <a:t>   they were in trouble. But today, people light the lanterns and watch them _________ the sky with their wishes.</a:t>
            </a:r>
          </a:p>
        </p:txBody>
      </p:sp>
      <p:sp>
        <p:nvSpPr>
          <p:cNvPr id="114693" name="Rectangle 8"/>
          <p:cNvSpPr>
            <a:spLocks noChangeArrowheads="1"/>
          </p:cNvSpPr>
          <p:nvPr/>
        </p:nvSpPr>
        <p:spPr bwMode="auto">
          <a:xfrm>
            <a:off x="3429000" y="3276600"/>
            <a:ext cx="16398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send out</a:t>
            </a:r>
          </a:p>
        </p:txBody>
      </p:sp>
      <p:sp>
        <p:nvSpPr>
          <p:cNvPr id="114694" name="Rectangle 9"/>
          <p:cNvSpPr>
            <a:spLocks noChangeArrowheads="1"/>
          </p:cNvSpPr>
          <p:nvPr/>
        </p:nvSpPr>
        <p:spPr bwMode="auto">
          <a:xfrm>
            <a:off x="5943600" y="4724400"/>
            <a:ext cx="1595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rise into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4693">
                                            <p:txEl>
                                              <p:pRg st="0" end="0"/>
                                            </p:txEl>
                                          </p:spTgt>
                                        </p:tgtEl>
                                        <p:attrNameLst>
                                          <p:attrName>style.visibility</p:attrName>
                                        </p:attrNameLst>
                                      </p:cBhvr>
                                      <p:to>
                                        <p:strVal val="visible"/>
                                      </p:to>
                                    </p:set>
                                    <p:anim calcmode="lin" valueType="num">
                                      <p:cBhvr>
                                        <p:cTn id="7" dur="1000" fill="hold"/>
                                        <p:tgtEl>
                                          <p:spTgt spid="11469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469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469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4694">
                                            <p:txEl>
                                              <p:pRg st="0" end="0"/>
                                            </p:txEl>
                                          </p:spTgt>
                                        </p:tgtEl>
                                        <p:attrNameLst>
                                          <p:attrName>style.visibility</p:attrName>
                                        </p:attrNameLst>
                                      </p:cBhvr>
                                      <p:to>
                                        <p:strVal val="visible"/>
                                      </p:to>
                                    </p:set>
                                    <p:anim calcmode="lin" valueType="num">
                                      <p:cBhvr>
                                        <p:cTn id="14" dur="1000" fill="hold"/>
                                        <p:tgtEl>
                                          <p:spTgt spid="11469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1469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146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524000" y="4953000"/>
            <a:ext cx="2136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0000FF"/>
                </a:solidFill>
                <a:latin typeface="Times New Roman" panose="02020603050405020304" pitchFamily="18" charset="0"/>
              </a:rPr>
              <a:t>sky lantern</a:t>
            </a:r>
          </a:p>
        </p:txBody>
      </p:sp>
      <p:sp>
        <p:nvSpPr>
          <p:cNvPr id="77827" name="Rectangle 3"/>
          <p:cNvSpPr>
            <a:spLocks noChangeArrowheads="1"/>
          </p:cNvSpPr>
          <p:nvPr/>
        </p:nvSpPr>
        <p:spPr bwMode="auto">
          <a:xfrm>
            <a:off x="5486400" y="1752600"/>
            <a:ext cx="32305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0000FF"/>
                </a:solidFill>
                <a:latin typeface="Times New Roman" panose="02020603050405020304" pitchFamily="18" charset="0"/>
              </a:rPr>
              <a:t>Face-Changing </a:t>
            </a:r>
            <a:endParaRPr lang="en-US" altLang="zh-CN" sz="3200" b="1">
              <a:solidFill>
                <a:srgbClr val="0000FF"/>
              </a:solidFill>
              <a:latin typeface="Times New Roman" panose="02020603050405020304" pitchFamily="18" charset="0"/>
            </a:endParaRPr>
          </a:p>
          <a:p>
            <a:pPr algn="l"/>
            <a:r>
              <a:rPr lang="en-US" altLang="en-US" sz="3200" b="1">
                <a:solidFill>
                  <a:srgbClr val="0000FF"/>
                </a:solidFill>
                <a:latin typeface="Times New Roman" panose="02020603050405020304" pitchFamily="18" charset="0"/>
              </a:rPr>
              <a:t>in Sichuan Opera</a:t>
            </a:r>
            <a:endParaRPr lang="en-US" altLang="zh-CN" sz="3200" b="1">
              <a:solidFill>
                <a:srgbClr val="0000FF"/>
              </a:solidFill>
              <a:latin typeface="Times New Roman" panose="02020603050405020304" pitchFamily="18" charset="0"/>
            </a:endParaRPr>
          </a:p>
        </p:txBody>
      </p:sp>
      <p:sp>
        <p:nvSpPr>
          <p:cNvPr id="77828" name="AutoShape 4" descr="cloisVase1_b"/>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pic>
        <p:nvPicPr>
          <p:cNvPr id="77829" name="Picture 5" descr="20120801162021493"/>
          <p:cNvPicPr>
            <a:picLocks noChangeAspect="1" noChangeArrowheads="1"/>
          </p:cNvPicPr>
          <p:nvPr/>
        </p:nvPicPr>
        <p:blipFill>
          <a:blip r:embed="rId2" cstate="email"/>
          <a:srcRect/>
          <a:stretch>
            <a:fillRect/>
          </a:stretch>
        </p:blipFill>
        <p:spPr bwMode="auto">
          <a:xfrm>
            <a:off x="914400" y="533400"/>
            <a:ext cx="4419600"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0" name="Picture 6" descr="131822239_31n"/>
          <p:cNvPicPr>
            <a:picLocks noChangeAspect="1" noChangeArrowheads="1"/>
          </p:cNvPicPr>
          <p:nvPr/>
        </p:nvPicPr>
        <p:blipFill>
          <a:blip r:embed="rId3" cstate="email"/>
          <a:srcRect/>
          <a:stretch>
            <a:fillRect/>
          </a:stretch>
        </p:blipFill>
        <p:spPr bwMode="auto">
          <a:xfrm>
            <a:off x="3810000" y="3733800"/>
            <a:ext cx="3981450"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blinds(horizontal)">
                                      <p:cBhvr>
                                        <p:cTn id="7" dur="5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7"/>
                                        </p:tgtEl>
                                        <p:attrNameLst>
                                          <p:attrName>style.visibility</p:attrName>
                                        </p:attrNameLst>
                                      </p:cBhvr>
                                      <p:to>
                                        <p:strVal val="visible"/>
                                      </p:to>
                                    </p:set>
                                    <p:animEffect transition="in" filter="blinds(horizontal)">
                                      <p:cBhvr>
                                        <p:cTn id="12"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p:cNvSpPr>
            <a:spLocks noChangeArrowheads="1"/>
          </p:cNvSpPr>
          <p:nvPr/>
        </p:nvSpPr>
        <p:spPr bwMode="auto">
          <a:xfrm>
            <a:off x="457200" y="609600"/>
            <a:ext cx="84582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5000"/>
              </a:lnSpc>
            </a:pPr>
            <a:r>
              <a:rPr kumimoji="1" lang="en-US" altLang="zh-CN" sz="3200" b="1">
                <a:latin typeface="Times New Roman" panose="02020603050405020304" pitchFamily="18" charset="0"/>
              </a:rPr>
              <a:t>2. The art of paper cutting _______ a simple  </a:t>
            </a:r>
          </a:p>
          <a:p>
            <a:pPr algn="l">
              <a:lnSpc>
                <a:spcPct val="125000"/>
              </a:lnSpc>
            </a:pPr>
            <a:r>
              <a:rPr kumimoji="1" lang="en-US" altLang="zh-CN" sz="3200" b="1">
                <a:latin typeface="Times New Roman" panose="02020603050405020304" pitchFamily="18" charset="0"/>
              </a:rPr>
              <a:t>    thing like a piece of paper _____ a beautiful </a:t>
            </a:r>
          </a:p>
          <a:p>
            <a:pPr algn="l">
              <a:lnSpc>
                <a:spcPct val="125000"/>
              </a:lnSpc>
            </a:pPr>
            <a:r>
              <a:rPr kumimoji="1" lang="en-US" altLang="zh-CN" sz="3200" b="1">
                <a:latin typeface="Times New Roman" panose="02020603050405020304" pitchFamily="18" charset="0"/>
              </a:rPr>
              <a:t>    piece of art. People often _____ these art  </a:t>
            </a:r>
          </a:p>
          <a:p>
            <a:pPr algn="l">
              <a:lnSpc>
                <a:spcPct val="125000"/>
              </a:lnSpc>
            </a:pPr>
            <a:r>
              <a:rPr kumimoji="1" lang="en-US" altLang="zh-CN" sz="3200" b="1">
                <a:latin typeface="Times New Roman" panose="02020603050405020304" pitchFamily="18" charset="0"/>
              </a:rPr>
              <a:t>    pieces ____ the doors, windows and walls of </a:t>
            </a:r>
          </a:p>
          <a:p>
            <a:pPr algn="l">
              <a:lnSpc>
                <a:spcPct val="125000"/>
              </a:lnSpc>
            </a:pPr>
            <a:r>
              <a:rPr kumimoji="1" lang="en-US" altLang="zh-CN" sz="3200" b="1">
                <a:latin typeface="Times New Roman" panose="02020603050405020304" pitchFamily="18" charset="0"/>
              </a:rPr>
              <a:t>    their homes to celebrate the Spring Festival.</a:t>
            </a:r>
          </a:p>
          <a:p>
            <a:pPr algn="l">
              <a:lnSpc>
                <a:spcPct val="125000"/>
              </a:lnSpc>
            </a:pPr>
            <a:r>
              <a:rPr kumimoji="1" lang="en-US" altLang="zh-CN" sz="3200" b="1">
                <a:latin typeface="Times New Roman" panose="02020603050405020304" pitchFamily="18" charset="0"/>
              </a:rPr>
              <a:t>3. To make Chinese clay art, the clay is shaped  </a:t>
            </a:r>
          </a:p>
          <a:p>
            <a:pPr algn="l">
              <a:lnSpc>
                <a:spcPct val="125000"/>
              </a:lnSpc>
            </a:pPr>
            <a:r>
              <a:rPr kumimoji="1" lang="en-US" altLang="zh-CN" sz="3200" b="1">
                <a:latin typeface="Times New Roman" panose="02020603050405020304" pitchFamily="18" charset="0"/>
              </a:rPr>
              <a:t>    by hand into things ________ cute children </a:t>
            </a:r>
          </a:p>
          <a:p>
            <a:pPr algn="l">
              <a:lnSpc>
                <a:spcPct val="125000"/>
              </a:lnSpc>
            </a:pPr>
            <a:r>
              <a:rPr kumimoji="1" lang="en-US" altLang="zh-CN" sz="3200" b="1">
                <a:latin typeface="Times New Roman" panose="02020603050405020304" pitchFamily="18" charset="0"/>
              </a:rPr>
              <a:t>    or characters from Chinese fairy tales and </a:t>
            </a:r>
          </a:p>
          <a:p>
            <a:pPr algn="l">
              <a:lnSpc>
                <a:spcPct val="125000"/>
              </a:lnSpc>
            </a:pPr>
            <a:r>
              <a:rPr kumimoji="1" lang="en-US" altLang="zh-CN" sz="3200" b="1">
                <a:latin typeface="Times New Roman" panose="02020603050405020304" pitchFamily="18" charset="0"/>
              </a:rPr>
              <a:t>    stories. They are then ___________ paint.</a:t>
            </a:r>
          </a:p>
        </p:txBody>
      </p:sp>
      <p:sp>
        <p:nvSpPr>
          <p:cNvPr id="115715" name="Rectangle 6"/>
          <p:cNvSpPr>
            <a:spLocks noChangeArrowheads="1"/>
          </p:cNvSpPr>
          <p:nvPr/>
        </p:nvSpPr>
        <p:spPr bwMode="auto">
          <a:xfrm>
            <a:off x="5334000" y="685800"/>
            <a:ext cx="1109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turns</a:t>
            </a:r>
          </a:p>
        </p:txBody>
      </p:sp>
      <p:sp>
        <p:nvSpPr>
          <p:cNvPr id="115716" name="Rectangle 7"/>
          <p:cNvSpPr>
            <a:spLocks noChangeArrowheads="1"/>
          </p:cNvSpPr>
          <p:nvPr/>
        </p:nvSpPr>
        <p:spPr bwMode="auto">
          <a:xfrm>
            <a:off x="5562600" y="13716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into</a:t>
            </a:r>
          </a:p>
        </p:txBody>
      </p:sp>
      <p:sp>
        <p:nvSpPr>
          <p:cNvPr id="115717" name="Rectangle 8"/>
          <p:cNvSpPr>
            <a:spLocks noChangeArrowheads="1"/>
          </p:cNvSpPr>
          <p:nvPr/>
        </p:nvSpPr>
        <p:spPr bwMode="auto">
          <a:xfrm>
            <a:off x="5486400" y="1905000"/>
            <a:ext cx="7699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put</a:t>
            </a:r>
          </a:p>
        </p:txBody>
      </p:sp>
      <p:sp>
        <p:nvSpPr>
          <p:cNvPr id="115718" name="Rectangle 9"/>
          <p:cNvSpPr>
            <a:spLocks noChangeArrowheads="1"/>
          </p:cNvSpPr>
          <p:nvPr/>
        </p:nvSpPr>
        <p:spPr bwMode="auto">
          <a:xfrm>
            <a:off x="2209800" y="2590800"/>
            <a:ext cx="612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on</a:t>
            </a:r>
          </a:p>
        </p:txBody>
      </p:sp>
      <p:sp>
        <p:nvSpPr>
          <p:cNvPr id="115719" name="Rectangle 10"/>
          <p:cNvSpPr>
            <a:spLocks noChangeArrowheads="1"/>
          </p:cNvSpPr>
          <p:nvPr/>
        </p:nvSpPr>
        <p:spPr bwMode="auto">
          <a:xfrm>
            <a:off x="4495800" y="4343400"/>
            <a:ext cx="1438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such as</a:t>
            </a:r>
          </a:p>
        </p:txBody>
      </p:sp>
      <p:sp>
        <p:nvSpPr>
          <p:cNvPr id="115720" name="Rectangle 11"/>
          <p:cNvSpPr>
            <a:spLocks noChangeArrowheads="1"/>
          </p:cNvSpPr>
          <p:nvPr/>
        </p:nvSpPr>
        <p:spPr bwMode="auto">
          <a:xfrm>
            <a:off x="4724400" y="5562600"/>
            <a:ext cx="2408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200" b="1">
                <a:solidFill>
                  <a:srgbClr val="FF0000"/>
                </a:solidFill>
                <a:latin typeface="Times New Roman" panose="02020603050405020304" pitchFamily="18" charset="0"/>
              </a:rPr>
              <a:t>covered with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p:cTn id="7" dur="1000" fill="hold"/>
                                        <p:tgtEl>
                                          <p:spTgt spid="1157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57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57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5716">
                                            <p:txEl>
                                              <p:pRg st="0" end="0"/>
                                            </p:txEl>
                                          </p:spTgt>
                                        </p:tgtEl>
                                        <p:attrNameLst>
                                          <p:attrName>style.visibility</p:attrName>
                                        </p:attrNameLst>
                                      </p:cBhvr>
                                      <p:to>
                                        <p:strVal val="visible"/>
                                      </p:to>
                                    </p:set>
                                    <p:anim calcmode="lin" valueType="num">
                                      <p:cBhvr>
                                        <p:cTn id="14" dur="1000" fill="hold"/>
                                        <p:tgtEl>
                                          <p:spTgt spid="11571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1571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157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15717">
                                            <p:txEl>
                                              <p:pRg st="0" end="0"/>
                                            </p:txEl>
                                          </p:spTgt>
                                        </p:tgtEl>
                                        <p:attrNameLst>
                                          <p:attrName>style.visibility</p:attrName>
                                        </p:attrNameLst>
                                      </p:cBhvr>
                                      <p:to>
                                        <p:strVal val="visible"/>
                                      </p:to>
                                    </p:set>
                                    <p:anim calcmode="lin" valueType="num">
                                      <p:cBhvr>
                                        <p:cTn id="21" dur="1000" fill="hold"/>
                                        <p:tgtEl>
                                          <p:spTgt spid="115717">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115717">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11571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15718">
                                            <p:txEl>
                                              <p:pRg st="0" end="0"/>
                                            </p:txEl>
                                          </p:spTgt>
                                        </p:tgtEl>
                                        <p:attrNameLst>
                                          <p:attrName>style.visibility</p:attrName>
                                        </p:attrNameLst>
                                      </p:cBhvr>
                                      <p:to>
                                        <p:strVal val="visible"/>
                                      </p:to>
                                    </p:set>
                                    <p:anim calcmode="lin" valueType="num">
                                      <p:cBhvr>
                                        <p:cTn id="28" dur="1000" fill="hold"/>
                                        <p:tgtEl>
                                          <p:spTgt spid="115718">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115718">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11571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15719">
                                            <p:txEl>
                                              <p:pRg st="0" end="0"/>
                                            </p:txEl>
                                          </p:spTgt>
                                        </p:tgtEl>
                                        <p:attrNameLst>
                                          <p:attrName>style.visibility</p:attrName>
                                        </p:attrNameLst>
                                      </p:cBhvr>
                                      <p:to>
                                        <p:strVal val="visible"/>
                                      </p:to>
                                    </p:set>
                                    <p:anim calcmode="lin" valueType="num">
                                      <p:cBhvr>
                                        <p:cTn id="35" dur="1000" fill="hold"/>
                                        <p:tgtEl>
                                          <p:spTgt spid="115719">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115719">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11571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15720">
                                            <p:txEl>
                                              <p:pRg st="0" end="0"/>
                                            </p:txEl>
                                          </p:spTgt>
                                        </p:tgtEl>
                                        <p:attrNameLst>
                                          <p:attrName>style.visibility</p:attrName>
                                        </p:attrNameLst>
                                      </p:cBhvr>
                                      <p:to>
                                        <p:strVal val="visible"/>
                                      </p:to>
                                    </p:set>
                                    <p:anim calcmode="lin" valueType="num">
                                      <p:cBhvr>
                                        <p:cTn id="42" dur="1000" fill="hold"/>
                                        <p:tgtEl>
                                          <p:spTgt spid="115720">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115720">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1157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5"/>
          <p:cNvSpPr>
            <a:spLocks noChangeArrowheads="1"/>
          </p:cNvSpPr>
          <p:nvPr/>
        </p:nvSpPr>
        <p:spPr bwMode="auto">
          <a:xfrm>
            <a:off x="457200" y="838200"/>
            <a:ext cx="800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altLang="zh-CN" sz="3600" b="1">
                <a:solidFill>
                  <a:schemeClr val="accent2"/>
                </a:solidFill>
                <a:latin typeface="Times New Roman" panose="02020603050405020304" pitchFamily="18" charset="0"/>
                <a:cs typeface="Times New Roman" panose="02020603050405020304" pitchFamily="18" charset="0"/>
              </a:rPr>
              <a:t>2e  </a:t>
            </a:r>
            <a:r>
              <a:rPr lang="en-US" altLang="zh-CN" sz="3600" b="1">
                <a:solidFill>
                  <a:schemeClr val="accent2"/>
                </a:solidFill>
                <a:latin typeface="Times New Roman" panose="02020603050405020304" pitchFamily="18" charset="0"/>
              </a:rPr>
              <a:t>Discuss the questions in your group.</a:t>
            </a:r>
          </a:p>
        </p:txBody>
      </p:sp>
      <p:sp>
        <p:nvSpPr>
          <p:cNvPr id="116739" name="Rectangle 6"/>
          <p:cNvSpPr>
            <a:spLocks noChangeArrowheads="1"/>
          </p:cNvSpPr>
          <p:nvPr/>
        </p:nvSpPr>
        <p:spPr bwMode="auto">
          <a:xfrm>
            <a:off x="381000" y="1752600"/>
            <a:ext cx="83820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buFontTx/>
              <a:buAutoNum type="arabicPeriod"/>
            </a:pPr>
            <a:r>
              <a:rPr kumimoji="1" lang="en-US" altLang="zh-CN" sz="3200" b="1">
                <a:latin typeface="Times New Roman" panose="02020603050405020304" pitchFamily="18" charset="0"/>
              </a:rPr>
              <a:t>Which art form do you think is the easiest?  Which is the most difficult? Why?</a:t>
            </a:r>
          </a:p>
          <a:p>
            <a:pPr marL="342900" indent="-342900" algn="l"/>
            <a:r>
              <a:rPr kumimoji="1" lang="en-US" altLang="zh-CN" sz="3200" b="1">
                <a:latin typeface="Times New Roman" panose="02020603050405020304" pitchFamily="18" charset="0"/>
              </a:rPr>
              <a:t>    </a:t>
            </a:r>
            <a:r>
              <a:rPr kumimoji="1" lang="en-US" altLang="zh-CN" sz="3200" b="1">
                <a:solidFill>
                  <a:srgbClr val="FF0000"/>
                </a:solidFill>
                <a:latin typeface="Times New Roman" panose="02020603050405020304" pitchFamily="18" charset="0"/>
              </a:rPr>
              <a:t>I think paper cutting us the easiest, because </a:t>
            </a:r>
          </a:p>
          <a:p>
            <a:pPr marL="342900" indent="-342900" algn="l"/>
            <a:r>
              <a:rPr kumimoji="1" lang="en-US" altLang="zh-CN" sz="3200" b="1">
                <a:solidFill>
                  <a:srgbClr val="FF0000"/>
                </a:solidFill>
                <a:latin typeface="Times New Roman" panose="02020603050405020304" pitchFamily="18" charset="0"/>
              </a:rPr>
              <a:t>    we just cut a a piece of paper into what we want with scissors. I think Chinese clay art is the most difficult, because there are too many steps to make a clay piece.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6739">
                                            <p:txEl>
                                              <p:pRg st="1" end="1"/>
                                            </p:txEl>
                                          </p:spTgt>
                                        </p:tgtEl>
                                        <p:attrNameLst>
                                          <p:attrName>style.visibility</p:attrName>
                                        </p:attrNameLst>
                                      </p:cBhvr>
                                      <p:to>
                                        <p:strVal val="visible"/>
                                      </p:to>
                                    </p:set>
                                    <p:anim calcmode="lin" valueType="num">
                                      <p:cBhvr>
                                        <p:cTn id="7" dur="1000" fill="hold"/>
                                        <p:tgtEl>
                                          <p:spTgt spid="116739">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1673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16739">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16739">
                                            <p:txEl>
                                              <p:pRg st="2" end="2"/>
                                            </p:txEl>
                                          </p:spTgt>
                                        </p:tgtEl>
                                        <p:attrNameLst>
                                          <p:attrName>style.visibility</p:attrName>
                                        </p:attrNameLst>
                                      </p:cBhvr>
                                      <p:to>
                                        <p:strVal val="visible"/>
                                      </p:to>
                                    </p:set>
                                    <p:anim calcmode="lin" valueType="num">
                                      <p:cBhvr>
                                        <p:cTn id="12" dur="1000" fill="hold"/>
                                        <p:tgtEl>
                                          <p:spTgt spid="116739">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16739">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16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p:cNvSpPr>
            <a:spLocks noChangeArrowheads="1"/>
          </p:cNvSpPr>
          <p:nvPr/>
        </p:nvSpPr>
        <p:spPr bwMode="auto">
          <a:xfrm>
            <a:off x="914400" y="1066800"/>
            <a:ext cx="74676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200" b="1">
                <a:latin typeface="Times New Roman" panose="02020603050405020304" pitchFamily="18" charset="0"/>
              </a:rPr>
              <a:t>2.Which art form would you like to learn? Why?</a:t>
            </a:r>
          </a:p>
          <a:p>
            <a:pPr algn="l"/>
            <a:r>
              <a:rPr kumimoji="1" lang="en-US" altLang="zh-CN" sz="3200" b="1">
                <a:latin typeface="Times New Roman" panose="02020603050405020304" pitchFamily="18" charset="0"/>
              </a:rPr>
              <a:t>    </a:t>
            </a:r>
            <a:r>
              <a:rPr kumimoji="1" lang="en-US" altLang="zh-CN" sz="3200" b="1">
                <a:solidFill>
                  <a:srgbClr val="FF0000"/>
                </a:solidFill>
                <a:latin typeface="Times New Roman" panose="02020603050405020304" pitchFamily="18" charset="0"/>
              </a:rPr>
              <a:t>I want to learn paper cutting, not only because it is easy to learn, but also because we can do it at any time.</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6" descr="D:\马一希\边框\102.gif"/>
          <p:cNvPicPr>
            <a:picLocks noGrp="1" noChangeAspect="1" noChangeArrowheads="1"/>
          </p:cNvPicPr>
          <p:nvPr>
            <p:ph type="body" idx="4294967295"/>
          </p:nvPr>
        </p:nvPicPr>
        <p:blipFill>
          <a:blip r:embed="rId2"/>
          <a:srcRect/>
          <a:stretch>
            <a:fillRect/>
          </a:stretch>
        </p:blipFill>
        <p:spPr>
          <a:xfrm>
            <a:off x="1295400" y="5516563"/>
            <a:ext cx="7848600" cy="550862"/>
          </a:xfrm>
          <a:noFill/>
        </p:spPr>
      </p:pic>
      <p:pic>
        <p:nvPicPr>
          <p:cNvPr id="118787" name="Picture 3" descr="http://wfbz.wcedu.net/kjsc/kjsc4/INTGIF/ANIMA/ANI_028.GIF"/>
          <p:cNvPicPr>
            <a:picLocks noChangeAspect="1" noChangeArrowheads="1"/>
          </p:cNvPicPr>
          <p:nvPr/>
        </p:nvPicPr>
        <p:blipFill>
          <a:blip r:embed="rId3"/>
          <a:srcRect/>
          <a:stretch>
            <a:fillRect/>
          </a:stretch>
        </p:blipFill>
        <p:spPr bwMode="auto">
          <a:xfrm>
            <a:off x="1547813" y="1628775"/>
            <a:ext cx="58324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88" name="Text Box 5"/>
          <p:cNvSpPr txBox="1">
            <a:spLocks noChangeArrowheads="1"/>
          </p:cNvSpPr>
          <p:nvPr/>
        </p:nvSpPr>
        <p:spPr bwMode="auto">
          <a:xfrm>
            <a:off x="3203575" y="2636838"/>
            <a:ext cx="27400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4400"/>
              <a:t>     </a:t>
            </a:r>
            <a:r>
              <a:rPr lang="zh-CN" altLang="en-US" sz="4400"/>
              <a:t>练习</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381000" y="1143000"/>
            <a:ext cx="83820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5000"/>
              </a:lnSpc>
            </a:pPr>
            <a:r>
              <a:rPr lang="en-US" altLang="zh-CN" sz="3200" b="1">
                <a:latin typeface="Times New Roman" panose="02020603050405020304" pitchFamily="18" charset="0"/>
              </a:rPr>
              <a:t>1. In order to find a job, I ___ my information  </a:t>
            </a:r>
          </a:p>
          <a:p>
            <a:pPr algn="l">
              <a:lnSpc>
                <a:spcPct val="135000"/>
              </a:lnSpc>
            </a:pPr>
            <a:r>
              <a:rPr lang="en-US" altLang="zh-CN" sz="3200" b="1">
                <a:latin typeface="Times New Roman" panose="02020603050405020304" pitchFamily="18" charset="0"/>
              </a:rPr>
              <a:t>    on the Internet.</a:t>
            </a:r>
          </a:p>
          <a:p>
            <a:pPr algn="l">
              <a:lnSpc>
                <a:spcPct val="135000"/>
              </a:lnSpc>
            </a:pPr>
            <a:r>
              <a:rPr lang="en-US" altLang="zh-CN" sz="3200" b="1">
                <a:latin typeface="Times New Roman" panose="02020603050405020304" pitchFamily="18" charset="0"/>
              </a:rPr>
              <a:t>       A. asked for           B. found out </a:t>
            </a:r>
          </a:p>
          <a:p>
            <a:pPr algn="l">
              <a:lnSpc>
                <a:spcPct val="135000"/>
              </a:lnSpc>
            </a:pPr>
            <a:r>
              <a:rPr lang="en-US" altLang="zh-CN" sz="3200" b="1">
                <a:latin typeface="Times New Roman" panose="02020603050405020304" pitchFamily="18" charset="0"/>
              </a:rPr>
              <a:t>       C. sent out              D. heard from</a:t>
            </a:r>
          </a:p>
          <a:p>
            <a:pPr algn="l">
              <a:lnSpc>
                <a:spcPct val="135000"/>
              </a:lnSpc>
            </a:pPr>
            <a:r>
              <a:rPr lang="en-US" altLang="zh-CN" sz="3200" b="1">
                <a:latin typeface="Times New Roman" panose="02020603050405020304" pitchFamily="18" charset="0"/>
              </a:rPr>
              <a:t>2. The table is so dirty. Why don’t you ____</a:t>
            </a:r>
          </a:p>
          <a:p>
            <a:pPr algn="l">
              <a:lnSpc>
                <a:spcPct val="135000"/>
              </a:lnSpc>
            </a:pPr>
            <a:r>
              <a:rPr lang="en-US" altLang="zh-CN" sz="3200" b="1">
                <a:latin typeface="Times New Roman" panose="02020603050405020304" pitchFamily="18" charset="0"/>
              </a:rPr>
              <a:t>    the table ____ a piece of cloth?	</a:t>
            </a:r>
          </a:p>
          <a:p>
            <a:pPr algn="l">
              <a:lnSpc>
                <a:spcPct val="135000"/>
              </a:lnSpc>
            </a:pPr>
            <a:r>
              <a:rPr lang="en-US" altLang="zh-CN" sz="3200" b="1">
                <a:latin typeface="Times New Roman" panose="02020603050405020304" pitchFamily="18" charset="0"/>
              </a:rPr>
              <a:t>   A. put; on             B. cover; with</a:t>
            </a:r>
          </a:p>
          <a:p>
            <a:pPr algn="l">
              <a:lnSpc>
                <a:spcPct val="135000"/>
              </a:lnSpc>
            </a:pPr>
            <a:r>
              <a:rPr lang="en-US" altLang="zh-CN" sz="3200" b="1">
                <a:latin typeface="Times New Roman" panose="02020603050405020304" pitchFamily="18" charset="0"/>
              </a:rPr>
              <a:t>   C. turn; into         D. take; from</a:t>
            </a:r>
          </a:p>
        </p:txBody>
      </p:sp>
      <p:sp>
        <p:nvSpPr>
          <p:cNvPr id="119811" name="Text Box 3"/>
          <p:cNvSpPr txBox="1">
            <a:spLocks noChangeArrowheads="1"/>
          </p:cNvSpPr>
          <p:nvPr/>
        </p:nvSpPr>
        <p:spPr bwMode="auto">
          <a:xfrm>
            <a:off x="5105400" y="1295400"/>
            <a:ext cx="495300"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C</a:t>
            </a:r>
          </a:p>
        </p:txBody>
      </p:sp>
      <p:sp>
        <p:nvSpPr>
          <p:cNvPr id="119812" name="Text Box 4"/>
          <p:cNvSpPr txBox="1">
            <a:spLocks noChangeArrowheads="1"/>
          </p:cNvSpPr>
          <p:nvPr/>
        </p:nvSpPr>
        <p:spPr bwMode="auto">
          <a:xfrm>
            <a:off x="7315200" y="3886200"/>
            <a:ext cx="471488"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B</a:t>
            </a:r>
          </a:p>
        </p:txBody>
      </p:sp>
      <p:sp>
        <p:nvSpPr>
          <p:cNvPr id="119813" name="Rectangle 5"/>
          <p:cNvSpPr>
            <a:spLocks noChangeArrowheads="1"/>
          </p:cNvSpPr>
          <p:nvPr/>
        </p:nvSpPr>
        <p:spPr bwMode="auto">
          <a:xfrm>
            <a:off x="381000" y="304800"/>
            <a:ext cx="358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4000" b="1">
                <a:solidFill>
                  <a:srgbClr val="000099"/>
                </a:solidFill>
                <a:latin typeface="Times New Roman" panose="02020603050405020304" pitchFamily="18" charset="0"/>
                <a:ea typeface="黑体" panose="02010609060101010101" pitchFamily="49" charset="-122"/>
              </a:rPr>
              <a:t>I. </a:t>
            </a:r>
            <a:r>
              <a:rPr lang="zh-CN" altLang="en-US" sz="3600" b="1">
                <a:solidFill>
                  <a:srgbClr val="000099"/>
                </a:solidFill>
                <a:latin typeface="黑体" panose="02010609060101010101" pitchFamily="49" charset="-122"/>
                <a:ea typeface="黑体" panose="02010609060101010101" pitchFamily="49" charset="-122"/>
              </a:rPr>
              <a:t>单项选择。</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p:cTn id="7" dur="1000" fill="hold"/>
                                        <p:tgtEl>
                                          <p:spTgt spid="1198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98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98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9812">
                                            <p:txEl>
                                              <p:pRg st="0" end="0"/>
                                            </p:txEl>
                                          </p:spTgt>
                                        </p:tgtEl>
                                        <p:attrNameLst>
                                          <p:attrName>style.visibility</p:attrName>
                                        </p:attrNameLst>
                                      </p:cBhvr>
                                      <p:to>
                                        <p:strVal val="visible"/>
                                      </p:to>
                                    </p:set>
                                    <p:anim calcmode="lin" valueType="num">
                                      <p:cBhvr>
                                        <p:cTn id="14" dur="1000" fill="hold"/>
                                        <p:tgtEl>
                                          <p:spTgt spid="119812">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1981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198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533400" y="609600"/>
            <a:ext cx="8382000" cy="375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50000"/>
              </a:lnSpc>
            </a:pPr>
            <a:r>
              <a:rPr lang="en-US" altLang="zh-CN" sz="3200" b="1">
                <a:latin typeface="Times New Roman" panose="02020603050405020304" pitchFamily="18" charset="0"/>
              </a:rPr>
              <a:t>3. How much are _______?</a:t>
            </a:r>
          </a:p>
          <a:p>
            <a:pPr algn="l">
              <a:lnSpc>
                <a:spcPct val="150000"/>
              </a:lnSpc>
            </a:pPr>
            <a:r>
              <a:rPr lang="en-US" altLang="zh-CN" sz="3200" b="1">
                <a:latin typeface="Times New Roman" panose="02020603050405020304" pitchFamily="18" charset="0"/>
              </a:rPr>
              <a:t>     A. the pair of scissor   </a:t>
            </a:r>
          </a:p>
          <a:p>
            <a:pPr algn="l">
              <a:lnSpc>
                <a:spcPct val="150000"/>
              </a:lnSpc>
            </a:pPr>
            <a:r>
              <a:rPr lang="en-US" altLang="zh-CN" sz="3200" b="1">
                <a:latin typeface="Times New Roman" panose="02020603050405020304" pitchFamily="18" charset="0"/>
              </a:rPr>
              <a:t>     B. these pairs of scissor</a:t>
            </a:r>
          </a:p>
          <a:p>
            <a:pPr algn="l">
              <a:lnSpc>
                <a:spcPct val="150000"/>
              </a:lnSpc>
            </a:pPr>
            <a:r>
              <a:rPr lang="en-US" altLang="zh-CN" sz="3200" b="1">
                <a:latin typeface="Times New Roman" panose="02020603050405020304" pitchFamily="18" charset="0"/>
              </a:rPr>
              <a:t>     C. the pair of scissors </a:t>
            </a:r>
          </a:p>
          <a:p>
            <a:pPr algn="l">
              <a:lnSpc>
                <a:spcPct val="150000"/>
              </a:lnSpc>
            </a:pPr>
            <a:r>
              <a:rPr lang="en-US" altLang="zh-CN" sz="3200" b="1">
                <a:latin typeface="Times New Roman" panose="02020603050405020304" pitchFamily="18" charset="0"/>
              </a:rPr>
              <a:t>     D. these pairs of scissors</a:t>
            </a:r>
          </a:p>
        </p:txBody>
      </p:sp>
      <p:sp>
        <p:nvSpPr>
          <p:cNvPr id="120835" name="Text Box 3"/>
          <p:cNvSpPr txBox="1">
            <a:spLocks noChangeArrowheads="1"/>
          </p:cNvSpPr>
          <p:nvPr/>
        </p:nvSpPr>
        <p:spPr bwMode="auto">
          <a:xfrm>
            <a:off x="4114800" y="7620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D</a:t>
            </a:r>
          </a:p>
        </p:txBody>
      </p:sp>
      <p:sp>
        <p:nvSpPr>
          <p:cNvPr id="120836" name="Text Box 4"/>
          <p:cNvSpPr txBox="1">
            <a:spLocks noChangeArrowheads="1"/>
          </p:cNvSpPr>
          <p:nvPr/>
        </p:nvSpPr>
        <p:spPr bwMode="auto">
          <a:xfrm>
            <a:off x="5410200" y="45720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C</a:t>
            </a:r>
          </a:p>
        </p:txBody>
      </p:sp>
      <p:sp>
        <p:nvSpPr>
          <p:cNvPr id="120837" name="Rectangle 8"/>
          <p:cNvSpPr>
            <a:spLocks noChangeArrowheads="1"/>
          </p:cNvSpPr>
          <p:nvPr/>
        </p:nvSpPr>
        <p:spPr bwMode="auto">
          <a:xfrm>
            <a:off x="-457200" y="4495800"/>
            <a:ext cx="90678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lgn="l">
              <a:lnSpc>
                <a:spcPct val="150000"/>
              </a:lnSpc>
            </a:pPr>
            <a:r>
              <a:rPr lang="en-US" altLang="zh-CN" sz="3200" b="1">
                <a:latin typeface="Times New Roman" panose="02020603050405020304" pitchFamily="18" charset="0"/>
              </a:rPr>
              <a:t>4. Although he is old, he is _____ and strong.</a:t>
            </a:r>
          </a:p>
          <a:p>
            <a:pPr lvl="2" algn="l">
              <a:lnSpc>
                <a:spcPct val="150000"/>
              </a:lnSpc>
            </a:pPr>
            <a:r>
              <a:rPr lang="en-US" altLang="zh-CN" sz="3200" b="1">
                <a:latin typeface="Times New Roman" panose="02020603050405020304" pitchFamily="18" charset="0"/>
              </a:rPr>
              <a:t>    A. living   B. alive    C. lively	   D. lived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p:cTn id="7" dur="1000" fill="hold"/>
                                        <p:tgtEl>
                                          <p:spTgt spid="1208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08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08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20836">
                                            <p:txEl>
                                              <p:pRg st="0" end="0"/>
                                            </p:txEl>
                                          </p:spTgt>
                                        </p:tgtEl>
                                        <p:attrNameLst>
                                          <p:attrName>style.visibility</p:attrName>
                                        </p:attrNameLst>
                                      </p:cBhvr>
                                      <p:to>
                                        <p:strVal val="visible"/>
                                      </p:to>
                                    </p:set>
                                    <p:anim calcmode="lin" valueType="num">
                                      <p:cBhvr>
                                        <p:cTn id="14" dur="1000" fill="hold"/>
                                        <p:tgtEl>
                                          <p:spTgt spid="12083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2083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08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4"/>
          <p:cNvSpPr>
            <a:spLocks noChangeArrowheads="1"/>
          </p:cNvSpPr>
          <p:nvPr/>
        </p:nvSpPr>
        <p:spPr bwMode="auto">
          <a:xfrm>
            <a:off x="457200" y="914400"/>
            <a:ext cx="83058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20000"/>
              </a:lnSpc>
            </a:pPr>
            <a:r>
              <a:rPr lang="en-US" altLang="zh-CN" sz="3200" b="1">
                <a:latin typeface="Times New Roman" panose="02020603050405020304" pitchFamily="18" charset="0"/>
              </a:rPr>
              <a:t>5. One third of the earth’s surface _____water.</a:t>
            </a:r>
          </a:p>
          <a:p>
            <a:pPr algn="l">
              <a:lnSpc>
                <a:spcPct val="120000"/>
              </a:lnSpc>
            </a:pPr>
            <a:r>
              <a:rPr lang="en-US" altLang="zh-CN" sz="3200" b="1">
                <a:latin typeface="Times New Roman" panose="02020603050405020304" pitchFamily="18" charset="0"/>
              </a:rPr>
              <a:t>  A. is covered by   B. was covered by  </a:t>
            </a:r>
          </a:p>
          <a:p>
            <a:pPr algn="l">
              <a:lnSpc>
                <a:spcPct val="120000"/>
              </a:lnSpc>
            </a:pPr>
            <a:r>
              <a:rPr lang="en-US" altLang="zh-CN" sz="3200" b="1">
                <a:latin typeface="Times New Roman" panose="02020603050405020304" pitchFamily="18" charset="0"/>
              </a:rPr>
              <a:t>  C. covers by</a:t>
            </a:r>
          </a:p>
          <a:p>
            <a:pPr algn="l">
              <a:lnSpc>
                <a:spcPct val="120000"/>
              </a:lnSpc>
            </a:pPr>
            <a:r>
              <a:rPr lang="en-US" altLang="zh-CN" sz="3200" b="1">
                <a:latin typeface="Times New Roman" panose="02020603050405020304" pitchFamily="18" charset="0"/>
              </a:rPr>
              <a:t>6. ________ is used for making knives in most  </a:t>
            </a:r>
          </a:p>
          <a:p>
            <a:pPr algn="l">
              <a:lnSpc>
                <a:spcPct val="120000"/>
              </a:lnSpc>
            </a:pPr>
            <a:r>
              <a:rPr lang="en-US" altLang="zh-CN" sz="3200" b="1">
                <a:latin typeface="Times New Roman" panose="02020603050405020304" pitchFamily="18" charset="0"/>
              </a:rPr>
              <a:t>    of China.  </a:t>
            </a:r>
          </a:p>
          <a:p>
            <a:pPr algn="l">
              <a:lnSpc>
                <a:spcPct val="120000"/>
              </a:lnSpc>
            </a:pPr>
            <a:r>
              <a:rPr lang="en-US" altLang="zh-CN" sz="3200" b="1">
                <a:latin typeface="Times New Roman" panose="02020603050405020304" pitchFamily="18" charset="0"/>
              </a:rPr>
              <a:t>   A. Steel        B. Bamboo        C. wood</a:t>
            </a:r>
          </a:p>
          <a:p>
            <a:pPr algn="l">
              <a:lnSpc>
                <a:spcPct val="120000"/>
              </a:lnSpc>
            </a:pPr>
            <a:r>
              <a:rPr lang="en-US" altLang="zh-CN" sz="3200" b="1">
                <a:latin typeface="Times New Roman" panose="02020603050405020304" pitchFamily="18" charset="0"/>
              </a:rPr>
              <a:t>7. This is a __________ story that I will never  </a:t>
            </a:r>
          </a:p>
          <a:p>
            <a:pPr algn="l">
              <a:lnSpc>
                <a:spcPct val="120000"/>
              </a:lnSpc>
            </a:pPr>
            <a:r>
              <a:rPr lang="en-US" altLang="zh-CN" sz="3200" b="1">
                <a:latin typeface="Times New Roman" panose="02020603050405020304" pitchFamily="18" charset="0"/>
              </a:rPr>
              <a:t>     forget.</a:t>
            </a:r>
          </a:p>
          <a:p>
            <a:pPr algn="l">
              <a:lnSpc>
                <a:spcPct val="120000"/>
              </a:lnSpc>
            </a:pPr>
            <a:r>
              <a:rPr lang="en-US" altLang="zh-CN" sz="3200" b="1">
                <a:latin typeface="Times New Roman" panose="02020603050405020304" pitchFamily="18" charset="0"/>
              </a:rPr>
              <a:t>     A. historical     B. history     C. historic</a:t>
            </a:r>
          </a:p>
        </p:txBody>
      </p:sp>
      <p:sp>
        <p:nvSpPr>
          <p:cNvPr id="121859" name="Text Box 5"/>
          <p:cNvSpPr txBox="1">
            <a:spLocks noChangeArrowheads="1"/>
          </p:cNvSpPr>
          <p:nvPr/>
        </p:nvSpPr>
        <p:spPr bwMode="auto">
          <a:xfrm>
            <a:off x="6781800" y="9906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A</a:t>
            </a:r>
          </a:p>
        </p:txBody>
      </p:sp>
      <p:sp>
        <p:nvSpPr>
          <p:cNvPr id="121860" name="Text Box 6"/>
          <p:cNvSpPr txBox="1">
            <a:spLocks noChangeArrowheads="1"/>
          </p:cNvSpPr>
          <p:nvPr/>
        </p:nvSpPr>
        <p:spPr bwMode="auto">
          <a:xfrm>
            <a:off x="1600200" y="27432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A</a:t>
            </a:r>
          </a:p>
        </p:txBody>
      </p:sp>
      <p:sp>
        <p:nvSpPr>
          <p:cNvPr id="121861" name="Text Box 7"/>
          <p:cNvSpPr txBox="1">
            <a:spLocks noChangeArrowheads="1"/>
          </p:cNvSpPr>
          <p:nvPr/>
        </p:nvSpPr>
        <p:spPr bwMode="auto">
          <a:xfrm>
            <a:off x="3276600" y="45720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p:cTn id="7" dur="1000" fill="hold"/>
                                        <p:tgtEl>
                                          <p:spTgt spid="1218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18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18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21860">
                                            <p:txEl>
                                              <p:pRg st="0" end="0"/>
                                            </p:txEl>
                                          </p:spTgt>
                                        </p:tgtEl>
                                        <p:attrNameLst>
                                          <p:attrName>style.visibility</p:attrName>
                                        </p:attrNameLst>
                                      </p:cBhvr>
                                      <p:to>
                                        <p:strVal val="visible"/>
                                      </p:to>
                                    </p:set>
                                    <p:anim calcmode="lin" valueType="num">
                                      <p:cBhvr>
                                        <p:cTn id="14" dur="1000" fill="hold"/>
                                        <p:tgtEl>
                                          <p:spTgt spid="12186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2186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186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21861">
                                            <p:txEl>
                                              <p:pRg st="0" end="0"/>
                                            </p:txEl>
                                          </p:spTgt>
                                        </p:tgtEl>
                                        <p:attrNameLst>
                                          <p:attrName>style.visibility</p:attrName>
                                        </p:attrNameLst>
                                      </p:cBhvr>
                                      <p:to>
                                        <p:strVal val="visible"/>
                                      </p:to>
                                    </p:set>
                                    <p:anim calcmode="lin" valueType="num">
                                      <p:cBhvr>
                                        <p:cTn id="21" dur="1000" fill="hold"/>
                                        <p:tgtEl>
                                          <p:spTgt spid="121861">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121861">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1218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ChangeArrowheads="1"/>
          </p:cNvSpPr>
          <p:nvPr/>
        </p:nvSpPr>
        <p:spPr bwMode="auto">
          <a:xfrm>
            <a:off x="533400" y="914400"/>
            <a:ext cx="8382000" cy="487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40000"/>
              </a:lnSpc>
            </a:pPr>
            <a:r>
              <a:rPr lang="en-US" altLang="zh-CN" sz="3200" b="1">
                <a:latin typeface="Times New Roman" panose="02020603050405020304" pitchFamily="18" charset="0"/>
              </a:rPr>
              <a:t>8. Water ___ ice if the weather is below zero</a:t>
            </a:r>
          </a:p>
          <a:p>
            <a:pPr algn="l">
              <a:lnSpc>
                <a:spcPct val="140000"/>
              </a:lnSpc>
            </a:pPr>
            <a:r>
              <a:rPr lang="en-US" altLang="zh-CN" sz="3200" b="1">
                <a:latin typeface="Times New Roman" panose="02020603050405020304" pitchFamily="18" charset="0"/>
              </a:rPr>
              <a:t>             A. will be turned off    </a:t>
            </a:r>
          </a:p>
          <a:p>
            <a:pPr algn="l">
              <a:lnSpc>
                <a:spcPct val="140000"/>
              </a:lnSpc>
            </a:pPr>
            <a:r>
              <a:rPr lang="en-US" altLang="zh-CN" sz="3200" b="1">
                <a:latin typeface="Times New Roman" panose="02020603050405020304" pitchFamily="18" charset="0"/>
              </a:rPr>
              <a:t>             B. will be turned to       </a:t>
            </a:r>
          </a:p>
          <a:p>
            <a:pPr algn="l">
              <a:lnSpc>
                <a:spcPct val="140000"/>
              </a:lnSpc>
            </a:pPr>
            <a:r>
              <a:rPr lang="en-US" altLang="zh-CN" sz="3200" b="1">
                <a:latin typeface="Times New Roman" panose="02020603050405020304" pitchFamily="18" charset="0"/>
              </a:rPr>
              <a:t>             C. will be turned into</a:t>
            </a:r>
          </a:p>
          <a:p>
            <a:pPr algn="l">
              <a:lnSpc>
                <a:spcPct val="140000"/>
              </a:lnSpc>
            </a:pPr>
            <a:r>
              <a:rPr lang="en-US" altLang="zh-CN" sz="3200" b="1">
                <a:latin typeface="Times New Roman" panose="02020603050405020304" pitchFamily="18" charset="0"/>
              </a:rPr>
              <a:t>9. This _____ is made of metal and plastic. </a:t>
            </a:r>
          </a:p>
          <a:p>
            <a:pPr algn="l">
              <a:lnSpc>
                <a:spcPct val="140000"/>
              </a:lnSpc>
            </a:pPr>
            <a:r>
              <a:rPr lang="en-US" altLang="zh-CN" sz="3200" b="1">
                <a:latin typeface="Times New Roman" panose="02020603050405020304" pitchFamily="18" charset="0"/>
              </a:rPr>
              <a:t>    A. pair of scissors     B. scissors  </a:t>
            </a:r>
          </a:p>
          <a:p>
            <a:pPr algn="l">
              <a:lnSpc>
                <a:spcPct val="140000"/>
              </a:lnSpc>
            </a:pPr>
            <a:r>
              <a:rPr lang="en-US" altLang="zh-CN" sz="3200" b="1">
                <a:latin typeface="Times New Roman" panose="02020603050405020304" pitchFamily="18" charset="0"/>
              </a:rPr>
              <a:t>    C. piece of scissors </a:t>
            </a:r>
          </a:p>
        </p:txBody>
      </p:sp>
      <p:sp>
        <p:nvSpPr>
          <p:cNvPr id="122883" name="Text Box 6"/>
          <p:cNvSpPr txBox="1">
            <a:spLocks noChangeArrowheads="1"/>
          </p:cNvSpPr>
          <p:nvPr/>
        </p:nvSpPr>
        <p:spPr bwMode="auto">
          <a:xfrm>
            <a:off x="2286000" y="10668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C</a:t>
            </a:r>
          </a:p>
        </p:txBody>
      </p:sp>
      <p:sp>
        <p:nvSpPr>
          <p:cNvPr id="122884" name="Text Box 7"/>
          <p:cNvSpPr txBox="1">
            <a:spLocks noChangeArrowheads="1"/>
          </p:cNvSpPr>
          <p:nvPr/>
        </p:nvSpPr>
        <p:spPr bwMode="auto">
          <a:xfrm>
            <a:off x="2133600" y="38100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p:cTn id="7" dur="1000" fill="hold"/>
                                        <p:tgtEl>
                                          <p:spTgt spid="1228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28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28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22884">
                                            <p:txEl>
                                              <p:pRg st="0" end="0"/>
                                            </p:txEl>
                                          </p:spTgt>
                                        </p:tgtEl>
                                        <p:attrNameLst>
                                          <p:attrName>style.visibility</p:attrName>
                                        </p:attrNameLst>
                                      </p:cBhvr>
                                      <p:to>
                                        <p:strVal val="visible"/>
                                      </p:to>
                                    </p:set>
                                    <p:anim calcmode="lin" valueType="num">
                                      <p:cBhvr>
                                        <p:cTn id="14" dur="1000" fill="hold"/>
                                        <p:tgtEl>
                                          <p:spTgt spid="12288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2288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28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4"/>
          <p:cNvSpPr>
            <a:spLocks noChangeArrowheads="1"/>
          </p:cNvSpPr>
          <p:nvPr/>
        </p:nvSpPr>
        <p:spPr bwMode="auto">
          <a:xfrm>
            <a:off x="457200" y="609600"/>
            <a:ext cx="8382000" cy="574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333375" algn="l">
              <a:lnSpc>
                <a:spcPct val="145000"/>
              </a:lnSpc>
            </a:pPr>
            <a:r>
              <a:rPr lang="en-US" altLang="zh-CN" sz="3200" b="1">
                <a:latin typeface="Times New Roman" panose="02020603050405020304" pitchFamily="18" charset="0"/>
              </a:rPr>
              <a:t>10. _____ are usually put on windows or </a:t>
            </a:r>
          </a:p>
          <a:p>
            <a:pPr indent="333375" algn="l">
              <a:lnSpc>
                <a:spcPct val="145000"/>
              </a:lnSpc>
            </a:pPr>
            <a:r>
              <a:rPr lang="en-US" altLang="zh-CN" sz="3200" b="1">
                <a:latin typeface="Times New Roman" panose="02020603050405020304" pitchFamily="18" charset="0"/>
              </a:rPr>
              <a:t>    doors during the Spring Festival.</a:t>
            </a:r>
          </a:p>
          <a:p>
            <a:pPr indent="333375" algn="l">
              <a:lnSpc>
                <a:spcPct val="145000"/>
              </a:lnSpc>
            </a:pPr>
            <a:r>
              <a:rPr lang="en-US" altLang="zh-CN" sz="3200" b="1">
                <a:latin typeface="Times New Roman" panose="02020603050405020304" pitchFamily="18" charset="0"/>
              </a:rPr>
              <a:t>A. Clays                 B. Paper cuttings     </a:t>
            </a:r>
          </a:p>
          <a:p>
            <a:pPr indent="333375" algn="l">
              <a:lnSpc>
                <a:spcPct val="145000"/>
              </a:lnSpc>
            </a:pPr>
            <a:r>
              <a:rPr lang="en-US" altLang="zh-CN" sz="3200" b="1">
                <a:latin typeface="Times New Roman" panose="02020603050405020304" pitchFamily="18" charset="0"/>
              </a:rPr>
              <a:t>C. Sky lanterns </a:t>
            </a:r>
          </a:p>
          <a:p>
            <a:pPr indent="333375" algn="l">
              <a:lnSpc>
                <a:spcPct val="145000"/>
              </a:lnSpc>
            </a:pPr>
            <a:r>
              <a:rPr lang="en-US" altLang="zh-CN" sz="3200" b="1">
                <a:latin typeface="Times New Roman" panose="02020603050405020304" pitchFamily="18" charset="0"/>
              </a:rPr>
              <a:t>11. People often _____ on Lantern Festival.</a:t>
            </a:r>
          </a:p>
          <a:p>
            <a:pPr indent="333375" algn="l">
              <a:lnSpc>
                <a:spcPct val="145000"/>
              </a:lnSpc>
            </a:pPr>
            <a:r>
              <a:rPr lang="en-US" altLang="zh-CN" sz="3200" b="1">
                <a:latin typeface="Times New Roman" panose="02020603050405020304" pitchFamily="18" charset="0"/>
              </a:rPr>
              <a:t>    A. fly sky lanterns   </a:t>
            </a:r>
          </a:p>
          <a:p>
            <a:pPr indent="333375" algn="l">
              <a:lnSpc>
                <a:spcPct val="145000"/>
              </a:lnSpc>
            </a:pPr>
            <a:r>
              <a:rPr lang="en-US" altLang="zh-CN" sz="3200" b="1">
                <a:latin typeface="Times New Roman" panose="02020603050405020304" pitchFamily="18" charset="0"/>
              </a:rPr>
              <a:t>    B. cut paper   </a:t>
            </a:r>
          </a:p>
          <a:p>
            <a:pPr indent="333375" algn="l">
              <a:lnSpc>
                <a:spcPct val="145000"/>
              </a:lnSpc>
            </a:pPr>
            <a:r>
              <a:rPr lang="en-US" altLang="zh-CN" sz="3200" b="1">
                <a:latin typeface="Times New Roman" panose="02020603050405020304" pitchFamily="18" charset="0"/>
              </a:rPr>
              <a:t>    C. make clay</a:t>
            </a:r>
          </a:p>
        </p:txBody>
      </p:sp>
      <p:sp>
        <p:nvSpPr>
          <p:cNvPr id="123907" name="Text Box 5"/>
          <p:cNvSpPr txBox="1">
            <a:spLocks noChangeArrowheads="1"/>
          </p:cNvSpPr>
          <p:nvPr/>
        </p:nvSpPr>
        <p:spPr bwMode="auto">
          <a:xfrm>
            <a:off x="1524000" y="7620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B</a:t>
            </a:r>
          </a:p>
        </p:txBody>
      </p:sp>
      <p:sp>
        <p:nvSpPr>
          <p:cNvPr id="123908" name="Text Box 6"/>
          <p:cNvSpPr txBox="1">
            <a:spLocks noChangeArrowheads="1"/>
          </p:cNvSpPr>
          <p:nvPr/>
        </p:nvSpPr>
        <p:spPr bwMode="auto">
          <a:xfrm>
            <a:off x="3657600" y="3581400"/>
            <a:ext cx="525463" cy="60960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 calcmode="lin" valueType="num">
                                      <p:cBhvr>
                                        <p:cTn id="7" dur="1000" fill="hold"/>
                                        <p:tgtEl>
                                          <p:spTgt spid="1239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39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390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23908">
                                            <p:txEl>
                                              <p:pRg st="0" end="0"/>
                                            </p:txEl>
                                          </p:spTgt>
                                        </p:tgtEl>
                                        <p:attrNameLst>
                                          <p:attrName>style.visibility</p:attrName>
                                        </p:attrNameLst>
                                      </p:cBhvr>
                                      <p:to>
                                        <p:strVal val="visible"/>
                                      </p:to>
                                    </p:set>
                                    <p:anim calcmode="lin" valueType="num">
                                      <p:cBhvr>
                                        <p:cTn id="14" dur="1000" fill="hold"/>
                                        <p:tgtEl>
                                          <p:spTgt spid="12390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2390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39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57200" y="1143000"/>
            <a:ext cx="8077200" cy="513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15000"/>
              </a:lnSpc>
              <a:buFontTx/>
              <a:buAutoNum type="arabicPeriod"/>
            </a:pPr>
            <a:r>
              <a:rPr lang="en-US" altLang="zh-CN" sz="3200" b="1">
                <a:latin typeface="Times New Roman" panose="02020603050405020304" pitchFamily="18" charset="0"/>
                <a:ea typeface="黑体" panose="02010609060101010101" pitchFamily="49" charset="-122"/>
              </a:rPr>
              <a:t>Longjing Tea is produced in Hangzhou.</a:t>
            </a:r>
          </a:p>
          <a:p>
            <a:pPr marL="342900" indent="-342900" algn="l">
              <a:lnSpc>
                <a:spcPct val="115000"/>
              </a:lnSpc>
            </a:pPr>
            <a:r>
              <a:rPr lang="en-US" altLang="zh-CN" sz="3200" b="1">
                <a:latin typeface="Times New Roman" panose="02020603050405020304" pitchFamily="18" charset="0"/>
                <a:ea typeface="黑体" panose="02010609060101010101" pitchFamily="49" charset="-122"/>
              </a:rPr>
              <a:t>   </a:t>
            </a:r>
            <a:r>
              <a:rPr lang="en-US" altLang="zh-TW"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对 画线部分提问</a:t>
            </a:r>
            <a:r>
              <a:rPr lang="zh-CN" altLang="en-US" sz="3200" b="1">
                <a:latin typeface="Times New Roman" panose="02020603050405020304" pitchFamily="18" charset="0"/>
                <a:ea typeface="黑体" panose="02010609060101010101" pitchFamily="49" charset="-122"/>
              </a:rPr>
              <a:t>）</a:t>
            </a:r>
          </a:p>
          <a:p>
            <a:pPr marL="342900" indent="-342900" algn="l">
              <a:lnSpc>
                <a:spcPct val="11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______ ____ Longjing Tea __________?</a:t>
            </a:r>
          </a:p>
          <a:p>
            <a:pPr marL="342900" indent="-342900" algn="l">
              <a:lnSpc>
                <a:spcPct val="115000"/>
              </a:lnSpc>
            </a:pPr>
            <a:r>
              <a:rPr lang="en-US" altLang="zh-CN" sz="3200" b="1">
                <a:latin typeface="Times New Roman" panose="02020603050405020304" pitchFamily="18" charset="0"/>
                <a:ea typeface="黑体" panose="02010609060101010101" pitchFamily="49" charset="-122"/>
              </a:rPr>
              <a:t>2. He seems very angry.</a:t>
            </a:r>
            <a:r>
              <a:rPr lang="en-US" altLang="zh-TW"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改为同义句</a:t>
            </a:r>
            <a:r>
              <a:rPr lang="zh-CN" altLang="en-US" sz="3200" b="1">
                <a:latin typeface="Times New Roman" panose="02020603050405020304" pitchFamily="18" charset="0"/>
                <a:ea typeface="黑体" panose="02010609060101010101" pitchFamily="49" charset="-122"/>
              </a:rPr>
              <a:t>）</a:t>
            </a:r>
          </a:p>
          <a:p>
            <a:pPr marL="342900" indent="-342900" algn="l">
              <a:lnSpc>
                <a:spcPct val="11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___ ______ ____ he is very angry.</a:t>
            </a:r>
          </a:p>
          <a:p>
            <a:pPr marL="342900" indent="-342900" algn="l">
              <a:lnSpc>
                <a:spcPct val="115000"/>
              </a:lnSpc>
            </a:pPr>
            <a:r>
              <a:rPr lang="en-US" altLang="zh-CN" sz="3200" b="1">
                <a:latin typeface="Times New Roman" panose="02020603050405020304" pitchFamily="18" charset="0"/>
                <a:ea typeface="黑体" panose="02010609060101010101" pitchFamily="49" charset="-122"/>
              </a:rPr>
              <a:t>3. Our school holds a sports meeting every </a:t>
            </a:r>
          </a:p>
          <a:p>
            <a:pPr marL="342900" indent="-342900" algn="l">
              <a:lnSpc>
                <a:spcPct val="115000"/>
              </a:lnSpc>
            </a:pPr>
            <a:r>
              <a:rPr lang="en-US" altLang="zh-CN" sz="3200" b="1">
                <a:latin typeface="Times New Roman" panose="02020603050405020304" pitchFamily="18" charset="0"/>
                <a:ea typeface="黑体" panose="02010609060101010101" pitchFamily="49" charset="-122"/>
              </a:rPr>
              <a:t>    year. </a:t>
            </a:r>
            <a:r>
              <a:rPr lang="en-US" altLang="zh-TW"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改为被动语态）</a:t>
            </a:r>
            <a:endParaRPr lang="zh-CN" altLang="en-US" sz="3200" b="1">
              <a:latin typeface="Times New Roman" panose="02020603050405020304" pitchFamily="18" charset="0"/>
              <a:ea typeface="黑体" panose="02010609060101010101" pitchFamily="49" charset="-122"/>
            </a:endParaRPr>
          </a:p>
          <a:p>
            <a:pPr marL="342900" indent="-342900" algn="l">
              <a:lnSpc>
                <a:spcPct val="115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A sports meeting ___ ______	in our school every year.</a:t>
            </a:r>
          </a:p>
        </p:txBody>
      </p:sp>
      <p:sp>
        <p:nvSpPr>
          <p:cNvPr id="124931" name="Rectangle 3"/>
          <p:cNvSpPr>
            <a:spLocks noChangeArrowheads="1"/>
          </p:cNvSpPr>
          <p:nvPr/>
        </p:nvSpPr>
        <p:spPr bwMode="auto">
          <a:xfrm>
            <a:off x="381000" y="485775"/>
            <a:ext cx="2838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000099"/>
                </a:solidFill>
                <a:latin typeface="黑体" panose="02010609060101010101" pitchFamily="49" charset="-122"/>
                <a:ea typeface="黑体" panose="02010609060101010101" pitchFamily="49" charset="-122"/>
              </a:rPr>
              <a:t>II.</a:t>
            </a:r>
            <a:r>
              <a:rPr lang="zh-TW" altLang="en-US" sz="3200" b="1">
                <a:solidFill>
                  <a:srgbClr val="000099"/>
                </a:solidFill>
                <a:latin typeface="黑体" panose="02010609060101010101" pitchFamily="49" charset="-122"/>
                <a:ea typeface="黑体" panose="02010609060101010101" pitchFamily="49" charset="-122"/>
              </a:rPr>
              <a:t>句型转换</a:t>
            </a:r>
            <a:r>
              <a:rPr lang="zh-CN" altLang="en-US" sz="3200" b="1">
                <a:solidFill>
                  <a:srgbClr val="000099"/>
                </a:solidFill>
                <a:latin typeface="黑体" panose="02010609060101010101" pitchFamily="49" charset="-122"/>
                <a:ea typeface="黑体" panose="02010609060101010101" pitchFamily="49" charset="-122"/>
              </a:rPr>
              <a:t>。</a:t>
            </a:r>
          </a:p>
        </p:txBody>
      </p:sp>
      <p:sp>
        <p:nvSpPr>
          <p:cNvPr id="124932" name="Text Box 4"/>
          <p:cNvSpPr txBox="1">
            <a:spLocks noChangeArrowheads="1"/>
          </p:cNvSpPr>
          <p:nvPr/>
        </p:nvSpPr>
        <p:spPr bwMode="auto">
          <a:xfrm>
            <a:off x="838200" y="2362200"/>
            <a:ext cx="228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ea typeface="黑体" panose="02010609060101010101" pitchFamily="49" charset="-122"/>
              </a:rPr>
              <a:t>Where    is</a:t>
            </a:r>
          </a:p>
        </p:txBody>
      </p:sp>
      <p:sp>
        <p:nvSpPr>
          <p:cNvPr id="124933" name="Text Box 5"/>
          <p:cNvSpPr txBox="1">
            <a:spLocks noChangeArrowheads="1"/>
          </p:cNvSpPr>
          <p:nvPr/>
        </p:nvSpPr>
        <p:spPr bwMode="auto">
          <a:xfrm>
            <a:off x="5715000" y="2286000"/>
            <a:ext cx="198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ea typeface="黑体" panose="02010609060101010101" pitchFamily="49" charset="-122"/>
              </a:rPr>
              <a:t>produced</a:t>
            </a:r>
          </a:p>
        </p:txBody>
      </p:sp>
      <p:sp>
        <p:nvSpPr>
          <p:cNvPr id="124934" name="Text Box 6"/>
          <p:cNvSpPr txBox="1">
            <a:spLocks noChangeArrowheads="1"/>
          </p:cNvSpPr>
          <p:nvPr/>
        </p:nvSpPr>
        <p:spPr bwMode="auto">
          <a:xfrm>
            <a:off x="1066800" y="3505200"/>
            <a:ext cx="327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ea typeface="黑体" panose="02010609060101010101" pitchFamily="49" charset="-122"/>
              </a:rPr>
              <a:t>It   seems   that</a:t>
            </a:r>
          </a:p>
        </p:txBody>
      </p:sp>
      <p:sp>
        <p:nvSpPr>
          <p:cNvPr id="124935" name="Text Box 7"/>
          <p:cNvSpPr txBox="1">
            <a:spLocks noChangeArrowheads="1"/>
          </p:cNvSpPr>
          <p:nvPr/>
        </p:nvSpPr>
        <p:spPr bwMode="auto">
          <a:xfrm>
            <a:off x="3962400" y="5181600"/>
            <a:ext cx="182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ea typeface="黑体" panose="02010609060101010101" pitchFamily="49" charset="-122"/>
              </a:rPr>
              <a:t>is     held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4932"/>
                                        </p:tgtEl>
                                        <p:attrNameLst>
                                          <p:attrName>style.visibility</p:attrName>
                                        </p:attrNameLst>
                                      </p:cBhvr>
                                      <p:to>
                                        <p:strVal val="visible"/>
                                      </p:to>
                                    </p:set>
                                    <p:anim calcmode="lin" valueType="num">
                                      <p:cBhvr>
                                        <p:cTn id="7" dur="1000" fill="hold"/>
                                        <p:tgtEl>
                                          <p:spTgt spid="124932"/>
                                        </p:tgtEl>
                                        <p:attrNameLst>
                                          <p:attrName>ppt_w</p:attrName>
                                        </p:attrNameLst>
                                      </p:cBhvr>
                                      <p:tavLst>
                                        <p:tav tm="0">
                                          <p:val>
                                            <p:strVal val="#ppt_w*0.70"/>
                                          </p:val>
                                        </p:tav>
                                        <p:tav tm="100000">
                                          <p:val>
                                            <p:strVal val="#ppt_w"/>
                                          </p:val>
                                        </p:tav>
                                      </p:tavLst>
                                    </p:anim>
                                    <p:anim calcmode="lin" valueType="num">
                                      <p:cBhvr>
                                        <p:cTn id="8" dur="1000" fill="hold"/>
                                        <p:tgtEl>
                                          <p:spTgt spid="124932"/>
                                        </p:tgtEl>
                                        <p:attrNameLst>
                                          <p:attrName>ppt_h</p:attrName>
                                        </p:attrNameLst>
                                      </p:cBhvr>
                                      <p:tavLst>
                                        <p:tav tm="0">
                                          <p:val>
                                            <p:strVal val="#ppt_h"/>
                                          </p:val>
                                        </p:tav>
                                        <p:tav tm="100000">
                                          <p:val>
                                            <p:strVal val="#ppt_h"/>
                                          </p:val>
                                        </p:tav>
                                      </p:tavLst>
                                    </p:anim>
                                    <p:animEffect transition="in" filter="fade">
                                      <p:cBhvr>
                                        <p:cTn id="9" dur="1000"/>
                                        <p:tgtEl>
                                          <p:spTgt spid="12493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24933"/>
                                        </p:tgtEl>
                                        <p:attrNameLst>
                                          <p:attrName>style.visibility</p:attrName>
                                        </p:attrNameLst>
                                      </p:cBhvr>
                                      <p:to>
                                        <p:strVal val="visible"/>
                                      </p:to>
                                    </p:set>
                                    <p:anim calcmode="lin" valueType="num">
                                      <p:cBhvr>
                                        <p:cTn id="12" dur="1000" fill="hold"/>
                                        <p:tgtEl>
                                          <p:spTgt spid="124933"/>
                                        </p:tgtEl>
                                        <p:attrNameLst>
                                          <p:attrName>ppt_w</p:attrName>
                                        </p:attrNameLst>
                                      </p:cBhvr>
                                      <p:tavLst>
                                        <p:tav tm="0">
                                          <p:val>
                                            <p:strVal val="#ppt_w*0.70"/>
                                          </p:val>
                                        </p:tav>
                                        <p:tav tm="100000">
                                          <p:val>
                                            <p:strVal val="#ppt_w"/>
                                          </p:val>
                                        </p:tav>
                                      </p:tavLst>
                                    </p:anim>
                                    <p:anim calcmode="lin" valueType="num">
                                      <p:cBhvr>
                                        <p:cTn id="13" dur="1000" fill="hold"/>
                                        <p:tgtEl>
                                          <p:spTgt spid="124933"/>
                                        </p:tgtEl>
                                        <p:attrNameLst>
                                          <p:attrName>ppt_h</p:attrName>
                                        </p:attrNameLst>
                                      </p:cBhvr>
                                      <p:tavLst>
                                        <p:tav tm="0">
                                          <p:val>
                                            <p:strVal val="#ppt_h"/>
                                          </p:val>
                                        </p:tav>
                                        <p:tav tm="100000">
                                          <p:val>
                                            <p:strVal val="#ppt_h"/>
                                          </p:val>
                                        </p:tav>
                                      </p:tavLst>
                                    </p:anim>
                                    <p:animEffect transition="in" filter="fade">
                                      <p:cBhvr>
                                        <p:cTn id="14" dur="1000"/>
                                        <p:tgtEl>
                                          <p:spTgt spid="12493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24934"/>
                                        </p:tgtEl>
                                        <p:attrNameLst>
                                          <p:attrName>style.visibility</p:attrName>
                                        </p:attrNameLst>
                                      </p:cBhvr>
                                      <p:to>
                                        <p:strVal val="visible"/>
                                      </p:to>
                                    </p:set>
                                    <p:anim calcmode="lin" valueType="num">
                                      <p:cBhvr>
                                        <p:cTn id="19" dur="1000" fill="hold"/>
                                        <p:tgtEl>
                                          <p:spTgt spid="124934"/>
                                        </p:tgtEl>
                                        <p:attrNameLst>
                                          <p:attrName>ppt_w</p:attrName>
                                        </p:attrNameLst>
                                      </p:cBhvr>
                                      <p:tavLst>
                                        <p:tav tm="0">
                                          <p:val>
                                            <p:strVal val="#ppt_w*0.70"/>
                                          </p:val>
                                        </p:tav>
                                        <p:tav tm="100000">
                                          <p:val>
                                            <p:strVal val="#ppt_w"/>
                                          </p:val>
                                        </p:tav>
                                      </p:tavLst>
                                    </p:anim>
                                    <p:anim calcmode="lin" valueType="num">
                                      <p:cBhvr>
                                        <p:cTn id="20" dur="1000" fill="hold"/>
                                        <p:tgtEl>
                                          <p:spTgt spid="124934"/>
                                        </p:tgtEl>
                                        <p:attrNameLst>
                                          <p:attrName>ppt_h</p:attrName>
                                        </p:attrNameLst>
                                      </p:cBhvr>
                                      <p:tavLst>
                                        <p:tav tm="0">
                                          <p:val>
                                            <p:strVal val="#ppt_h"/>
                                          </p:val>
                                        </p:tav>
                                        <p:tav tm="100000">
                                          <p:val>
                                            <p:strVal val="#ppt_h"/>
                                          </p:val>
                                        </p:tav>
                                      </p:tavLst>
                                    </p:anim>
                                    <p:animEffect transition="in" filter="fade">
                                      <p:cBhvr>
                                        <p:cTn id="21" dur="1000"/>
                                        <p:tgtEl>
                                          <p:spTgt spid="124934"/>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24935"/>
                                        </p:tgtEl>
                                        <p:attrNameLst>
                                          <p:attrName>style.visibility</p:attrName>
                                        </p:attrNameLst>
                                      </p:cBhvr>
                                      <p:to>
                                        <p:strVal val="visible"/>
                                      </p:to>
                                    </p:set>
                                    <p:anim calcmode="lin" valueType="num">
                                      <p:cBhvr>
                                        <p:cTn id="26" dur="1000" fill="hold"/>
                                        <p:tgtEl>
                                          <p:spTgt spid="124935"/>
                                        </p:tgtEl>
                                        <p:attrNameLst>
                                          <p:attrName>ppt_w</p:attrName>
                                        </p:attrNameLst>
                                      </p:cBhvr>
                                      <p:tavLst>
                                        <p:tav tm="0">
                                          <p:val>
                                            <p:strVal val="#ppt_w*0.70"/>
                                          </p:val>
                                        </p:tav>
                                        <p:tav tm="100000">
                                          <p:val>
                                            <p:strVal val="#ppt_w"/>
                                          </p:val>
                                        </p:tav>
                                      </p:tavLst>
                                    </p:anim>
                                    <p:anim calcmode="lin" valueType="num">
                                      <p:cBhvr>
                                        <p:cTn id="27" dur="1000" fill="hold"/>
                                        <p:tgtEl>
                                          <p:spTgt spid="124935"/>
                                        </p:tgtEl>
                                        <p:attrNameLst>
                                          <p:attrName>ppt_h</p:attrName>
                                        </p:attrNameLst>
                                      </p:cBhvr>
                                      <p:tavLst>
                                        <p:tav tm="0">
                                          <p:val>
                                            <p:strVal val="#ppt_h"/>
                                          </p:val>
                                        </p:tav>
                                        <p:tav tm="100000">
                                          <p:val>
                                            <p:strVal val="#ppt_h"/>
                                          </p:val>
                                        </p:tav>
                                      </p:tavLst>
                                    </p:anim>
                                    <p:animEffect transition="in" filter="fade">
                                      <p:cBhvr>
                                        <p:cTn id="28" dur="1000"/>
                                        <p:tgtEl>
                                          <p:spTgt spid="124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124933" grpId="0"/>
      <p:bldP spid="124934" grpId="0"/>
      <p:bldP spid="1249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295400" y="4038600"/>
            <a:ext cx="2519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0000FF"/>
                </a:solidFill>
                <a:latin typeface="Times New Roman" panose="02020603050405020304" pitchFamily="18" charset="0"/>
              </a:rPr>
              <a:t>paper cutting</a:t>
            </a:r>
            <a:endParaRPr lang="en-US" altLang="zh-CN" sz="3200" b="1">
              <a:solidFill>
                <a:srgbClr val="0000FF"/>
              </a:solidFill>
              <a:latin typeface="Times New Roman" panose="02020603050405020304" pitchFamily="18" charset="0"/>
            </a:endParaRPr>
          </a:p>
        </p:txBody>
      </p:sp>
      <p:sp>
        <p:nvSpPr>
          <p:cNvPr id="78851" name="Rectangle 3"/>
          <p:cNvSpPr>
            <a:spLocks noChangeArrowheads="1"/>
          </p:cNvSpPr>
          <p:nvPr/>
        </p:nvSpPr>
        <p:spPr bwMode="auto">
          <a:xfrm>
            <a:off x="6172200" y="5410200"/>
            <a:ext cx="1233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b="1">
                <a:solidFill>
                  <a:srgbClr val="0000FF"/>
                </a:solidFill>
                <a:latin typeface="Times New Roman" panose="02020603050405020304" pitchFamily="18" charset="0"/>
              </a:rPr>
              <a:t> </a:t>
            </a:r>
            <a:r>
              <a:rPr lang="en-US" altLang="zh-CN" sz="3200" b="1">
                <a:solidFill>
                  <a:srgbClr val="0000FF"/>
                </a:solidFill>
                <a:latin typeface="Times New Roman" panose="02020603050405020304" pitchFamily="18" charset="0"/>
              </a:rPr>
              <a:t>china</a:t>
            </a:r>
          </a:p>
        </p:txBody>
      </p:sp>
      <p:sp>
        <p:nvSpPr>
          <p:cNvPr id="78852" name="AutoShape 4" descr="cloisVase1_b"/>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pic>
        <p:nvPicPr>
          <p:cNvPr id="78853" name="Picture 5" descr="200871585551819_2"/>
          <p:cNvPicPr>
            <a:picLocks noChangeAspect="1" noChangeArrowheads="1"/>
          </p:cNvPicPr>
          <p:nvPr/>
        </p:nvPicPr>
        <p:blipFill>
          <a:blip r:embed="rId2" cstate="email"/>
          <a:srcRect/>
          <a:stretch>
            <a:fillRect/>
          </a:stretch>
        </p:blipFill>
        <p:spPr bwMode="auto">
          <a:xfrm>
            <a:off x="457200" y="990600"/>
            <a:ext cx="4419600"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4" name="AutoShape 6" descr="cloisVase1_b"/>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sp>
        <p:nvSpPr>
          <p:cNvPr id="78855" name="AutoShape 7" descr="cloisVase1_b"/>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pic>
        <p:nvPicPr>
          <p:cNvPr id="97288" name="Picture 8" descr="381235736_364"/>
          <p:cNvPicPr>
            <a:picLocks noChangeAspect="1" noChangeArrowheads="1"/>
          </p:cNvPicPr>
          <p:nvPr/>
        </p:nvPicPr>
        <p:blipFill>
          <a:blip r:embed="rId3" cstate="email"/>
          <a:srcRect/>
          <a:stretch>
            <a:fillRect/>
          </a:stretch>
        </p:blipFill>
        <p:spPr bwMode="auto">
          <a:xfrm>
            <a:off x="5029200" y="2362200"/>
            <a:ext cx="304800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linds(horizontal)">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7288"/>
                                        </p:tgtEl>
                                        <p:attrNameLst>
                                          <p:attrName>style.visibility</p:attrName>
                                        </p:attrNameLst>
                                      </p:cBhvr>
                                      <p:to>
                                        <p:strVal val="visible"/>
                                      </p:to>
                                    </p:set>
                                    <p:animEffect transition="in" filter="blinds(horizontal)">
                                      <p:cBhvr>
                                        <p:cTn id="12" dur="500"/>
                                        <p:tgtEl>
                                          <p:spTgt spid="9728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1"/>
                                        </p:tgtEl>
                                        <p:attrNameLst>
                                          <p:attrName>style.visibility</p:attrName>
                                        </p:attrNameLst>
                                      </p:cBhvr>
                                      <p:to>
                                        <p:strVal val="visible"/>
                                      </p:to>
                                    </p:set>
                                    <p:animEffect transition="in" filter="blinds(horizontal)">
                                      <p:cBhvr>
                                        <p:cTn id="17" dur="5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381000" y="990600"/>
            <a:ext cx="8915400"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40000"/>
              </a:lnSpc>
            </a:pPr>
            <a:r>
              <a:rPr lang="en-US" altLang="zh-CN" sz="3200" b="1">
                <a:latin typeface="Times New Roman" panose="02020603050405020304" pitchFamily="18" charset="0"/>
                <a:ea typeface="黑体" panose="02010609060101010101" pitchFamily="49" charset="-122"/>
              </a:rPr>
              <a:t>4. The food is cooked with very high </a:t>
            </a:r>
          </a:p>
          <a:p>
            <a:pPr algn="l">
              <a:lnSpc>
                <a:spcPct val="140000"/>
              </a:lnSpc>
            </a:pPr>
            <a:r>
              <a:rPr lang="en-US" altLang="zh-CN" sz="3200" b="1">
                <a:latin typeface="Times New Roman" panose="02020603050405020304" pitchFamily="18" charset="0"/>
                <a:ea typeface="黑体" panose="02010609060101010101" pitchFamily="49" charset="-122"/>
              </a:rPr>
              <a:t>     temperature. </a:t>
            </a:r>
            <a:r>
              <a:rPr lang="en-US" altLang="zh-TW"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改为同义句</a:t>
            </a:r>
            <a:r>
              <a:rPr lang="zh-CN" altLang="en-US" sz="3200" b="1">
                <a:latin typeface="Times New Roman" panose="02020603050405020304" pitchFamily="18" charset="0"/>
                <a:ea typeface="黑体" panose="02010609060101010101" pitchFamily="49" charset="-122"/>
              </a:rPr>
              <a:t>）</a:t>
            </a:r>
          </a:p>
          <a:p>
            <a:pPr algn="l">
              <a:lnSpc>
                <a:spcPct val="140000"/>
              </a:lnSpc>
            </a:pPr>
            <a:r>
              <a:rPr lang="en-US" altLang="zh-CN" sz="3200" b="1">
                <a:latin typeface="Times New Roman" panose="02020603050405020304" pitchFamily="18" charset="0"/>
                <a:ea typeface="黑体" panose="02010609060101010101" pitchFamily="49" charset="-122"/>
              </a:rPr>
              <a:t>The food is cooked ___ ___ _____ _____ _____.</a:t>
            </a:r>
          </a:p>
          <a:p>
            <a:pPr algn="l">
              <a:lnSpc>
                <a:spcPct val="140000"/>
              </a:lnSpc>
            </a:pPr>
            <a:r>
              <a:rPr lang="en-US" altLang="zh-CN" sz="3200" b="1">
                <a:latin typeface="Times New Roman" panose="02020603050405020304" pitchFamily="18" charset="0"/>
                <a:ea typeface="黑体" panose="02010609060101010101" pitchFamily="49" charset="-122"/>
              </a:rPr>
              <a:t>5. Do people grow rice in South China?</a:t>
            </a:r>
          </a:p>
          <a:p>
            <a:pPr algn="l">
              <a:lnSpc>
                <a:spcPct val="140000"/>
              </a:lnSpc>
            </a:pPr>
            <a:r>
              <a:rPr lang="en-US" altLang="zh-CN" sz="3200" b="1">
                <a:latin typeface="Times New Roman" panose="02020603050405020304" pitchFamily="18" charset="0"/>
                <a:ea typeface="黑体" panose="02010609060101010101" pitchFamily="49" charset="-122"/>
              </a:rPr>
              <a:t>   </a:t>
            </a:r>
            <a:r>
              <a:rPr lang="en-US" altLang="zh-TW" sz="3200" b="1">
                <a:latin typeface="Times New Roman" panose="02020603050405020304" pitchFamily="18" charset="0"/>
                <a:ea typeface="黑体" panose="02010609060101010101" pitchFamily="49" charset="-122"/>
              </a:rPr>
              <a:t>(</a:t>
            </a:r>
            <a:r>
              <a:rPr lang="zh-TW" altLang="en-US" sz="3200" b="1">
                <a:latin typeface="Times New Roman" panose="02020603050405020304" pitchFamily="18" charset="0"/>
                <a:ea typeface="黑体" panose="02010609060101010101" pitchFamily="49" charset="-122"/>
              </a:rPr>
              <a:t>改为 被动语态）</a:t>
            </a:r>
            <a:endParaRPr lang="zh-CN" altLang="en-US" sz="3200" b="1">
              <a:latin typeface="Times New Roman" panose="02020603050405020304" pitchFamily="18" charset="0"/>
              <a:ea typeface="黑体" panose="02010609060101010101" pitchFamily="49" charset="-122"/>
            </a:endParaRPr>
          </a:p>
          <a:p>
            <a:pPr algn="l">
              <a:lnSpc>
                <a:spcPct val="140000"/>
              </a:lnSpc>
            </a:pPr>
            <a:r>
              <a:rPr lang="zh-CN" altLang="en-US" sz="3200" b="1">
                <a:latin typeface="Times New Roman" panose="02020603050405020304" pitchFamily="18" charset="0"/>
                <a:ea typeface="黑体" panose="02010609060101010101" pitchFamily="49" charset="-122"/>
              </a:rPr>
              <a:t>    </a:t>
            </a:r>
            <a:r>
              <a:rPr lang="en-US" altLang="zh-CN" sz="3200" b="1">
                <a:latin typeface="Times New Roman" panose="02020603050405020304" pitchFamily="18" charset="0"/>
                <a:ea typeface="黑体" panose="02010609060101010101" pitchFamily="49" charset="-122"/>
              </a:rPr>
              <a:t>___ rice ________	 by people in South China?</a:t>
            </a:r>
          </a:p>
        </p:txBody>
      </p:sp>
      <p:sp>
        <p:nvSpPr>
          <p:cNvPr id="125955" name="Text Box 3"/>
          <p:cNvSpPr txBox="1">
            <a:spLocks noChangeArrowheads="1"/>
          </p:cNvSpPr>
          <p:nvPr/>
        </p:nvSpPr>
        <p:spPr bwMode="auto">
          <a:xfrm>
            <a:off x="3886200" y="2514600"/>
            <a:ext cx="472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ea typeface="黑体" panose="02010609060101010101" pitchFamily="49" charset="-122"/>
              </a:rPr>
              <a:t>at    a     very   high   heat</a:t>
            </a:r>
          </a:p>
        </p:txBody>
      </p:sp>
      <p:sp>
        <p:nvSpPr>
          <p:cNvPr id="125956" name="Text Box 4"/>
          <p:cNvSpPr txBox="1">
            <a:spLocks noChangeArrowheads="1"/>
          </p:cNvSpPr>
          <p:nvPr/>
        </p:nvSpPr>
        <p:spPr bwMode="auto">
          <a:xfrm>
            <a:off x="990600" y="4572000"/>
            <a:ext cx="312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ea typeface="黑体" panose="02010609060101010101" pitchFamily="49" charset="-122"/>
              </a:rPr>
              <a:t>Is             grown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5955"/>
                                        </p:tgtEl>
                                        <p:attrNameLst>
                                          <p:attrName>style.visibility</p:attrName>
                                        </p:attrNameLst>
                                      </p:cBhvr>
                                      <p:to>
                                        <p:strVal val="visible"/>
                                      </p:to>
                                    </p:set>
                                    <p:anim calcmode="lin" valueType="num">
                                      <p:cBhvr>
                                        <p:cTn id="7" dur="1000" fill="hold"/>
                                        <p:tgtEl>
                                          <p:spTgt spid="125955"/>
                                        </p:tgtEl>
                                        <p:attrNameLst>
                                          <p:attrName>ppt_w</p:attrName>
                                        </p:attrNameLst>
                                      </p:cBhvr>
                                      <p:tavLst>
                                        <p:tav tm="0">
                                          <p:val>
                                            <p:strVal val="#ppt_w*0.70"/>
                                          </p:val>
                                        </p:tav>
                                        <p:tav tm="100000">
                                          <p:val>
                                            <p:strVal val="#ppt_w"/>
                                          </p:val>
                                        </p:tav>
                                      </p:tavLst>
                                    </p:anim>
                                    <p:anim calcmode="lin" valueType="num">
                                      <p:cBhvr>
                                        <p:cTn id="8" dur="1000" fill="hold"/>
                                        <p:tgtEl>
                                          <p:spTgt spid="125955"/>
                                        </p:tgtEl>
                                        <p:attrNameLst>
                                          <p:attrName>ppt_h</p:attrName>
                                        </p:attrNameLst>
                                      </p:cBhvr>
                                      <p:tavLst>
                                        <p:tav tm="0">
                                          <p:val>
                                            <p:strVal val="#ppt_h"/>
                                          </p:val>
                                        </p:tav>
                                        <p:tav tm="100000">
                                          <p:val>
                                            <p:strVal val="#ppt_h"/>
                                          </p:val>
                                        </p:tav>
                                      </p:tavLst>
                                    </p:anim>
                                    <p:animEffect transition="in" filter="fade">
                                      <p:cBhvr>
                                        <p:cTn id="9" dur="1000"/>
                                        <p:tgtEl>
                                          <p:spTgt spid="12595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5956"/>
                                        </p:tgtEl>
                                        <p:attrNameLst>
                                          <p:attrName>style.visibility</p:attrName>
                                        </p:attrNameLst>
                                      </p:cBhvr>
                                      <p:to>
                                        <p:strVal val="visible"/>
                                      </p:to>
                                    </p:set>
                                    <p:anim calcmode="lin" valueType="num">
                                      <p:cBhvr>
                                        <p:cTn id="14" dur="1000" fill="hold"/>
                                        <p:tgtEl>
                                          <p:spTgt spid="125956"/>
                                        </p:tgtEl>
                                        <p:attrNameLst>
                                          <p:attrName>ppt_w</p:attrName>
                                        </p:attrNameLst>
                                      </p:cBhvr>
                                      <p:tavLst>
                                        <p:tav tm="0">
                                          <p:val>
                                            <p:strVal val="#ppt_w*0.70"/>
                                          </p:val>
                                        </p:tav>
                                        <p:tav tm="100000">
                                          <p:val>
                                            <p:strVal val="#ppt_w"/>
                                          </p:val>
                                        </p:tav>
                                      </p:tavLst>
                                    </p:anim>
                                    <p:anim calcmode="lin" valueType="num">
                                      <p:cBhvr>
                                        <p:cTn id="15" dur="1000" fill="hold"/>
                                        <p:tgtEl>
                                          <p:spTgt spid="125956"/>
                                        </p:tgtEl>
                                        <p:attrNameLst>
                                          <p:attrName>ppt_h</p:attrName>
                                        </p:attrNameLst>
                                      </p:cBhvr>
                                      <p:tavLst>
                                        <p:tav tm="0">
                                          <p:val>
                                            <p:strVal val="#ppt_h"/>
                                          </p:val>
                                        </p:tav>
                                        <p:tav tm="100000">
                                          <p:val>
                                            <p:strVal val="#ppt_h"/>
                                          </p:val>
                                        </p:tav>
                                      </p:tavLst>
                                    </p:anim>
                                    <p:animEffect transition="in" filter="fade">
                                      <p:cBhvr>
                                        <p:cTn id="16" dur="1000"/>
                                        <p:tgtEl>
                                          <p:spTgt spid="125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P spid="12595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838200" y="2514600"/>
            <a:ext cx="74168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pPr marL="342900" indent="-342900" algn="l">
              <a:spcBef>
                <a:spcPct val="50000"/>
              </a:spcBef>
              <a:buFontTx/>
              <a:buAutoNum type="arabicPeriod"/>
            </a:pPr>
            <a:r>
              <a:rPr kumimoji="1" lang="en-US" altLang="zh-CN" sz="3600" b="1" dirty="0">
                <a:latin typeface="Times New Roman" panose="02020603050405020304" pitchFamily="18" charset="0"/>
              </a:rPr>
              <a:t> Preview the writing in 3b.</a:t>
            </a:r>
          </a:p>
          <a:p>
            <a:pPr marL="342900" indent="-342900" algn="l">
              <a:spcBef>
                <a:spcPct val="50000"/>
              </a:spcBef>
              <a:buFontTx/>
              <a:buAutoNum type="arabicPeriod"/>
            </a:pPr>
            <a:r>
              <a:rPr kumimoji="1" lang="en-US" altLang="zh-CN" sz="3600" b="1" dirty="0">
                <a:latin typeface="Times New Roman" panose="02020603050405020304" pitchFamily="18" charset="0"/>
              </a:rPr>
              <a:t> Master the words and expressions</a:t>
            </a:r>
          </a:p>
          <a:p>
            <a:pPr marL="342900" indent="-342900" algn="l">
              <a:spcBef>
                <a:spcPct val="50000"/>
              </a:spcBef>
            </a:pPr>
            <a:r>
              <a:rPr kumimoji="1" lang="en-US" altLang="zh-CN" sz="3600" b="1" dirty="0">
                <a:latin typeface="Times New Roman" panose="02020603050405020304" pitchFamily="18" charset="0"/>
              </a:rPr>
              <a:t>    in this unit</a:t>
            </a:r>
            <a:r>
              <a:rPr kumimoji="1" lang="en-US" altLang="zh-CN" sz="3600" b="1" dirty="0" smtClean="0">
                <a:latin typeface="Times New Roman" panose="02020603050405020304" pitchFamily="18" charset="0"/>
              </a:rPr>
              <a:t>. </a:t>
            </a:r>
            <a:endParaRPr kumimoji="1" lang="en-US" altLang="zh-CN" sz="3600" b="1" dirty="0">
              <a:latin typeface="Times New Roman" panose="02020603050405020304" pitchFamily="18" charset="0"/>
            </a:endParaRPr>
          </a:p>
        </p:txBody>
      </p:sp>
      <p:sp>
        <p:nvSpPr>
          <p:cNvPr id="126979" name="Text Box 3"/>
          <p:cNvSpPr txBox="1">
            <a:spLocks noChangeArrowheads="1"/>
          </p:cNvSpPr>
          <p:nvPr/>
        </p:nvSpPr>
        <p:spPr bwMode="auto">
          <a:xfrm>
            <a:off x="2743200" y="1066800"/>
            <a:ext cx="33115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4000" b="1">
                <a:solidFill>
                  <a:srgbClr val="000099"/>
                </a:solidFill>
              </a:rPr>
              <a:t>Homework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WordArt 4"/>
          <p:cNvSpPr>
            <a:spLocks noChangeArrowheads="1" noChangeShapeType="1" noTextEdit="1"/>
          </p:cNvSpPr>
          <p:nvPr/>
        </p:nvSpPr>
        <p:spPr bwMode="auto">
          <a:xfrm>
            <a:off x="1676400" y="2438400"/>
            <a:ext cx="6248400" cy="2209800"/>
          </a:xfrm>
          <a:prstGeom prst="rect">
            <a:avLst/>
          </a:prstGeom>
        </p:spPr>
        <p:txBody>
          <a:bodyPr wrap="none" fromWordArt="1">
            <a:prstTxWarp prst="textPlain">
              <a:avLst>
                <a:gd name="adj" fmla="val 50000"/>
              </a:avLst>
            </a:prstTxWarp>
          </a:bodyPr>
          <a:lstStyle/>
          <a:p>
            <a:r>
              <a:rPr lang="en-US" altLang="zh-CN" sz="3600" kern="10">
                <a:ln w="9525">
                  <a:solidFill>
                    <a:srgbClr val="FFCC99"/>
                  </a:solidFill>
                  <a:round/>
                </a:ln>
                <a:solidFill>
                  <a:srgbClr val="FF9900"/>
                </a:solidFill>
                <a:latin typeface="华文行楷" panose="02010800040101010101" charset="-122"/>
                <a:ea typeface="华文行楷" panose="02010800040101010101" charset="-122"/>
              </a:rPr>
              <a:t>Thank You!</a:t>
            </a:r>
            <a:endParaRPr lang="zh-CN" altLang="en-US" sz="3600" kern="10">
              <a:ln w="9525">
                <a:solidFill>
                  <a:srgbClr val="FFCC99"/>
                </a:solidFill>
                <a:round/>
              </a:ln>
              <a:solidFill>
                <a:srgbClr val="FF9900"/>
              </a:solidFill>
              <a:latin typeface="华文行楷" panose="02010800040101010101" charset="-122"/>
              <a:ea typeface="华文行楷" panose="02010800040101010101"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Box 14"/>
          <p:cNvSpPr txBox="1">
            <a:spLocks noChangeArrowheads="1"/>
          </p:cNvSpPr>
          <p:nvPr/>
        </p:nvSpPr>
        <p:spPr bwMode="auto">
          <a:xfrm>
            <a:off x="1447800" y="990600"/>
            <a:ext cx="70104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lnSpc>
                <a:spcPct val="105000"/>
              </a:lnSpc>
            </a:pPr>
            <a:r>
              <a:rPr lang="en-US" altLang="zh-CN" sz="3600" b="1">
                <a:latin typeface="Times New Roman" panose="02020603050405020304" pitchFamily="18" charset="0"/>
                <a:ea typeface="Arial Unicode MS" pitchFamily="34" charset="-122"/>
              </a:rPr>
              <a:t>Which art form would you like to learn? Why?</a:t>
            </a:r>
          </a:p>
        </p:txBody>
      </p:sp>
      <p:pic>
        <p:nvPicPr>
          <p:cNvPr id="79875" name="Picture 3" descr="201110131417454373"/>
          <p:cNvPicPr>
            <a:picLocks noChangeAspect="1" noChangeArrowheads="1"/>
          </p:cNvPicPr>
          <p:nvPr/>
        </p:nvPicPr>
        <p:blipFill>
          <a:blip r:embed="rId3" cstate="email"/>
          <a:srcRect/>
          <a:stretch>
            <a:fillRect/>
          </a:stretch>
        </p:blipFill>
        <p:spPr bwMode="auto">
          <a:xfrm>
            <a:off x="457200" y="2667000"/>
            <a:ext cx="312420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6" name="Picture 4" descr="W020130306337356548090"/>
          <p:cNvPicPr>
            <a:picLocks noChangeAspect="1" noChangeArrowheads="1"/>
          </p:cNvPicPr>
          <p:nvPr/>
        </p:nvPicPr>
        <p:blipFill>
          <a:blip r:embed="rId4" cstate="email"/>
          <a:srcRect/>
          <a:stretch>
            <a:fillRect/>
          </a:stretch>
        </p:blipFill>
        <p:spPr bwMode="auto">
          <a:xfrm>
            <a:off x="3200400" y="4038600"/>
            <a:ext cx="2990850"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7" name="Picture 5" descr="540557preview4"/>
          <p:cNvPicPr>
            <a:picLocks noChangeAspect="1" noChangeArrowheads="1"/>
          </p:cNvPicPr>
          <p:nvPr/>
        </p:nvPicPr>
        <p:blipFill>
          <a:blip r:embed="rId5" cstate="email"/>
          <a:srcRect/>
          <a:stretch>
            <a:fillRect/>
          </a:stretch>
        </p:blipFill>
        <p:spPr bwMode="auto">
          <a:xfrm>
            <a:off x="5715000" y="2438400"/>
            <a:ext cx="28194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1676400"/>
            <a:ext cx="3581400" cy="42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spcBef>
                <a:spcPct val="20000"/>
              </a:spcBef>
            </a:pPr>
            <a:r>
              <a:rPr lang="en-US" altLang="zh-CN" sz="3200" b="1">
                <a:solidFill>
                  <a:srgbClr val="0000FF"/>
                </a:solidFill>
                <a:latin typeface="Arial Black" panose="020B0A04020102020204" pitchFamily="34" charset="0"/>
              </a:rPr>
              <a:t>Steps:</a:t>
            </a:r>
            <a:r>
              <a:rPr lang="en-US" altLang="zh-CN" sz="3200" b="1">
                <a:solidFill>
                  <a:schemeClr val="tx2"/>
                </a:solidFill>
                <a:latin typeface="Arial Black" panose="020B0A04020102020204" pitchFamily="34" charset="0"/>
              </a:rPr>
              <a:t> </a:t>
            </a:r>
          </a:p>
          <a:p>
            <a:pPr marL="342900" indent="-342900" algn="l">
              <a:spcBef>
                <a:spcPct val="20000"/>
              </a:spcBef>
              <a:buFontTx/>
              <a:buAutoNum type="arabicPeriod"/>
            </a:pPr>
            <a:r>
              <a:rPr lang="en-US" altLang="zh-CN" sz="3200" b="1">
                <a:solidFill>
                  <a:srgbClr val="0000FF"/>
                </a:solidFill>
                <a:latin typeface="Times New Roman" panose="02020603050405020304" pitchFamily="18" charset="0"/>
              </a:rPr>
              <a:t>Print out design. </a:t>
            </a:r>
          </a:p>
          <a:p>
            <a:pPr marL="342900" indent="-342900" algn="l">
              <a:spcBef>
                <a:spcPct val="20000"/>
              </a:spcBef>
            </a:pPr>
            <a:r>
              <a:rPr lang="en-US" altLang="zh-CN" sz="3200" b="1">
                <a:solidFill>
                  <a:srgbClr val="0000FF"/>
                </a:solidFill>
                <a:latin typeface="Times New Roman" panose="02020603050405020304" pitchFamily="18" charset="0"/>
              </a:rPr>
              <a:t>2. On another sheet of paper, trace out the design. </a:t>
            </a:r>
          </a:p>
          <a:p>
            <a:pPr marL="342900" indent="-342900" algn="l">
              <a:spcBef>
                <a:spcPct val="20000"/>
              </a:spcBef>
            </a:pPr>
            <a:r>
              <a:rPr lang="en-US" altLang="zh-CN" sz="3200" b="1">
                <a:solidFill>
                  <a:srgbClr val="0000FF"/>
                </a:solidFill>
                <a:latin typeface="Times New Roman" panose="02020603050405020304" pitchFamily="18" charset="0"/>
              </a:rPr>
              <a:t>3. Using scissors, cut out the traced design.</a:t>
            </a:r>
          </a:p>
        </p:txBody>
      </p:sp>
      <p:pic>
        <p:nvPicPr>
          <p:cNvPr id="109571" name="Picture 3" descr="jianzhihudie11b"/>
          <p:cNvPicPr>
            <a:picLocks noChangeAspect="1" noChangeArrowheads="1"/>
          </p:cNvPicPr>
          <p:nvPr/>
        </p:nvPicPr>
        <p:blipFill>
          <a:blip r:embed="rId2" cstate="email"/>
          <a:srcRect/>
          <a:stretch>
            <a:fillRect/>
          </a:stretch>
        </p:blipFill>
        <p:spPr bwMode="auto">
          <a:xfrm>
            <a:off x="4191000" y="2362200"/>
            <a:ext cx="4648200" cy="330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4" name="Rectangle 4"/>
          <p:cNvSpPr>
            <a:spLocks noChangeArrowheads="1"/>
          </p:cNvSpPr>
          <p:nvPr/>
        </p:nvSpPr>
        <p:spPr bwMode="auto">
          <a:xfrm>
            <a:off x="2209800" y="762000"/>
            <a:ext cx="560705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CN" sz="3600" b="1">
                <a:latin typeface="Times New Roman" panose="02020603050405020304" pitchFamily="18" charset="0"/>
              </a:rPr>
              <a:t>How to cut out a butterfly?</a:t>
            </a:r>
            <a:r>
              <a:rPr lang="en-US" altLang="zh-CN" sz="36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9571"/>
                                        </p:tgtEl>
                                        <p:attrNameLst>
                                          <p:attrName>style.visibility</p:attrName>
                                        </p:attrNameLst>
                                      </p:cBhvr>
                                      <p:to>
                                        <p:strVal val="visible"/>
                                      </p:to>
                                    </p:set>
                                    <p:animEffect transition="in" filter="blinds(horizontal)">
                                      <p:cBhvr>
                                        <p:cTn id="7" dur="500"/>
                                        <p:tgtEl>
                                          <p:spTgt spid="1095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1922">
                                            <p:txEl>
                                              <p:pRg st="0" end="0"/>
                                            </p:txEl>
                                          </p:spTgt>
                                        </p:tgtEl>
                                        <p:attrNameLst>
                                          <p:attrName>style.visibility</p:attrName>
                                        </p:attrNameLst>
                                      </p:cBhvr>
                                      <p:to>
                                        <p:strVal val="visible"/>
                                      </p:to>
                                    </p:set>
                                    <p:animEffect transition="in" filter="blinds(horizontal)">
                                      <p:cBhvr>
                                        <p:cTn id="12" dur="500"/>
                                        <p:tgtEl>
                                          <p:spTgt spid="819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1922">
                                            <p:txEl>
                                              <p:pRg st="1" end="1"/>
                                            </p:txEl>
                                          </p:spTgt>
                                        </p:tgtEl>
                                        <p:attrNameLst>
                                          <p:attrName>style.visibility</p:attrName>
                                        </p:attrNameLst>
                                      </p:cBhvr>
                                      <p:to>
                                        <p:strVal val="visible"/>
                                      </p:to>
                                    </p:set>
                                    <p:animEffect transition="in" filter="blinds(horizontal)">
                                      <p:cBhvr>
                                        <p:cTn id="17" dur="500"/>
                                        <p:tgtEl>
                                          <p:spTgt spid="819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1922">
                                            <p:txEl>
                                              <p:pRg st="2" end="2"/>
                                            </p:txEl>
                                          </p:spTgt>
                                        </p:tgtEl>
                                        <p:attrNameLst>
                                          <p:attrName>style.visibility</p:attrName>
                                        </p:attrNameLst>
                                      </p:cBhvr>
                                      <p:to>
                                        <p:strVal val="visible"/>
                                      </p:to>
                                    </p:set>
                                    <p:animEffect transition="in" filter="blinds(horizontal)">
                                      <p:cBhvr>
                                        <p:cTn id="22" dur="500"/>
                                        <p:tgtEl>
                                          <p:spTgt spid="819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1922">
                                            <p:txEl>
                                              <p:pRg st="3" end="3"/>
                                            </p:txEl>
                                          </p:spTgt>
                                        </p:tgtEl>
                                        <p:attrNameLst>
                                          <p:attrName>style.visibility</p:attrName>
                                        </p:attrNameLst>
                                      </p:cBhvr>
                                      <p:to>
                                        <p:strVal val="visible"/>
                                      </p:to>
                                    </p:set>
                                    <p:animEffect transition="in" filter="blinds(horizontal)">
                                      <p:cBhvr>
                                        <p:cTn id="27" dur="500"/>
                                        <p:tgtEl>
                                          <p:spTgt spid="819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ChangeArrowheads="1"/>
          </p:cNvSpPr>
          <p:nvPr/>
        </p:nvSpPr>
        <p:spPr bwMode="auto">
          <a:xfrm>
            <a:off x="609600" y="655638"/>
            <a:ext cx="77724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altLang="zh-CN" sz="3600" b="1">
                <a:solidFill>
                  <a:schemeClr val="accent2"/>
                </a:solidFill>
                <a:latin typeface="Times New Roman" panose="02020603050405020304" pitchFamily="18" charset="0"/>
                <a:cs typeface="Times New Roman" panose="02020603050405020304" pitchFamily="18" charset="0"/>
              </a:rPr>
              <a:t>2a  What </a:t>
            </a:r>
            <a:r>
              <a:rPr lang="en-US" altLang="zh-CN" sz="3600" b="1">
                <a:solidFill>
                  <a:schemeClr val="accent2"/>
                </a:solidFill>
                <a:latin typeface="Times New Roman" panose="02020603050405020304" pitchFamily="18" charset="0"/>
              </a:rPr>
              <a:t>do you know about folk or   </a:t>
            </a:r>
          </a:p>
          <a:p>
            <a:pPr algn="l"/>
            <a:r>
              <a:rPr lang="en-US" altLang="zh-CN" sz="3600" b="1">
                <a:solidFill>
                  <a:schemeClr val="accent2"/>
                </a:solidFill>
                <a:latin typeface="Times New Roman" panose="02020603050405020304" pitchFamily="18" charset="0"/>
              </a:rPr>
              <a:t>      traditional art, like paper cutting? </a:t>
            </a:r>
          </a:p>
          <a:p>
            <a:pPr algn="l"/>
            <a:r>
              <a:rPr lang="en-US" altLang="zh-CN" sz="3600" b="1">
                <a:solidFill>
                  <a:schemeClr val="accent2"/>
                </a:solidFill>
                <a:latin typeface="Times New Roman" panose="02020603050405020304" pitchFamily="18" charset="0"/>
              </a:rPr>
              <a:t>      Tell your partner about it.</a:t>
            </a:r>
          </a:p>
        </p:txBody>
      </p:sp>
      <p:sp>
        <p:nvSpPr>
          <p:cNvPr id="82947" name="Rectangle 5"/>
          <p:cNvSpPr>
            <a:spLocks noChangeArrowheads="1"/>
          </p:cNvSpPr>
          <p:nvPr/>
        </p:nvSpPr>
        <p:spPr bwMode="auto">
          <a:xfrm>
            <a:off x="762000" y="2590800"/>
            <a:ext cx="7620000" cy="325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0000"/>
              </a:lnSpc>
            </a:pPr>
            <a:r>
              <a:rPr kumimoji="1" lang="en-US" altLang="zh-CN" sz="3200" b="1">
                <a:solidFill>
                  <a:srgbClr val="FF0000"/>
                </a:solidFill>
                <a:latin typeface="Times New Roman" panose="02020603050405020304" pitchFamily="18" charset="0"/>
              </a:rPr>
              <a:t>     Paper cutting is a famous traditional art in China. We cut out different animals, characters, flowers with scissors. And we put them on windows, doors and walls for a happy new year.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1000" fill="hold"/>
                                        <p:tgtEl>
                                          <p:spTgt spid="829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29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2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ChangeArrowheads="1"/>
          </p:cNvSpPr>
          <p:nvPr/>
        </p:nvSpPr>
        <p:spPr bwMode="auto">
          <a:xfrm>
            <a:off x="762000" y="457200"/>
            <a:ext cx="7696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altLang="zh-CN" sz="3600" b="1">
                <a:solidFill>
                  <a:schemeClr val="accent2"/>
                </a:solidFill>
                <a:latin typeface="Times New Roman" panose="02020603050405020304" pitchFamily="18" charset="0"/>
                <a:cs typeface="Times New Roman" panose="02020603050405020304" pitchFamily="18" charset="0"/>
              </a:rPr>
              <a:t>2b  </a:t>
            </a:r>
            <a:r>
              <a:rPr lang="en-US" altLang="zh-CN" sz="3600" b="1">
                <a:solidFill>
                  <a:schemeClr val="accent2"/>
                </a:solidFill>
                <a:latin typeface="Times New Roman" panose="02020603050405020304" pitchFamily="18" charset="0"/>
              </a:rPr>
              <a:t>Read the passage and complete the </a:t>
            </a:r>
          </a:p>
          <a:p>
            <a:pPr algn="l"/>
            <a:r>
              <a:rPr lang="en-US" altLang="zh-CN" sz="3600" b="1">
                <a:solidFill>
                  <a:schemeClr val="accent2"/>
                </a:solidFill>
                <a:latin typeface="Times New Roman" panose="02020603050405020304" pitchFamily="18" charset="0"/>
              </a:rPr>
              <a:t>      chart below.</a:t>
            </a:r>
          </a:p>
        </p:txBody>
      </p:sp>
      <p:sp>
        <p:nvSpPr>
          <p:cNvPr id="22534" name="AutoShape 6"/>
          <p:cNvSpPr>
            <a:spLocks noChangeArrowheads="1"/>
          </p:cNvSpPr>
          <p:nvPr/>
        </p:nvSpPr>
        <p:spPr bwMode="auto">
          <a:xfrm>
            <a:off x="622300" y="2220217"/>
            <a:ext cx="7924800" cy="4083549"/>
          </a:xfrm>
          <a:prstGeom prst="horizontalScroll">
            <a:avLst>
              <a:gd name="adj" fmla="val 7713"/>
            </a:avLst>
          </a:prstGeom>
          <a:gradFill rotWithShape="1">
            <a:gsLst>
              <a:gs pos="0">
                <a:srgbClr val="FFFF99">
                  <a:alpha val="48000"/>
                </a:srgbClr>
              </a:gs>
              <a:gs pos="50000">
                <a:srgbClr val="FFFF99">
                  <a:gamma/>
                  <a:tint val="0"/>
                  <a:invGamma/>
                </a:srgbClr>
              </a:gs>
              <a:gs pos="100000">
                <a:srgbClr val="FFFF99">
                  <a:alpha val="48000"/>
                </a:srgbClr>
              </a:gs>
            </a:gsLst>
            <a:lin ang="5400000" scaled="1"/>
          </a:gradFill>
          <a:ln w="19050">
            <a:solidFill>
              <a:srgbClr val="993366"/>
            </a:solidFill>
            <a:round/>
          </a:ln>
          <a:effectLst/>
        </p:spPr>
        <p:txBody>
          <a:bodyPr wrap="none" anchor="ctr"/>
          <a:lstStyle/>
          <a:p>
            <a:pPr>
              <a:lnSpc>
                <a:spcPct val="150000"/>
              </a:lnSpc>
              <a:defRPr/>
            </a:pPr>
            <a:endParaRPr lang="zh-CN" altLang="zh-CN" sz="2400" b="1">
              <a:latin typeface="楷体_GB2312" pitchFamily="49" charset="-122"/>
              <a:ea typeface="楷体_GB2312" pitchFamily="49" charset="-122"/>
            </a:endParaRPr>
          </a:p>
        </p:txBody>
      </p:sp>
      <p:sp>
        <p:nvSpPr>
          <p:cNvPr id="83974" name="Rectangle 11"/>
          <p:cNvSpPr>
            <a:spLocks noChangeArrowheads="1"/>
          </p:cNvSpPr>
          <p:nvPr/>
        </p:nvSpPr>
        <p:spPr bwMode="auto">
          <a:xfrm>
            <a:off x="990600" y="2743200"/>
            <a:ext cx="7467600" cy="325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0000"/>
              </a:lnSpc>
            </a:pPr>
            <a:r>
              <a:rPr lang="en-US" altLang="zh-CN" sz="3200" b="1">
                <a:latin typeface="Times New Roman" panose="02020603050405020304" pitchFamily="18" charset="0"/>
                <a:cs typeface="Times New Roman" panose="02020603050405020304" pitchFamily="18" charset="0"/>
              </a:rPr>
              <a:t>       </a:t>
            </a:r>
            <a:r>
              <a:rPr lang="en-US" altLang="zh-CN" sz="3200" b="1">
                <a:solidFill>
                  <a:srgbClr val="800000"/>
                </a:solidFill>
                <a:latin typeface="Times New Roman" panose="02020603050405020304" pitchFamily="18" charset="0"/>
              </a:rPr>
              <a:t>MOVING FROM GENERAL </a:t>
            </a:r>
          </a:p>
          <a:p>
            <a:pPr algn="l">
              <a:lnSpc>
                <a:spcPct val="130000"/>
              </a:lnSpc>
            </a:pPr>
            <a:r>
              <a:rPr lang="en-US" altLang="zh-CN" sz="3200" b="1">
                <a:solidFill>
                  <a:srgbClr val="800000"/>
                </a:solidFill>
                <a:latin typeface="Times New Roman" panose="02020603050405020304" pitchFamily="18" charset="0"/>
              </a:rPr>
              <a:t>                  TO SPECIFIC</a:t>
            </a:r>
          </a:p>
          <a:p>
            <a:pPr algn="l">
              <a:lnSpc>
                <a:spcPct val="130000"/>
              </a:lnSpc>
            </a:pPr>
            <a:r>
              <a:rPr lang="en-US" altLang="zh-CN" sz="3200" b="1">
                <a:latin typeface="Times New Roman" panose="02020603050405020304" pitchFamily="18" charset="0"/>
              </a:rPr>
              <a:t>A general introduction of the topic is </a:t>
            </a:r>
          </a:p>
          <a:p>
            <a:pPr algn="l">
              <a:lnSpc>
                <a:spcPct val="130000"/>
              </a:lnSpc>
            </a:pPr>
            <a:r>
              <a:rPr lang="en-US" altLang="zh-CN" sz="3200" b="1">
                <a:latin typeface="Times New Roman" panose="02020603050405020304" pitchFamily="18" charset="0"/>
              </a:rPr>
              <a:t>usually followed by specific details and examples.</a:t>
            </a:r>
          </a:p>
        </p:txBody>
      </p:sp>
      <p:sp>
        <p:nvSpPr>
          <p:cNvPr id="83975" name="WordArt 12"/>
          <p:cNvSpPr>
            <a:spLocks noChangeArrowheads="1" noChangeShapeType="1" noTextEdit="1"/>
          </p:cNvSpPr>
          <p:nvPr/>
        </p:nvSpPr>
        <p:spPr bwMode="auto">
          <a:xfrm>
            <a:off x="2667000" y="1828800"/>
            <a:ext cx="3705225" cy="638175"/>
          </a:xfrm>
          <a:prstGeom prst="rect">
            <a:avLst/>
          </a:prstGeom>
        </p:spPr>
        <p:txBody>
          <a:bodyPr wrap="none" fromWordArt="1">
            <a:prstTxWarp prst="textPlain">
              <a:avLst>
                <a:gd name="adj" fmla="val 50000"/>
              </a:avLst>
            </a:prstTxWarp>
          </a:bodyPr>
          <a:lstStyle/>
          <a:p>
            <a:r>
              <a:rPr lang="en-US" altLang="zh-CN" sz="4400" b="1" kern="10">
                <a:ln w="12700">
                  <a:solidFill>
                    <a:srgbClr val="3333CC"/>
                  </a:solidFill>
                  <a:round/>
                </a:ln>
                <a:solidFill>
                  <a:srgbClr val="B2B2B2">
                    <a:alpha val="50195"/>
                  </a:srgbClr>
                </a:solidFill>
                <a:effectLst>
                  <a:outerShdw dist="45791" dir="2021404" algn="ctr" rotWithShape="0">
                    <a:srgbClr val="9999FF"/>
                  </a:outerShdw>
                </a:effectLst>
                <a:latin typeface="Times New Roman" panose="02020603050405020304"/>
                <a:cs typeface="Times New Roman" panose="02020603050405020304"/>
              </a:rPr>
              <a:t>Reading Strategy</a:t>
            </a:r>
            <a:endParaRPr lang="zh-CN" altLang="en-US" sz="4400" b="1" kern="10">
              <a:ln w="12700">
                <a:solidFill>
                  <a:srgbClr val="3333CC"/>
                </a:solidFill>
                <a:round/>
              </a:ln>
              <a:solidFill>
                <a:srgbClr val="B2B2B2">
                  <a:alpha val="50195"/>
                </a:srgbClr>
              </a:solidFill>
              <a:effectLst>
                <a:outerShdw dist="45791" dir="2021404" algn="ctr" rotWithShape="0">
                  <a:srgbClr val="9999FF"/>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3119</Words>
  <Application>Microsoft Office PowerPoint</Application>
  <PresentationFormat>全屏显示(4:3)</PresentationFormat>
  <Paragraphs>334</Paragraphs>
  <Slides>52</Slides>
  <Notes>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52</vt:i4>
      </vt:variant>
    </vt:vector>
  </HeadingPairs>
  <TitlesOfParts>
    <vt:vector size="62" baseType="lpstr">
      <vt:lpstr>Arial Unicode MS</vt:lpstr>
      <vt:lpstr>黑体</vt:lpstr>
      <vt:lpstr>华文行楷</vt:lpstr>
      <vt:lpstr>楷体_GB2312</vt:lpstr>
      <vt:lpstr>宋体</vt:lpstr>
      <vt:lpstr>微软雅黑</vt:lpstr>
      <vt:lpstr>Arial</vt:lpstr>
      <vt:lpstr>Arial Black</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2023-01-16T23:52:05Z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337DE76A5B094D8EB1E3511D2ED5A698</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