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28" r:id="rId3"/>
    <p:sldId id="326" r:id="rId4"/>
    <p:sldId id="327" r:id="rId5"/>
    <p:sldId id="343" r:id="rId6"/>
    <p:sldId id="266" r:id="rId7"/>
    <p:sldId id="298" r:id="rId8"/>
    <p:sldId id="313" r:id="rId9"/>
    <p:sldId id="267" r:id="rId10"/>
    <p:sldId id="316" r:id="rId11"/>
    <p:sldId id="306" r:id="rId12"/>
    <p:sldId id="311" r:id="rId13"/>
    <p:sldId id="318" r:id="rId14"/>
    <p:sldId id="315" r:id="rId15"/>
    <p:sldId id="324" r:id="rId16"/>
    <p:sldId id="325" r:id="rId17"/>
    <p:sldId id="319" r:id="rId18"/>
  </p:sldIdLst>
  <p:sldSz cx="9144000" cy="5143500" type="screen16x9"/>
  <p:notesSz cx="6858000" cy="9144000"/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lnSpc>
        <a:spcPct val="15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7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4D33E9"/>
    <a:srgbClr val="2913AD"/>
    <a:srgbClr val="0F07B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2" autoAdjust="0"/>
    <p:restoredTop sz="94660" autoAdjust="0"/>
  </p:normalViewPr>
  <p:slideViewPr>
    <p:cSldViewPr>
      <p:cViewPr>
        <p:scale>
          <a:sx n="130" d="100"/>
          <a:sy n="130" d="100"/>
        </p:scale>
        <p:origin x="-1290" y="-348"/>
      </p:cViewPr>
      <p:guideLst>
        <p:guide orient="horz" pos="1607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00000"/>
              </a:lnSpc>
              <a:defRPr sz="12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fld id="{2C816BDD-4A15-4B43-82B2-AA4C19A8735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D9A07-C49E-4CED-8E02-3A38C81A08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1950" y="88107"/>
            <a:ext cx="2057400" cy="415051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88107"/>
            <a:ext cx="6052930" cy="415051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E7E2B-AEA0-48BA-8E00-41EAADA046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A218-F1D0-4132-99B3-509E88EDC2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2E8E6-A737-4E02-9C0E-D402A08584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842962"/>
            <a:ext cx="4032504" cy="33956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6846" y="842962"/>
            <a:ext cx="4032504" cy="33956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602B7-4E81-40B7-A7BB-35599FBDEF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243BD-9AE0-41C1-8495-762605E502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D241D-F5AD-4032-9266-2ED7499F60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ACC19-88F2-42B0-92D1-8392FFB1B1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DD8ED-C6D0-41AF-B29D-E2EC90F569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A6A58-B26F-4D59-B32E-C0B779CC82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188" y="88107"/>
            <a:ext cx="8075612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539750" y="842962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lnSpc>
                <a:spcPct val="100000"/>
              </a:lnSpc>
              <a:defRPr sz="1400" b="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lnSpc>
                <a:spcPct val="100000"/>
              </a:lnSpc>
              <a:defRPr sz="1400" b="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defRPr sz="14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fld id="{2EA16BF8-74F7-403D-B3DD-3B739ED4810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707358" y="1131355"/>
            <a:ext cx="7937711" cy="2291655"/>
            <a:chOff x="2961" y="394"/>
            <a:chExt cx="12316" cy="4445"/>
          </a:xfrm>
        </p:grpSpPr>
        <p:sp>
          <p:nvSpPr>
            <p:cNvPr id="13" name="Rectangle 5"/>
            <p:cNvSpPr/>
            <p:nvPr/>
          </p:nvSpPr>
          <p:spPr>
            <a:xfrm>
              <a:off x="2961" y="3048"/>
              <a:ext cx="12269" cy="17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Task</a:t>
              </a:r>
              <a:endParaRPr lang="zh-CN" altLang="zh-CN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文本框 5"/>
            <p:cNvSpPr txBox="1"/>
            <p:nvPr/>
          </p:nvSpPr>
          <p:spPr>
            <a:xfrm>
              <a:off x="3114" y="394"/>
              <a:ext cx="12163" cy="2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000" b="1" dirty="0">
                  <a:ea typeface="微软雅黑" panose="020B0503020204020204" pitchFamily="34" charset="-122"/>
                  <a:cs typeface="Times New Roman" panose="02020603050405020304" pitchFamily="18" charset="0"/>
                </a:rPr>
                <a:t>Unit 4</a:t>
              </a:r>
              <a:r>
                <a:rPr lang="zh-CN" altLang="zh-CN" sz="5000" dirty="0">
                  <a:ea typeface="微软雅黑" panose="020B0503020204020204" pitchFamily="3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5000" dirty="0">
                  <a:ea typeface="微软雅黑" panose="020B0503020204020204" pitchFamily="34" charset="-122"/>
                  <a:cs typeface="Times New Roman" panose="02020603050405020304" pitchFamily="18" charset="0"/>
                </a:rPr>
                <a:t>Growing up</a:t>
              </a:r>
              <a:endParaRPr lang="zh-CN" altLang="en-US" sz="5000" dirty="0"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91057" y="1419622"/>
            <a:ext cx="284559" cy="8453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矩形 15"/>
          <p:cNvSpPr/>
          <p:nvPr/>
        </p:nvSpPr>
        <p:spPr>
          <a:xfrm>
            <a:off x="0" y="408391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ChangeArrowheads="1"/>
          </p:cNvSpPr>
          <p:nvPr/>
        </p:nvSpPr>
        <p:spPr bwMode="auto">
          <a:xfrm>
            <a:off x="179388" y="985630"/>
            <a:ext cx="84963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zh-CN" altLang="en-US" sz="2000" dirty="0">
                <a:solidFill>
                  <a:schemeClr val="accent2"/>
                </a:solidFill>
              </a:rPr>
              <a:t>活学活用</a:t>
            </a:r>
          </a:p>
          <a:p>
            <a:pPr indent="266700" eaLnBrk="0" hangingPunct="0"/>
            <a:r>
              <a:rPr lang="en-US" altLang="zh-CN" sz="2000" dirty="0"/>
              <a:t>         The ________farmer told us his past days before he </a:t>
            </a:r>
          </a:p>
          <a:p>
            <a:pPr indent="266700" eaLnBrk="0" hangingPunct="0"/>
            <a:r>
              <a:rPr lang="en-US" altLang="zh-CN" sz="2000" dirty="0"/>
              <a:t>           ________. His ________ made us feel very sad.</a:t>
            </a:r>
          </a:p>
          <a:p>
            <a:pPr indent="266700" eaLnBrk="0" hangingPunct="0"/>
            <a:r>
              <a:rPr lang="en-US" altLang="zh-CN" sz="2000" dirty="0"/>
              <a:t>           A</a:t>
            </a:r>
            <a:r>
              <a:rPr lang="zh-CN" altLang="en-US" sz="2000" dirty="0"/>
              <a:t>．</a:t>
            </a:r>
            <a:r>
              <a:rPr lang="en-US" altLang="zh-CN" sz="2000" dirty="0"/>
              <a:t>dying; died; death</a:t>
            </a:r>
            <a:r>
              <a:rPr lang="zh-CN" altLang="en-US" sz="2000" dirty="0"/>
              <a:t>　</a:t>
            </a:r>
          </a:p>
          <a:p>
            <a:pPr indent="266700" eaLnBrk="0" hangingPunct="0"/>
            <a:r>
              <a:rPr lang="en-US" altLang="zh-CN" sz="2000" dirty="0"/>
              <a:t>           B</a:t>
            </a:r>
            <a:r>
              <a:rPr lang="zh-CN" altLang="en-US" sz="2000" dirty="0"/>
              <a:t>．</a:t>
            </a:r>
            <a:r>
              <a:rPr lang="en-US" altLang="zh-CN" sz="2000" dirty="0"/>
              <a:t>dead; dying; die</a:t>
            </a:r>
          </a:p>
          <a:p>
            <a:pPr indent="266700" eaLnBrk="0" hangingPunct="0"/>
            <a:r>
              <a:rPr lang="en-US" altLang="zh-CN" sz="2000" dirty="0"/>
              <a:t>           C</a:t>
            </a:r>
            <a:r>
              <a:rPr lang="zh-CN" altLang="en-US" sz="2000" dirty="0"/>
              <a:t>．</a:t>
            </a:r>
            <a:r>
              <a:rPr lang="en-US" altLang="zh-CN" sz="2000" dirty="0"/>
              <a:t>dead; died; dying  </a:t>
            </a:r>
          </a:p>
          <a:p>
            <a:pPr indent="266700" eaLnBrk="0" hangingPunct="0"/>
            <a:r>
              <a:rPr lang="en-US" altLang="zh-CN" sz="2000" dirty="0"/>
              <a:t>           D</a:t>
            </a:r>
            <a:r>
              <a:rPr lang="zh-CN" altLang="en-US" sz="2000" dirty="0"/>
              <a:t>．</a:t>
            </a:r>
            <a:r>
              <a:rPr lang="en-US" altLang="zh-CN" sz="2000" dirty="0"/>
              <a:t>dead; dying; death</a:t>
            </a:r>
            <a:endParaRPr lang="zh-CN" altLang="en-US" sz="20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135188" y="1577578"/>
            <a:ext cx="4074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95288" y="1510464"/>
            <a:ext cx="8424862" cy="10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000" dirty="0"/>
              <a:t>1</a:t>
            </a:r>
            <a:r>
              <a:rPr lang="zh-CN" altLang="en-US" sz="2000" dirty="0"/>
              <a:t>　</a:t>
            </a:r>
            <a:r>
              <a:rPr lang="en-US" altLang="zh-CN" sz="2000" dirty="0"/>
              <a:t>You will not find anything unusual about him until you learn more. </a:t>
            </a:r>
          </a:p>
          <a:p>
            <a:pPr eaLnBrk="0" hangingPunct="0"/>
            <a:r>
              <a:rPr lang="zh-CN" altLang="en-US" sz="2000" dirty="0"/>
              <a:t>直到你了解更多，你才会发现有关他的不寻常之处。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150814" y="2773829"/>
            <a:ext cx="874166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266700" eaLnBrk="0" hangingPunct="0"/>
            <a:r>
              <a:rPr lang="en-US" altLang="zh-CN" sz="2000" dirty="0">
                <a:solidFill>
                  <a:schemeClr val="accent2"/>
                </a:solidFill>
              </a:rPr>
              <a:t>[</a:t>
            </a:r>
            <a:r>
              <a:rPr lang="zh-CN" altLang="en-US" sz="2000" dirty="0">
                <a:solidFill>
                  <a:schemeClr val="accent2"/>
                </a:solidFill>
              </a:rPr>
              <a:t>探究</a:t>
            </a:r>
            <a:r>
              <a:rPr lang="en-US" altLang="zh-CN" sz="2000" dirty="0">
                <a:solidFill>
                  <a:schemeClr val="accent2"/>
                </a:solidFill>
              </a:rPr>
              <a:t>]</a:t>
            </a:r>
            <a:r>
              <a:rPr lang="en-US" altLang="zh-CN" sz="2000" dirty="0"/>
              <a:t> </a:t>
            </a:r>
            <a:r>
              <a:rPr lang="zh-CN" altLang="en-US" sz="2000" dirty="0"/>
              <a:t>(1)“________________________”为“find＋宾语＋宾语补足语”结构，作宾语补足语的可以是名词、形容词、分词、介词短语等。</a:t>
            </a:r>
          </a:p>
          <a:p>
            <a:pPr indent="266700" eaLnBrk="0" hangingPunct="0"/>
            <a:r>
              <a:rPr lang="en-US" altLang="zh-CN" sz="2000" dirty="0"/>
              <a:t>He found the text difficult to understand.</a:t>
            </a:r>
          </a:p>
          <a:p>
            <a:pPr indent="266700" eaLnBrk="0" hangingPunct="0"/>
            <a:r>
              <a:rPr lang="zh-CN" altLang="en-US" sz="2000" dirty="0"/>
              <a:t>他发现这篇课文难以理解。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0825" y="919021"/>
            <a:ext cx="2286000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000" dirty="0"/>
              <a:t>【句型透视】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2052638" y="2757458"/>
            <a:ext cx="26548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2000">
                <a:solidFill>
                  <a:srgbClr val="FF0000"/>
                </a:solidFill>
              </a:rPr>
              <a:t> find anything unusual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2" grpId="0"/>
      <p:bldP spid="6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323850" y="1551802"/>
            <a:ext cx="84963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zh-CN" altLang="en-US" sz="2000" dirty="0"/>
              <a:t>(2)anything unusual 意为“任何不同寻常之处”，修饰不定代词的形容词需________。unusual还可译为“独特的；与众不同的”。as usual 意为“______________”。</a:t>
            </a:r>
          </a:p>
          <a:p>
            <a:pPr indent="266700" eaLnBrk="0" hangingPunct="0"/>
            <a:r>
              <a:rPr lang="zh-CN" altLang="en-US" sz="2000" dirty="0"/>
              <a:t>He is really unusual. He is quite different from others.</a:t>
            </a:r>
          </a:p>
          <a:p>
            <a:pPr indent="266700" eaLnBrk="0" hangingPunct="0"/>
            <a:r>
              <a:rPr lang="zh-CN" altLang="en-US" sz="2000" dirty="0"/>
              <a:t>他确实独特。他与其他人大不相同。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115616" y="2067694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2000" dirty="0" err="1">
                <a:solidFill>
                  <a:srgbClr val="FF0000"/>
                </a:solidFill>
              </a:rPr>
              <a:t>后置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728490" y="2552075"/>
            <a:ext cx="1475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2000">
                <a:solidFill>
                  <a:srgbClr val="FF0000"/>
                </a:solidFill>
              </a:rPr>
              <a:t>和往常一样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250826" y="788403"/>
            <a:ext cx="82073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zh-CN" altLang="en-US">
                <a:solidFill>
                  <a:schemeClr val="accent2"/>
                </a:solidFill>
              </a:rPr>
              <a:t>活学活用</a:t>
            </a:r>
          </a:p>
          <a:p>
            <a:pPr indent="266700" eaLnBrk="0" hangingPunct="0"/>
            <a:r>
              <a:rPr lang="en-US" altLang="en-US"/>
              <a:t>        1.  </a:t>
            </a:r>
            <a:r>
              <a:rPr lang="en-US" altLang="zh-CN"/>
              <a:t>—Did you hear ________ outside?</a:t>
            </a:r>
          </a:p>
          <a:p>
            <a:pPr indent="266700" eaLnBrk="0" hangingPunct="0"/>
            <a:r>
              <a:rPr lang="en-US" altLang="zh-CN"/>
              <a:t>          —No, I was doing my homework.</a:t>
            </a:r>
          </a:p>
          <a:p>
            <a:pPr indent="266700" eaLnBrk="0" hangingPunct="0"/>
            <a:r>
              <a:rPr lang="en-US" altLang="zh-CN"/>
              <a:t>          A</a:t>
            </a:r>
            <a:r>
              <a:rPr lang="zh-CN" altLang="en-US"/>
              <a:t>．</a:t>
            </a:r>
            <a:r>
              <a:rPr lang="en-US" altLang="zh-CN"/>
              <a:t>something unusual</a:t>
            </a:r>
          </a:p>
          <a:p>
            <a:pPr indent="266700" eaLnBrk="0" hangingPunct="0"/>
            <a:r>
              <a:rPr lang="en-US" altLang="zh-CN"/>
              <a:t>          B</a:t>
            </a:r>
            <a:r>
              <a:rPr lang="zh-CN" altLang="en-US"/>
              <a:t>．</a:t>
            </a:r>
            <a:r>
              <a:rPr lang="en-US" altLang="zh-CN"/>
              <a:t>unusual anything</a:t>
            </a:r>
          </a:p>
          <a:p>
            <a:pPr indent="266700" eaLnBrk="0" hangingPunct="0"/>
            <a:r>
              <a:rPr lang="en-US" altLang="zh-CN"/>
              <a:t>          C</a:t>
            </a:r>
            <a:r>
              <a:rPr lang="zh-CN" altLang="en-US"/>
              <a:t>．</a:t>
            </a:r>
            <a:r>
              <a:rPr lang="en-US" altLang="zh-CN"/>
              <a:t>unusual something</a:t>
            </a:r>
          </a:p>
          <a:p>
            <a:pPr indent="266700" eaLnBrk="0" hangingPunct="0"/>
            <a:r>
              <a:rPr lang="en-US" altLang="zh-CN"/>
              <a:t>          D</a:t>
            </a:r>
            <a:r>
              <a:rPr lang="zh-CN" altLang="en-US"/>
              <a:t>．</a:t>
            </a:r>
            <a:r>
              <a:rPr lang="en-US" altLang="zh-CN"/>
              <a:t>anything unusual </a:t>
            </a:r>
            <a:endParaRPr lang="zh-CN" alt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183063" y="1694260"/>
            <a:ext cx="4844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</a:rPr>
              <a:t>D 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395289" y="1014123"/>
            <a:ext cx="8569325" cy="149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000" dirty="0"/>
              <a:t>2</a:t>
            </a:r>
            <a:r>
              <a:rPr lang="zh-CN" altLang="en-US" sz="2000" dirty="0"/>
              <a:t>　</a:t>
            </a:r>
            <a:r>
              <a:rPr lang="en-US" altLang="zh-CN" sz="2000" dirty="0"/>
              <a:t>To my surprise, he has decided to donate his body for medical research after his death. </a:t>
            </a:r>
          </a:p>
          <a:p>
            <a:pPr eaLnBrk="0" hangingPunct="0"/>
            <a:r>
              <a:rPr lang="zh-CN" altLang="en-US" sz="2000" dirty="0"/>
              <a:t>让我惊讶的是，他已决定死后捐献遗体供医学研究。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60099" y="2391653"/>
            <a:ext cx="85693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2000" dirty="0">
                <a:solidFill>
                  <a:schemeClr val="accent2"/>
                </a:solidFill>
              </a:rPr>
              <a:t>[</a:t>
            </a:r>
            <a:r>
              <a:rPr lang="zh-CN" altLang="en-US" sz="2000" dirty="0">
                <a:solidFill>
                  <a:schemeClr val="accent2"/>
                </a:solidFill>
              </a:rPr>
              <a:t>探究</a:t>
            </a:r>
            <a:r>
              <a:rPr lang="en-US" altLang="zh-CN" sz="2000" dirty="0">
                <a:solidFill>
                  <a:schemeClr val="accent2"/>
                </a:solidFill>
              </a:rPr>
              <a:t>]</a:t>
            </a:r>
            <a:r>
              <a:rPr lang="en-US" altLang="zh-CN" sz="2000" dirty="0"/>
              <a:t> </a:t>
            </a:r>
            <a:r>
              <a:rPr lang="zh-CN" altLang="en-US" sz="2000" dirty="0"/>
              <a:t>________________________意为“令某人惊讶的是”，一般用在句子的开头作状语。 </a:t>
            </a:r>
          </a:p>
          <a:p>
            <a:pPr indent="266700" eaLnBrk="0" hangingPunct="0"/>
            <a:r>
              <a:rPr lang="zh-CN" altLang="en-US" sz="2000" dirty="0"/>
              <a:t>To my surprise, he arrived there on time. </a:t>
            </a:r>
          </a:p>
          <a:p>
            <a:pPr indent="266700" eaLnBrk="0" hangingPunct="0"/>
            <a:r>
              <a:rPr lang="zh-CN" altLang="en-US" sz="2000" dirty="0"/>
              <a:t>令我惊讶的是，他准时到达了那里。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2076450" y="2385983"/>
            <a:ext cx="19768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2000">
                <a:solidFill>
                  <a:srgbClr val="FF0000"/>
                </a:solidFill>
              </a:rPr>
              <a:t>to one's surprise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ChangeArrowheads="1"/>
          </p:cNvSpPr>
          <p:nvPr/>
        </p:nvSpPr>
        <p:spPr bwMode="auto">
          <a:xfrm>
            <a:off x="323850" y="1043971"/>
            <a:ext cx="84963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2000" dirty="0">
                <a:solidFill>
                  <a:schemeClr val="accent2"/>
                </a:solidFill>
              </a:rPr>
              <a:t>[</a:t>
            </a:r>
            <a:r>
              <a:rPr lang="zh-CN" altLang="en-US" sz="2000" dirty="0">
                <a:solidFill>
                  <a:schemeClr val="accent2"/>
                </a:solidFill>
              </a:rPr>
              <a:t>辨析</a:t>
            </a:r>
            <a:r>
              <a:rPr lang="en-US" altLang="zh-CN" sz="2000" dirty="0">
                <a:solidFill>
                  <a:schemeClr val="accent2"/>
                </a:solidFill>
              </a:rPr>
              <a:t>]</a:t>
            </a:r>
            <a:r>
              <a:rPr lang="en-US" altLang="zh-CN" sz="2000" dirty="0"/>
              <a:t> surprise, surprised</a:t>
            </a:r>
            <a:r>
              <a:rPr lang="zh-CN" altLang="en-US" sz="2000" dirty="0"/>
              <a:t>与</a:t>
            </a:r>
            <a:r>
              <a:rPr lang="en-US" altLang="zh-CN" sz="2000" dirty="0"/>
              <a:t>surprising</a:t>
            </a:r>
          </a:p>
          <a:p>
            <a:pPr indent="266700" eaLnBrk="0" hangingPunct="0"/>
            <a:r>
              <a:rPr lang="en-US" altLang="zh-CN" sz="2000" dirty="0"/>
              <a:t>(1)surprise</a:t>
            </a:r>
            <a:r>
              <a:rPr lang="zh-CN" altLang="en-US" sz="2000" dirty="0"/>
              <a:t>作名词，意为“惊奇；诧异”；作动词，意为“使</a:t>
            </a:r>
            <a:r>
              <a:rPr lang="en-US" altLang="zh-CN" sz="2000" dirty="0"/>
              <a:t>(</a:t>
            </a:r>
            <a:r>
              <a:rPr lang="zh-CN" altLang="en-US" sz="2000" dirty="0"/>
              <a:t>人</a:t>
            </a:r>
            <a:r>
              <a:rPr lang="en-US" altLang="zh-CN" sz="2000" dirty="0"/>
              <a:t>)</a:t>
            </a:r>
            <a:r>
              <a:rPr lang="zh-CN" altLang="en-US" sz="2000" dirty="0"/>
              <a:t>感到惊讶”，后面可以直接跟宾语。</a:t>
            </a:r>
          </a:p>
          <a:p>
            <a:pPr indent="266700" eaLnBrk="0" hangingPunct="0"/>
            <a:r>
              <a:rPr lang="en-US" altLang="zh-CN" sz="2000" dirty="0"/>
              <a:t>Tom looked at me in surprise. </a:t>
            </a:r>
          </a:p>
          <a:p>
            <a:pPr indent="266700" eaLnBrk="0" hangingPunct="0"/>
            <a:r>
              <a:rPr lang="zh-CN" altLang="en-US" sz="2000" dirty="0"/>
              <a:t>汤姆惊讶地看着我。</a:t>
            </a:r>
          </a:p>
          <a:p>
            <a:pPr indent="266700" eaLnBrk="0" hangingPunct="0"/>
            <a:r>
              <a:rPr lang="en-US" altLang="zh-CN" sz="2000" dirty="0"/>
              <a:t>His progress surprised me. </a:t>
            </a:r>
          </a:p>
          <a:p>
            <a:pPr indent="266700" eaLnBrk="0" hangingPunct="0"/>
            <a:r>
              <a:rPr lang="zh-CN" altLang="en-US" sz="2000" dirty="0"/>
              <a:t>他的进步使我感到惊讶。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323850" y="1278603"/>
            <a:ext cx="8496300" cy="294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1800" dirty="0"/>
              <a:t>(2)surprised</a:t>
            </a:r>
            <a:r>
              <a:rPr lang="zh-CN" altLang="en-US" sz="1800" dirty="0"/>
              <a:t>作形容词，意为“惊讶的”；在句中多作表语，后面可接不定式或从句，其主语多是人。</a:t>
            </a:r>
          </a:p>
          <a:p>
            <a:pPr indent="266700" eaLnBrk="0" hangingPunct="0"/>
            <a:r>
              <a:rPr lang="en-US" altLang="zh-CN" sz="1800" dirty="0"/>
              <a:t>I was surprised to see him there. </a:t>
            </a:r>
          </a:p>
          <a:p>
            <a:pPr indent="266700" eaLnBrk="0" hangingPunct="0"/>
            <a:r>
              <a:rPr lang="zh-CN" altLang="en-US" sz="1800" dirty="0"/>
              <a:t>我真想不到会在那儿见到他。</a:t>
            </a:r>
          </a:p>
          <a:p>
            <a:pPr indent="266700" eaLnBrk="0" hangingPunct="0"/>
            <a:r>
              <a:rPr lang="en-US" altLang="zh-CN" sz="1800" dirty="0"/>
              <a:t>(3)surprising</a:t>
            </a:r>
            <a:r>
              <a:rPr lang="zh-CN" altLang="en-US" sz="1800" dirty="0"/>
              <a:t>作形容词，意为“令人惊讶的”，在句中多作定语，后面跟名词。 </a:t>
            </a:r>
          </a:p>
          <a:p>
            <a:pPr indent="266700" eaLnBrk="0" hangingPunct="0"/>
            <a:r>
              <a:rPr lang="en-US" altLang="zh-CN" sz="1800" dirty="0"/>
              <a:t>He brought me some surprising news. </a:t>
            </a:r>
          </a:p>
          <a:p>
            <a:pPr indent="266700" eaLnBrk="0" hangingPunct="0"/>
            <a:r>
              <a:rPr lang="zh-CN" altLang="en-US" sz="1800" dirty="0"/>
              <a:t>他给我带来了一些令人惊讶的消息。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ChangeArrowheads="1"/>
          </p:cNvSpPr>
          <p:nvPr/>
        </p:nvSpPr>
        <p:spPr bwMode="auto">
          <a:xfrm>
            <a:off x="215900" y="861915"/>
            <a:ext cx="8713788" cy="377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zh-CN" altLang="en-US" sz="1800" dirty="0">
                <a:solidFill>
                  <a:schemeClr val="accent2"/>
                </a:solidFill>
              </a:rPr>
              <a:t>活学活用</a:t>
            </a:r>
          </a:p>
          <a:p>
            <a:pPr indent="266700" eaLnBrk="0" hangingPunct="0"/>
            <a:r>
              <a:rPr lang="zh-CN" altLang="en-US" sz="1800" dirty="0"/>
              <a:t>2．(1)根据汉语提示完成句子</a:t>
            </a:r>
          </a:p>
          <a:p>
            <a:pPr indent="266700" eaLnBrk="0" hangingPunct="0"/>
            <a:r>
              <a:rPr lang="zh-CN" altLang="en-US" sz="1800" dirty="0"/>
              <a:t>【2016·连云港】—______________________ (让我惊讶的是), that robot can drive a car.</a:t>
            </a:r>
          </a:p>
          <a:p>
            <a:pPr indent="266700" eaLnBrk="0" hangingPunct="0"/>
            <a:r>
              <a:rPr lang="zh-CN" altLang="en-US" sz="1800" dirty="0"/>
              <a:t>—I've never seen such a wonderful robot, either.</a:t>
            </a:r>
          </a:p>
          <a:p>
            <a:pPr indent="266700" eaLnBrk="0" hangingPunct="0"/>
            <a:r>
              <a:rPr lang="zh-CN" altLang="en-US" sz="1800" dirty="0"/>
              <a:t>(2)单项选择</a:t>
            </a:r>
          </a:p>
          <a:p>
            <a:pPr indent="266700" eaLnBrk="0" hangingPunct="0"/>
            <a:r>
              <a:rPr lang="zh-CN" altLang="en-US" sz="1800" dirty="0"/>
              <a:t>All of us ________ that such a little girl spoke English so well. </a:t>
            </a:r>
          </a:p>
          <a:p>
            <a:pPr indent="266700" eaLnBrk="0" hangingPunct="0"/>
            <a:r>
              <a:rPr lang="zh-CN" altLang="en-US" sz="1800" dirty="0"/>
              <a:t>A．are surprising</a:t>
            </a:r>
            <a:r>
              <a:rPr lang="en-US" altLang="en-US" sz="1800" dirty="0"/>
              <a:t>		</a:t>
            </a:r>
            <a:r>
              <a:rPr lang="zh-CN" altLang="en-US" sz="1800" dirty="0"/>
              <a:t>B．were surprised</a:t>
            </a:r>
          </a:p>
          <a:p>
            <a:pPr indent="266700" eaLnBrk="0" hangingPunct="0"/>
            <a:r>
              <a:rPr lang="zh-CN" altLang="en-US" sz="1800" dirty="0"/>
              <a:t>C．was surprised</a:t>
            </a:r>
            <a:r>
              <a:rPr lang="en-US" altLang="en-US" sz="1800" dirty="0"/>
              <a:t>		</a:t>
            </a:r>
            <a:r>
              <a:rPr lang="zh-CN" altLang="en-US" sz="1800" dirty="0"/>
              <a:t>D．were surprising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47664" y="3259931"/>
            <a:ext cx="356188" cy="4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 dirty="0">
                <a:solidFill>
                  <a:srgbClr val="FF0000"/>
                </a:solidFill>
              </a:rPr>
              <a:t>B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2591873" y="1684705"/>
            <a:ext cx="18266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2000" dirty="0">
                <a:solidFill>
                  <a:srgbClr val="FF0000"/>
                </a:solidFill>
              </a:rPr>
              <a:t>To my surprise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2" name="Group 42"/>
          <p:cNvGraphicFramePr>
            <a:graphicFrameLocks noGrp="1"/>
          </p:cNvGraphicFramePr>
          <p:nvPr/>
        </p:nvGraphicFramePr>
        <p:xfrm>
          <a:off x="712788" y="1995686"/>
          <a:ext cx="7848600" cy="2372835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28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34274" marB="3427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1.研究；调查________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2．不寻常的adj. ________→</a:t>
                      </a:r>
                      <a:r>
                        <a:rPr kumimoji="0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反义词</a:t>
                      </a: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</a:t>
                      </a:r>
                      <a:r>
                        <a:rPr kumimoji="0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通常的，惯例的；平常的</a:t>
                      </a:r>
                      <a:endParaRPr kumimoji="0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3.惊奇，诧异n. ________→感到惊讶的，令人惊讶的adj. ________→adj.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 死，死亡n. ________→vt.&amp;vi ________→adj. ________</a:t>
                      </a:r>
                    </a:p>
                  </a:txBody>
                  <a:tcPr marT="34274" marB="3427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7057733" y="3887382"/>
            <a:ext cx="891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dead　</a:t>
            </a:r>
          </a:p>
        </p:txBody>
      </p:sp>
      <p:grpSp>
        <p:nvGrpSpPr>
          <p:cNvPr id="11" name="Group 3"/>
          <p:cNvGrpSpPr/>
          <p:nvPr/>
        </p:nvGrpSpPr>
        <p:grpSpPr bwMode="auto">
          <a:xfrm>
            <a:off x="227013" y="975123"/>
            <a:ext cx="3143250" cy="569119"/>
            <a:chOff x="0" y="-143574"/>
            <a:chExt cx="2714644" cy="758211"/>
          </a:xfrm>
        </p:grpSpPr>
        <p:pic>
          <p:nvPicPr>
            <p:cNvPr id="5132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714644" cy="61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3" name="TextBox 22"/>
            <p:cNvSpPr txBox="1">
              <a:spLocks noChangeArrowheads="1"/>
            </p:cNvSpPr>
            <p:nvPr/>
          </p:nvSpPr>
          <p:spPr bwMode="auto">
            <a:xfrm>
              <a:off x="473006" y="-143574"/>
              <a:ext cx="1557751" cy="738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en-US" sz="2000" dirty="0">
                  <a:solidFill>
                    <a:srgbClr val="FF6600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 课前自主预习</a:t>
              </a:r>
            </a:p>
          </p:txBody>
        </p:sp>
      </p:grpSp>
      <p:sp>
        <p:nvSpPr>
          <p:cNvPr id="2" name="Rectangle 46"/>
          <p:cNvSpPr>
            <a:spLocks noChangeArrowheads="1"/>
          </p:cNvSpPr>
          <p:nvPr/>
        </p:nvSpPr>
        <p:spPr bwMode="auto">
          <a:xfrm>
            <a:off x="3536950" y="2137053"/>
            <a:ext cx="1022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>
                <a:solidFill>
                  <a:srgbClr val="FF0000"/>
                </a:solidFill>
              </a:rPr>
              <a:t>research</a:t>
            </a:r>
          </a:p>
        </p:txBody>
      </p:sp>
      <p:sp>
        <p:nvSpPr>
          <p:cNvPr id="3" name="Rectangle 46"/>
          <p:cNvSpPr>
            <a:spLocks noChangeArrowheads="1"/>
          </p:cNvSpPr>
          <p:nvPr/>
        </p:nvSpPr>
        <p:spPr bwMode="auto">
          <a:xfrm>
            <a:off x="3595031" y="2571750"/>
            <a:ext cx="966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unusual</a:t>
            </a:r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5721111" y="2535746"/>
            <a:ext cx="7104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usual</a:t>
            </a:r>
          </a:p>
        </p:txBody>
      </p:sp>
      <p:sp>
        <p:nvSpPr>
          <p:cNvPr id="5" name="Rectangle 46"/>
          <p:cNvSpPr>
            <a:spLocks noChangeArrowheads="1"/>
          </p:cNvSpPr>
          <p:nvPr/>
        </p:nvSpPr>
        <p:spPr bwMode="auto">
          <a:xfrm>
            <a:off x="3817938" y="3151465"/>
            <a:ext cx="99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>
                <a:solidFill>
                  <a:srgbClr val="FF0000"/>
                </a:solidFill>
              </a:rPr>
              <a:t>surprise</a:t>
            </a:r>
          </a:p>
        </p:txBody>
      </p:sp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1676549" y="3520797"/>
            <a:ext cx="11785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 surprised</a:t>
            </a:r>
          </a:p>
        </p:txBody>
      </p:sp>
      <p:sp>
        <p:nvSpPr>
          <p:cNvPr id="7" name="Rectangle 46"/>
          <p:cNvSpPr>
            <a:spLocks noChangeArrowheads="1"/>
          </p:cNvSpPr>
          <p:nvPr/>
        </p:nvSpPr>
        <p:spPr bwMode="auto">
          <a:xfrm>
            <a:off x="3347864" y="3520797"/>
            <a:ext cx="1255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 surprising</a:t>
            </a: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3208589" y="3932635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death</a:t>
            </a:r>
          </a:p>
        </p:txBody>
      </p:sp>
      <p:sp>
        <p:nvSpPr>
          <p:cNvPr id="9" name="Rectangle 46"/>
          <p:cNvSpPr>
            <a:spLocks noChangeArrowheads="1"/>
          </p:cNvSpPr>
          <p:nvPr/>
        </p:nvSpPr>
        <p:spPr bwMode="auto">
          <a:xfrm>
            <a:off x="5175986" y="3925515"/>
            <a:ext cx="5373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 dirty="0">
                <a:solidFill>
                  <a:srgbClr val="FF0000"/>
                </a:solidFill>
              </a:rPr>
              <a:t> die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6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2" name="Group 42"/>
          <p:cNvGraphicFramePr>
            <a:graphicFrameLocks noGrp="1"/>
          </p:cNvGraphicFramePr>
          <p:nvPr/>
        </p:nvGraphicFramePr>
        <p:xfrm>
          <a:off x="899864" y="1135019"/>
          <a:ext cx="7848600" cy="2372835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28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74" marB="3427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在某人五十多岁的时候 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把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捐献给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 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乐意帮助任何人 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___________________________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 donate…to…______________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 someone in need ______________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 to one's surprise________________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  have a heart full of love ________________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74" marB="3427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003" name="Rectangle 43"/>
          <p:cNvSpPr>
            <a:spLocks noChangeArrowheads="1"/>
          </p:cNvSpPr>
          <p:nvPr/>
        </p:nvSpPr>
        <p:spPr bwMode="auto">
          <a:xfrm>
            <a:off x="5148264" y="1154788"/>
            <a:ext cx="16017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in one's fifties </a:t>
            </a:r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4438651" y="1478638"/>
            <a:ext cx="15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donate…to… </a:t>
            </a:r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>
            <a:off x="4070351" y="1802487"/>
            <a:ext cx="3258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be willing/ready to help anyone</a:t>
            </a:r>
          </a:p>
        </p:txBody>
      </p:sp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3592513" y="2088238"/>
            <a:ext cx="22701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>
                <a:solidFill>
                  <a:srgbClr val="FF0000"/>
                </a:solidFill>
              </a:rPr>
              <a:t>把……捐献给……　</a:t>
            </a:r>
          </a:p>
        </p:txBody>
      </p: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4284664" y="2431138"/>
            <a:ext cx="14045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>
                <a:solidFill>
                  <a:srgbClr val="FF0000"/>
                </a:solidFill>
              </a:rPr>
              <a:t>有需要的人 </a:t>
            </a:r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3995738" y="2774038"/>
            <a:ext cx="18694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>
                <a:solidFill>
                  <a:srgbClr val="FF0000"/>
                </a:solidFill>
              </a:rPr>
              <a:t>使某人惊讶的是 </a:t>
            </a:r>
          </a:p>
        </p:txBody>
      </p:sp>
      <p:sp>
        <p:nvSpPr>
          <p:cNvPr id="41010" name="Rectangle 50"/>
          <p:cNvSpPr>
            <a:spLocks noChangeArrowheads="1"/>
          </p:cNvSpPr>
          <p:nvPr/>
        </p:nvSpPr>
        <p:spPr bwMode="auto">
          <a:xfrm>
            <a:off x="5148263" y="3058597"/>
            <a:ext cx="21018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 sz="1800">
                <a:solidFill>
                  <a:srgbClr val="FF0000"/>
                </a:solidFill>
              </a:rPr>
              <a:t>有一颗充满爱的心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3" grpId="0"/>
      <p:bldP spid="41004" grpId="0"/>
      <p:bldP spid="41005" grpId="0"/>
      <p:bldP spid="41006" grpId="0"/>
      <p:bldP spid="41007" grpId="0"/>
      <p:bldP spid="41008" grpId="0"/>
      <p:bldP spid="410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06" name="Group 22"/>
          <p:cNvGraphicFramePr>
            <a:graphicFrameLocks noGrp="1"/>
          </p:cNvGraphicFramePr>
          <p:nvPr/>
        </p:nvGraphicFramePr>
        <p:xfrm>
          <a:off x="611188" y="1108472"/>
          <a:ext cx="7848600" cy="3031211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12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 </a:t>
                      </a:r>
                    </a:p>
                  </a:txBody>
                  <a:tcPr marT="34277" marB="3427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直到你了解更多，你才会发现有关他的不寻常之处。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You will not _____________________ about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him ________ you learn more.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无论什么时候他有一些剩余的钱时，他就给需要的人。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Whenever he ________________________， he ________________________________．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34277" marB="3427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3123794" y="1748909"/>
            <a:ext cx="2409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1800" dirty="0">
                <a:solidFill>
                  <a:srgbClr val="FF0000"/>
                </a:solidFill>
              </a:rPr>
              <a:t>find anything unusual 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2771775" y="2126338"/>
            <a:ext cx="7040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until 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2987824" y="2674125"/>
            <a:ext cx="21659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1800" dirty="0">
                <a:solidFill>
                  <a:srgbClr val="FF0000"/>
                </a:solidFill>
              </a:rPr>
              <a:t>has some money left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988129" y="3067883"/>
            <a:ext cx="2852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 gives it to someone in need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/>
      <p:bldP spid="41997" grpId="0"/>
      <p:bldP spid="4199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06" name="Group 22"/>
          <p:cNvGraphicFramePr>
            <a:graphicFrameLocks noGrp="1"/>
          </p:cNvGraphicFramePr>
          <p:nvPr/>
        </p:nvGraphicFramePr>
        <p:xfrm>
          <a:off x="552451" y="1077516"/>
          <a:ext cx="8010525" cy="2372835"/>
        </p:xfrm>
        <a:graphic>
          <a:graphicData uri="http://schemas.openxmlformats.org/drawingml/2006/table">
            <a:tbl>
              <a:tblPr/>
              <a:tblGrid>
                <a:gridCol w="955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28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 </a:t>
                      </a:r>
                    </a:p>
                  </a:txBody>
                  <a:tcPr marL="91447" marR="91447" marT="34274" marB="3427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 当我还是个小女孩的时候，我不明白为什么父亲似乎对待他人总是比对待自己的家庭更友善。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When I was a little girl, I could not understand why my father always ____________________________ than to his own family.</a:t>
                      </a:r>
                    </a:p>
                  </a:txBody>
                  <a:tcPr marL="91447" marR="91447" marT="34274" marB="3427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1907704" y="2747843"/>
            <a:ext cx="30723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seemed to be kinder to others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52439" y="1668036"/>
            <a:ext cx="47211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2000" dirty="0"/>
              <a:t>1</a:t>
            </a:r>
            <a:r>
              <a:rPr lang="zh-CN" altLang="en-US" sz="2000" dirty="0"/>
              <a:t>　</a:t>
            </a:r>
            <a:r>
              <a:rPr lang="en-US" altLang="zh-CN" sz="2000" dirty="0"/>
              <a:t>in one's fifties </a:t>
            </a:r>
            <a:r>
              <a:rPr lang="zh-CN" altLang="en-US" sz="2000" dirty="0"/>
              <a:t>在某人五十多岁的时候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38063" y="2002852"/>
            <a:ext cx="8569325" cy="170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1800" dirty="0">
                <a:solidFill>
                  <a:schemeClr val="accent2"/>
                </a:solidFill>
              </a:rPr>
              <a:t>[</a:t>
            </a:r>
            <a:r>
              <a:rPr lang="zh-CN" altLang="en-US" sz="1800" dirty="0">
                <a:solidFill>
                  <a:schemeClr val="accent2"/>
                </a:solidFill>
              </a:rPr>
              <a:t>观察</a:t>
            </a:r>
            <a:r>
              <a:rPr lang="en-US" altLang="zh-CN" sz="1800" dirty="0">
                <a:solidFill>
                  <a:schemeClr val="accent2"/>
                </a:solidFill>
              </a:rPr>
              <a:t>]</a:t>
            </a:r>
            <a:r>
              <a:rPr lang="en-US" altLang="zh-CN" sz="1800" dirty="0"/>
              <a:t> My father is </a:t>
            </a:r>
            <a:r>
              <a:rPr lang="en-US" altLang="zh-CN" sz="1800" i="1" dirty="0"/>
              <a:t>in his fifties</a:t>
            </a:r>
            <a:r>
              <a:rPr lang="en-US" altLang="zh-CN" sz="1800" dirty="0"/>
              <a:t>. </a:t>
            </a:r>
          </a:p>
          <a:p>
            <a:pPr indent="266700" eaLnBrk="0" hangingPunct="0"/>
            <a:r>
              <a:rPr lang="zh-CN" altLang="en-US" sz="1800" dirty="0"/>
              <a:t>我爸爸五十多岁。</a:t>
            </a:r>
          </a:p>
          <a:p>
            <a:pPr indent="266700" eaLnBrk="0" hangingPunct="0"/>
            <a:r>
              <a:rPr lang="zh-CN" altLang="en-US" sz="1800" dirty="0"/>
              <a:t>He was born in the nineties of the nineteenth century.</a:t>
            </a:r>
          </a:p>
          <a:p>
            <a:pPr indent="266700" eaLnBrk="0" hangingPunct="0"/>
            <a:r>
              <a:rPr lang="zh-CN" altLang="en-US" sz="1800" dirty="0"/>
              <a:t>他生于19世纪90年代。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50826" y="3704600"/>
            <a:ext cx="889317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266700" eaLnBrk="0" hangingPunct="0"/>
            <a:r>
              <a:rPr lang="en-US" altLang="zh-CN" sz="2000" dirty="0">
                <a:solidFill>
                  <a:schemeClr val="accent2"/>
                </a:solidFill>
              </a:rPr>
              <a:t>[</a:t>
            </a:r>
            <a:r>
              <a:rPr lang="zh-CN" altLang="en-US" sz="2000" dirty="0">
                <a:solidFill>
                  <a:schemeClr val="accent2"/>
                </a:solidFill>
              </a:rPr>
              <a:t>探究</a:t>
            </a:r>
            <a:r>
              <a:rPr lang="en-US" altLang="zh-CN" sz="2000" dirty="0">
                <a:solidFill>
                  <a:schemeClr val="accent2"/>
                </a:solidFill>
              </a:rPr>
              <a:t>]</a:t>
            </a:r>
            <a:r>
              <a:rPr lang="en-US" altLang="zh-CN" sz="2000" dirty="0"/>
              <a:t> </a:t>
            </a:r>
            <a:r>
              <a:rPr lang="zh-CN" altLang="en-US" sz="2000" dirty="0"/>
              <a:t>“in ________＋整十数词的复数”表示“在某人几十多岁的时候”；</a:t>
            </a:r>
          </a:p>
          <a:p>
            <a:pPr indent="266700" eaLnBrk="0" hangingPunct="0"/>
            <a:r>
              <a:rPr lang="zh-CN" altLang="en-US" sz="2000" dirty="0"/>
              <a:t>“in ________＋整十数词的复数”表示“在某个年代”。</a:t>
            </a:r>
          </a:p>
        </p:txBody>
      </p:sp>
      <p:grpSp>
        <p:nvGrpSpPr>
          <p:cNvPr id="3" name="Group 3"/>
          <p:cNvGrpSpPr/>
          <p:nvPr/>
        </p:nvGrpSpPr>
        <p:grpSpPr bwMode="auto">
          <a:xfrm>
            <a:off x="250825" y="785812"/>
            <a:ext cx="3143250" cy="567929"/>
            <a:chOff x="0" y="-143574"/>
            <a:chExt cx="2714644" cy="758211"/>
          </a:xfrm>
        </p:grpSpPr>
        <p:pic>
          <p:nvPicPr>
            <p:cNvPr id="9222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714644" cy="61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Box 22"/>
            <p:cNvSpPr txBox="1">
              <a:spLocks noChangeArrowheads="1"/>
            </p:cNvSpPr>
            <p:nvPr/>
          </p:nvSpPr>
          <p:spPr bwMode="auto">
            <a:xfrm>
              <a:off x="473006" y="-143574"/>
              <a:ext cx="1557751" cy="659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en-US" sz="2000" dirty="0">
                  <a:solidFill>
                    <a:srgbClr val="FF6600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 课堂互动探究</a:t>
              </a: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57188" y="1277399"/>
            <a:ext cx="2286000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000" dirty="0"/>
              <a:t>【词汇点睛】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006823" y="3622099"/>
            <a:ext cx="851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FF0000"/>
                </a:solidFill>
              </a:rPr>
              <a:t>one's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227415" y="4212431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the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9" grpId="0"/>
      <p:bldP spid="4110" grpId="0"/>
      <p:bldP spid="6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ChangeArrowheads="1"/>
          </p:cNvSpPr>
          <p:nvPr/>
        </p:nvSpPr>
        <p:spPr bwMode="auto">
          <a:xfrm>
            <a:off x="342900" y="1237804"/>
            <a:ext cx="79009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zh-CN" altLang="en-US" dirty="0">
                <a:solidFill>
                  <a:schemeClr val="accent2"/>
                </a:solidFill>
              </a:rPr>
              <a:t>活学活用</a:t>
            </a:r>
          </a:p>
          <a:p>
            <a:pPr indent="266700" eaLnBrk="0" hangingPunct="0"/>
            <a:r>
              <a:rPr lang="zh-CN" altLang="en-US" dirty="0"/>
              <a:t>1．【2016·盐城】Yang Jiang published a book of her three­member­family's life We Three in her ________ (ninety)．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6165850" y="2340918"/>
            <a:ext cx="119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FF0000"/>
                </a:solidFill>
              </a:rPr>
              <a:t>nineties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ChangeArrowheads="1"/>
          </p:cNvSpPr>
          <p:nvPr/>
        </p:nvSpPr>
        <p:spPr bwMode="auto">
          <a:xfrm>
            <a:off x="539751" y="922705"/>
            <a:ext cx="2614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 sz="2000" dirty="0"/>
              <a:t>2</a:t>
            </a:r>
            <a:r>
              <a:rPr lang="zh-CN" altLang="en-US" sz="2000" dirty="0"/>
              <a:t>　</a:t>
            </a:r>
            <a:r>
              <a:rPr lang="en-US" altLang="zh-CN" sz="2000" dirty="0"/>
              <a:t>death  </a:t>
            </a:r>
            <a:r>
              <a:rPr lang="en-US" altLang="zh-CN" sz="2000" i="1" dirty="0"/>
              <a:t>n.</a:t>
            </a:r>
            <a:r>
              <a:rPr lang="en-US" altLang="zh-CN" sz="2000" dirty="0"/>
              <a:t> </a:t>
            </a:r>
            <a:r>
              <a:rPr lang="zh-CN" altLang="en-US" sz="2000" dirty="0"/>
              <a:t>死，死亡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0826" y="1159043"/>
            <a:ext cx="79930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2000" dirty="0">
                <a:solidFill>
                  <a:schemeClr val="accent2"/>
                </a:solidFill>
              </a:rPr>
              <a:t>[</a:t>
            </a:r>
            <a:r>
              <a:rPr lang="zh-CN" altLang="en-US" sz="2000" dirty="0">
                <a:solidFill>
                  <a:schemeClr val="accent2"/>
                </a:solidFill>
              </a:rPr>
              <a:t>观察</a:t>
            </a:r>
            <a:r>
              <a:rPr lang="en-US" altLang="zh-CN" sz="2000" dirty="0">
                <a:solidFill>
                  <a:schemeClr val="accent2"/>
                </a:solidFill>
              </a:rPr>
              <a:t>]</a:t>
            </a:r>
            <a:r>
              <a:rPr lang="en-US" altLang="zh-CN" sz="2000" dirty="0"/>
              <a:t> It was a matter of life and </a:t>
            </a:r>
            <a:r>
              <a:rPr lang="en-US" altLang="zh-CN" sz="2000" i="1" dirty="0"/>
              <a:t>death</a:t>
            </a:r>
            <a:r>
              <a:rPr lang="en-US" altLang="zh-CN" sz="2000" dirty="0"/>
              <a:t> to them. </a:t>
            </a:r>
          </a:p>
          <a:p>
            <a:pPr indent="266700" eaLnBrk="0" hangingPunct="0"/>
            <a:r>
              <a:rPr lang="zh-CN" altLang="en-US" sz="2000" dirty="0"/>
              <a:t>对他们来说这是生死攸关的事情。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3851" y="2038767"/>
            <a:ext cx="8424863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2000" dirty="0">
                <a:solidFill>
                  <a:schemeClr val="accent2"/>
                </a:solidFill>
              </a:rPr>
              <a:t>[</a:t>
            </a:r>
            <a:r>
              <a:rPr lang="zh-CN" altLang="en-US" sz="2000" dirty="0">
                <a:solidFill>
                  <a:schemeClr val="accent2"/>
                </a:solidFill>
              </a:rPr>
              <a:t>辨析</a:t>
            </a:r>
            <a:r>
              <a:rPr lang="en-US" altLang="zh-CN" sz="2000" dirty="0">
                <a:solidFill>
                  <a:schemeClr val="accent2"/>
                </a:solidFill>
              </a:rPr>
              <a:t>]</a:t>
            </a:r>
            <a:r>
              <a:rPr lang="en-US" altLang="zh-CN" sz="2000" dirty="0"/>
              <a:t> die, dead, dying </a:t>
            </a:r>
            <a:r>
              <a:rPr lang="zh-CN" altLang="en-US" sz="2000" dirty="0"/>
              <a:t>与 </a:t>
            </a:r>
            <a:r>
              <a:rPr lang="en-US" altLang="zh-CN" sz="2000" dirty="0"/>
              <a:t>death</a:t>
            </a:r>
          </a:p>
          <a:p>
            <a:pPr indent="266700" eaLnBrk="0" hangingPunct="0"/>
            <a:r>
              <a:rPr lang="en-US" altLang="zh-CN" sz="2000" dirty="0"/>
              <a:t>(1)die</a:t>
            </a:r>
            <a:r>
              <a:rPr lang="zh-CN" altLang="en-US" sz="2000" dirty="0"/>
              <a:t>为非延续性动词，强调“死”的瞬间动作，不能和表示一段时间的时间状语连用。</a:t>
            </a:r>
          </a:p>
          <a:p>
            <a:pPr indent="266700" eaLnBrk="0" hangingPunct="0"/>
            <a:r>
              <a:rPr lang="en-US" altLang="zh-CN" sz="2000" dirty="0"/>
              <a:t>His grandpa died at the age of 80.</a:t>
            </a:r>
          </a:p>
          <a:p>
            <a:pPr indent="266700" eaLnBrk="0" hangingPunct="0"/>
            <a:r>
              <a:rPr lang="zh-CN" altLang="en-US" sz="2000" dirty="0"/>
              <a:t>他爷爷是八十岁去世的。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2"/>
          <p:cNvSpPr>
            <a:spLocks noChangeArrowheads="1"/>
          </p:cNvSpPr>
          <p:nvPr/>
        </p:nvSpPr>
        <p:spPr bwMode="auto">
          <a:xfrm>
            <a:off x="333485" y="699542"/>
            <a:ext cx="8064500" cy="419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/>
            <a:r>
              <a:rPr lang="en-US" altLang="zh-CN" sz="1800" dirty="0"/>
              <a:t>(2)dead</a:t>
            </a:r>
            <a:r>
              <a:rPr lang="zh-CN" altLang="en-US" sz="1800" dirty="0"/>
              <a:t>是形容词，作表语或定语，强调的是“死”的状态，意为“死的，无生命的”。</a:t>
            </a:r>
          </a:p>
          <a:p>
            <a:pPr indent="266700" eaLnBrk="0" hangingPunct="0"/>
            <a:r>
              <a:rPr lang="en-US" altLang="zh-CN" sz="1800" dirty="0"/>
              <a:t>He has been dead for two years. </a:t>
            </a:r>
            <a:r>
              <a:rPr lang="zh-CN" altLang="en-US" sz="1800" dirty="0"/>
              <a:t>他死了两年了。</a:t>
            </a:r>
          </a:p>
          <a:p>
            <a:pPr indent="266700" eaLnBrk="0" hangingPunct="0"/>
            <a:r>
              <a:rPr lang="en-US" altLang="zh-CN" sz="1800" dirty="0"/>
              <a:t>(3)dying</a:t>
            </a:r>
            <a:r>
              <a:rPr lang="zh-CN" altLang="en-US" sz="1800" dirty="0"/>
              <a:t>是</a:t>
            </a:r>
            <a:r>
              <a:rPr lang="en-US" altLang="zh-CN" sz="1800" dirty="0"/>
              <a:t>die</a:t>
            </a:r>
            <a:r>
              <a:rPr lang="zh-CN" altLang="en-US" sz="1800" dirty="0"/>
              <a:t>的现在分词，也可作形容词，意为“将要死的”，常用作定语或表语。</a:t>
            </a:r>
          </a:p>
          <a:p>
            <a:pPr indent="266700" eaLnBrk="0" hangingPunct="0"/>
            <a:r>
              <a:rPr lang="en-US" altLang="zh-CN" sz="1800" dirty="0" err="1"/>
              <a:t>Dr</a:t>
            </a:r>
            <a:r>
              <a:rPr lang="en-US" altLang="zh-CN" sz="1800" dirty="0"/>
              <a:t> Wang is trying his best to save the dying man.</a:t>
            </a:r>
          </a:p>
          <a:p>
            <a:pPr indent="266700" eaLnBrk="0" hangingPunct="0"/>
            <a:r>
              <a:rPr lang="zh-CN" altLang="en-US" sz="1800" dirty="0"/>
              <a:t>王医生正在尽力抢救那个快要死的人。</a:t>
            </a:r>
          </a:p>
          <a:p>
            <a:pPr indent="266700" eaLnBrk="0" hangingPunct="0"/>
            <a:r>
              <a:rPr lang="en-US" altLang="zh-CN" sz="1800" dirty="0"/>
              <a:t>(4)death</a:t>
            </a:r>
            <a:r>
              <a:rPr lang="zh-CN" altLang="en-US" sz="1800" dirty="0"/>
              <a:t>是</a:t>
            </a:r>
            <a:r>
              <a:rPr lang="en-US" altLang="zh-CN" sz="1800" dirty="0"/>
              <a:t>die</a:t>
            </a:r>
            <a:r>
              <a:rPr lang="zh-CN" altLang="en-US" sz="1800" dirty="0"/>
              <a:t>的名词形式。</a:t>
            </a:r>
          </a:p>
          <a:p>
            <a:pPr indent="266700" eaLnBrk="0" hangingPunct="0"/>
            <a:r>
              <a:rPr lang="en-US" altLang="zh-CN" sz="1800" dirty="0"/>
              <a:t>It makes me very sad whenever I think of my grandma's death.</a:t>
            </a:r>
            <a:r>
              <a:rPr lang="zh-CN" altLang="en-US" sz="1800" dirty="0"/>
              <a:t>每当我想起我祖母的死，我就很难过。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立体地图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立体地图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立体地图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立体地图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立体地图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立体地图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立体地图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立体地图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立体地图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立体地图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立体地图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立体地图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立体地图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326498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立体地图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326998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1016</Words>
  <Application>Microsoft Office PowerPoint</Application>
  <PresentationFormat>全屏显示(16:9)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仿宋</vt:lpstr>
      <vt:lpstr>黑体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2012-06-06T01:30:00Z</dcterms:created>
  <dcterms:modified xsi:type="dcterms:W3CDTF">2023-01-16T23:52:10Z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14A81C08431C4C8DB18EF885113DAF62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