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3469520"/>
            <a:ext cx="6333104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 hasCustomPrompt="1"/>
          </p:nvPr>
        </p:nvSpPr>
        <p:spPr>
          <a:xfrm flipV="1">
            <a:off x="2998464" y="3223352"/>
            <a:ext cx="3093427" cy="66923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 hasCustomPrompt="1"/>
          </p:nvPr>
        </p:nvSpPr>
        <p:spPr>
          <a:xfrm>
            <a:off x="3896379" y="3223356"/>
            <a:ext cx="2195512" cy="66920"/>
          </a:xfrm>
          <a:solidFill>
            <a:srgbClr val="F7B90E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 hasCustomPrompt="1"/>
          </p:nvPr>
        </p:nvSpPr>
        <p:spPr>
          <a:xfrm>
            <a:off x="4669492" y="3223038"/>
            <a:ext cx="1422399" cy="67238"/>
          </a:xfrm>
          <a:solidFill>
            <a:srgbClr val="92D050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4" hasCustomPrompt="1"/>
          </p:nvPr>
        </p:nvSpPr>
        <p:spPr>
          <a:xfrm>
            <a:off x="5434667" y="3223037"/>
            <a:ext cx="657225" cy="67239"/>
          </a:xfrm>
          <a:solidFill>
            <a:srgbClr val="2E75B6"/>
          </a:solidFill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2" y="1717913"/>
            <a:ext cx="7545579" cy="132588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4" y="2430860"/>
            <a:ext cx="4785293" cy="822960"/>
          </a:xfr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F9B29C-DADD-4326-93BB-75DC8F48C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979F0-28EB-4AC3-A708-2743CB5A87F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F9B29C-DADD-4326-93BB-75DC8F48C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D979F0-28EB-4AC3-A708-2743CB5A87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dirty="0" smtClean="0">
                <a:latin typeface="+mj-lt"/>
              </a:rPr>
              <a:t>a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6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8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365293" y="3309671"/>
            <a:ext cx="6333104" cy="773579"/>
          </a:xfrm>
        </p:spPr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6</a:t>
            </a:r>
            <a:r>
              <a:rPr lang="zh-CN" altLang="en-US" dirty="0" smtClean="0"/>
              <a:t>课时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 flipV="1">
            <a:off x="1066800" y="3048000"/>
            <a:ext cx="6930091" cy="76200"/>
          </a:xfrm>
        </p:spPr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3078366" y="3048003"/>
            <a:ext cx="4918525" cy="76197"/>
          </a:xfrm>
        </p:spPr>
      </p:sp>
      <p:sp>
        <p:nvSpPr>
          <p:cNvPr id="5" name="图片占位符 4"/>
          <p:cNvSpPr>
            <a:spLocks noGrp="1"/>
          </p:cNvSpPr>
          <p:nvPr>
            <p:ph type="pic" sz="quarter" idx="13"/>
          </p:nvPr>
        </p:nvSpPr>
        <p:spPr>
          <a:xfrm>
            <a:off x="4810344" y="3047686"/>
            <a:ext cx="3186548" cy="76559"/>
          </a:xfrm>
        </p:spPr>
      </p:sp>
      <p:sp>
        <p:nvSpPr>
          <p:cNvPr id="6" name="图片占位符 5"/>
          <p:cNvSpPr>
            <a:spLocks noGrp="1"/>
          </p:cNvSpPr>
          <p:nvPr>
            <p:ph type="pic" sz="quarter" idx="14"/>
          </p:nvPr>
        </p:nvSpPr>
        <p:spPr>
          <a:xfrm>
            <a:off x="6524536" y="3047685"/>
            <a:ext cx="1472357" cy="76559"/>
          </a:xfrm>
        </p:spPr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777898" y="1700808"/>
            <a:ext cx="7545579" cy="1325880"/>
          </a:xfrm>
        </p:spPr>
        <p:txBody>
          <a:bodyPr/>
          <a:lstStyle/>
          <a:p>
            <a:r>
              <a:rPr lang="en-US" altLang="zh-CN" dirty="0" smtClean="0"/>
              <a:t>I’m </a:t>
            </a:r>
            <a:r>
              <a:rPr lang="en-US" altLang="zh-CN" dirty="0"/>
              <a:t>in Class One</a:t>
            </a:r>
            <a:r>
              <a:rPr lang="en-US" altLang="zh-CN" dirty="0" smtClean="0"/>
              <a:t>, Grade </a:t>
            </a:r>
            <a:r>
              <a:rPr lang="en-US" altLang="zh-CN" dirty="0"/>
              <a:t>Three.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-28073" y="4914458"/>
            <a:ext cx="915752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6765" y="548680"/>
            <a:ext cx="5436096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3653" name="WordArt 5"/>
          <p:cNvSpPr>
            <a:spLocks noChangeArrowheads="1" noChangeShapeType="1" noTextEdit="1"/>
          </p:cNvSpPr>
          <p:nvPr/>
        </p:nvSpPr>
        <p:spPr bwMode="auto">
          <a:xfrm>
            <a:off x="1763688" y="4941168"/>
            <a:ext cx="5754687" cy="1333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2400" kern="10" spc="-360" dirty="0">
                <a:ln w="25400">
                  <a:solidFill>
                    <a:srgbClr val="000099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Let's check! </a:t>
            </a:r>
            <a:endParaRPr lang="zh-CN" altLang="en-US" sz="2400" kern="10" spc="-360" dirty="0">
              <a:ln w="25400">
                <a:solidFill>
                  <a:srgbClr val="000099"/>
                </a:solidFill>
                <a:round/>
              </a:ln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600" name="Picture 24" descr="听力截图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0585" name="Text Box 9"/>
          <p:cNvSpPr txBox="1">
            <a:spLocks noChangeArrowheads="1"/>
          </p:cNvSpPr>
          <p:nvPr/>
        </p:nvSpPr>
        <p:spPr bwMode="auto">
          <a:xfrm>
            <a:off x="1331913" y="34290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280591" name="Text Box 15"/>
          <p:cNvSpPr txBox="1">
            <a:spLocks noChangeArrowheads="1"/>
          </p:cNvSpPr>
          <p:nvPr/>
        </p:nvSpPr>
        <p:spPr bwMode="auto">
          <a:xfrm>
            <a:off x="7235825" y="62372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</a:t>
            </a:r>
          </a:p>
        </p:txBody>
      </p: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4284663" y="62372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1331913" y="6237288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</a:t>
            </a:r>
          </a:p>
        </p:txBody>
      </p:sp>
      <p:sp>
        <p:nvSpPr>
          <p:cNvPr id="280594" name="Text Box 18"/>
          <p:cNvSpPr txBox="1">
            <a:spLocks noChangeArrowheads="1"/>
          </p:cNvSpPr>
          <p:nvPr/>
        </p:nvSpPr>
        <p:spPr bwMode="auto">
          <a:xfrm>
            <a:off x="7235825" y="3429000"/>
            <a:ext cx="50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280595" name="Text Box 19"/>
          <p:cNvSpPr txBox="1">
            <a:spLocks noChangeArrowheads="1"/>
          </p:cNvSpPr>
          <p:nvPr/>
        </p:nvSpPr>
        <p:spPr bwMode="auto">
          <a:xfrm>
            <a:off x="4284663" y="3429000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</a:p>
        </p:txBody>
      </p:sp>
      <p:sp>
        <p:nvSpPr>
          <p:cNvPr id="280602" name="Text Box 26"/>
          <p:cNvSpPr txBox="1">
            <a:spLocks noChangeArrowheads="1"/>
          </p:cNvSpPr>
          <p:nvPr/>
        </p:nvSpPr>
        <p:spPr bwMode="auto">
          <a:xfrm>
            <a:off x="3635375" y="537536"/>
            <a:ext cx="482490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2.Peter is 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 Class One, Grade Three.</a:t>
            </a:r>
          </a:p>
        </p:txBody>
      </p:sp>
      <p:sp>
        <p:nvSpPr>
          <p:cNvPr id="280604" name="Text Box 28"/>
          <p:cNvSpPr txBox="1">
            <a:spLocks noChangeArrowheads="1"/>
          </p:cNvSpPr>
          <p:nvPr/>
        </p:nvSpPr>
        <p:spPr bwMode="auto">
          <a:xfrm>
            <a:off x="3635375" y="1196975"/>
            <a:ext cx="3311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80605" name="Text Box 29"/>
          <p:cNvSpPr txBox="1">
            <a:spLocks noChangeArrowheads="1"/>
          </p:cNvSpPr>
          <p:nvPr/>
        </p:nvSpPr>
        <p:spPr bwMode="auto">
          <a:xfrm>
            <a:off x="3635375" y="156309"/>
            <a:ext cx="482458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1.What time is it, dad? It’s eleven.</a:t>
            </a:r>
          </a:p>
        </p:txBody>
      </p:sp>
      <p:sp>
        <p:nvSpPr>
          <p:cNvPr id="280606" name="Text Box 30"/>
          <p:cNvSpPr txBox="1">
            <a:spLocks noChangeArrowheads="1"/>
          </p:cNvSpPr>
          <p:nvPr/>
        </p:nvSpPr>
        <p:spPr bwMode="auto">
          <a:xfrm>
            <a:off x="3635375" y="931951"/>
            <a:ext cx="482453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3.How old are you,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 Yan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? I’m eight.</a:t>
            </a:r>
          </a:p>
        </p:txBody>
      </p:sp>
      <p:sp>
        <p:nvSpPr>
          <p:cNvPr id="280607" name="Text Box 31"/>
          <p:cNvSpPr txBox="1">
            <a:spLocks noChangeArrowheads="1"/>
          </p:cNvSpPr>
          <p:nvPr/>
        </p:nvSpPr>
        <p:spPr bwMode="auto">
          <a:xfrm>
            <a:off x="2354039" y="2944302"/>
            <a:ext cx="565212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4.Hello, what’s your name? My name is cat.</a:t>
            </a:r>
          </a:p>
        </p:txBody>
      </p:sp>
      <p:sp>
        <p:nvSpPr>
          <p:cNvPr id="280609" name="Text Box 33"/>
          <p:cNvSpPr txBox="1">
            <a:spLocks noChangeArrowheads="1"/>
          </p:cNvSpPr>
          <p:nvPr/>
        </p:nvSpPr>
        <p:spPr bwMode="auto">
          <a:xfrm>
            <a:off x="0" y="5842943"/>
            <a:ext cx="460920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5.What time is it, Lisa? It’s seven.</a:t>
            </a:r>
          </a:p>
        </p:txBody>
      </p:sp>
      <p:sp>
        <p:nvSpPr>
          <p:cNvPr id="280610" name="Text Box 34"/>
          <p:cNvSpPr txBox="1">
            <a:spLocks noChangeArrowheads="1"/>
          </p:cNvSpPr>
          <p:nvPr/>
        </p:nvSpPr>
        <p:spPr bwMode="auto">
          <a:xfrm>
            <a:off x="4067944" y="3984968"/>
            <a:ext cx="505036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6.How old are you,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Gao Wei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? I’m ten.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8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0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0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0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28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8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8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280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28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5" grpId="0"/>
      <p:bldP spid="280591" grpId="0"/>
      <p:bldP spid="280602" grpId="0" animBg="1"/>
      <p:bldP spid="280605" grpId="0" animBg="1"/>
      <p:bldP spid="280606" grpId="0" animBg="1"/>
      <p:bldP spid="280607" grpId="0" animBg="1"/>
      <p:bldP spid="280609" grpId="0" animBg="1"/>
      <p:bldP spid="2806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WordArt 2"/>
          <p:cNvSpPr>
            <a:spLocks noChangeArrowheads="1" noChangeShapeType="1"/>
          </p:cNvSpPr>
          <p:nvPr/>
        </p:nvSpPr>
        <p:spPr bwMode="auto">
          <a:xfrm>
            <a:off x="2987824" y="2420888"/>
            <a:ext cx="3529012" cy="936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2400" kern="10" dirty="0">
                <a:ln w="6350">
                  <a:solidFill>
                    <a:schemeClr val="tx1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Fun story</a:t>
            </a:r>
            <a:endParaRPr lang="zh-CN" altLang="en-US" sz="2400" kern="10" dirty="0">
              <a:ln w="6350">
                <a:solidFill>
                  <a:schemeClr val="tx1"/>
                </a:solidFill>
                <a:round/>
              </a:ln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0"/>
            <a:ext cx="8894618" cy="6369627"/>
          </a:xfrm>
          <a:prstGeom prst="rect">
            <a:avLst/>
          </a:prstGeom>
        </p:spPr>
      </p:pic>
      <p:sp>
        <p:nvSpPr>
          <p:cNvPr id="242703" name="WordArt 15" descr="121Z0Gb-0"/>
          <p:cNvSpPr>
            <a:spLocks noChangeArrowheads="1" noChangeShapeType="1"/>
          </p:cNvSpPr>
          <p:nvPr/>
        </p:nvSpPr>
        <p:spPr bwMode="auto">
          <a:xfrm>
            <a:off x="684213" y="188913"/>
            <a:ext cx="29511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>
                <a:ln w="9525">
                  <a:solidFill>
                    <a:schemeClr val="tx1"/>
                  </a:solidFill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楷体" panose="02010609060101010101" pitchFamily="49" charset="-122"/>
              </a:rPr>
              <a:t>Happy</a:t>
            </a:r>
            <a:endParaRPr lang="zh-CN" altLang="en-US" sz="2400">
              <a:ln w="9525">
                <a:solidFill>
                  <a:schemeClr val="tx1"/>
                </a:solidFill>
                <a:rou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42714" name="WordArt 26" descr="121Z0Gb-0"/>
          <p:cNvSpPr>
            <a:spLocks noChangeArrowheads="1" noChangeShapeType="1"/>
          </p:cNvSpPr>
          <p:nvPr/>
        </p:nvSpPr>
        <p:spPr bwMode="auto">
          <a:xfrm>
            <a:off x="4211638" y="188913"/>
            <a:ext cx="38893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>
                <a:ln w="9525">
                  <a:solidFill>
                    <a:schemeClr val="tx1"/>
                  </a:solidFill>
                  <a:rou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楷体" panose="02010609060101010101" pitchFamily="49" charset="-122"/>
              </a:rPr>
              <a:t>birthday!</a:t>
            </a:r>
            <a:endParaRPr lang="zh-CN" altLang="en-US" sz="2400">
              <a:ln w="9525">
                <a:solidFill>
                  <a:schemeClr val="tx1"/>
                </a:solidFill>
                <a:rou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5627688" y="2573338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323850" y="1741223"/>
            <a:ext cx="690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2: How old is Wendy? 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23850" y="2997200"/>
            <a:ext cx="6696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3: Who is in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Class One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 Grade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Three? 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323850" y="4022344"/>
            <a:ext cx="6489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4: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Who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is Bobby? </a:t>
            </a:r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323850" y="765175"/>
            <a:ext cx="698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: Whose birthday is today? </a:t>
            </a:r>
          </a:p>
        </p:txBody>
      </p:sp>
      <p:sp>
        <p:nvSpPr>
          <p:cNvPr id="227348" name="Text Box 20"/>
          <p:cNvSpPr txBox="1">
            <a:spLocks noChangeArrowheads="1"/>
          </p:cNvSpPr>
          <p:nvPr/>
        </p:nvSpPr>
        <p:spPr bwMode="auto">
          <a:xfrm>
            <a:off x="323850" y="195907"/>
            <a:ext cx="690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Questions: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5627688" y="2573338"/>
            <a:ext cx="261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395288" y="1773238"/>
            <a:ext cx="690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2: How old is Wendy? </a:t>
            </a: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323850" y="2997200"/>
            <a:ext cx="6696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3: Who is in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Class One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, Grade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Three? </a:t>
            </a: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323850" y="4056360"/>
            <a:ext cx="6489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4: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Who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is Bobby? </a:t>
            </a: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208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: Whose birthday is today? </a:t>
            </a: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323850" y="188913"/>
            <a:ext cx="690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Answer: </a:t>
            </a:r>
          </a:p>
        </p:txBody>
      </p:sp>
      <p:sp>
        <p:nvSpPr>
          <p:cNvPr id="318474" name="Text Box 10"/>
          <p:cNvSpPr txBox="1">
            <a:spLocks noChangeArrowheads="1"/>
          </p:cNvSpPr>
          <p:nvPr/>
        </p:nvSpPr>
        <p:spPr bwMode="auto">
          <a:xfrm>
            <a:off x="611188" y="1268413"/>
            <a:ext cx="828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Wendy’s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birthday.</a:t>
            </a:r>
          </a:p>
        </p:txBody>
      </p:sp>
      <p:sp>
        <p:nvSpPr>
          <p:cNvPr id="318475" name="Text Box 11"/>
          <p:cNvSpPr txBox="1">
            <a:spLocks noChangeArrowheads="1"/>
          </p:cNvSpPr>
          <p:nvPr/>
        </p:nvSpPr>
        <p:spPr bwMode="auto">
          <a:xfrm>
            <a:off x="683568" y="2347913"/>
            <a:ext cx="828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Eight.</a:t>
            </a:r>
          </a:p>
        </p:txBody>
      </p:sp>
      <p:sp>
        <p:nvSpPr>
          <p:cNvPr id="318476" name="Text Box 12"/>
          <p:cNvSpPr txBox="1">
            <a:spLocks noChangeArrowheads="1"/>
          </p:cNvSpPr>
          <p:nvPr/>
        </p:nvSpPr>
        <p:spPr bwMode="auto">
          <a:xfrm>
            <a:off x="831739" y="3500438"/>
            <a:ext cx="828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Li Yan.</a:t>
            </a:r>
          </a:p>
        </p:txBody>
      </p: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683568" y="4676988"/>
            <a:ext cx="828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Wendy’s brother.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8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8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318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318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18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7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1" descr="未命名_副本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634" y="1535901"/>
            <a:ext cx="31305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图片 3" descr="未命名2_副本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5577" y="1782650"/>
            <a:ext cx="3095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图片 2" descr="未命名1_副本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33863" y="287408"/>
            <a:ext cx="3112769" cy="237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图片 5" descr="未命名4_副本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4005054"/>
            <a:ext cx="367665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图片 6" descr="未命名5_副本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064" y="4011078"/>
            <a:ext cx="36433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766646" y="2891890"/>
            <a:ext cx="17281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400" dirty="0">
                <a:ln w="24500" cmpd="dbl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ACT</a:t>
            </a:r>
            <a:endParaRPr lang="zh-CN" altLang="en-US" sz="4400" dirty="0">
              <a:ln w="24500" cmpd="dbl">
                <a:solidFill>
                  <a:schemeClr val="bg1"/>
                </a:solidFill>
                <a:prstDash val="solid"/>
                <a:miter lim="800000"/>
              </a:ln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图片 103" descr="2-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7" name="图片 101" descr="2-3.pn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1338" y="-1179513"/>
            <a:ext cx="10252076" cy="935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8" name="图片 32" descr="3-1.png"/>
          <p:cNvPicPr>
            <a:picLocks noChangeAspect="1" noChangeArrowheads="1"/>
          </p:cNvPicPr>
          <p:nvPr/>
        </p:nvPicPr>
        <p:blipFill>
          <a:blip r:embed="rId4" cstate="email"/>
          <a:srcRect l="20625" t="24722" r="15208" b="10278"/>
          <a:stretch>
            <a:fillRect/>
          </a:stretch>
        </p:blipFill>
        <p:spPr bwMode="auto">
          <a:xfrm>
            <a:off x="1885950" y="1695450"/>
            <a:ext cx="58674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9" name="图片 102" descr="2-1.png"/>
          <p:cNvPicPr>
            <a:picLocks noChangeAspect="1" noChangeArrowheads="1"/>
          </p:cNvPicPr>
          <p:nvPr/>
        </p:nvPicPr>
        <p:blipFill>
          <a:blip r:embed="rId5" cstate="email"/>
          <a:srcRect t="68359"/>
          <a:stretch>
            <a:fillRect/>
          </a:stretch>
        </p:blipFill>
        <p:spPr bwMode="auto">
          <a:xfrm>
            <a:off x="0" y="4687888"/>
            <a:ext cx="91440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0" name="图片 104" descr="7-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54438" y="-5364163"/>
            <a:ext cx="226377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1" name="图片 106" descr="7-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54550" y="-6380163"/>
            <a:ext cx="20462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2" name="图片 105" descr="7-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2213" y="-4943475"/>
            <a:ext cx="20605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3" name="图片 107" descr="7-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5364163"/>
            <a:ext cx="226377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4" name="图片 108" descr="7-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30338" y="-6257925"/>
            <a:ext cx="206057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5" name="图片 109" descr="7-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68550" y="-5538788"/>
            <a:ext cx="2046288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6" name="图片 110" descr="7-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83425" y="-4943475"/>
            <a:ext cx="20605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7" name="图片 111" descr="7-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43575" y="-4783138"/>
            <a:ext cx="2263775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8" name="图片 112" descr="7-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476250" y="-3870325"/>
            <a:ext cx="18256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9" name="图片 113" descr="7-2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389938" y="-4081463"/>
            <a:ext cx="150812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00" name="图片 114" descr="7-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54438" y="-5364163"/>
            <a:ext cx="226377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01" name="图片 115" descr="7-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54550" y="-6380163"/>
            <a:ext cx="2046288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02" name="图片 116" descr="7-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2213" y="-4943475"/>
            <a:ext cx="20605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03" name="图片 117" descr="7-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5364163"/>
            <a:ext cx="226377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04" name="图片 118" descr="7-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30338" y="-6257925"/>
            <a:ext cx="206057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05" name="图片 119" descr="7-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68550" y="-5538788"/>
            <a:ext cx="2046288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06" name="图片 120" descr="7-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83425" y="-4943475"/>
            <a:ext cx="206057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07" name="图片 121" descr="7-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43575" y="-4783138"/>
            <a:ext cx="2263775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08" name="图片 122" descr="7-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476250" y="-3870325"/>
            <a:ext cx="18256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09" name="图片 123" descr="7-2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389938" y="-4081463"/>
            <a:ext cx="150812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10" name="图片 33" descr="3-2.png"/>
          <p:cNvPicPr>
            <a:picLocks noChangeAspect="1" noChangeArrowheads="1"/>
          </p:cNvPicPr>
          <p:nvPr/>
        </p:nvPicPr>
        <p:blipFill>
          <a:blip r:embed="rId11" cstate="email"/>
          <a:srcRect l="22083" t="22501" r="21875" b="9721"/>
          <a:stretch>
            <a:fillRect/>
          </a:stretch>
        </p:blipFill>
        <p:spPr bwMode="auto">
          <a:xfrm>
            <a:off x="2209800" y="1600200"/>
            <a:ext cx="5124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11" name="图片 37" descr="4-5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4876800"/>
            <a:ext cx="19621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12" name="图片 34" descr="4-1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200150" y="4438650"/>
            <a:ext cx="1104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13" name="图片 35" descr="4-2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47700" y="4019550"/>
            <a:ext cx="1085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14" name="图片 36" descr="4-3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47650" y="4133850"/>
            <a:ext cx="1047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15" name="图片 38" descr="4-6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534150" y="4838700"/>
            <a:ext cx="18669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16" name="图片 39" descr="4-7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990600" y="3124200"/>
            <a:ext cx="6324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17" name="图片 40" descr="4-8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0" y="5867400"/>
            <a:ext cx="952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18" name="图片 41" descr="4-9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886700" y="5391150"/>
            <a:ext cx="1257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19" name="图片 42" descr="4-10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628650" y="2228850"/>
            <a:ext cx="1085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20" name="图片 44" descr="5-2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2286000" y="0"/>
            <a:ext cx="4629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821" name="图片 43" descr="5-1.pn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0" y="-376238"/>
            <a:ext cx="63055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822" name="WordArt 38"/>
          <p:cNvSpPr>
            <a:spLocks noChangeArrowheads="1" noChangeShapeType="1"/>
          </p:cNvSpPr>
          <p:nvPr/>
        </p:nvSpPr>
        <p:spPr bwMode="auto">
          <a:xfrm>
            <a:off x="-528638" y="7162800"/>
            <a:ext cx="5100638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2400" dirty="0">
                <a:ln w="9525">
                  <a:solidFill>
                    <a:srgbClr val="CC99FF"/>
                  </a:solidFill>
                  <a:round/>
                </a:ln>
                <a:gradFill flip="none" rotWithShape="0">
                  <a:gsLst>
                    <a:gs pos="0">
                      <a:srgbClr val="000000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楷体" panose="02010609060101010101" pitchFamily="49" charset="-122"/>
              </a:rPr>
              <a:t>Congratulations!</a:t>
            </a:r>
            <a:endParaRPr lang="zh-CN" altLang="en-US" sz="2400" dirty="0">
              <a:ln w="9525">
                <a:solidFill>
                  <a:srgbClr val="CC99FF"/>
                </a:solidFill>
                <a:round/>
              </a:ln>
              <a:gradFill flip="none" rotWithShape="0">
                <a:gsLst>
                  <a:gs pos="0">
                    <a:srgbClr val="000000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46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646 -0.2726 C 0.05833 -0.28162 0.06701 -0.29942 0.16823 -0.32971 C 0.26944 -0.36 0.6618 -0.41642 0.6434 -0.45503 C 0.625 -0.49364 0.0559 -0.52624 0.05781 -0.56069 C 0.05972 -0.59514 0.65885 -0.62428 0.65451 -0.6622 C 0.65052 -0.70012 0.01128 -0.76116 0.03246 -0.7889 C 0.05364 -0.81665 0.73021 -0.79607 0.78177 -0.82913 C 0.83333 -0.8622 0.58767 -0.92509 0.34184 -0.98775 " pathEditMode="relative" rAng="0" ptsTypes="aaaaaaaa">
                                      <p:cBhvr>
                                        <p:cTn id="44" dur="2000" fill="hold"/>
                                        <p:tgtEl>
                                          <p:spTgt spid="246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-35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0" fill="hold"/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0" fill="hold"/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0" fill="hold"/>
                                        <p:tgtEl>
                                          <p:spTgt spid="24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0" fill="hold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0" fill="hold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0" fill="hold"/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0" fill="hold"/>
                                        <p:tgtEl>
                                          <p:spTgt spid="24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0" fill="hold"/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0" fill="hold"/>
                                        <p:tgtEl>
                                          <p:spTgt spid="24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0" fill="hold"/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0" fill="hold"/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500" fill="hold"/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500" fill="hold"/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0" fill="hold"/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0" fill="hold"/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0" fill="hold"/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0" fill="hold"/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6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6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468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468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468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468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468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46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24" decel="50000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2468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4000" fill="hold"/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4000" fill="hold"/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4000" fill="hold"/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4000" fill="hold"/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4000"/>
                                        <p:tgtEl>
                                          <p:spTgt spid="24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4000"/>
                                        <p:tgtEl>
                                          <p:spTgt spid="24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2339975" y="2492896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爱读书的你</a:t>
            </a: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1425575" y="3026296"/>
            <a:ext cx="6877050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Listen to the tape and read the dialogue.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2263775" y="3635896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u="sng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爱思考的你</a:t>
            </a:r>
          </a:p>
        </p:txBody>
      </p:sp>
      <p:sp>
        <p:nvSpPr>
          <p:cNvPr id="48134" name="Rectangle 8"/>
          <p:cNvSpPr>
            <a:spLocks noChangeArrowheads="1"/>
          </p:cNvSpPr>
          <p:nvPr/>
        </p:nvSpPr>
        <p:spPr bwMode="auto">
          <a:xfrm>
            <a:off x="1462088" y="4161359"/>
            <a:ext cx="5480988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Make up a new dialogue with your friends.</a:t>
            </a:r>
          </a:p>
        </p:txBody>
      </p:sp>
      <p:sp>
        <p:nvSpPr>
          <p:cNvPr id="48136" name="WordArt 11" descr="20061012173919908"/>
          <p:cNvSpPr>
            <a:spLocks noChangeArrowheads="1" noChangeShapeType="1" noTextEdit="1"/>
          </p:cNvSpPr>
          <p:nvPr/>
        </p:nvSpPr>
        <p:spPr bwMode="auto">
          <a:xfrm>
            <a:off x="2523476" y="1124744"/>
            <a:ext cx="44196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400" kern="10" dirty="0">
                <a:ln w="22225">
                  <a:solidFill>
                    <a:schemeClr val="tx1"/>
                  </a:solidFill>
                  <a:rou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楷体" panose="02010609060101010101" pitchFamily="49" charset="-122"/>
              </a:rPr>
              <a:t>Multi-level homework</a:t>
            </a:r>
            <a:endParaRPr lang="zh-CN" altLang="en-US" sz="2400" kern="10" dirty="0">
              <a:ln w="22225">
                <a:solidFill>
                  <a:schemeClr val="tx1"/>
                </a:solidFill>
                <a:rou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WordArt 2"/>
          <p:cNvSpPr>
            <a:spLocks noChangeArrowheads="1" noChangeShapeType="1"/>
          </p:cNvSpPr>
          <p:nvPr/>
        </p:nvSpPr>
        <p:spPr bwMode="auto">
          <a:xfrm>
            <a:off x="2123728" y="548680"/>
            <a:ext cx="4897437" cy="2162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240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numbers </a:t>
            </a:r>
          </a:p>
          <a:p>
            <a:pPr algn="ctr"/>
            <a:r>
              <a:rPr lang="en-US" altLang="zh-CN" sz="240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around us</a:t>
            </a:r>
            <a:endParaRPr lang="zh-CN" altLang="en-US" sz="240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202755" name="Picture 3" descr="sy_20111208193716861020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0F1F3"/>
              </a:clrFrom>
              <a:clrTo>
                <a:srgbClr val="F0F1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276872"/>
            <a:ext cx="28463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3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827584" y="1412776"/>
            <a:ext cx="7499350" cy="331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628800"/>
            <a:ext cx="52101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3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CFC"/>
              </a:clrFrom>
              <a:clrTo>
                <a:srgbClr val="F6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196752"/>
            <a:ext cx="4029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8" name="Picture 2" descr="C:\Documents and Settings\margaret\桌面\141747xdgtlqwgrfnotgtv.jpg.mi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1853159"/>
            <a:ext cx="6541358" cy="42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8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1506" y="692696"/>
            <a:ext cx="53816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5" name="Picture 3" descr="200842975910341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556792"/>
            <a:ext cx="4537075" cy="345916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9" name="WordArt 5" descr="6897463_164449578197_2"/>
          <p:cNvSpPr>
            <a:spLocks noChangeArrowheads="1" noChangeShapeType="1"/>
          </p:cNvSpPr>
          <p:nvPr/>
        </p:nvSpPr>
        <p:spPr bwMode="auto">
          <a:xfrm>
            <a:off x="1835696" y="1988840"/>
            <a:ext cx="5761037" cy="32321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zh-CN" altLang="en-US" sz="2400" kern="10" dirty="0">
              <a:ln w="9525">
                <a:solidFill>
                  <a:srgbClr val="000000"/>
                </a:solidFill>
                <a:rou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51367" y="2185700"/>
            <a:ext cx="3329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+mj-lt"/>
              </a:rPr>
              <a:t>Can you remember?</a:t>
            </a:r>
            <a:endParaRPr lang="en-US" altLang="zh-CN" sz="2800" b="1" dirty="0">
              <a:latin typeface="+mj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8" name="Picture 6" descr="6687132615662027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83091"/>
            <a:ext cx="273526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9" name="Picture 7" descr="u=4150940135,3428957556&amp;fm=23&amp;gp=0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9862" y="2636912"/>
            <a:ext cx="223361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4440" name="Group 8"/>
          <p:cNvGrpSpPr>
            <a:grpSpLocks noChangeAspect="1"/>
          </p:cNvGrpSpPr>
          <p:nvPr/>
        </p:nvGrpSpPr>
        <p:grpSpPr bwMode="auto">
          <a:xfrm>
            <a:off x="4932040" y="2975546"/>
            <a:ext cx="3097213" cy="1965791"/>
            <a:chOff x="0" y="0"/>
            <a:chExt cx="5670" cy="3325"/>
          </a:xfrm>
        </p:grpSpPr>
        <p:pic>
          <p:nvPicPr>
            <p:cNvPr id="274441" name="Picture 9" descr="61e04755jw1dzk4u6klfvj"/>
            <p:cNvPicPr>
              <a:picLocks noChangeAspect="1" noChangeArrowheads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5670" cy="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4442" name="Picture 10" descr="d4a0b4d398d540e1acd3f2898c7cd22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75" y="1007"/>
              <a:ext cx="2334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I'm in Class One,Grade Three.-Lesson 12_课件1</Template>
  <TotalTime>0</TotalTime>
  <Words>212</Words>
  <Application>Microsoft Office PowerPoint</Application>
  <PresentationFormat>全屏显示(4:3)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I’m in Class One, Grade Three.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2020-05-25T08:46:00Z</dcterms:created>
  <dcterms:modified xsi:type="dcterms:W3CDTF">2023-01-16T23:52:14Z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752C83D66F924F1091E2CFDB4FF47B74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