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71" r:id="rId2"/>
    <p:sldId id="373" r:id="rId3"/>
    <p:sldId id="374" r:id="rId4"/>
    <p:sldId id="375" r:id="rId5"/>
    <p:sldId id="376" r:id="rId6"/>
    <p:sldId id="377" r:id="rId7"/>
    <p:sldId id="378" r:id="rId8"/>
    <p:sldId id="379" r:id="rId9"/>
    <p:sldId id="380" r:id="rId10"/>
    <p:sldId id="381" r:id="rId11"/>
    <p:sldId id="382" r:id="rId12"/>
    <p:sldId id="383" r:id="rId13"/>
    <p:sldId id="384" r:id="rId14"/>
    <p:sldId id="385" r:id="rId15"/>
    <p:sldId id="386" r:id="rId16"/>
    <p:sldId id="387" r:id="rId17"/>
    <p:sldId id="388" r:id="rId18"/>
    <p:sldId id="389" r:id="rId19"/>
    <p:sldId id="390" r:id="rId20"/>
    <p:sldId id="391" r:id="rId21"/>
    <p:sldId id="392" r:id="rId22"/>
    <p:sldId id="393" r:id="rId23"/>
    <p:sldId id="394" r:id="rId24"/>
    <p:sldId id="395" r:id="rId25"/>
    <p:sldId id="396" r:id="rId26"/>
    <p:sldId id="397" r:id="rId27"/>
    <p:sldId id="398" r:id="rId28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E9F2DC"/>
    <a:srgbClr val="FFF8D9"/>
    <a:srgbClr val="3333FF"/>
    <a:srgbClr val="99CCFF"/>
    <a:srgbClr val="CCECFF"/>
    <a:srgbClr val="CCFF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65" autoAdjust="0"/>
    <p:restoredTop sz="94660"/>
  </p:normalViewPr>
  <p:slideViewPr>
    <p:cSldViewPr>
      <p:cViewPr varScale="1">
        <p:scale>
          <a:sx n="109" d="100"/>
          <a:sy n="109" d="100"/>
        </p:scale>
        <p:origin x="-7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297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8986B6-206A-41E7-A0BD-3FFA4915D88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125DE-D36E-4340-8984-B85CC48607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9E0A68B6-B452-4A3D-B8B4-3DF67D29A534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3505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92455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975475" y="33337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5A6FE83-1CF2-4E7C-8FB1-EDBB980213C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559FFE-1EF6-4C77-BDBE-7219D43B7D6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3505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92455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975475" y="33337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5A6FE83-1CF2-4E7C-8FB1-EDBB980213C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05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2455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489075"/>
            <a:ext cx="76327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250825" y="411163"/>
            <a:ext cx="74898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/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75475" y="333375"/>
            <a:ext cx="2133600" cy="47625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2000">
                <a:solidFill>
                  <a:schemeClr val="bg1"/>
                </a:solidFill>
                <a:latin typeface="Arial Black" panose="020B0A040201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F1559FFE-1EF6-4C77-BDBE-7219D43B7D6A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Documents%20and%20Settings\Administrator\&#26700;&#38754;\Module8%20Accidents\Module8%20Unit2\&#35838;&#20214;\Unit2&#35838;&#25991;&#24405;&#38899;activity3.mp3" TargetMode="External"/><Relationship Id="rId1" Type="http://schemas.microsoft.com/office/2007/relationships/media" Target="file:///C:\Documents%20and%20Settings\Administrator\&#26700;&#38754;\Module8%20Accidents\Module8%20Unit2\&#35838;&#20214;\Unit2&#35838;&#25991;&#24405;&#38899;activity3.mp3" TargetMode="Externa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Box 5"/>
          <p:cNvSpPr txBox="1">
            <a:spLocks noChangeArrowheads="1"/>
          </p:cNvSpPr>
          <p:nvPr/>
        </p:nvSpPr>
        <p:spPr bwMode="auto">
          <a:xfrm>
            <a:off x="-9797" y="1295400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Module8 Accidents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-19594" y="2209800"/>
            <a:ext cx="916359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 2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was trying to pick it up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it bit me again.</a:t>
            </a:r>
            <a:endParaRPr lang="en-US" altLang="zh-CN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5791200"/>
            <a:ext cx="9134203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2270125" y="1797050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 sz="3600" b="1">
              <a:latin typeface="Times New Roman" panose="02020603050405020304" pitchFamily="18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457200" y="990600"/>
            <a:ext cx="81534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3</a:t>
            </a:r>
            <a:r>
              <a:rPr lang="zh-CN" altLang="en-US" sz="3600" b="1" dirty="0">
                <a:latin typeface="Times New Roman" panose="02020603050405020304" pitchFamily="18" charset="0"/>
              </a:rPr>
              <a:t>. Which part of the man did the snake bite ?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4</a:t>
            </a:r>
            <a:r>
              <a:rPr lang="zh-CN" altLang="en-US" sz="3600" b="1" dirty="0">
                <a:latin typeface="Times New Roman" panose="02020603050405020304" pitchFamily="18" charset="0"/>
              </a:rPr>
              <a:t>. When did Jackson pick up his mobile 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    phone?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zh-CN" altLang="en-US" sz="3600" b="1" dirty="0">
              <a:latin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zh-CN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133600" y="1905000"/>
            <a:ext cx="49688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The snake bit his hand.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33400" y="3886200"/>
            <a:ext cx="80772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           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While the snake was lying on the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table, he quickly picked up his mobile phone.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utoUpdateAnimBg="0"/>
      <p:bldP spid="14341" grpId="0" autoUpdateAnimBg="0"/>
      <p:bldP spid="1434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81000" y="2133600"/>
            <a:ext cx="8458200" cy="338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1. The snake bit Mr Jackson again when 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_______.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a) he was throwing it across the kitchen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b) he was trying to pick it up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c) it was climbing out of a box</a:t>
            </a:r>
          </a:p>
        </p:txBody>
      </p:sp>
      <p:sp>
        <p:nvSpPr>
          <p:cNvPr id="15363" name="WordArt 3"/>
          <p:cNvSpPr>
            <a:spLocks noChangeArrowheads="1" noChangeShapeType="1"/>
          </p:cNvSpPr>
          <p:nvPr/>
        </p:nvSpPr>
        <p:spPr bwMode="auto">
          <a:xfrm>
            <a:off x="457200" y="990600"/>
            <a:ext cx="8229600" cy="609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Choose the correct answer.</a:t>
            </a:r>
            <a:endParaRPr lang="zh-CN" altLang="en-US" sz="3600" b="1" kern="10"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371600" y="2819400"/>
            <a:ext cx="60960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animBg="1"/>
      <p:bldP spid="1536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57200" y="1025525"/>
            <a:ext cx="8305800" cy="338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2. When Henry was trying to find the 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snake, _____.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a) he could take a photo   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b) the snake became cool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c) his hand began to hurt badly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667000" y="1676400"/>
            <a:ext cx="538163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09600" y="866775"/>
            <a:ext cx="8001000" cy="404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3. Henry hurried to hospital because 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________.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a) his hand was hurting   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b) he had a photo of the snake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c) the doctors called him on his 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    mobile phone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676400" y="1535113"/>
            <a:ext cx="609600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81000" y="1060450"/>
            <a:ext cx="8458200" cy="404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4. The doctors gave Henry the right 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medicine after _______.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a) they knew what kind of snake bit 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    him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b) they saw the snake in the photo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c) he left hospital the next day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267200" y="1676400"/>
            <a:ext cx="60960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838200"/>
            <a:ext cx="8153400" cy="609600"/>
          </a:xfrm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</a:extLst>
        </p:spPr>
        <p:txBody>
          <a:bodyPr lIns="91440" tIns="45720" rIns="91440" bIns="45720"/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b="1" smtClean="0">
                <a:latin typeface="Times New Roman" panose="02020603050405020304" pitchFamily="18" charset="0"/>
              </a:rPr>
              <a:t>   </a:t>
            </a:r>
            <a:r>
              <a:rPr lang="en-US" altLang="zh-CN" b="1" smtClean="0">
                <a:latin typeface="Times New Roman" panose="02020603050405020304" pitchFamily="18" charset="0"/>
              </a:rPr>
              <a:t>climb   hide   hurt   medicine   pain   throw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04800" y="2089150"/>
            <a:ext cx="8610600" cy="404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A snake (1) _______ out of a box of bananas and (2) ____ somewhere. When Henry was working, the snake bit him. He (3) _______ the snake on a table and took its photo. When he was trying to find the snake, his hand began to (4) ______ badly. 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609850" y="2068513"/>
            <a:ext cx="1733550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climbed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733800" y="2743200"/>
            <a:ext cx="81915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hid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143000" y="4114800"/>
            <a:ext cx="132715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threw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6096000" y="5410200"/>
            <a:ext cx="104775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hurt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  <p:bldP spid="19460" grpId="0" autoUpdateAnimBg="0"/>
      <p:bldP spid="19461" grpId="0" autoUpdateAnimBg="0"/>
      <p:bldP spid="19462" grpId="0" autoUpdateAnimBg="0"/>
      <p:bldP spid="19463" grpId="0" autoUpdateAnimBg="0"/>
      <p:bldP spid="1946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533400" y="1600200"/>
            <a:ext cx="8077200" cy="338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At the hospital the (5) ______ got worse. The doctors sent the photo to a zoo. After they found out what kind of snake bit him, they gave him the right (6) _________.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85800" y="4267200"/>
            <a:ext cx="193675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medicine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029200" y="1600200"/>
            <a:ext cx="104775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pain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609600"/>
            <a:ext cx="8153400" cy="609600"/>
          </a:xfrm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</a:extLst>
        </p:spPr>
        <p:txBody>
          <a:bodyPr lIns="91440" tIns="45720" rIns="91440" bIns="45720"/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mtClean="0">
                <a:latin typeface="Times New Roman" panose="02020603050405020304" pitchFamily="18" charset="0"/>
              </a:rPr>
              <a:t>   </a:t>
            </a:r>
            <a:r>
              <a:rPr lang="en-US" altLang="zh-CN" b="1" smtClean="0">
                <a:latin typeface="Times New Roman" panose="02020603050405020304" pitchFamily="18" charset="0"/>
              </a:rPr>
              <a:t>climb   hide   hurt   medicine   pain   throw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 autoUpdateAnimBg="0"/>
      <p:bldP spid="20484" grpId="0" autoUpdateAnimBg="0"/>
      <p:bldP spid="2048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533400" y="1828800"/>
            <a:ext cx="8077200" cy="404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1. It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climbed out</a:t>
            </a:r>
            <a:r>
              <a:rPr lang="en-US" altLang="zh-CN" sz="3600" b="1" dirty="0">
                <a:latin typeface="Times New Roman" panose="02020603050405020304" pitchFamily="18" charset="0"/>
              </a:rPr>
              <a:t> and hid somewhere.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climb out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表示“爬出来”。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climb out of …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表示“从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…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爬出来”。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>
                <a:latin typeface="Times New Roman" panose="02020603050405020304" pitchFamily="18" charset="0"/>
              </a:rPr>
              <a:t>e.g. The cat couldn’t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climb out of</a:t>
            </a:r>
            <a:r>
              <a:rPr lang="en-US" altLang="zh-CN" sz="3600" b="1" dirty="0">
                <a:latin typeface="Times New Roman" panose="02020603050405020304" pitchFamily="18" charset="0"/>
              </a:rPr>
              <a:t> the 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           hole. </a:t>
            </a:r>
          </a:p>
          <a:p>
            <a:pPr lvl="1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       </a:t>
            </a:r>
            <a:r>
              <a:rPr lang="zh-CN" altLang="en-US" sz="3600" b="1" dirty="0">
                <a:latin typeface="Times New Roman" panose="02020603050405020304" pitchFamily="18" charset="0"/>
              </a:rPr>
              <a:t>那只猫没法从洞里 爬出来。 </a:t>
            </a:r>
          </a:p>
        </p:txBody>
      </p:sp>
      <p:sp>
        <p:nvSpPr>
          <p:cNvPr id="97283" name="TextBox 5"/>
          <p:cNvSpPr txBox="1">
            <a:spLocks noChangeArrowheads="1"/>
          </p:cNvSpPr>
          <p:nvPr/>
        </p:nvSpPr>
        <p:spPr bwMode="auto">
          <a:xfrm>
            <a:off x="1447800" y="457200"/>
            <a:ext cx="7162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400" b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points</a:t>
            </a:r>
            <a:endParaRPr lang="zh-CN" altLang="en-US" sz="4400" b="1" dirty="0">
              <a:solidFill>
                <a:srgbClr val="99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allAtOnce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28600" y="685800"/>
            <a:ext cx="8610600" cy="536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1325" indent="-4413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2. I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was trying</a:t>
            </a:r>
            <a:r>
              <a:rPr lang="zh-CN" altLang="en-US" sz="3600" b="1" dirty="0">
                <a:latin typeface="Times New Roman" panose="02020603050405020304" pitchFamily="18" charset="0"/>
              </a:rPr>
              <a:t> to </a:t>
            </a:r>
            <a:r>
              <a:rPr lang="zh-CN" altLang="en-US" sz="3600" b="1" dirty="0">
                <a:solidFill>
                  <a:srgbClr val="D60093"/>
                </a:solidFill>
                <a:latin typeface="Times New Roman" panose="02020603050405020304" pitchFamily="18" charset="0"/>
              </a:rPr>
              <a:t>pick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latin typeface="Times New Roman" panose="02020603050405020304" pitchFamily="18" charset="0"/>
              </a:rPr>
              <a:t>it </a:t>
            </a:r>
            <a:r>
              <a:rPr lang="zh-CN" altLang="en-US" sz="3600" b="1" dirty="0">
                <a:solidFill>
                  <a:srgbClr val="D60093"/>
                </a:solidFill>
                <a:latin typeface="Times New Roman" panose="02020603050405020304" pitchFamily="18" charset="0"/>
              </a:rPr>
              <a:t>up</a:t>
            </a:r>
            <a:r>
              <a:rPr lang="zh-CN" altLang="en-US" sz="3600" b="1" dirty="0"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when</a:t>
            </a:r>
            <a:r>
              <a:rPr lang="zh-CN" altLang="en-US" sz="3600" b="1" dirty="0">
                <a:latin typeface="Times New Roman" panose="02020603050405020304" pitchFamily="18" charset="0"/>
              </a:rPr>
              <a:t> it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bit</a:t>
            </a:r>
            <a:r>
              <a:rPr lang="zh-CN" altLang="en-US" sz="3600" b="1" dirty="0">
                <a:latin typeface="Times New Roman" panose="02020603050405020304" pitchFamily="18" charset="0"/>
              </a:rPr>
              <a:t> me again.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be doing …when …表示一个动作正在进行的时候另一个动作突然发生了。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</a:t>
            </a:r>
            <a:r>
              <a:rPr lang="zh-CN" altLang="en-US" sz="3600" b="1" dirty="0">
                <a:solidFill>
                  <a:srgbClr val="D60093"/>
                </a:solidFill>
                <a:latin typeface="Times New Roman" panose="02020603050405020304" pitchFamily="18" charset="0"/>
              </a:rPr>
              <a:t>此句强调“蛇又咬了我一口”这个动作</a:t>
            </a:r>
            <a:r>
              <a:rPr lang="zh-CN" altLang="en-US" sz="3600" b="1" dirty="0">
                <a:latin typeface="Times New Roman" panose="02020603050405020304" pitchFamily="18" charset="0"/>
              </a:rPr>
              <a:t>。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    e.g. They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were working</a:t>
            </a:r>
            <a:r>
              <a:rPr lang="zh-CN" altLang="en-US" sz="3600" b="1" dirty="0">
                <a:latin typeface="Times New Roman" panose="02020603050405020304" pitchFamily="18" charset="0"/>
              </a:rPr>
              <a:t> in the fields 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          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when</a:t>
            </a:r>
            <a:r>
              <a:rPr lang="zh-CN" altLang="en-US" sz="3600" b="1" dirty="0">
                <a:latin typeface="Times New Roman" panose="02020603050405020304" pitchFamily="18" charset="0"/>
              </a:rPr>
              <a:t> it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began</a:t>
            </a:r>
            <a:r>
              <a:rPr lang="zh-CN" altLang="en-US" sz="3600" b="1" dirty="0">
                <a:latin typeface="Times New Roman" panose="02020603050405020304" pitchFamily="18" charset="0"/>
              </a:rPr>
              <a:t> to rain.  他们正在田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           里干活儿，突然下起雨了。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allAtOnce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533400" y="609600"/>
            <a:ext cx="8077200" cy="206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pick sth. up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表示“捡起某物”，代词要放在中间。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pick sb. up 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表示“接某人”。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533400" y="2667000"/>
            <a:ext cx="8077200" cy="34591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e.g. He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picked up</a:t>
            </a: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 his knife and fork.</a:t>
            </a:r>
            <a:b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</a:b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zh-CN" altLang="en-US" sz="3600" b="1">
                <a:latin typeface="Times New Roman" panose="02020603050405020304" pitchFamily="18" charset="0"/>
                <a:ea typeface="宋体" panose="02010600030101010101" pitchFamily="2" charset="-122"/>
              </a:rPr>
              <a:t>他捡起了刀叉</a:t>
            </a:r>
            <a:r>
              <a:rPr lang="zh-CN" altLang="en-US" sz="4000" b="1">
                <a:ea typeface="宋体" panose="02010600030101010101" pitchFamily="2" charset="-122"/>
              </a:rPr>
              <a:t>。</a:t>
            </a:r>
            <a:r>
              <a:rPr lang="zh-CN" altLang="en-US" sz="4000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 </a:t>
            </a:r>
          </a:p>
          <a:p>
            <a:pPr marL="342900" indent="-342900"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3600" b="1">
                <a:latin typeface="Times New Roman" panose="02020603050405020304" pitchFamily="18" charset="0"/>
                <a:ea typeface="宋体" panose="02010600030101010101" pitchFamily="2" charset="-122"/>
              </a:rPr>
              <a:t>      </a:t>
            </a: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The next morning, my mum came to  </a:t>
            </a:r>
          </a:p>
          <a:p>
            <a:pPr marL="342900" indent="-342900"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     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pick me up</a:t>
            </a: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b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</a:b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zh-CN" altLang="en-US" sz="3600" b="1">
                <a:latin typeface="Times New Roman" panose="02020603050405020304" pitchFamily="18" charset="0"/>
                <a:ea typeface="宋体" panose="02010600030101010101" pitchFamily="2" charset="-122"/>
              </a:rPr>
              <a:t>第二天早上</a:t>
            </a: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zh-CN" altLang="en-US" sz="3600" b="1">
                <a:latin typeface="Times New Roman" panose="02020603050405020304" pitchFamily="18" charset="0"/>
                <a:ea typeface="宋体" panose="02010600030101010101" pitchFamily="2" charset="-122"/>
              </a:rPr>
              <a:t>妈妈来接我。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allAtOnce" autoUpdateAnimBg="0"/>
      <p:bldP spid="23555" grpId="0" build="allAtOnce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914400" y="838200"/>
            <a:ext cx="431165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What was she doing?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58838" y="1752600"/>
            <a:ext cx="739775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She was using a mobile phone to call.</a:t>
            </a:r>
          </a:p>
        </p:txBody>
      </p:sp>
      <p:pic>
        <p:nvPicPr>
          <p:cNvPr id="6149" name="Picture 5" descr="2030022491-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24000" y="2882900"/>
            <a:ext cx="5105400" cy="360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28600" y="288925"/>
            <a:ext cx="8458200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3. I threw it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across</a:t>
            </a:r>
            <a:r>
              <a:rPr lang="en-US" altLang="zh-CN" sz="3600" b="1">
                <a:latin typeface="Times New Roman" panose="02020603050405020304" pitchFamily="18" charset="0"/>
              </a:rPr>
              <a:t> the kitchen, and it 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landed on a table.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685800" y="1546225"/>
            <a:ext cx="8153400" cy="493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across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是介词，在本句的意思是“从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的一边到另一边”，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across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还可以表示“对面，穿过”等</a:t>
            </a:r>
            <a:r>
              <a:rPr lang="zh-CN" altLang="en-US" sz="3600" b="1" dirty="0">
                <a:latin typeface="Times New Roman" panose="02020603050405020304" pitchFamily="18" charset="0"/>
              </a:rPr>
              <a:t>。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e.g. The children ran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across</a:t>
            </a:r>
            <a:r>
              <a:rPr lang="en-US" altLang="zh-CN" sz="3600" b="1" dirty="0">
                <a:latin typeface="Times New Roman" panose="02020603050405020304" pitchFamily="18" charset="0"/>
              </a:rPr>
              <a:t> the street in 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       front of our car.  </a:t>
            </a:r>
            <a:r>
              <a:rPr lang="zh-CN" altLang="en-US" sz="3600" b="1" dirty="0">
                <a:latin typeface="Times New Roman" panose="02020603050405020304" pitchFamily="18" charset="0"/>
              </a:rPr>
              <a:t>这些孩子在我们的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       汽车前横冲过马路。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       </a:t>
            </a:r>
            <a:r>
              <a:rPr lang="en-US" altLang="zh-CN" sz="3600" b="1" dirty="0">
                <a:latin typeface="Times New Roman" panose="02020603050405020304" pitchFamily="18" charset="0"/>
              </a:rPr>
              <a:t>My best friend lives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across</a:t>
            </a:r>
            <a:r>
              <a:rPr lang="en-US" altLang="zh-CN" sz="3600" b="1" dirty="0">
                <a:latin typeface="Times New Roman" panose="02020603050405020304" pitchFamily="18" charset="0"/>
              </a:rPr>
              <a:t> the road.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       </a:t>
            </a:r>
            <a:r>
              <a:rPr lang="zh-CN" altLang="en-US" sz="3600" b="1" dirty="0">
                <a:latin typeface="Times New Roman" panose="02020603050405020304" pitchFamily="18" charset="0"/>
              </a:rPr>
              <a:t>我最好的朋友住在马路对面。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79" grpId="0" build="allAtOnce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28600" y="336550"/>
            <a:ext cx="8610600" cy="614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1325" indent="-4413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4.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While</a:t>
            </a:r>
            <a:r>
              <a:rPr lang="en-US" altLang="zh-CN" sz="3600" b="1">
                <a:latin typeface="Times New Roman" panose="02020603050405020304" pitchFamily="18" charset="0"/>
              </a:rPr>
              <a:t> the snake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was lying</a:t>
            </a:r>
            <a:r>
              <a:rPr lang="en-US" altLang="zh-CN" sz="3600" b="1">
                <a:latin typeface="Times New Roman" panose="02020603050405020304" pitchFamily="18" charset="0"/>
              </a:rPr>
              <a:t> on the table, Henry quickly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picked up</a:t>
            </a:r>
            <a:r>
              <a:rPr lang="en-US" altLang="zh-CN" sz="3600" b="1">
                <a:latin typeface="Times New Roman" panose="02020603050405020304" pitchFamily="18" charset="0"/>
              </a:rPr>
              <a:t> his mobile phone and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took a photo</a:t>
            </a:r>
            <a:r>
              <a:rPr lang="en-US" altLang="zh-CN" sz="3600" b="1">
                <a:latin typeface="Times New Roman" panose="02020603050405020304" pitchFamily="18" charset="0"/>
              </a:rPr>
              <a:t> with it.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   while</a:t>
            </a:r>
            <a:r>
              <a:rPr lang="zh-CN" altLang="en-US" sz="3600" b="1">
                <a:latin typeface="Times New Roman" panose="02020603050405020304" pitchFamily="18" charset="0"/>
              </a:rPr>
              <a:t>引导的时间状语从句用进行时。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latin typeface="Times New Roman" panose="02020603050405020304" pitchFamily="18" charset="0"/>
              </a:rPr>
              <a:t>    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当主句的时态是现在时</a:t>
            </a:r>
            <a:r>
              <a:rPr lang="zh-CN" altLang="en-US" sz="3600" b="1">
                <a:latin typeface="Times New Roman" panose="02020603050405020304" pitchFamily="18" charset="0"/>
              </a:rPr>
              <a:t>，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while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引导的从句用现在进行时</a:t>
            </a:r>
            <a:r>
              <a:rPr lang="en-US" altLang="zh-CN" sz="3600" b="1">
                <a:latin typeface="Times New Roman" panose="02020603050405020304" pitchFamily="18" charset="0"/>
              </a:rPr>
              <a:t>; </a:t>
            </a:r>
            <a:r>
              <a:rPr lang="zh-CN" altLang="en-US" sz="3600" b="1">
                <a:latin typeface="Times New Roman" panose="02020603050405020304" pitchFamily="18" charset="0"/>
              </a:rPr>
              <a:t>当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主句的时态是过去时，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while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引导的从句用过去进行时</a:t>
            </a:r>
            <a:r>
              <a:rPr lang="zh-CN" altLang="en-US" sz="3600" b="1">
                <a:latin typeface="Times New Roman" panose="02020603050405020304" pitchFamily="18" charset="0"/>
              </a:rPr>
              <a:t>。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latin typeface="Times New Roman" panose="02020603050405020304" pitchFamily="18" charset="0"/>
              </a:rPr>
              <a:t>    </a:t>
            </a:r>
            <a:r>
              <a:rPr lang="en-US" altLang="zh-CN" sz="3600" b="1">
                <a:latin typeface="Times New Roman" panose="02020603050405020304" pitchFamily="18" charset="0"/>
              </a:rPr>
              <a:t>e.g.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While</a:t>
            </a:r>
            <a:r>
              <a:rPr lang="en-US" altLang="zh-CN" sz="3600" b="1">
                <a:latin typeface="Times New Roman" panose="02020603050405020304" pitchFamily="18" charset="0"/>
              </a:rPr>
              <a:t> the boy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was reading</a:t>
            </a:r>
            <a:r>
              <a:rPr lang="en-US" altLang="zh-CN" sz="3600" b="1">
                <a:latin typeface="Times New Roman" panose="02020603050405020304" pitchFamily="18" charset="0"/>
              </a:rPr>
              <a:t> the book  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       he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found</a:t>
            </a:r>
            <a:r>
              <a:rPr lang="en-US" altLang="zh-CN" sz="3600" b="1">
                <a:latin typeface="Times New Roman" panose="02020603050405020304" pitchFamily="18" charset="0"/>
              </a:rPr>
              <a:t> a secret. </a:t>
            </a:r>
            <a:r>
              <a:rPr lang="zh-CN" altLang="en-US" sz="3600" b="1">
                <a:latin typeface="Times New Roman" panose="02020603050405020304" pitchFamily="18" charset="0"/>
              </a:rPr>
              <a:t>男孩读书的时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latin typeface="Times New Roman" panose="02020603050405020304" pitchFamily="18" charset="0"/>
              </a:rPr>
              <a:t>           侯，他发现了一个秘密。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allAtOnce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81000" y="336550"/>
            <a:ext cx="8458200" cy="553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1325" indent="-4413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5.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As</a:t>
            </a:r>
            <a:r>
              <a:rPr lang="en-US" altLang="zh-CN" sz="3600" b="1">
                <a:latin typeface="Times New Roman" panose="02020603050405020304" pitchFamily="18" charset="0"/>
              </a:rPr>
              <a:t> the doctors were checking him, the pain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get worse</a:t>
            </a:r>
            <a:r>
              <a:rPr lang="en-US" altLang="zh-CN" sz="3600" b="1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句中的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as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表示当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…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的时候，用来引导时间状语从句。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latin typeface="Times New Roman" panose="02020603050405020304" pitchFamily="18" charset="0"/>
              </a:rPr>
              <a:t>   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get worse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表示“变得更糟”。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latin typeface="Times New Roman" panose="02020603050405020304" pitchFamily="18" charset="0"/>
              </a:rPr>
              <a:t>    </a:t>
            </a:r>
            <a:r>
              <a:rPr lang="en-US" altLang="zh-CN" sz="3600" b="1">
                <a:solidFill>
                  <a:srgbClr val="D60093"/>
                </a:solidFill>
                <a:latin typeface="Times New Roman" panose="02020603050405020304" pitchFamily="18" charset="0"/>
              </a:rPr>
              <a:t>worse</a:t>
            </a:r>
            <a:r>
              <a:rPr lang="zh-CN" altLang="en-US" sz="3600" b="1">
                <a:solidFill>
                  <a:srgbClr val="D60093"/>
                </a:solidFill>
                <a:latin typeface="Times New Roman" panose="02020603050405020304" pitchFamily="18" charset="0"/>
              </a:rPr>
              <a:t>是</a:t>
            </a:r>
            <a:r>
              <a:rPr lang="en-US" altLang="zh-CN" sz="3600" b="1">
                <a:solidFill>
                  <a:srgbClr val="D60093"/>
                </a:solidFill>
                <a:latin typeface="Times New Roman" panose="02020603050405020304" pitchFamily="18" charset="0"/>
              </a:rPr>
              <a:t>bad</a:t>
            </a:r>
            <a:r>
              <a:rPr lang="zh-CN" altLang="en-US" sz="3600" b="1">
                <a:solidFill>
                  <a:srgbClr val="D60093"/>
                </a:solidFill>
                <a:latin typeface="Times New Roman" panose="02020603050405020304" pitchFamily="18" charset="0"/>
              </a:rPr>
              <a:t>的比较级，</a:t>
            </a:r>
            <a:r>
              <a:rPr lang="en-US" altLang="zh-CN" sz="3600" b="1">
                <a:solidFill>
                  <a:srgbClr val="D60093"/>
                </a:solidFill>
                <a:latin typeface="Times New Roman" panose="02020603050405020304" pitchFamily="18" charset="0"/>
              </a:rPr>
              <a:t>worst</a:t>
            </a:r>
            <a:r>
              <a:rPr lang="zh-CN" altLang="en-US" sz="3600" b="1">
                <a:solidFill>
                  <a:srgbClr val="D60093"/>
                </a:solidFill>
                <a:latin typeface="Times New Roman" panose="02020603050405020304" pitchFamily="18" charset="0"/>
              </a:rPr>
              <a:t>是最高级。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D60093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600" b="1">
                <a:latin typeface="Times New Roman" panose="02020603050405020304" pitchFamily="18" charset="0"/>
              </a:rPr>
              <a:t>e.g. As time goes by, my memory seems 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       to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get worse</a:t>
            </a:r>
            <a:r>
              <a:rPr lang="en-US" altLang="zh-CN" sz="3600" b="1">
                <a:latin typeface="Times New Roman" panose="02020603050405020304" pitchFamily="18" charset="0"/>
              </a:rPr>
              <a:t>. </a:t>
            </a:r>
            <a:r>
              <a:rPr lang="zh-CN" altLang="en-US" sz="3600" b="1">
                <a:latin typeface="Times New Roman" panose="02020603050405020304" pitchFamily="18" charset="0"/>
              </a:rPr>
              <a:t>随着时间的流逝，我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latin typeface="Times New Roman" panose="02020603050405020304" pitchFamily="18" charset="0"/>
              </a:rPr>
              <a:t>          的记忆力似乎越来越差。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allAtOnce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533400" y="1600200"/>
            <a:ext cx="8229600" cy="190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9750" indent="-539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6. As he was lying there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in great pain</a:t>
            </a:r>
            <a:r>
              <a:rPr lang="en-US" altLang="zh-CN" sz="3600" b="1">
                <a:latin typeface="Times New Roman" panose="02020603050405020304" pitchFamily="18" charset="0"/>
              </a:rPr>
              <a:t>, …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in pain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表示“疼痛”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in great pain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表示“极其疼痛”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609600" y="1066800"/>
            <a:ext cx="8001000" cy="470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214757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tabLst>
                <a:tab pos="214757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tabLst>
                <a:tab pos="214757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tabLst>
                <a:tab pos="214757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tabLst>
                <a:tab pos="214757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57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57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57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57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When you write, make sure you use the correct tense. Underline the time and the verb, and check if they agree. 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</a:rPr>
              <a:t>For example: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I </a:t>
            </a:r>
            <a:r>
              <a:rPr lang="en-US" altLang="zh-CN" sz="3600" b="1" u="sng">
                <a:latin typeface="Times New Roman" panose="02020603050405020304" pitchFamily="18" charset="0"/>
              </a:rPr>
              <a:t>was having</a:t>
            </a:r>
            <a:r>
              <a:rPr lang="en-US" altLang="zh-CN" sz="3600" b="1">
                <a:latin typeface="Times New Roman" panose="02020603050405020304" pitchFamily="18" charset="0"/>
              </a:rPr>
              <a:t> breakfast </a:t>
            </a:r>
            <a:r>
              <a:rPr lang="en-US" altLang="zh-CN" sz="3600" b="1" u="sng">
                <a:latin typeface="Times New Roman" panose="02020603050405020304" pitchFamily="18" charset="0"/>
              </a:rPr>
              <a:t>at seven o’clock yesterday morning</a:t>
            </a:r>
            <a:r>
              <a:rPr lang="en-US" altLang="zh-CN" sz="3600" b="1">
                <a:latin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I </a:t>
            </a:r>
            <a:r>
              <a:rPr lang="en-US" altLang="zh-CN" sz="3600" b="1" u="sng">
                <a:latin typeface="Times New Roman" panose="02020603050405020304" pitchFamily="18" charset="0"/>
              </a:rPr>
              <a:t>took a photo</a:t>
            </a:r>
            <a:r>
              <a:rPr lang="en-US" altLang="zh-CN" sz="3600" b="1">
                <a:latin typeface="Times New Roman" panose="02020603050405020304" pitchFamily="18" charset="0"/>
              </a:rPr>
              <a:t> in the park </a:t>
            </a:r>
            <a:r>
              <a:rPr lang="en-US" altLang="zh-CN" sz="3600" b="1" u="sng">
                <a:latin typeface="Times New Roman" panose="02020603050405020304" pitchFamily="18" charset="0"/>
              </a:rPr>
              <a:t>yesterday</a:t>
            </a:r>
            <a:r>
              <a:rPr lang="en-US" altLang="zh-CN" sz="3600" b="1">
                <a:latin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270125" y="1674813"/>
            <a:ext cx="184150" cy="750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endParaRPr lang="zh-CN" altLang="en-US" sz="36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81000" y="2051050"/>
            <a:ext cx="8458200" cy="404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1325" indent="-4413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1. The girl ____ a kite when I was riding a bike in the ground.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A. flying       B. was flying      C. is flying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2. The car came out suddenly ____ I was walking.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A. so               B. while              C. but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711450" y="2068513"/>
            <a:ext cx="488950" cy="750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477000" y="4049713"/>
            <a:ext cx="457200" cy="750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05478" name="TextBox 6"/>
          <p:cNvSpPr txBox="1">
            <a:spLocks noChangeArrowheads="1"/>
          </p:cNvSpPr>
          <p:nvPr/>
        </p:nvSpPr>
        <p:spPr bwMode="auto">
          <a:xfrm>
            <a:off x="1524000" y="533400"/>
            <a:ext cx="5638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4000" b="1">
                <a:solidFill>
                  <a:srgbClr val="9900FF"/>
                </a:solidFill>
              </a:rPr>
              <a:t>练一练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utoUpdateAnimBg="0"/>
      <p:bldP spid="30724" grpId="0" autoUpdateAnimBg="0"/>
      <p:bldP spid="30725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270125" y="1812925"/>
            <a:ext cx="18415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endParaRPr lang="zh-CN" altLang="en-US" sz="36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609600" y="1111250"/>
            <a:ext cx="8153400" cy="372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1325" indent="-4413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3. The children ran _____ the street to catch the early bus.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A. across         B. cross         C. through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4. The policeman was hurt in _____, so he was sent to hospital at once.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A. pain          B. medicine        C. plate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6705600" y="3016250"/>
            <a:ext cx="550863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4800600" y="1187450"/>
            <a:ext cx="51435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utoUpdateAnimBg="0"/>
      <p:bldP spid="31748" grpId="0" autoUpdateAnimBg="0"/>
      <p:bldP spid="31749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8305800" cy="1447800"/>
          </a:xfrm>
        </p:spPr>
        <p:txBody>
          <a:bodyPr lIns="91440" tIns="45720" rIns="91440" bIns="45720"/>
          <a:lstStyle/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 smtClean="0">
                <a:solidFill>
                  <a:srgbClr val="0000FF"/>
                </a:solidFill>
              </a:rPr>
              <a:t>Write a passage to tell about your experience when you were in danger.</a:t>
            </a:r>
          </a:p>
        </p:txBody>
      </p:sp>
      <p:pic>
        <p:nvPicPr>
          <p:cNvPr id="34820" name="Picture 4" descr="1930000130480013117512671025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62200" y="3016250"/>
            <a:ext cx="3810000" cy="327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4" name="TextBox 4"/>
          <p:cNvSpPr txBox="1">
            <a:spLocks noChangeArrowheads="1"/>
          </p:cNvSpPr>
          <p:nvPr/>
        </p:nvSpPr>
        <p:spPr bwMode="auto">
          <a:xfrm>
            <a:off x="1295400" y="685800"/>
            <a:ext cx="6096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800" b="1" dirty="0">
                <a:solidFill>
                  <a:srgbClr val="FF0000"/>
                </a:solidFill>
              </a:rPr>
              <a:t>Homework</a:t>
            </a:r>
            <a:endParaRPr lang="zh-CN" alt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33400" y="468313"/>
            <a:ext cx="4311650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What was she doing?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81000" y="1143000"/>
            <a:ext cx="813435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She was using a mobile phone to listen to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music.</a:t>
            </a:r>
          </a:p>
        </p:txBody>
      </p:sp>
      <p:pic>
        <p:nvPicPr>
          <p:cNvPr id="7172" name="Picture 4" descr="7571026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590800"/>
            <a:ext cx="4762500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28600" y="838200"/>
            <a:ext cx="413385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What was he doing?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49238" y="1676400"/>
            <a:ext cx="880745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He was using a mobile phone to take photos.</a:t>
            </a:r>
          </a:p>
        </p:txBody>
      </p:sp>
      <p:pic>
        <p:nvPicPr>
          <p:cNvPr id="8196" name="Picture 4" descr="u=738267343,2782289553&amp;fm=11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514600"/>
            <a:ext cx="48768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6858000" y="3108325"/>
            <a:ext cx="1003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000" b="1">
                <a:latin typeface="Times New Roman" panose="02020603050405020304" pitchFamily="18" charset="0"/>
              </a:rPr>
              <a:t>bite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81000" y="5927725"/>
            <a:ext cx="13985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000" b="1">
                <a:latin typeface="Times New Roman" panose="02020603050405020304" pitchFamily="18" charset="0"/>
              </a:rPr>
              <a:t>climb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581400" y="5927725"/>
            <a:ext cx="11160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000" b="1">
                <a:latin typeface="Times New Roman" panose="02020603050405020304" pitchFamily="18" charset="0"/>
              </a:rPr>
              <a:t>hide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7086600" y="6003925"/>
            <a:ext cx="1482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000" b="1">
                <a:latin typeface="Times New Roman" panose="02020603050405020304" pitchFamily="18" charset="0"/>
              </a:rPr>
              <a:t>throw</a:t>
            </a:r>
          </a:p>
        </p:txBody>
      </p:sp>
      <p:pic>
        <p:nvPicPr>
          <p:cNvPr id="9223" name="Picture 7" descr="u=2309328622,1890812143&amp;fm=21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870325"/>
            <a:ext cx="2590800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8" descr="9e95e1eb90530d6a6f9dfbe435b2ce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71800" y="3886200"/>
            <a:ext cx="28956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9" descr="u=595680153,2531523257&amp;fm=23&amp;gp=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19800" y="3794125"/>
            <a:ext cx="29718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61988" y="3168650"/>
            <a:ext cx="11445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000" b="1">
                <a:latin typeface="Times New Roman" panose="02020603050405020304" pitchFamily="18" charset="0"/>
              </a:rPr>
              <a:t>pain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3276600" y="3244850"/>
            <a:ext cx="21320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000" b="1">
                <a:latin typeface="Times New Roman" panose="02020603050405020304" pitchFamily="18" charset="0"/>
              </a:rPr>
              <a:t>medicine</a:t>
            </a:r>
          </a:p>
        </p:txBody>
      </p:sp>
      <p:pic>
        <p:nvPicPr>
          <p:cNvPr id="9228" name="Picture 12" descr="u=3226248004,3975600744&amp;fm=23&amp;gp=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28600" y="1066800"/>
            <a:ext cx="2286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9" name="Picture 13" descr="u=1611418662,3481877016&amp;fm=23&amp;gp=0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352800" y="990600"/>
            <a:ext cx="2057400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0" name="Picture 14" descr="X0V9Q4~(X6_G%EW0WAN(OO0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638800" y="1066800"/>
            <a:ext cx="289560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5006" name="TextBox 14"/>
          <p:cNvSpPr txBox="1">
            <a:spLocks noChangeArrowheads="1"/>
          </p:cNvSpPr>
          <p:nvPr/>
        </p:nvSpPr>
        <p:spPr bwMode="auto">
          <a:xfrm>
            <a:off x="1524000" y="228600"/>
            <a:ext cx="6172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4000" b="1">
                <a:solidFill>
                  <a:srgbClr val="FF0000"/>
                </a:solidFill>
              </a:rPr>
              <a:t>看图学单词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autoUpdateAnimBg="0"/>
      <p:bldP spid="9220" grpId="0" autoUpdateAnimBg="0"/>
      <p:bldP spid="9222" grpId="0" autoUpdateAnimBg="0"/>
      <p:bldP spid="9226" grpId="0" autoUpdateAnimBg="0"/>
      <p:bldP spid="922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076450" y="3702050"/>
            <a:ext cx="1352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fridge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334000" y="3657600"/>
            <a:ext cx="11445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000" b="1">
                <a:latin typeface="Times New Roman" panose="02020603050405020304" pitchFamily="18" charset="0"/>
              </a:rPr>
              <a:t>hurt</a:t>
            </a:r>
          </a:p>
        </p:txBody>
      </p:sp>
      <p:pic>
        <p:nvPicPr>
          <p:cNvPr id="10244" name="Picture 4" descr="u=2649882526,3246198094&amp;fm=23&amp;gp=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24000" y="1066800"/>
            <a:ext cx="2667000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 descr="u=350595013,1119994095&amp;fm=23&amp;gp=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95800" y="1152525"/>
            <a:ext cx="26670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066800" y="1676400"/>
            <a:ext cx="7162800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I can use a mobile phone to call people/play music/take photos…</a:t>
            </a:r>
          </a:p>
        </p:txBody>
      </p:sp>
      <p:pic>
        <p:nvPicPr>
          <p:cNvPr id="11268" name="Picture 4" descr="2030022491-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495800"/>
            <a:ext cx="32004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 descr="7571026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76600" y="3505200"/>
            <a:ext cx="29718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 descr="u=738267343,2782289553&amp;fm=11&amp;gp=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4592638"/>
            <a:ext cx="2895600" cy="226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6" name="TextBox 6"/>
          <p:cNvSpPr txBox="1">
            <a:spLocks noChangeArrowheads="1"/>
          </p:cNvSpPr>
          <p:nvPr/>
        </p:nvSpPr>
        <p:spPr bwMode="auto">
          <a:xfrm>
            <a:off x="1371600" y="457200"/>
            <a:ext cx="6400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in pairs</a:t>
            </a:r>
            <a:endParaRPr lang="zh-CN" alt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 descr="waiyan004"/>
          <p:cNvPicPr>
            <a:picLocks noChangeAspect="1" noChangeArrowheads="1"/>
          </p:cNvPicPr>
          <p:nvPr/>
        </p:nvPicPr>
        <p:blipFill>
          <a:blip r:embed="rId2" cstate="email">
            <a:lum bright="6000"/>
          </a:blip>
          <a:srcRect/>
          <a:stretch>
            <a:fillRect/>
          </a:stretch>
        </p:blipFill>
        <p:spPr bwMode="auto">
          <a:xfrm>
            <a:off x="228600" y="2711450"/>
            <a:ext cx="8596313" cy="292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67" name="TextBox 3"/>
          <p:cNvSpPr txBox="1">
            <a:spLocks noChangeArrowheads="1"/>
          </p:cNvSpPr>
          <p:nvPr/>
        </p:nvSpPr>
        <p:spPr bwMode="auto">
          <a:xfrm>
            <a:off x="914400" y="685800"/>
            <a:ext cx="74676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FF0000"/>
                </a:solidFill>
              </a:rPr>
              <a:t>Look at the picture. Say what is happening.</a:t>
            </a:r>
            <a:endParaRPr lang="zh-CN" altLang="en-US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533400" y="2122488"/>
            <a:ext cx="807720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1. Where did the accident happened?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139825" y="2808288"/>
            <a:ext cx="4422775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In a restaurant.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23875" y="3494088"/>
            <a:ext cx="7400925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2. When did he leave hospital?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066800" y="4179888"/>
            <a:ext cx="3817938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The next day.</a:t>
            </a:r>
          </a:p>
        </p:txBody>
      </p:sp>
      <p:sp>
        <p:nvSpPr>
          <p:cNvPr id="89094" name="TextBox 8"/>
          <p:cNvSpPr txBox="1">
            <a:spLocks noChangeArrowheads="1"/>
          </p:cNvSpPr>
          <p:nvPr/>
        </p:nvSpPr>
        <p:spPr bwMode="auto">
          <a:xfrm>
            <a:off x="457200" y="762000"/>
            <a:ext cx="7467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 and answer questions.</a:t>
            </a:r>
            <a:endParaRPr lang="zh-CN" alt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Unit2课文录音activity3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334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93702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13315" grpId="0" autoUpdateAnimBg="0"/>
      <p:bldP spid="13316" grpId="0" autoUpdateAnimBg="0"/>
      <p:bldP spid="13317" grpId="0" autoUpdateAnimBg="0"/>
      <p:bldP spid="13318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#0001 ballons (main) 13">
      <a:dk1>
        <a:srgbClr val="000000"/>
      </a:dk1>
      <a:lt1>
        <a:srgbClr val="FFFFFF"/>
      </a:lt1>
      <a:dk2>
        <a:srgbClr val="000000"/>
      </a:dk2>
      <a:lt2>
        <a:srgbClr val="FDC51A"/>
      </a:lt2>
      <a:accent1>
        <a:srgbClr val="FF3300"/>
      </a:accent1>
      <a:accent2>
        <a:srgbClr val="99CC00"/>
      </a:accent2>
      <a:accent3>
        <a:srgbClr val="FFFFFF"/>
      </a:accent3>
      <a:accent4>
        <a:srgbClr val="000000"/>
      </a:accent4>
      <a:accent5>
        <a:srgbClr val="FFADAA"/>
      </a:accent5>
      <a:accent6>
        <a:srgbClr val="8AB900"/>
      </a:accent6>
      <a:hlink>
        <a:srgbClr val="FF0066"/>
      </a:hlink>
      <a:folHlink>
        <a:srgbClr val="0085B2"/>
      </a:folHlink>
    </a:clrScheme>
    <a:fontScheme name="#0001 ballons (main)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#0001 ballons (main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#0001 ballons (main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#0001 ballons (main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#0001 ballons (main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#0001 ballons (main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#0001 ballons (main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#0001 ballons (main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#0001 ballons (main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#0001 ballons (main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#0001 ballons (main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#0001 ballons (main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#0001 ballons (main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#0001 ballons (main) 13">
        <a:dk1>
          <a:srgbClr val="000000"/>
        </a:dk1>
        <a:lt1>
          <a:srgbClr val="FFFFFF"/>
        </a:lt1>
        <a:dk2>
          <a:srgbClr val="000000"/>
        </a:dk2>
        <a:lt2>
          <a:srgbClr val="FDC51A"/>
        </a:lt2>
        <a:accent1>
          <a:srgbClr val="FF3300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ADAA"/>
        </a:accent5>
        <a:accent6>
          <a:srgbClr val="8AB900"/>
        </a:accent6>
        <a:hlink>
          <a:srgbClr val="FF0066"/>
        </a:hlink>
        <a:folHlink>
          <a:srgbClr val="0085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1097</Words>
  <Application>Microsoft Office PowerPoint</Application>
  <PresentationFormat>全屏显示(4:3)</PresentationFormat>
  <Paragraphs>134</Paragraphs>
  <Slides>27</Slides>
  <Notes>0</Notes>
  <HiddenSlides>0</HiddenSlides>
  <MMClips>1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4" baseType="lpstr"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2013-07-18T12:49:00Z</dcterms:created>
  <dcterms:modified xsi:type="dcterms:W3CDTF">2023-01-16T23:52:19Z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D4CEB6938DFC43F090E62481C0D850D3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