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3" r:id="rId15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19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18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C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19"/>
        <p:guide orient="horz" pos="600"/>
        <p:guide orient="horz" pos="618"/>
        <p:guide orient="horz" pos="3906"/>
        <p:guide orient="horz" pos="38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946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38707C2-1E41-4159-874B-7C35A3A349D8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048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1E2FC76-146F-493F-AC07-418B782D589E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150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BD95E84-F7A9-472B-9474-DC585A1676A3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253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9CD2A8-F21D-42B0-9568-AFB24207101E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355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33A5013-86BF-446E-9DCD-ABFBF062758F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458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2E162BF-507B-42C4-975B-72EAC7D82BC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2560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69BAB9-0012-49DC-876B-2E3C81871F5D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7ACC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7ACC4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26085" y="2132330"/>
            <a:ext cx="7084695" cy="2824480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ACC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 dirty="0">
                      <a:solidFill>
                        <a:srgbClr val="7ACC4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ACC4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.1.3 </a:t>
                  </a:r>
                  <a:r>
                    <a:rPr lang="zh-CN" altLang="en-US" sz="5400" b="1" dirty="0">
                      <a:solidFill>
                        <a:srgbClr val="7ACC4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亿以内数的写法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ACC4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3" name="流程图: 资料带 12"/>
          <p:cNvSpPr/>
          <p:nvPr/>
        </p:nvSpPr>
        <p:spPr>
          <a:xfrm rot="16200000">
            <a:off x="6654330" y="-822960"/>
            <a:ext cx="8797636" cy="7741920"/>
          </a:xfrm>
          <a:prstGeom prst="flowChartPunchedTape">
            <a:avLst/>
          </a:prstGeom>
          <a:solidFill>
            <a:srgbClr val="7ACC4C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1" t="246"/>
          <a:stretch>
            <a:fillRect/>
          </a:stretch>
        </p:blipFill>
        <p:spPr>
          <a:xfrm>
            <a:off x="7402556" y="1569028"/>
            <a:ext cx="4789444" cy="3954796"/>
          </a:xfrm>
          <a:custGeom>
            <a:avLst/>
            <a:gdLst>
              <a:gd name="connsiteX0" fmla="*/ 988700 w 4789444"/>
              <a:gd name="connsiteY0" fmla="*/ 0 h 3954796"/>
              <a:gd name="connsiteX1" fmla="*/ 3800745 w 4789444"/>
              <a:gd name="connsiteY1" fmla="*/ 0 h 3954796"/>
              <a:gd name="connsiteX2" fmla="*/ 4789444 w 4789444"/>
              <a:gd name="connsiteY2" fmla="*/ 1977398 h 3954796"/>
              <a:gd name="connsiteX3" fmla="*/ 3800745 w 4789444"/>
              <a:gd name="connsiteY3" fmla="*/ 3954796 h 3954796"/>
              <a:gd name="connsiteX4" fmla="*/ 988700 w 4789444"/>
              <a:gd name="connsiteY4" fmla="*/ 3954796 h 3954796"/>
              <a:gd name="connsiteX5" fmla="*/ 0 w 4789444"/>
              <a:gd name="connsiteY5" fmla="*/ 1977398 h 395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444" h="3954796">
                <a:moveTo>
                  <a:pt x="988700" y="0"/>
                </a:moveTo>
                <a:lnTo>
                  <a:pt x="3800745" y="0"/>
                </a:lnTo>
                <a:lnTo>
                  <a:pt x="4789444" y="1977398"/>
                </a:lnTo>
                <a:lnTo>
                  <a:pt x="3800745" y="3954796"/>
                </a:lnTo>
                <a:lnTo>
                  <a:pt x="988700" y="3954796"/>
                </a:lnTo>
                <a:lnTo>
                  <a:pt x="0" y="1977398"/>
                </a:lnTo>
                <a:close/>
              </a:path>
            </a:pathLst>
          </a:custGeom>
        </p:spPr>
      </p:pic>
      <p:cxnSp>
        <p:nvCxnSpPr>
          <p:cNvPr id="29" name="直接连接符 28"/>
          <p:cNvCxnSpPr>
            <a:stCxn id="27" idx="4"/>
            <a:endCxn id="27" idx="1"/>
          </p:cNvCxnSpPr>
          <p:nvPr/>
        </p:nvCxnSpPr>
        <p:spPr>
          <a:xfrm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27" idx="5"/>
            <a:endCxn id="27" idx="2"/>
          </p:cNvCxnSpPr>
          <p:nvPr/>
        </p:nvCxnSpPr>
        <p:spPr>
          <a:xfrm flipH="1"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27" idx="3"/>
            <a:endCxn id="27" idx="0"/>
          </p:cNvCxnSpPr>
          <p:nvPr/>
        </p:nvCxnSpPr>
        <p:spPr>
          <a:xfrm>
            <a:off x="7402556" y="3546426"/>
            <a:ext cx="478944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 txBox="1">
            <a:spLocks noChangeArrowheads="1"/>
          </p:cNvSpPr>
          <p:nvPr/>
        </p:nvSpPr>
        <p:spPr bwMode="auto">
          <a:xfrm>
            <a:off x="579747" y="1065425"/>
            <a:ext cx="69865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写出下面横线上的数。</a:t>
            </a:r>
          </a:p>
        </p:txBody>
      </p:sp>
      <p:pic>
        <p:nvPicPr>
          <p:cNvPr id="11267" name="图片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7" t="53149" r="55725" b="36351"/>
          <a:stretch>
            <a:fillRect/>
          </a:stretch>
        </p:blipFill>
        <p:spPr bwMode="auto">
          <a:xfrm>
            <a:off x="6398418" y="1517863"/>
            <a:ext cx="17399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9" t="53195" r="24493" b="36305"/>
          <a:stretch>
            <a:fillRect/>
          </a:stretch>
        </p:blipFill>
        <p:spPr bwMode="auto">
          <a:xfrm>
            <a:off x="5645149" y="2530631"/>
            <a:ext cx="1824038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图片 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9" t="69534" r="20724" b="17822"/>
          <a:stretch>
            <a:fillRect/>
          </a:stretch>
        </p:blipFill>
        <p:spPr bwMode="auto">
          <a:xfrm>
            <a:off x="6629234" y="4340187"/>
            <a:ext cx="4894650" cy="10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文本框 4"/>
          <p:cNvSpPr txBox="1">
            <a:spLocks noChangeArrowheads="1"/>
          </p:cNvSpPr>
          <p:nvPr/>
        </p:nvSpPr>
        <p:spPr bwMode="auto">
          <a:xfrm>
            <a:off x="579747" y="1710202"/>
            <a:ext cx="65465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正常人的心脏一年大约要跳</a:t>
            </a:r>
            <a:r>
              <a:rPr kumimoji="0" lang="zh-CN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四千二百万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次。</a:t>
            </a:r>
          </a:p>
        </p:txBody>
      </p:sp>
      <p:sp>
        <p:nvSpPr>
          <p:cNvPr id="11271" name="文本框 60"/>
          <p:cNvSpPr txBox="1">
            <a:spLocks noChangeArrowheads="1"/>
          </p:cNvSpPr>
          <p:nvPr/>
        </p:nvSpPr>
        <p:spPr bwMode="auto">
          <a:xfrm>
            <a:off x="579747" y="2666919"/>
            <a:ext cx="776353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地球赤道周长</a:t>
            </a:r>
            <a:r>
              <a:rPr kumimoji="0" lang="zh-CN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四千零七万五千七百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米。</a:t>
            </a:r>
          </a:p>
        </p:txBody>
      </p:sp>
      <p:sp>
        <p:nvSpPr>
          <p:cNvPr id="11272" name="文本框 62"/>
          <p:cNvSpPr txBox="1">
            <a:spLocks noChangeArrowheads="1"/>
          </p:cNvSpPr>
          <p:nvPr/>
        </p:nvSpPr>
        <p:spPr bwMode="auto">
          <a:xfrm>
            <a:off x="545392" y="3782431"/>
            <a:ext cx="1279683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有一头蓝鲸重</a:t>
            </a:r>
            <a:r>
              <a:rPr kumimoji="0" lang="zh-CN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十二万五千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千克，相当于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23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头大象的体重。</a:t>
            </a:r>
          </a:p>
        </p:txBody>
      </p:sp>
      <p:grpSp>
        <p:nvGrpSpPr>
          <p:cNvPr id="2" name="组合 3"/>
          <p:cNvGrpSpPr/>
          <p:nvPr/>
        </p:nvGrpSpPr>
        <p:grpSpPr bwMode="auto">
          <a:xfrm>
            <a:off x="579747" y="2185114"/>
            <a:ext cx="4025900" cy="552450"/>
            <a:chOff x="1048135" y="3421143"/>
            <a:chExt cx="3018990" cy="552423"/>
          </a:xfrm>
        </p:grpSpPr>
        <p:sp>
          <p:nvSpPr>
            <p:cNvPr id="11286" name="文本框 14"/>
            <p:cNvSpPr txBox="1">
              <a:spLocks noChangeArrowheads="1"/>
            </p:cNvSpPr>
            <p:nvPr/>
          </p:nvSpPr>
          <p:spPr bwMode="auto">
            <a:xfrm>
              <a:off x="1048135" y="3421143"/>
              <a:ext cx="3018990" cy="535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写作：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42000000</a:t>
              </a: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3137381" y="3486228"/>
              <a:ext cx="0" cy="487338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4"/>
          <p:cNvGrpSpPr/>
          <p:nvPr/>
        </p:nvGrpSpPr>
        <p:grpSpPr bwMode="auto">
          <a:xfrm>
            <a:off x="579747" y="3224675"/>
            <a:ext cx="3773488" cy="576262"/>
            <a:chOff x="6102923" y="3635546"/>
            <a:chExt cx="2829291" cy="576389"/>
          </a:xfrm>
        </p:grpSpPr>
        <p:sp>
          <p:nvSpPr>
            <p:cNvPr id="11284" name="文本框 16"/>
            <p:cNvSpPr txBox="1">
              <a:spLocks noChangeArrowheads="1"/>
            </p:cNvSpPr>
            <p:nvPr/>
          </p:nvSpPr>
          <p:spPr bwMode="auto">
            <a:xfrm>
              <a:off x="6102923" y="3635546"/>
              <a:ext cx="2829291" cy="535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写作：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40075700</a:t>
              </a: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8037125" y="3724466"/>
              <a:ext cx="0" cy="487469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5"/>
          <p:cNvGrpSpPr/>
          <p:nvPr/>
        </p:nvGrpSpPr>
        <p:grpSpPr bwMode="auto">
          <a:xfrm>
            <a:off x="599467" y="4458412"/>
            <a:ext cx="3621087" cy="541338"/>
            <a:chOff x="3136900" y="6135688"/>
            <a:chExt cx="2716213" cy="540447"/>
          </a:xfrm>
        </p:grpSpPr>
        <p:sp>
          <p:nvSpPr>
            <p:cNvPr id="11282" name="文本框 18"/>
            <p:cNvSpPr txBox="1">
              <a:spLocks noChangeArrowheads="1"/>
            </p:cNvSpPr>
            <p:nvPr/>
          </p:nvSpPr>
          <p:spPr bwMode="auto">
            <a:xfrm>
              <a:off x="3136900" y="6135688"/>
              <a:ext cx="2716213" cy="53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写作：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125000</a:t>
              </a:r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4832598" y="6153122"/>
              <a:ext cx="16671" cy="523013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椭圆 26"/>
          <p:cNvSpPr/>
          <p:nvPr/>
        </p:nvSpPr>
        <p:spPr>
          <a:xfrm>
            <a:off x="5826434" y="1712025"/>
            <a:ext cx="493712" cy="514350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5164930" y="2661112"/>
            <a:ext cx="493713" cy="514350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024324" y="3740112"/>
            <a:ext cx="581323" cy="577850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8" grpId="0" bldLvl="0" animBg="1"/>
      <p:bldP spid="2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1"/>
          <p:cNvSpPr txBox="1">
            <a:spLocks noChangeArrowheads="1"/>
          </p:cNvSpPr>
          <p:nvPr/>
        </p:nvSpPr>
        <p:spPr bwMode="auto">
          <a:xfrm>
            <a:off x="546100" y="1253512"/>
            <a:ext cx="7469188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写出由下面各数组成的数。</a:t>
            </a:r>
            <a:endParaRPr kumimoji="0" lang="zh-CN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1" name="Rectangle 21"/>
          <p:cNvSpPr txBox="1">
            <a:spLocks noChangeArrowheads="1"/>
          </p:cNvSpPr>
          <p:nvPr/>
        </p:nvSpPr>
        <p:spPr bwMode="auto">
          <a:xfrm>
            <a:off x="546100" y="2029007"/>
            <a:ext cx="109728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342900" marR="0" lvl="0" indent="-34290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⑴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个千万、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个十万、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个百</a:t>
            </a:r>
          </a:p>
        </p:txBody>
      </p:sp>
      <p:sp>
        <p:nvSpPr>
          <p:cNvPr id="12292" name="Rectangle 21"/>
          <p:cNvSpPr txBox="1">
            <a:spLocks noChangeArrowheads="1"/>
          </p:cNvSpPr>
          <p:nvPr/>
        </p:nvSpPr>
        <p:spPr bwMode="auto">
          <a:xfrm>
            <a:off x="546100" y="3381546"/>
            <a:ext cx="109728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342900" marR="0" lvl="0" indent="-34290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⑵ 三百万、八十万、六万和三千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92128" y="2800532"/>
            <a:ext cx="2976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40500700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92128" y="4251665"/>
            <a:ext cx="3913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3863000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660400" y="1054100"/>
            <a:ext cx="110347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）一个六位数，它的最高位上的数是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，万位上的数是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，个位上的数是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，其他各位上的数都是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，这个数是（                  ）。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）写六千零四万零五百这个数时，要写（     ）个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）由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个百万、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个万组成的数是（                ）。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）比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80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万少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的数写作（                  ）。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24474" y="2796382"/>
            <a:ext cx="1706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460008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760568" y="3482221"/>
            <a:ext cx="471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024381" y="4195744"/>
            <a:ext cx="1747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7300000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629632" y="4932417"/>
            <a:ext cx="1747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799999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Box 32"/>
          <p:cNvSpPr txBox="1">
            <a:spLocks noChangeArrowheads="1"/>
          </p:cNvSpPr>
          <p:nvPr/>
        </p:nvSpPr>
        <p:spPr bwMode="auto">
          <a:xfrm>
            <a:off x="464354" y="1054100"/>
            <a:ext cx="11264900" cy="394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含有两级的数的写法：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）从高位写起，先写万级。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）哪个数位上一个单位也没有，就在那个数位上写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2.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检验所写的数是否正确的方法：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）把写出的数读一遍，看与题目是否一致。</a:t>
            </a: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）根据最高位判断是几位数，再依次核对。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78155" y="2132330"/>
            <a:ext cx="7032625" cy="2824480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ACC4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 dirty="0">
                      <a:solidFill>
                        <a:srgbClr val="7ACC4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7ACC4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  <p:sp>
        <p:nvSpPr>
          <p:cNvPr id="13" name="流程图: 资料带 12"/>
          <p:cNvSpPr/>
          <p:nvPr/>
        </p:nvSpPr>
        <p:spPr>
          <a:xfrm rot="16200000">
            <a:off x="6654330" y="-822960"/>
            <a:ext cx="8797636" cy="7741920"/>
          </a:xfrm>
          <a:prstGeom prst="flowChartPunchedTape">
            <a:avLst/>
          </a:prstGeom>
          <a:solidFill>
            <a:srgbClr val="7ACC4C"/>
          </a:solidFill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1" t="246"/>
          <a:stretch>
            <a:fillRect/>
          </a:stretch>
        </p:blipFill>
        <p:spPr>
          <a:xfrm>
            <a:off x="7402556" y="1569028"/>
            <a:ext cx="4789444" cy="3954796"/>
          </a:xfrm>
          <a:custGeom>
            <a:avLst/>
            <a:gdLst>
              <a:gd name="connsiteX0" fmla="*/ 988700 w 4789444"/>
              <a:gd name="connsiteY0" fmla="*/ 0 h 3954796"/>
              <a:gd name="connsiteX1" fmla="*/ 3800745 w 4789444"/>
              <a:gd name="connsiteY1" fmla="*/ 0 h 3954796"/>
              <a:gd name="connsiteX2" fmla="*/ 4789444 w 4789444"/>
              <a:gd name="connsiteY2" fmla="*/ 1977398 h 3954796"/>
              <a:gd name="connsiteX3" fmla="*/ 3800745 w 4789444"/>
              <a:gd name="connsiteY3" fmla="*/ 3954796 h 3954796"/>
              <a:gd name="connsiteX4" fmla="*/ 988700 w 4789444"/>
              <a:gd name="connsiteY4" fmla="*/ 3954796 h 3954796"/>
              <a:gd name="connsiteX5" fmla="*/ 0 w 4789444"/>
              <a:gd name="connsiteY5" fmla="*/ 1977398 h 395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444" h="3954796">
                <a:moveTo>
                  <a:pt x="988700" y="0"/>
                </a:moveTo>
                <a:lnTo>
                  <a:pt x="3800745" y="0"/>
                </a:lnTo>
                <a:lnTo>
                  <a:pt x="4789444" y="1977398"/>
                </a:lnTo>
                <a:lnTo>
                  <a:pt x="3800745" y="3954796"/>
                </a:lnTo>
                <a:lnTo>
                  <a:pt x="988700" y="3954796"/>
                </a:lnTo>
                <a:lnTo>
                  <a:pt x="0" y="1977398"/>
                </a:lnTo>
                <a:close/>
              </a:path>
            </a:pathLst>
          </a:custGeom>
        </p:spPr>
      </p:pic>
      <p:cxnSp>
        <p:nvCxnSpPr>
          <p:cNvPr id="29" name="直接连接符 28"/>
          <p:cNvCxnSpPr>
            <a:stCxn id="27" idx="4"/>
            <a:endCxn id="27" idx="1"/>
          </p:cNvCxnSpPr>
          <p:nvPr/>
        </p:nvCxnSpPr>
        <p:spPr>
          <a:xfrm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27" idx="5"/>
            <a:endCxn id="27" idx="2"/>
          </p:cNvCxnSpPr>
          <p:nvPr/>
        </p:nvCxnSpPr>
        <p:spPr>
          <a:xfrm flipH="1">
            <a:off x="8391256" y="1569028"/>
            <a:ext cx="2812045" cy="3954796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27" idx="3"/>
            <a:endCxn id="27" idx="0"/>
          </p:cNvCxnSpPr>
          <p:nvPr/>
        </p:nvCxnSpPr>
        <p:spPr>
          <a:xfrm>
            <a:off x="7402556" y="3546426"/>
            <a:ext cx="478944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21505"/>
          <p:cNvSpPr txBox="1">
            <a:spLocks noChangeArrowheads="1"/>
          </p:cNvSpPr>
          <p:nvPr/>
        </p:nvSpPr>
        <p:spPr bwMode="auto">
          <a:xfrm>
            <a:off x="660400" y="1054100"/>
            <a:ext cx="634019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写出下面各数，并说一说怎样写万以内的数。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八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七十九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六百零二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一千零三十五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8" name="矩形 21507"/>
          <p:cNvSpPr>
            <a:spLocks noChangeArrowheads="1"/>
          </p:cNvSpPr>
          <p:nvPr/>
        </p:nvSpPr>
        <p:spPr bwMode="auto">
          <a:xfrm>
            <a:off x="3796044" y="1688573"/>
            <a:ext cx="1303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21510" name="矩形 21509"/>
          <p:cNvSpPr>
            <a:spLocks noChangeArrowheads="1"/>
          </p:cNvSpPr>
          <p:nvPr/>
        </p:nvSpPr>
        <p:spPr bwMode="auto">
          <a:xfrm>
            <a:off x="3796044" y="2686015"/>
            <a:ext cx="3081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602</a:t>
            </a:r>
          </a:p>
        </p:txBody>
      </p:sp>
      <p:sp>
        <p:nvSpPr>
          <p:cNvPr id="21509" name="矩形 21508"/>
          <p:cNvSpPr>
            <a:spLocks noChangeArrowheads="1"/>
          </p:cNvSpPr>
          <p:nvPr/>
        </p:nvSpPr>
        <p:spPr bwMode="auto">
          <a:xfrm>
            <a:off x="3796044" y="2244786"/>
            <a:ext cx="2260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79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96044" y="3361440"/>
            <a:ext cx="3292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1035</a:t>
            </a:r>
          </a:p>
        </p:txBody>
      </p:sp>
      <p:sp>
        <p:nvSpPr>
          <p:cNvPr id="21507" name="文本框 21506"/>
          <p:cNvSpPr txBox="1">
            <a:spLocks noChangeArrowheads="1"/>
          </p:cNvSpPr>
          <p:nvPr/>
        </p:nvSpPr>
        <p:spPr bwMode="auto">
          <a:xfrm>
            <a:off x="688312" y="3832943"/>
            <a:ext cx="114173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万以内数的写法：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从高位写起，按照数位顺序写。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几千就在千位上写几，几百就在百位上写几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……</a:t>
            </a:r>
          </a:p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中间或末尾哪一位上一个单位也没有，就在那一位上写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/>
      <p:bldP spid="2" grpId="0"/>
      <p:bldP spid="215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42925" y="1147762"/>
            <a:ext cx="10975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在日常生产和生活中，我们经常用到比万大的数。</a:t>
            </a:r>
            <a:endParaRPr kumimoji="0" lang="zh-CN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107" name="Rectangle 21"/>
          <p:cNvSpPr txBox="1">
            <a:spLocks noChangeArrowheads="1"/>
          </p:cNvSpPr>
          <p:nvPr/>
        </p:nvSpPr>
        <p:spPr bwMode="auto">
          <a:xfrm>
            <a:off x="542925" y="1527174"/>
            <a:ext cx="9363077" cy="116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北京大钟寺的永乐大钟的内外共铸了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二十三万零一百八十四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个字。</a:t>
            </a:r>
          </a:p>
        </p:txBody>
      </p:sp>
      <p:grpSp>
        <p:nvGrpSpPr>
          <p:cNvPr id="3" name="组合 6"/>
          <p:cNvGrpSpPr/>
          <p:nvPr/>
        </p:nvGrpSpPr>
        <p:grpSpPr bwMode="auto">
          <a:xfrm>
            <a:off x="3258650" y="3525280"/>
            <a:ext cx="4930757" cy="938212"/>
            <a:chOff x="1835515" y="3012941"/>
            <a:chExt cx="2970332" cy="938252"/>
          </a:xfrm>
        </p:grpSpPr>
        <p:sp>
          <p:nvSpPr>
            <p:cNvPr id="13" name="圆角矩形标注 12"/>
            <p:cNvSpPr/>
            <p:nvPr/>
          </p:nvSpPr>
          <p:spPr>
            <a:xfrm>
              <a:off x="1835515" y="3012941"/>
              <a:ext cx="2916134" cy="938252"/>
            </a:xfrm>
            <a:prstGeom prst="wedgeRoundRectCallout">
              <a:avLst>
                <a:gd name="adj1" fmla="val -56514"/>
                <a:gd name="adj2" fmla="val 32127"/>
                <a:gd name="adj3" fmla="val 16667"/>
              </a:avLst>
            </a:prstGeom>
            <a:noFill/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06" name="文本框 4"/>
            <p:cNvSpPr txBox="1">
              <a:spLocks noChangeArrowheads="1"/>
            </p:cNvSpPr>
            <p:nvPr/>
          </p:nvSpPr>
          <p:spPr bwMode="auto">
            <a:xfrm>
              <a:off x="1835515" y="3251796"/>
              <a:ext cx="2970332" cy="460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二十三万零一百八十四怎么写呢？</a:t>
              </a:r>
            </a:p>
          </p:txBody>
        </p:sp>
      </p:grpSp>
      <p:pic>
        <p:nvPicPr>
          <p:cNvPr id="10247" name="图片 61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7966" y="3671505"/>
            <a:ext cx="1512596" cy="215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21"/>
          <p:cNvSpPr txBox="1">
            <a:spLocks noChangeArrowheads="1"/>
          </p:cNvSpPr>
          <p:nvPr/>
        </p:nvSpPr>
        <p:spPr bwMode="auto">
          <a:xfrm>
            <a:off x="361950" y="926306"/>
            <a:ext cx="9840481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北京大钟寺的永乐大钟的内外共铸了</a:t>
            </a:r>
            <a:r>
              <a:rPr kumimoji="0" lang="zh-CN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二十三万零一百八十四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个字。</a:t>
            </a:r>
          </a:p>
        </p:txBody>
      </p:sp>
      <p:grpSp>
        <p:nvGrpSpPr>
          <p:cNvPr id="3" name="组合 71"/>
          <p:cNvGrpSpPr/>
          <p:nvPr/>
        </p:nvGrpSpPr>
        <p:grpSpPr bwMode="auto">
          <a:xfrm>
            <a:off x="2292350" y="3009949"/>
            <a:ext cx="3937484" cy="1928813"/>
            <a:chOff x="1835695" y="3012940"/>
            <a:chExt cx="1642346" cy="2284573"/>
          </a:xfrm>
        </p:grpSpPr>
        <p:sp>
          <p:nvSpPr>
            <p:cNvPr id="73" name="圆角矩形标注 72"/>
            <p:cNvSpPr/>
            <p:nvPr/>
          </p:nvSpPr>
          <p:spPr>
            <a:xfrm>
              <a:off x="1835695" y="3012940"/>
              <a:ext cx="1640613" cy="2284573"/>
            </a:xfrm>
            <a:prstGeom prst="wedgeRoundRectCallout">
              <a:avLst>
                <a:gd name="adj1" fmla="val -60687"/>
                <a:gd name="adj2" fmla="val 27104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37" name="文本框 4"/>
            <p:cNvSpPr txBox="1">
              <a:spLocks noChangeArrowheads="1"/>
            </p:cNvSpPr>
            <p:nvPr/>
          </p:nvSpPr>
          <p:spPr bwMode="auto">
            <a:xfrm>
              <a:off x="1835695" y="3050515"/>
              <a:ext cx="1642346" cy="1684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r>
                <a:rPr kumimoji="0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先写出数位顺序表，对准数位一位一位地往下写，如果哪一位上一个单位也没有就写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r>
                <a:rPr kumimoji="0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占位。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75" name="Picture 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2431" y="4476750"/>
            <a:ext cx="1341199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75"/>
          <p:cNvGrpSpPr/>
          <p:nvPr/>
        </p:nvGrpSpPr>
        <p:grpSpPr bwMode="auto">
          <a:xfrm>
            <a:off x="6572250" y="3203575"/>
            <a:ext cx="3630181" cy="1782763"/>
            <a:chOff x="1835695" y="3012940"/>
            <a:chExt cx="1538326" cy="2283368"/>
          </a:xfrm>
        </p:grpSpPr>
        <p:sp>
          <p:nvSpPr>
            <p:cNvPr id="77" name="圆角矩形标注 76"/>
            <p:cNvSpPr/>
            <p:nvPr/>
          </p:nvSpPr>
          <p:spPr>
            <a:xfrm>
              <a:off x="1835695" y="3012940"/>
              <a:ext cx="1538326" cy="2283368"/>
            </a:xfrm>
            <a:prstGeom prst="wedgeRoundRectCallout">
              <a:avLst>
                <a:gd name="adj1" fmla="val 53688"/>
                <a:gd name="adj2" fmla="val 36650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35" name="文本框 4"/>
            <p:cNvSpPr txBox="1">
              <a:spLocks noChangeArrowheads="1"/>
            </p:cNvSpPr>
            <p:nvPr/>
          </p:nvSpPr>
          <p:spPr bwMode="auto">
            <a:xfrm>
              <a:off x="1835695" y="3049545"/>
              <a:ext cx="1538326" cy="1821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kumimoji="0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按级写数，先写万级，再写个级，哪一位上一个单位也没有，就在那一位上写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r>
                <a:rPr kumimoji="0" lang="zh-CN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。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8" name="图片 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739" y="4325152"/>
            <a:ext cx="1107237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68"/>
          <p:cNvGrpSpPr/>
          <p:nvPr/>
        </p:nvGrpSpPr>
        <p:grpSpPr bwMode="auto">
          <a:xfrm>
            <a:off x="2549524" y="1897412"/>
            <a:ext cx="2474652" cy="493363"/>
            <a:chOff x="1835695" y="2997065"/>
            <a:chExt cx="1520352" cy="522266"/>
          </a:xfrm>
        </p:grpSpPr>
        <p:sp>
          <p:nvSpPr>
            <p:cNvPr id="70" name="圆角矩形标注 69"/>
            <p:cNvSpPr/>
            <p:nvPr/>
          </p:nvSpPr>
          <p:spPr>
            <a:xfrm>
              <a:off x="1835695" y="3013135"/>
              <a:ext cx="1445786" cy="506196"/>
            </a:xfrm>
            <a:prstGeom prst="wedgeRoundRectCallout">
              <a:avLst>
                <a:gd name="adj1" fmla="val -57137"/>
                <a:gd name="adj2" fmla="val 16062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33" name="文本框 4"/>
            <p:cNvSpPr txBox="1">
              <a:spLocks noChangeArrowheads="1"/>
            </p:cNvSpPr>
            <p:nvPr/>
          </p:nvSpPr>
          <p:spPr bwMode="auto">
            <a:xfrm>
              <a:off x="1835695" y="2997065"/>
              <a:ext cx="1520352" cy="466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你是怎么写的？</a:t>
              </a:r>
            </a:p>
          </p:txBody>
        </p:sp>
      </p:grpSp>
      <p:pic>
        <p:nvPicPr>
          <p:cNvPr id="10247" name="图片 615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739" y="1296170"/>
            <a:ext cx="1618456" cy="23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1"/>
          <p:cNvSpPr txBox="1">
            <a:spLocks noChangeArrowheads="1"/>
          </p:cNvSpPr>
          <p:nvPr/>
        </p:nvSpPr>
        <p:spPr bwMode="auto">
          <a:xfrm>
            <a:off x="660400" y="2976086"/>
            <a:ext cx="74025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二十三万零一百八十四 写作：  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147" name="组合 12"/>
          <p:cNvGrpSpPr/>
          <p:nvPr/>
        </p:nvGrpSpPr>
        <p:grpSpPr bwMode="auto">
          <a:xfrm>
            <a:off x="6697662" y="1266032"/>
            <a:ext cx="4610100" cy="2301875"/>
            <a:chOff x="4650243" y="1196752"/>
            <a:chExt cx="4314371" cy="2443162"/>
          </a:xfrm>
        </p:grpSpPr>
        <p:grpSp>
          <p:nvGrpSpPr>
            <p:cNvPr id="6168" name="组合 73"/>
            <p:cNvGrpSpPr/>
            <p:nvPr/>
          </p:nvGrpSpPr>
          <p:grpSpPr bwMode="auto">
            <a:xfrm>
              <a:off x="4650243" y="1196752"/>
              <a:ext cx="4314371" cy="2443162"/>
              <a:chOff x="2439163" y="1844824"/>
              <a:chExt cx="4313748" cy="2442687"/>
            </a:xfrm>
          </p:grpSpPr>
          <p:sp>
            <p:nvSpPr>
              <p:cNvPr id="6170" name="文本框 74"/>
              <p:cNvSpPr txBox="1">
                <a:spLocks noChangeArrowheads="1"/>
              </p:cNvSpPr>
              <p:nvPr/>
            </p:nvSpPr>
            <p:spPr bwMode="auto">
              <a:xfrm>
                <a:off x="3545179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十万位</a:t>
                </a:r>
              </a:p>
            </p:txBody>
          </p:sp>
          <p:sp>
            <p:nvSpPr>
              <p:cNvPr id="6171" name="文本框 75"/>
              <p:cNvSpPr txBox="1">
                <a:spLocks noChangeArrowheads="1"/>
              </p:cNvSpPr>
              <p:nvPr/>
            </p:nvSpPr>
            <p:spPr bwMode="auto">
              <a:xfrm>
                <a:off x="3007310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百万位</a:t>
                </a:r>
              </a:p>
            </p:txBody>
          </p:sp>
          <p:sp>
            <p:nvSpPr>
              <p:cNvPr id="6172" name="文本框 76"/>
              <p:cNvSpPr txBox="1">
                <a:spLocks noChangeArrowheads="1"/>
              </p:cNvSpPr>
              <p:nvPr/>
            </p:nvSpPr>
            <p:spPr bwMode="auto">
              <a:xfrm>
                <a:off x="2469441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千万位</a:t>
                </a:r>
              </a:p>
            </p:txBody>
          </p:sp>
          <p:sp>
            <p:nvSpPr>
              <p:cNvPr id="6173" name="文本框 77"/>
              <p:cNvSpPr txBox="1">
                <a:spLocks noChangeArrowheads="1"/>
              </p:cNvSpPr>
              <p:nvPr/>
            </p:nvSpPr>
            <p:spPr bwMode="auto">
              <a:xfrm>
                <a:off x="4083045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万位</a:t>
                </a:r>
              </a:p>
            </p:txBody>
          </p:sp>
          <p:sp>
            <p:nvSpPr>
              <p:cNvPr id="6174" name="文本框 78"/>
              <p:cNvSpPr txBox="1">
                <a:spLocks noChangeArrowheads="1"/>
              </p:cNvSpPr>
              <p:nvPr/>
            </p:nvSpPr>
            <p:spPr bwMode="auto">
              <a:xfrm>
                <a:off x="4620914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千位</a:t>
                </a:r>
              </a:p>
            </p:txBody>
          </p:sp>
          <p:sp>
            <p:nvSpPr>
              <p:cNvPr id="6175" name="文本框 79"/>
              <p:cNvSpPr txBox="1">
                <a:spLocks noChangeArrowheads="1"/>
              </p:cNvSpPr>
              <p:nvPr/>
            </p:nvSpPr>
            <p:spPr bwMode="auto">
              <a:xfrm>
                <a:off x="5158783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百位</a:t>
                </a:r>
              </a:p>
            </p:txBody>
          </p:sp>
          <p:sp>
            <p:nvSpPr>
              <p:cNvPr id="6176" name="文本框 80"/>
              <p:cNvSpPr txBox="1">
                <a:spLocks noChangeArrowheads="1"/>
              </p:cNvSpPr>
              <p:nvPr/>
            </p:nvSpPr>
            <p:spPr bwMode="auto">
              <a:xfrm>
                <a:off x="5696653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十位</a:t>
                </a:r>
              </a:p>
            </p:txBody>
          </p:sp>
          <p:sp>
            <p:nvSpPr>
              <p:cNvPr id="6177" name="文本框 81"/>
              <p:cNvSpPr txBox="1">
                <a:spLocks noChangeArrowheads="1"/>
              </p:cNvSpPr>
              <p:nvPr/>
            </p:nvSpPr>
            <p:spPr bwMode="auto">
              <a:xfrm>
                <a:off x="6234525" y="1916829"/>
                <a:ext cx="518385" cy="1366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dist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个位</a:t>
                </a: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4542561" y="1844824"/>
                <a:ext cx="0" cy="2442687"/>
              </a:xfrm>
              <a:prstGeom prst="line">
                <a:avLst/>
              </a:prstGeom>
              <a:ln w="38100">
                <a:solidFill>
                  <a:srgbClr val="00B05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2439163" y="3377821"/>
                <a:ext cx="4313748" cy="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接连接符 9"/>
            <p:cNvCxnSpPr/>
            <p:nvPr/>
          </p:nvCxnSpPr>
          <p:spPr>
            <a:xfrm>
              <a:off x="4702241" y="3284392"/>
              <a:ext cx="4262373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椭圆 27"/>
          <p:cNvSpPr/>
          <p:nvPr/>
        </p:nvSpPr>
        <p:spPr>
          <a:xfrm>
            <a:off x="1917437" y="3078351"/>
            <a:ext cx="381912" cy="4953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56"/>
          <p:cNvGrpSpPr/>
          <p:nvPr/>
        </p:nvGrpSpPr>
        <p:grpSpPr bwMode="auto">
          <a:xfrm>
            <a:off x="2329492" y="1176121"/>
            <a:ext cx="3598863" cy="1347788"/>
            <a:chOff x="1835696" y="2956695"/>
            <a:chExt cx="1695739" cy="1455499"/>
          </a:xfrm>
        </p:grpSpPr>
        <p:sp>
          <p:nvSpPr>
            <p:cNvPr id="58" name="圆角矩形标注 57"/>
            <p:cNvSpPr/>
            <p:nvPr/>
          </p:nvSpPr>
          <p:spPr>
            <a:xfrm>
              <a:off x="1835696" y="3013270"/>
              <a:ext cx="1575309" cy="1398924"/>
            </a:xfrm>
            <a:prstGeom prst="wedgeRoundRectCallout">
              <a:avLst>
                <a:gd name="adj1" fmla="val -61586"/>
                <a:gd name="adj2" fmla="val 14924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7" name="文本框 4"/>
            <p:cNvSpPr txBox="1">
              <a:spLocks noChangeArrowheads="1"/>
            </p:cNvSpPr>
            <p:nvPr/>
          </p:nvSpPr>
          <p:spPr bwMode="auto">
            <a:xfrm>
              <a:off x="1888375" y="2956695"/>
              <a:ext cx="1643060" cy="1056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为什么把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23</a:t>
              </a: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写在万级，而把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184</a:t>
              </a: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写在个级？</a:t>
              </a:r>
            </a:p>
          </p:txBody>
        </p:sp>
      </p:grpSp>
      <p:pic>
        <p:nvPicPr>
          <p:cNvPr id="60" name="Picture 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0025" y="4029165"/>
            <a:ext cx="1341199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60"/>
          <p:cNvGrpSpPr/>
          <p:nvPr/>
        </p:nvGrpSpPr>
        <p:grpSpPr bwMode="auto">
          <a:xfrm>
            <a:off x="2108393" y="3893391"/>
            <a:ext cx="6527800" cy="1422400"/>
            <a:chOff x="1835695" y="3012940"/>
            <a:chExt cx="1538326" cy="1421628"/>
          </a:xfrm>
        </p:grpSpPr>
        <p:sp>
          <p:nvSpPr>
            <p:cNvPr id="62" name="圆角矩形标注 61"/>
            <p:cNvSpPr/>
            <p:nvPr/>
          </p:nvSpPr>
          <p:spPr>
            <a:xfrm>
              <a:off x="1835695" y="3012940"/>
              <a:ext cx="1538326" cy="1421628"/>
            </a:xfrm>
            <a:prstGeom prst="wedgeRoundRectCallout">
              <a:avLst>
                <a:gd name="adj1" fmla="val 55920"/>
                <a:gd name="adj2" fmla="val 7159"/>
                <a:gd name="adj3" fmla="val 16667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5" name="文本框 4"/>
            <p:cNvSpPr txBox="1">
              <a:spLocks noChangeArrowheads="1"/>
            </p:cNvSpPr>
            <p:nvPr/>
          </p:nvSpPr>
          <p:spPr bwMode="auto">
            <a:xfrm>
              <a:off x="1835695" y="3049440"/>
              <a:ext cx="1538326" cy="978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因为有“万”字，说明这个数含有两级，二十三万，那么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23</a:t>
              </a: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就在万级上，</a:t>
              </a: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184</a:t>
              </a: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就在个级。</a:t>
              </a:r>
            </a:p>
          </p:txBody>
        </p:sp>
      </p:grpSp>
      <p:grpSp>
        <p:nvGrpSpPr>
          <p:cNvPr id="6" name="组合 32"/>
          <p:cNvGrpSpPr/>
          <p:nvPr/>
        </p:nvGrpSpPr>
        <p:grpSpPr bwMode="auto">
          <a:xfrm>
            <a:off x="7796212" y="2788445"/>
            <a:ext cx="1023937" cy="471487"/>
            <a:chOff x="5737579" y="5141807"/>
            <a:chExt cx="1082902" cy="478984"/>
          </a:xfrm>
        </p:grpSpPr>
        <p:sp>
          <p:nvSpPr>
            <p:cNvPr id="6162" name="文本框 1"/>
            <p:cNvSpPr txBox="1">
              <a:spLocks noChangeArrowheads="1"/>
            </p:cNvSpPr>
            <p:nvPr/>
          </p:nvSpPr>
          <p:spPr bwMode="auto">
            <a:xfrm>
              <a:off x="5737579" y="5141807"/>
              <a:ext cx="520352" cy="469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3" name="文本框 26"/>
            <p:cNvSpPr txBox="1">
              <a:spLocks noChangeArrowheads="1"/>
            </p:cNvSpPr>
            <p:nvPr/>
          </p:nvSpPr>
          <p:spPr bwMode="auto">
            <a:xfrm>
              <a:off x="6300129" y="5151320"/>
              <a:ext cx="520352" cy="469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39"/>
          <p:cNvGrpSpPr/>
          <p:nvPr/>
        </p:nvGrpSpPr>
        <p:grpSpPr bwMode="auto">
          <a:xfrm>
            <a:off x="9037637" y="2807495"/>
            <a:ext cx="2292350" cy="468312"/>
            <a:chOff x="5736930" y="5151146"/>
            <a:chExt cx="2113645" cy="639285"/>
          </a:xfrm>
        </p:grpSpPr>
        <p:sp>
          <p:nvSpPr>
            <p:cNvPr id="6158" name="文本框 40"/>
            <p:cNvSpPr txBox="1">
              <a:spLocks noChangeArrowheads="1"/>
            </p:cNvSpPr>
            <p:nvPr/>
          </p:nvSpPr>
          <p:spPr bwMode="auto">
            <a:xfrm>
              <a:off x="5736930" y="5151320"/>
              <a:ext cx="520353" cy="62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9" name="文本框 41"/>
            <p:cNvSpPr txBox="1">
              <a:spLocks noChangeArrowheads="1"/>
            </p:cNvSpPr>
            <p:nvPr/>
          </p:nvSpPr>
          <p:spPr bwMode="auto">
            <a:xfrm>
              <a:off x="6300127" y="5151320"/>
              <a:ext cx="520353" cy="62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0" name="文本框 42"/>
            <p:cNvSpPr txBox="1">
              <a:spLocks noChangeArrowheads="1"/>
            </p:cNvSpPr>
            <p:nvPr/>
          </p:nvSpPr>
          <p:spPr bwMode="auto">
            <a:xfrm>
              <a:off x="6809869" y="5160656"/>
              <a:ext cx="520353" cy="62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8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1" name="文本框 43"/>
            <p:cNvSpPr txBox="1">
              <a:spLocks noChangeArrowheads="1"/>
            </p:cNvSpPr>
            <p:nvPr/>
          </p:nvSpPr>
          <p:spPr bwMode="auto">
            <a:xfrm>
              <a:off x="7330222" y="5151146"/>
              <a:ext cx="520353" cy="629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4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0247" name="图片 615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057" y="1228509"/>
            <a:ext cx="1165849" cy="166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圆角矩形标注 4"/>
          <p:cNvSpPr>
            <a:spLocks noChangeArrowheads="1"/>
          </p:cNvSpPr>
          <p:nvPr/>
        </p:nvSpPr>
        <p:spPr bwMode="auto">
          <a:xfrm>
            <a:off x="2549843" y="1468418"/>
            <a:ext cx="8399340" cy="1717675"/>
          </a:xfrm>
          <a:prstGeom prst="wedgeRoundRectCallout">
            <a:avLst>
              <a:gd name="adj1" fmla="val -47620"/>
              <a:gd name="adj2" fmla="val 74444"/>
              <a:gd name="adj3" fmla="val 16667"/>
            </a:avLst>
          </a:prstGeom>
          <a:noFill/>
          <a:ln w="25400">
            <a:solidFill>
              <a:srgbClr val="385D8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先看这个数有几级，这个数有两级，先在万级上写</a:t>
            </a:r>
            <a:r>
              <a:rPr kumimoji="0" lang="zh-CN" alt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，再在个级上写</a:t>
            </a:r>
            <a:r>
              <a:rPr kumimoji="0" lang="zh-CN" altLang="en-US" sz="24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kumimoji="0" lang="zh-CN" altLang="en-US" sz="2400" b="0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</a:p>
        </p:txBody>
      </p:sp>
      <p:sp>
        <p:nvSpPr>
          <p:cNvPr id="24581" name="圆角矩形标注 7"/>
          <p:cNvSpPr>
            <a:spLocks noChangeArrowheads="1"/>
          </p:cNvSpPr>
          <p:nvPr/>
        </p:nvSpPr>
        <p:spPr bwMode="auto">
          <a:xfrm>
            <a:off x="3427731" y="3887788"/>
            <a:ext cx="6254750" cy="1006475"/>
          </a:xfrm>
          <a:prstGeom prst="wedgeRoundRectCallout">
            <a:avLst>
              <a:gd name="adj1" fmla="val 45190"/>
              <a:gd name="adj2" fmla="val 97699"/>
              <a:gd name="adj3" fmla="val 16667"/>
            </a:avLst>
          </a:prstGeom>
          <a:noFill/>
          <a:ln w="25400">
            <a:solidFill>
              <a:srgbClr val="385D8A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千位上一个单位也没有，写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kumimoji="0" lang="zh-CN" altLang="en-US" sz="2400" b="0" i="1" u="sng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4582" name="矩形 24581"/>
          <p:cNvSpPr>
            <a:spLocks noChangeArrowheads="1"/>
          </p:cNvSpPr>
          <p:nvPr/>
        </p:nvSpPr>
        <p:spPr bwMode="auto">
          <a:xfrm>
            <a:off x="9380794" y="186529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23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24583" name="矩形 24582"/>
          <p:cNvSpPr>
            <a:spLocks noChangeArrowheads="1"/>
          </p:cNvSpPr>
          <p:nvPr/>
        </p:nvSpPr>
        <p:spPr bwMode="auto">
          <a:xfrm>
            <a:off x="4124538" y="2382838"/>
            <a:ext cx="112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0184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68" name="图片 6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1566" y="2613819"/>
            <a:ext cx="1107236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1675" y="4476750"/>
            <a:ext cx="1341199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ldLvl="0" animBg="1"/>
      <p:bldP spid="24581" grpId="0" bldLvl="0" animBg="1"/>
      <p:bldP spid="24582" grpId="0"/>
      <p:bldP spid="245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2"/>
          <p:cNvGrpSpPr/>
          <p:nvPr/>
        </p:nvGrpSpPr>
        <p:grpSpPr bwMode="auto">
          <a:xfrm>
            <a:off x="1088788" y="1324765"/>
            <a:ext cx="4700024" cy="1297691"/>
            <a:chOff x="752" y="2029"/>
            <a:chExt cx="6847" cy="2521"/>
          </a:xfrm>
        </p:grpSpPr>
        <p:grpSp>
          <p:nvGrpSpPr>
            <p:cNvPr id="8222" name="组合 106"/>
            <p:cNvGrpSpPr/>
            <p:nvPr/>
          </p:nvGrpSpPr>
          <p:grpSpPr bwMode="auto">
            <a:xfrm>
              <a:off x="2625" y="2029"/>
              <a:ext cx="4974" cy="1159"/>
              <a:chOff x="1819847" y="3012939"/>
              <a:chExt cx="2158832" cy="737258"/>
            </a:xfrm>
          </p:grpSpPr>
          <p:sp>
            <p:nvSpPr>
              <p:cNvPr id="108" name="圆角矩形标注 107"/>
              <p:cNvSpPr/>
              <p:nvPr/>
            </p:nvSpPr>
            <p:spPr>
              <a:xfrm>
                <a:off x="1836179" y="3012939"/>
                <a:ext cx="2025558" cy="737258"/>
              </a:xfrm>
              <a:prstGeom prst="wedgeRoundRectCallout">
                <a:avLst>
                  <a:gd name="adj1" fmla="val -59704"/>
                  <a:gd name="adj2" fmla="val 46304"/>
                  <a:gd name="adj3" fmla="val 16667"/>
                </a:avLst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0" cap="none" spc="0" normalizeH="0" baseline="0" noProof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225" name="文本框 4"/>
              <p:cNvSpPr txBox="1">
                <a:spLocks noChangeArrowheads="1"/>
              </p:cNvSpPr>
              <p:nvPr/>
            </p:nvSpPr>
            <p:spPr bwMode="auto">
              <a:xfrm>
                <a:off x="1819847" y="3039938"/>
                <a:ext cx="2158832" cy="684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你能试着写出下面的数吗？</a:t>
                </a:r>
              </a:p>
            </p:txBody>
          </p:sp>
        </p:grpSp>
        <p:pic>
          <p:nvPicPr>
            <p:cNvPr id="8223" name="图片 615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52" y="2030"/>
              <a:ext cx="1249" cy="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grpSp>
        <p:nvGrpSpPr>
          <p:cNvPr id="88" name="组合 73"/>
          <p:cNvGrpSpPr/>
          <p:nvPr/>
        </p:nvGrpSpPr>
        <p:grpSpPr bwMode="auto">
          <a:xfrm>
            <a:off x="5888038" y="1682750"/>
            <a:ext cx="5416550" cy="4410075"/>
            <a:chOff x="2438216" y="1844824"/>
            <a:chExt cx="4314695" cy="4579271"/>
          </a:xfrm>
        </p:grpSpPr>
        <p:sp>
          <p:nvSpPr>
            <p:cNvPr id="89" name="文本框 74"/>
            <p:cNvSpPr txBox="1">
              <a:spLocks noChangeArrowheads="1"/>
            </p:cNvSpPr>
            <p:nvPr/>
          </p:nvSpPr>
          <p:spPr bwMode="auto">
            <a:xfrm>
              <a:off x="3622263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十万位</a:t>
              </a:r>
            </a:p>
          </p:txBody>
        </p:sp>
        <p:sp>
          <p:nvSpPr>
            <p:cNvPr id="90" name="文本框 75"/>
            <p:cNvSpPr txBox="1">
              <a:spLocks noChangeArrowheads="1"/>
            </p:cNvSpPr>
            <p:nvPr/>
          </p:nvSpPr>
          <p:spPr bwMode="auto">
            <a:xfrm>
              <a:off x="3084393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百万位</a:t>
              </a:r>
            </a:p>
          </p:txBody>
        </p:sp>
        <p:sp>
          <p:nvSpPr>
            <p:cNvPr id="91" name="文本框 76"/>
            <p:cNvSpPr txBox="1">
              <a:spLocks noChangeArrowheads="1"/>
            </p:cNvSpPr>
            <p:nvPr/>
          </p:nvSpPr>
          <p:spPr bwMode="auto">
            <a:xfrm>
              <a:off x="2546524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千万位</a:t>
              </a:r>
            </a:p>
          </p:txBody>
        </p:sp>
        <p:sp>
          <p:nvSpPr>
            <p:cNvPr id="92" name="文本框 77"/>
            <p:cNvSpPr txBox="1">
              <a:spLocks noChangeArrowheads="1"/>
            </p:cNvSpPr>
            <p:nvPr/>
          </p:nvSpPr>
          <p:spPr bwMode="auto">
            <a:xfrm>
              <a:off x="4160132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万位</a:t>
              </a:r>
            </a:p>
          </p:txBody>
        </p:sp>
        <p:sp>
          <p:nvSpPr>
            <p:cNvPr id="93" name="文本框 78"/>
            <p:cNvSpPr txBox="1">
              <a:spLocks noChangeArrowheads="1"/>
            </p:cNvSpPr>
            <p:nvPr/>
          </p:nvSpPr>
          <p:spPr bwMode="auto">
            <a:xfrm>
              <a:off x="4697999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千位</a:t>
              </a:r>
            </a:p>
          </p:txBody>
        </p:sp>
        <p:sp>
          <p:nvSpPr>
            <p:cNvPr id="94" name="文本框 79"/>
            <p:cNvSpPr txBox="1">
              <a:spLocks noChangeArrowheads="1"/>
            </p:cNvSpPr>
            <p:nvPr/>
          </p:nvSpPr>
          <p:spPr bwMode="auto">
            <a:xfrm>
              <a:off x="5235869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百位</a:t>
              </a:r>
            </a:p>
          </p:txBody>
        </p:sp>
        <p:sp>
          <p:nvSpPr>
            <p:cNvPr id="96" name="文本框 80"/>
            <p:cNvSpPr txBox="1">
              <a:spLocks noChangeArrowheads="1"/>
            </p:cNvSpPr>
            <p:nvPr/>
          </p:nvSpPr>
          <p:spPr bwMode="auto">
            <a:xfrm>
              <a:off x="5773738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十位</a:t>
              </a:r>
            </a:p>
          </p:txBody>
        </p:sp>
        <p:sp>
          <p:nvSpPr>
            <p:cNvPr id="97" name="文本框 81"/>
            <p:cNvSpPr txBox="1">
              <a:spLocks noChangeArrowheads="1"/>
            </p:cNvSpPr>
            <p:nvPr/>
          </p:nvSpPr>
          <p:spPr bwMode="auto">
            <a:xfrm>
              <a:off x="6311609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dist" eaLnBrk="0" hangingPunct="0"/>
              <a:r>
                <a: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个位</a:t>
              </a:r>
            </a:p>
          </p:txBody>
        </p:sp>
        <p:cxnSp>
          <p:nvCxnSpPr>
            <p:cNvPr id="98" name="直接连接符 97"/>
            <p:cNvCxnSpPr/>
            <p:nvPr/>
          </p:nvCxnSpPr>
          <p:spPr>
            <a:xfrm>
              <a:off x="4593034" y="1844824"/>
              <a:ext cx="0" cy="4579271"/>
            </a:xfrm>
            <a:prstGeom prst="line">
              <a:avLst/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/>
            <p:nvPr/>
          </p:nvCxnSpPr>
          <p:spPr>
            <a:xfrm>
              <a:off x="2438216" y="3377841"/>
              <a:ext cx="4314695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Rectangle 21"/>
          <p:cNvSpPr txBox="1">
            <a:spLocks noChangeArrowheads="1"/>
          </p:cNvSpPr>
          <p:nvPr/>
        </p:nvSpPr>
        <p:spPr bwMode="auto">
          <a:xfrm>
            <a:off x="-438150" y="3192462"/>
            <a:ext cx="5122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二十三万零一百八十四</a:t>
            </a:r>
          </a:p>
        </p:txBody>
      </p:sp>
      <p:grpSp>
        <p:nvGrpSpPr>
          <p:cNvPr id="101" name="组合 7"/>
          <p:cNvGrpSpPr/>
          <p:nvPr/>
        </p:nvGrpSpPr>
        <p:grpSpPr bwMode="auto">
          <a:xfrm>
            <a:off x="7180263" y="3182937"/>
            <a:ext cx="4232275" cy="471488"/>
            <a:chOff x="5736930" y="2840295"/>
            <a:chExt cx="3232061" cy="426788"/>
          </a:xfrm>
        </p:grpSpPr>
        <p:grpSp>
          <p:nvGrpSpPr>
            <p:cNvPr id="102" name="组合 2"/>
            <p:cNvGrpSpPr/>
            <p:nvPr/>
          </p:nvGrpSpPr>
          <p:grpSpPr bwMode="auto">
            <a:xfrm>
              <a:off x="5736930" y="2849632"/>
              <a:ext cx="1083551" cy="417451"/>
              <a:chOff x="5736930" y="5151320"/>
              <a:chExt cx="1083551" cy="417451"/>
            </a:xfrm>
          </p:grpSpPr>
          <p:sp>
            <p:nvSpPr>
              <p:cNvPr id="109" name="文本框 1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1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10" name="文本框 26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1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3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03" name="组合 39"/>
            <p:cNvGrpSpPr/>
            <p:nvPr/>
          </p:nvGrpSpPr>
          <p:grpSpPr bwMode="auto">
            <a:xfrm>
              <a:off x="6851050" y="2840295"/>
              <a:ext cx="2117941" cy="426788"/>
              <a:chOff x="5736930" y="5151320"/>
              <a:chExt cx="2117941" cy="426788"/>
            </a:xfrm>
          </p:grpSpPr>
          <p:sp>
            <p:nvSpPr>
              <p:cNvPr id="104" name="文本框 40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1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5" name="文本框 41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1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1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6" name="文本框 42"/>
              <p:cNvSpPr txBox="1">
                <a:spLocks noChangeArrowheads="1"/>
              </p:cNvSpPr>
              <p:nvPr/>
            </p:nvSpPr>
            <p:spPr bwMode="auto">
              <a:xfrm>
                <a:off x="6809868" y="5160657"/>
                <a:ext cx="520353" cy="41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8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07" name="文本框 43"/>
              <p:cNvSpPr txBox="1">
                <a:spLocks noChangeArrowheads="1"/>
              </p:cNvSpPr>
              <p:nvPr/>
            </p:nvSpPr>
            <p:spPr bwMode="auto">
              <a:xfrm>
                <a:off x="7334518" y="5160657"/>
                <a:ext cx="520353" cy="417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4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sp>
        <p:nvSpPr>
          <p:cNvPr id="111" name="Rectangle 21"/>
          <p:cNvSpPr txBox="1">
            <a:spLocks noChangeArrowheads="1"/>
          </p:cNvSpPr>
          <p:nvPr/>
        </p:nvSpPr>
        <p:spPr bwMode="auto">
          <a:xfrm>
            <a:off x="23813" y="3762375"/>
            <a:ext cx="466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十万二千三百四十五</a:t>
            </a:r>
          </a:p>
        </p:txBody>
      </p:sp>
      <p:sp>
        <p:nvSpPr>
          <p:cNvPr id="112" name="Rectangle 21"/>
          <p:cNvSpPr txBox="1">
            <a:spLocks noChangeArrowheads="1"/>
          </p:cNvSpPr>
          <p:nvPr/>
        </p:nvSpPr>
        <p:spPr bwMode="auto">
          <a:xfrm>
            <a:off x="1016000" y="4424362"/>
            <a:ext cx="36560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三百零二万六千</a:t>
            </a:r>
          </a:p>
        </p:txBody>
      </p:sp>
      <p:sp>
        <p:nvSpPr>
          <p:cNvPr id="113" name="Rectangle 21"/>
          <p:cNvSpPr txBox="1">
            <a:spLocks noChangeArrowheads="1"/>
          </p:cNvSpPr>
          <p:nvPr/>
        </p:nvSpPr>
        <p:spPr bwMode="auto">
          <a:xfrm>
            <a:off x="23813" y="5072062"/>
            <a:ext cx="4648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二千零四十万零七百</a:t>
            </a:r>
          </a:p>
        </p:txBody>
      </p:sp>
      <p:sp>
        <p:nvSpPr>
          <p:cNvPr id="114" name="Rectangle 21"/>
          <p:cNvSpPr txBox="1">
            <a:spLocks noChangeArrowheads="1"/>
          </p:cNvSpPr>
          <p:nvPr/>
        </p:nvSpPr>
        <p:spPr bwMode="auto">
          <a:xfrm>
            <a:off x="2290763" y="5649912"/>
            <a:ext cx="2381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五万零三    </a:t>
            </a:r>
          </a:p>
        </p:txBody>
      </p:sp>
      <p:cxnSp>
        <p:nvCxnSpPr>
          <p:cNvPr id="115" name="直接连接符 114"/>
          <p:cNvCxnSpPr/>
          <p:nvPr/>
        </p:nvCxnSpPr>
        <p:spPr>
          <a:xfrm>
            <a:off x="5961063" y="3600450"/>
            <a:ext cx="5343525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>
            <a:off x="5943600" y="4216400"/>
            <a:ext cx="5341938" cy="20637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V="1">
            <a:off x="5961063" y="4879975"/>
            <a:ext cx="5324475" cy="1746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5922963" y="5473700"/>
            <a:ext cx="5253037" cy="3810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>
            <a:off x="5922963" y="6092825"/>
            <a:ext cx="5172075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文本框 5"/>
          <p:cNvSpPr txBox="1">
            <a:spLocks noChangeArrowheads="1"/>
          </p:cNvSpPr>
          <p:nvPr/>
        </p:nvSpPr>
        <p:spPr bwMode="auto">
          <a:xfrm>
            <a:off x="4338638" y="5037137"/>
            <a:ext cx="18653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lnSpc>
                <a:spcPct val="150000"/>
              </a:lnSpc>
            </a:pP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写作：</a:t>
            </a:r>
          </a:p>
        </p:txBody>
      </p:sp>
      <p:sp>
        <p:nvSpPr>
          <p:cNvPr id="121" name="文本框 57"/>
          <p:cNvSpPr txBox="1">
            <a:spLocks noChangeArrowheads="1"/>
          </p:cNvSpPr>
          <p:nvPr/>
        </p:nvSpPr>
        <p:spPr bwMode="auto">
          <a:xfrm>
            <a:off x="4383088" y="5556250"/>
            <a:ext cx="18653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lnSpc>
                <a:spcPct val="150000"/>
              </a:lnSpc>
            </a:pP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写作：</a:t>
            </a:r>
          </a:p>
        </p:txBody>
      </p:sp>
      <p:sp>
        <p:nvSpPr>
          <p:cNvPr id="122" name="文本框 58"/>
          <p:cNvSpPr txBox="1">
            <a:spLocks noChangeArrowheads="1"/>
          </p:cNvSpPr>
          <p:nvPr/>
        </p:nvSpPr>
        <p:spPr bwMode="auto">
          <a:xfrm>
            <a:off x="4405313" y="3762375"/>
            <a:ext cx="18637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lnSpc>
                <a:spcPct val="150000"/>
              </a:lnSpc>
            </a:pP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写作：</a:t>
            </a:r>
          </a:p>
        </p:txBody>
      </p:sp>
      <p:sp>
        <p:nvSpPr>
          <p:cNvPr id="123" name="文本框 59"/>
          <p:cNvSpPr txBox="1">
            <a:spLocks noChangeArrowheads="1"/>
          </p:cNvSpPr>
          <p:nvPr/>
        </p:nvSpPr>
        <p:spPr bwMode="auto">
          <a:xfrm>
            <a:off x="4405313" y="4395787"/>
            <a:ext cx="18637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lnSpc>
                <a:spcPct val="150000"/>
              </a:lnSpc>
            </a:pP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写作：</a:t>
            </a:r>
          </a:p>
        </p:txBody>
      </p:sp>
      <p:sp>
        <p:nvSpPr>
          <p:cNvPr id="124" name="文本框 60"/>
          <p:cNvSpPr txBox="1">
            <a:spLocks noChangeArrowheads="1"/>
          </p:cNvSpPr>
          <p:nvPr/>
        </p:nvSpPr>
        <p:spPr bwMode="auto">
          <a:xfrm>
            <a:off x="4405313" y="3152775"/>
            <a:ext cx="18637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0" hangingPunct="0">
              <a:lnSpc>
                <a:spcPct val="150000"/>
              </a:lnSpc>
            </a:pPr>
            <a:r>
              <a: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写作：</a:t>
            </a:r>
          </a:p>
        </p:txBody>
      </p:sp>
      <p:grpSp>
        <p:nvGrpSpPr>
          <p:cNvPr id="125" name="组合 61"/>
          <p:cNvGrpSpPr/>
          <p:nvPr/>
        </p:nvGrpSpPr>
        <p:grpSpPr bwMode="auto">
          <a:xfrm>
            <a:off x="7180263" y="3762375"/>
            <a:ext cx="4306887" cy="471487"/>
            <a:chOff x="5736930" y="2840295"/>
            <a:chExt cx="3232061" cy="471649"/>
          </a:xfrm>
        </p:grpSpPr>
        <p:grpSp>
          <p:nvGrpSpPr>
            <p:cNvPr id="126" name="组合 62"/>
            <p:cNvGrpSpPr/>
            <p:nvPr/>
          </p:nvGrpSpPr>
          <p:grpSpPr bwMode="auto">
            <a:xfrm>
              <a:off x="5736930" y="2849632"/>
              <a:ext cx="1083551" cy="462312"/>
              <a:chOff x="5736930" y="5151320"/>
              <a:chExt cx="1083551" cy="462312"/>
            </a:xfrm>
          </p:grpSpPr>
          <p:sp>
            <p:nvSpPr>
              <p:cNvPr id="132" name="文本框 68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6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1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33" name="文本框 69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6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27" name="组合 63"/>
            <p:cNvGrpSpPr/>
            <p:nvPr/>
          </p:nvGrpSpPr>
          <p:grpSpPr bwMode="auto">
            <a:xfrm>
              <a:off x="6851050" y="2840295"/>
              <a:ext cx="2117941" cy="471649"/>
              <a:chOff x="5736930" y="5151320"/>
              <a:chExt cx="2117941" cy="471649"/>
            </a:xfrm>
          </p:grpSpPr>
          <p:sp>
            <p:nvSpPr>
              <p:cNvPr id="128" name="文本框 64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6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29" name="文本框 65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6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3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30" name="文本框 66"/>
              <p:cNvSpPr txBox="1">
                <a:spLocks noChangeArrowheads="1"/>
              </p:cNvSpPr>
              <p:nvPr/>
            </p:nvSpPr>
            <p:spPr bwMode="auto">
              <a:xfrm>
                <a:off x="6809868" y="5160657"/>
                <a:ext cx="520353" cy="46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4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31" name="文本框 67"/>
              <p:cNvSpPr txBox="1">
                <a:spLocks noChangeArrowheads="1"/>
              </p:cNvSpPr>
              <p:nvPr/>
            </p:nvSpPr>
            <p:spPr bwMode="auto">
              <a:xfrm>
                <a:off x="7334518" y="5160657"/>
                <a:ext cx="520353" cy="46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5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sp>
        <p:nvSpPr>
          <p:cNvPr id="134" name="椭圆 133"/>
          <p:cNvSpPr/>
          <p:nvPr/>
        </p:nvSpPr>
        <p:spPr>
          <a:xfrm>
            <a:off x="1548175" y="3223974"/>
            <a:ext cx="548553" cy="5733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noProof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35" name="椭圆 134"/>
          <p:cNvSpPr/>
          <p:nvPr/>
        </p:nvSpPr>
        <p:spPr>
          <a:xfrm>
            <a:off x="1873758" y="3797300"/>
            <a:ext cx="526554" cy="5468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noProof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36" name="椭圆 135"/>
          <p:cNvSpPr/>
          <p:nvPr/>
        </p:nvSpPr>
        <p:spPr>
          <a:xfrm>
            <a:off x="2522857" y="4502149"/>
            <a:ext cx="490537" cy="4921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noProof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137" name="组合 73"/>
          <p:cNvGrpSpPr/>
          <p:nvPr/>
        </p:nvGrpSpPr>
        <p:grpSpPr bwMode="auto">
          <a:xfrm>
            <a:off x="6596063" y="4389437"/>
            <a:ext cx="4922837" cy="473075"/>
            <a:chOff x="5244117" y="2840295"/>
            <a:chExt cx="3724874" cy="414767"/>
          </a:xfrm>
        </p:grpSpPr>
        <p:grpSp>
          <p:nvGrpSpPr>
            <p:cNvPr id="138" name="组合 74"/>
            <p:cNvGrpSpPr/>
            <p:nvPr/>
          </p:nvGrpSpPr>
          <p:grpSpPr bwMode="auto">
            <a:xfrm>
              <a:off x="5244117" y="2849632"/>
              <a:ext cx="1576364" cy="405430"/>
              <a:chOff x="5244117" y="5151320"/>
              <a:chExt cx="1576364" cy="405430"/>
            </a:xfrm>
          </p:grpSpPr>
          <p:sp>
            <p:nvSpPr>
              <p:cNvPr id="144" name="文本框 80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05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45" name="文本框 81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05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46" name="文本框 82"/>
              <p:cNvSpPr txBox="1">
                <a:spLocks noChangeArrowheads="1"/>
              </p:cNvSpPr>
              <p:nvPr/>
            </p:nvSpPr>
            <p:spPr bwMode="auto">
              <a:xfrm>
                <a:off x="5244117" y="5151320"/>
                <a:ext cx="520353" cy="405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3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39" name="组合 75"/>
            <p:cNvGrpSpPr/>
            <p:nvPr/>
          </p:nvGrpSpPr>
          <p:grpSpPr bwMode="auto">
            <a:xfrm>
              <a:off x="6851050" y="2840295"/>
              <a:ext cx="2117941" cy="414767"/>
              <a:chOff x="5736930" y="5151320"/>
              <a:chExt cx="2117941" cy="414767"/>
            </a:xfrm>
          </p:grpSpPr>
          <p:sp>
            <p:nvSpPr>
              <p:cNvPr id="140" name="文本框 76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05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6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41" name="文本框 77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05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42" name="文本框 78"/>
              <p:cNvSpPr txBox="1">
                <a:spLocks noChangeArrowheads="1"/>
              </p:cNvSpPr>
              <p:nvPr/>
            </p:nvSpPr>
            <p:spPr bwMode="auto">
              <a:xfrm>
                <a:off x="6809868" y="5160657"/>
                <a:ext cx="520353" cy="405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43" name="文本框 79"/>
              <p:cNvSpPr txBox="1">
                <a:spLocks noChangeArrowheads="1"/>
              </p:cNvSpPr>
              <p:nvPr/>
            </p:nvSpPr>
            <p:spPr bwMode="auto">
              <a:xfrm>
                <a:off x="7334518" y="5160657"/>
                <a:ext cx="520353" cy="405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sp>
        <p:nvSpPr>
          <p:cNvPr id="147" name="椭圆 146"/>
          <p:cNvSpPr/>
          <p:nvPr/>
        </p:nvSpPr>
        <p:spPr>
          <a:xfrm>
            <a:off x="1916601" y="5190807"/>
            <a:ext cx="492125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noProof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148" name="组合 84"/>
          <p:cNvGrpSpPr/>
          <p:nvPr/>
        </p:nvGrpSpPr>
        <p:grpSpPr bwMode="auto">
          <a:xfrm>
            <a:off x="5922963" y="5019675"/>
            <a:ext cx="5583237" cy="473075"/>
            <a:chOff x="4660092" y="2838481"/>
            <a:chExt cx="4308899" cy="445234"/>
          </a:xfrm>
        </p:grpSpPr>
        <p:grpSp>
          <p:nvGrpSpPr>
            <p:cNvPr id="149" name="组合 85"/>
            <p:cNvGrpSpPr/>
            <p:nvPr/>
          </p:nvGrpSpPr>
          <p:grpSpPr bwMode="auto">
            <a:xfrm>
              <a:off x="4660092" y="2838481"/>
              <a:ext cx="2160389" cy="445234"/>
              <a:chOff x="4660092" y="5140169"/>
              <a:chExt cx="2160389" cy="445234"/>
            </a:xfrm>
          </p:grpSpPr>
          <p:sp>
            <p:nvSpPr>
              <p:cNvPr id="155" name="文本框 91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3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4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56" name="文本框 92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3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57" name="文本框 93"/>
              <p:cNvSpPr txBox="1">
                <a:spLocks noChangeArrowheads="1"/>
              </p:cNvSpPr>
              <p:nvPr/>
            </p:nvSpPr>
            <p:spPr bwMode="auto">
              <a:xfrm>
                <a:off x="5244117" y="5151320"/>
                <a:ext cx="520353" cy="43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58" name="文本框 105"/>
              <p:cNvSpPr txBox="1">
                <a:spLocks noChangeArrowheads="1"/>
              </p:cNvSpPr>
              <p:nvPr/>
            </p:nvSpPr>
            <p:spPr bwMode="auto">
              <a:xfrm>
                <a:off x="4660092" y="5140169"/>
                <a:ext cx="520353" cy="434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2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150" name="组合 86"/>
            <p:cNvGrpSpPr/>
            <p:nvPr/>
          </p:nvGrpSpPr>
          <p:grpSpPr bwMode="auto">
            <a:xfrm>
              <a:off x="6851050" y="2840295"/>
              <a:ext cx="2117941" cy="443420"/>
              <a:chOff x="5736930" y="5151320"/>
              <a:chExt cx="2117941" cy="443420"/>
            </a:xfrm>
          </p:grpSpPr>
          <p:sp>
            <p:nvSpPr>
              <p:cNvPr id="151" name="文本框 87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3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52" name="文本框 88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3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7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53" name="文本框 89"/>
              <p:cNvSpPr txBox="1">
                <a:spLocks noChangeArrowheads="1"/>
              </p:cNvSpPr>
              <p:nvPr/>
            </p:nvSpPr>
            <p:spPr bwMode="auto">
              <a:xfrm>
                <a:off x="6809868" y="5160657"/>
                <a:ext cx="520353" cy="43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54" name="文本框 90"/>
              <p:cNvSpPr txBox="1">
                <a:spLocks noChangeArrowheads="1"/>
              </p:cNvSpPr>
              <p:nvPr/>
            </p:nvSpPr>
            <p:spPr bwMode="auto">
              <a:xfrm>
                <a:off x="7334518" y="5160657"/>
                <a:ext cx="520353" cy="43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sp>
        <p:nvSpPr>
          <p:cNvPr id="159" name="椭圆 158"/>
          <p:cNvSpPr/>
          <p:nvPr/>
        </p:nvSpPr>
        <p:spPr>
          <a:xfrm>
            <a:off x="3236913" y="5716587"/>
            <a:ext cx="490537" cy="5159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noProof="1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160" name="组合 95"/>
          <p:cNvGrpSpPr/>
          <p:nvPr/>
        </p:nvGrpSpPr>
        <p:grpSpPr bwMode="auto">
          <a:xfrm>
            <a:off x="8005763" y="5576887"/>
            <a:ext cx="3424237" cy="471488"/>
            <a:chOff x="6300128" y="2840295"/>
            <a:chExt cx="2668863" cy="434816"/>
          </a:xfrm>
        </p:grpSpPr>
        <p:sp>
          <p:nvSpPr>
            <p:cNvPr id="161" name="文本框 103"/>
            <p:cNvSpPr txBox="1">
              <a:spLocks noChangeArrowheads="1"/>
            </p:cNvSpPr>
            <p:nvPr/>
          </p:nvSpPr>
          <p:spPr bwMode="auto">
            <a:xfrm>
              <a:off x="6300128" y="2849632"/>
              <a:ext cx="520353" cy="425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0" hangingPunct="0"/>
              <a:r>
                <a:rPr lang="en-US" altLang="zh-CN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5</a:t>
              </a:r>
              <a:endParaRPr lang="zh-CN" altLang="en-US" sz="24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162" name="组合 97"/>
            <p:cNvGrpSpPr/>
            <p:nvPr/>
          </p:nvGrpSpPr>
          <p:grpSpPr bwMode="auto">
            <a:xfrm>
              <a:off x="6851050" y="2840295"/>
              <a:ext cx="2117941" cy="434816"/>
              <a:chOff x="5736930" y="5151320"/>
              <a:chExt cx="2117941" cy="434816"/>
            </a:xfrm>
          </p:grpSpPr>
          <p:sp>
            <p:nvSpPr>
              <p:cNvPr id="163" name="文本框 98"/>
              <p:cNvSpPr txBox="1">
                <a:spLocks noChangeArrowheads="1"/>
              </p:cNvSpPr>
              <p:nvPr/>
            </p:nvSpPr>
            <p:spPr bwMode="auto">
              <a:xfrm>
                <a:off x="5736930" y="5151320"/>
                <a:ext cx="520353" cy="4254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64" name="文本框 99"/>
              <p:cNvSpPr txBox="1">
                <a:spLocks noChangeArrowheads="1"/>
              </p:cNvSpPr>
              <p:nvPr/>
            </p:nvSpPr>
            <p:spPr bwMode="auto">
              <a:xfrm>
                <a:off x="6300128" y="5151320"/>
                <a:ext cx="520353" cy="4254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65" name="文本框 100"/>
              <p:cNvSpPr txBox="1">
                <a:spLocks noChangeArrowheads="1"/>
              </p:cNvSpPr>
              <p:nvPr/>
            </p:nvSpPr>
            <p:spPr bwMode="auto">
              <a:xfrm>
                <a:off x="6809868" y="5160657"/>
                <a:ext cx="520353" cy="4254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0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166" name="文本框 101"/>
              <p:cNvSpPr txBox="1">
                <a:spLocks noChangeArrowheads="1"/>
              </p:cNvSpPr>
              <p:nvPr/>
            </p:nvSpPr>
            <p:spPr bwMode="auto">
              <a:xfrm>
                <a:off x="7334518" y="5160657"/>
                <a:ext cx="520353" cy="4254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0" hangingPunct="0"/>
                <a:r>
                  <a:rPr lang="en-US" altLang="zh-CN" sz="2400"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3</a:t>
                </a:r>
                <a:endParaRPr lang="zh-CN" altLang="en-US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bldLvl="0" animBg="1"/>
      <p:bldP spid="136" grpId="0" bldLvl="0" animBg="1"/>
      <p:bldP spid="147" grpId="0" bldLvl="0" animBg="1"/>
      <p:bldP spid="15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文本框 15"/>
          <p:cNvSpPr txBox="1">
            <a:spLocks noChangeArrowheads="1"/>
          </p:cNvSpPr>
          <p:nvPr/>
        </p:nvSpPr>
        <p:spPr bwMode="auto">
          <a:xfrm>
            <a:off x="482600" y="2919809"/>
            <a:ext cx="1181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⒈ 先写＿＿＿级，再写＿＿＿级；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⒉ 哪个数位上一个单位也没有，就在那个数位上写＿＿。</a:t>
            </a:r>
          </a:p>
        </p:txBody>
      </p:sp>
      <p:sp>
        <p:nvSpPr>
          <p:cNvPr id="110" name="文本框 109"/>
          <p:cNvSpPr txBox="1">
            <a:spLocks noChangeArrowheads="1"/>
          </p:cNvSpPr>
          <p:nvPr/>
        </p:nvSpPr>
        <p:spPr bwMode="auto">
          <a:xfrm>
            <a:off x="7658100" y="3860817"/>
            <a:ext cx="795338" cy="50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1" name="文本框 110"/>
          <p:cNvSpPr txBox="1">
            <a:spLocks noChangeArrowheads="1"/>
          </p:cNvSpPr>
          <p:nvPr/>
        </p:nvSpPr>
        <p:spPr bwMode="auto">
          <a:xfrm>
            <a:off x="1917700" y="3129552"/>
            <a:ext cx="795338" cy="50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112" name="文本框 111"/>
          <p:cNvSpPr txBox="1">
            <a:spLocks noChangeArrowheads="1"/>
          </p:cNvSpPr>
          <p:nvPr/>
        </p:nvSpPr>
        <p:spPr bwMode="auto">
          <a:xfrm>
            <a:off x="4124758" y="3100624"/>
            <a:ext cx="798513" cy="50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</a:p>
        </p:txBody>
      </p:sp>
      <p:grpSp>
        <p:nvGrpSpPr>
          <p:cNvPr id="3" name="组合 3"/>
          <p:cNvGrpSpPr/>
          <p:nvPr/>
        </p:nvGrpSpPr>
        <p:grpSpPr bwMode="auto">
          <a:xfrm>
            <a:off x="2539024" y="1187410"/>
            <a:ext cx="7030400" cy="1600200"/>
            <a:chOff x="2351" y="2868"/>
            <a:chExt cx="8304" cy="2520"/>
          </a:xfrm>
        </p:grpSpPr>
        <p:grpSp>
          <p:nvGrpSpPr>
            <p:cNvPr id="9226" name="组合 106"/>
            <p:cNvGrpSpPr/>
            <p:nvPr/>
          </p:nvGrpSpPr>
          <p:grpSpPr bwMode="auto">
            <a:xfrm>
              <a:off x="4652" y="3262"/>
              <a:ext cx="6003" cy="1000"/>
              <a:chOff x="2087941" y="2879593"/>
              <a:chExt cx="2395180" cy="635229"/>
            </a:xfrm>
          </p:grpSpPr>
          <p:sp>
            <p:nvSpPr>
              <p:cNvPr id="108" name="圆角矩形标注 107"/>
              <p:cNvSpPr/>
              <p:nvPr/>
            </p:nvSpPr>
            <p:spPr>
              <a:xfrm>
                <a:off x="2087941" y="2879593"/>
                <a:ext cx="1557859" cy="635229"/>
              </a:xfrm>
              <a:prstGeom prst="wedgeRoundRectCallout">
                <a:avLst>
                  <a:gd name="adj1" fmla="val -60085"/>
                  <a:gd name="adj2" fmla="val 34536"/>
                  <a:gd name="adj3" fmla="val 16667"/>
                </a:avLst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29" name="文本框 4"/>
              <p:cNvSpPr txBox="1">
                <a:spLocks noChangeArrowheads="1"/>
              </p:cNvSpPr>
              <p:nvPr/>
            </p:nvSpPr>
            <p:spPr bwMode="auto">
              <a:xfrm>
                <a:off x="2087941" y="2944823"/>
                <a:ext cx="2395180" cy="4602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含有两级的数怎么写？</a:t>
                </a:r>
              </a:p>
            </p:txBody>
          </p:sp>
        </p:grpSp>
        <p:pic>
          <p:nvPicPr>
            <p:cNvPr id="9227" name="图片 615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351" y="2868"/>
              <a:ext cx="1250" cy="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73"/>
          <p:cNvGrpSpPr/>
          <p:nvPr/>
        </p:nvGrpSpPr>
        <p:grpSpPr bwMode="auto">
          <a:xfrm>
            <a:off x="5600700" y="1762143"/>
            <a:ext cx="5416550" cy="4410075"/>
            <a:chOff x="2438216" y="1844824"/>
            <a:chExt cx="4314695" cy="4579271"/>
          </a:xfrm>
        </p:grpSpPr>
        <p:sp>
          <p:nvSpPr>
            <p:cNvPr id="10263" name="文本框 74"/>
            <p:cNvSpPr txBox="1">
              <a:spLocks noChangeArrowheads="1"/>
            </p:cNvSpPr>
            <p:nvPr/>
          </p:nvSpPr>
          <p:spPr bwMode="auto">
            <a:xfrm>
              <a:off x="3622263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十万位</a:t>
              </a:r>
            </a:p>
          </p:txBody>
        </p:sp>
        <p:sp>
          <p:nvSpPr>
            <p:cNvPr id="10264" name="文本框 75"/>
            <p:cNvSpPr txBox="1">
              <a:spLocks noChangeArrowheads="1"/>
            </p:cNvSpPr>
            <p:nvPr/>
          </p:nvSpPr>
          <p:spPr bwMode="auto">
            <a:xfrm>
              <a:off x="3084393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百万位</a:t>
              </a:r>
            </a:p>
          </p:txBody>
        </p:sp>
        <p:sp>
          <p:nvSpPr>
            <p:cNvPr id="10265" name="文本框 76"/>
            <p:cNvSpPr txBox="1">
              <a:spLocks noChangeArrowheads="1"/>
            </p:cNvSpPr>
            <p:nvPr/>
          </p:nvSpPr>
          <p:spPr bwMode="auto">
            <a:xfrm>
              <a:off x="2546524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千万位</a:t>
              </a:r>
            </a:p>
          </p:txBody>
        </p:sp>
        <p:sp>
          <p:nvSpPr>
            <p:cNvPr id="10266" name="文本框 77"/>
            <p:cNvSpPr txBox="1">
              <a:spLocks noChangeArrowheads="1"/>
            </p:cNvSpPr>
            <p:nvPr/>
          </p:nvSpPr>
          <p:spPr bwMode="auto">
            <a:xfrm>
              <a:off x="4160132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万位</a:t>
              </a:r>
            </a:p>
          </p:txBody>
        </p:sp>
        <p:sp>
          <p:nvSpPr>
            <p:cNvPr id="10267" name="文本框 78"/>
            <p:cNvSpPr txBox="1">
              <a:spLocks noChangeArrowheads="1"/>
            </p:cNvSpPr>
            <p:nvPr/>
          </p:nvSpPr>
          <p:spPr bwMode="auto">
            <a:xfrm>
              <a:off x="4697999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千位</a:t>
              </a:r>
            </a:p>
          </p:txBody>
        </p:sp>
        <p:sp>
          <p:nvSpPr>
            <p:cNvPr id="10268" name="文本框 79"/>
            <p:cNvSpPr txBox="1">
              <a:spLocks noChangeArrowheads="1"/>
            </p:cNvSpPr>
            <p:nvPr/>
          </p:nvSpPr>
          <p:spPr bwMode="auto">
            <a:xfrm>
              <a:off x="5235869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百位</a:t>
              </a:r>
            </a:p>
          </p:txBody>
        </p:sp>
        <p:sp>
          <p:nvSpPr>
            <p:cNvPr id="10269" name="文本框 80"/>
            <p:cNvSpPr txBox="1">
              <a:spLocks noChangeArrowheads="1"/>
            </p:cNvSpPr>
            <p:nvPr/>
          </p:nvSpPr>
          <p:spPr bwMode="auto">
            <a:xfrm>
              <a:off x="5773738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0270" name="文本框 81"/>
            <p:cNvSpPr txBox="1">
              <a:spLocks noChangeArrowheads="1"/>
            </p:cNvSpPr>
            <p:nvPr/>
          </p:nvSpPr>
          <p:spPr bwMode="auto">
            <a:xfrm>
              <a:off x="6311609" y="1916829"/>
              <a:ext cx="441302" cy="1366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dist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4593034" y="1844824"/>
              <a:ext cx="0" cy="4579271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438216" y="3377841"/>
              <a:ext cx="4314695" cy="0"/>
            </a:xfrm>
            <a:prstGeom prst="line">
              <a:avLst/>
            </a:prstGeom>
            <a:noFill/>
            <a:ln w="57150" cap="flat" cmpd="sng" algn="ctr">
              <a:solidFill>
                <a:srgbClr val="00B05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3" name="文本框 1"/>
          <p:cNvSpPr txBox="1">
            <a:spLocks noChangeArrowheads="1"/>
          </p:cNvSpPr>
          <p:nvPr/>
        </p:nvSpPr>
        <p:spPr bwMode="auto">
          <a:xfrm>
            <a:off x="728879" y="1212346"/>
            <a:ext cx="6022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用学到的方法写出下列各数。</a:t>
            </a:r>
          </a:p>
        </p:txBody>
      </p:sp>
      <p:cxnSp>
        <p:nvCxnSpPr>
          <p:cNvPr id="53" name="直接连接符 52"/>
          <p:cNvCxnSpPr/>
          <p:nvPr/>
        </p:nvCxnSpPr>
        <p:spPr>
          <a:xfrm>
            <a:off x="5673725" y="3679843"/>
            <a:ext cx="5343525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5600700" y="4159268"/>
            <a:ext cx="5345112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5673725" y="4668855"/>
            <a:ext cx="5343525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789612" y="5189555"/>
            <a:ext cx="5345113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43050" y="3328988"/>
            <a:ext cx="3930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四千零八万六千二百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543050" y="3873500"/>
            <a:ext cx="4614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三十五万八千二百五十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543050" y="4391025"/>
            <a:ext cx="3505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六万零一百二十三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543050" y="5003800"/>
            <a:ext cx="3930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十四万两千九百五十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884862" y="3219468"/>
            <a:ext cx="546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4     0       0      8     6       2      0      0  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411893" y="3717148"/>
            <a:ext cx="5372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  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3   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5     8       2      5      0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356196" y="4214827"/>
            <a:ext cx="4181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6     0       1      2      3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688892" y="4796517"/>
            <a:ext cx="487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1      4     2       9      5      0</a:t>
            </a:r>
          </a:p>
        </p:txBody>
      </p:sp>
      <p:sp>
        <p:nvSpPr>
          <p:cNvPr id="16" name="椭圆 15"/>
          <p:cNvSpPr/>
          <p:nvPr/>
        </p:nvSpPr>
        <p:spPr>
          <a:xfrm>
            <a:off x="3160658" y="3231244"/>
            <a:ext cx="589528" cy="5851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864468" y="3753806"/>
            <a:ext cx="607734" cy="640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195533" y="4418012"/>
            <a:ext cx="381000" cy="3857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2529721" y="4896053"/>
            <a:ext cx="652958" cy="5870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1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 bldLvl="0" animBg="1"/>
      <p:bldP spid="17" grpId="0" bldLvl="0" animBg="1"/>
      <p:bldP spid="18" grpId="0" bldLvl="0" animBg="1"/>
      <p:bldP spid="19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862</Words>
  <Application>Microsoft Office PowerPoint</Application>
  <PresentationFormat>宽屏</PresentationFormat>
  <Paragraphs>178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2020-07-02T02:15:00Z</dcterms:created>
  <dcterms:modified xsi:type="dcterms:W3CDTF">2023-01-16T23:52:36Z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8F4612B03D0947238ACA0E34F9FD7E6F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