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6" r:id="rId3"/>
    <p:sldId id="285" r:id="rId4"/>
    <p:sldId id="267" r:id="rId5"/>
    <p:sldId id="269" r:id="rId6"/>
    <p:sldId id="271" r:id="rId7"/>
    <p:sldId id="286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3">
          <p15:clr>
            <a:srgbClr val="A4A3A4"/>
          </p15:clr>
        </p15:guide>
        <p15:guide id="2" pos="29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3"/>
        <p:guide pos="295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25094-2937-44B9-9820-BBDCA8E27F1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7BF01-97EC-4644-B309-902A73AE89A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7BF01-97EC-4644-B309-902A73AE89A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marL="0" indent="0" algn="ctr">
              <a:defRPr sz="4000" b="1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090613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单击此处编辑母版副标题样式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MS PGothic" panose="020B0600070205080204" pitchFamily="34" charset="-128"/>
              </a:rPr>
              <a:t>第二级</a:t>
            </a:r>
          </a:p>
          <a:p>
            <a:pPr lvl="2"/>
            <a:r>
              <a:rPr lang="zh-CN" altLang="en-US" smtClean="0">
                <a:sym typeface="MS PGothic" panose="020B0600070205080204" pitchFamily="34" charset="-128"/>
              </a:rPr>
              <a:t>第三级</a:t>
            </a:r>
          </a:p>
          <a:p>
            <a:pPr lvl="3"/>
            <a:r>
              <a:rPr lang="zh-CN" altLang="en-US" smtClean="0">
                <a:sym typeface="MS PGothic" panose="020B0600070205080204" pitchFamily="34" charset="-128"/>
              </a:rPr>
              <a:t>第四级</a:t>
            </a:r>
          </a:p>
          <a:p>
            <a:pPr lvl="4"/>
            <a:r>
              <a:rPr lang="zh-CN" altLang="en-US" smtClean="0">
                <a:sym typeface="MS PGothic" panose="020B0600070205080204" pitchFamily="34" charset="-128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2pPr>
      <a:lvl3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3pPr>
      <a:lvl4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4pPr>
      <a:lvl5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5pPr>
      <a:lvl6pPr marL="13716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6pPr>
      <a:lvl7pPr marL="18288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7pPr>
      <a:lvl8pPr marL="22860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8pPr>
      <a:lvl9pPr marL="27432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197031"/>
            <a:ext cx="9144000" cy="1905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Lesson 26</a:t>
            </a:r>
            <a:r>
              <a:rPr lang="en-US" altLang="zh-CN" sz="4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4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44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Keep the Candle Burning</a:t>
            </a:r>
            <a:endParaRPr lang="zh-CN" altLang="en-US" sz="4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24754" y="472498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Think About It!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495800"/>
          </a:xfrm>
        </p:spPr>
        <p:txBody>
          <a:bodyPr/>
          <a:lstStyle/>
          <a:p>
            <a:pPr eaLnBrk="1" hangingPunct="1"/>
            <a:r>
              <a:rPr lang="en-US" dirty="0"/>
              <a:t>1. Do you like doing science experiments? Why or why not?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2.What will happen if you put a jar upside down over a burning candle?</a:t>
            </a:r>
            <a:endParaRPr lang="zh-CN" alt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afdfd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27313" y="0"/>
            <a:ext cx="424656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844024" y="531812"/>
            <a:ext cx="3025775" cy="568325"/>
          </a:xfrm>
        </p:spPr>
        <p:txBody>
          <a:bodyPr/>
          <a:lstStyle/>
          <a:p>
            <a:pPr eaLnBrk="1" hangingPunct="1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New words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116048" y="2349015"/>
            <a:ext cx="6840538" cy="3816350"/>
          </a:xfrm>
        </p:spPr>
        <p:txBody>
          <a:bodyPr/>
          <a:lstStyle/>
          <a:p>
            <a:pPr eaLnBrk="1" hangingPunct="1"/>
            <a:r>
              <a:rPr lang="en-US" b="1" dirty="0"/>
              <a:t>match n. </a:t>
            </a:r>
            <a:r>
              <a:rPr lang="zh-CN" altLang="en-US" b="1" dirty="0"/>
              <a:t>火柴</a:t>
            </a:r>
          </a:p>
          <a:p>
            <a:pPr eaLnBrk="1" hangingPunct="1"/>
            <a:r>
              <a:rPr lang="en-US" b="1" dirty="0"/>
              <a:t>holder n. </a:t>
            </a:r>
            <a:r>
              <a:rPr lang="zh-CN" altLang="en-US" b="1" dirty="0"/>
              <a:t>支撑者</a:t>
            </a:r>
          </a:p>
          <a:p>
            <a:pPr eaLnBrk="1" hangingPunct="1"/>
            <a:r>
              <a:rPr lang="en-US" b="1" dirty="0"/>
              <a:t>shallow adj. </a:t>
            </a:r>
            <a:r>
              <a:rPr lang="zh-CN" altLang="en-US" b="1" dirty="0"/>
              <a:t>浅的</a:t>
            </a:r>
            <a:r>
              <a:rPr lang="en-US" b="1" dirty="0"/>
              <a:t> </a:t>
            </a:r>
            <a:endParaRPr lang="zh-CN" altLang="en-US" b="1" dirty="0"/>
          </a:p>
          <a:p>
            <a:pPr eaLnBrk="1" hangingPunct="1"/>
            <a:r>
              <a:rPr lang="en-US" b="1" dirty="0"/>
              <a:t>lighter n. </a:t>
            </a:r>
            <a:r>
              <a:rPr lang="zh-CN" altLang="en-US" b="1" dirty="0"/>
              <a:t>打火机</a:t>
            </a:r>
            <a:r>
              <a:rPr lang="en-US" b="1" dirty="0"/>
              <a:t> </a:t>
            </a:r>
            <a:endParaRPr lang="zh-CN" altLang="en-US" b="1" dirty="0"/>
          </a:p>
          <a:p>
            <a:pPr eaLnBrk="1" hangingPunct="1"/>
            <a:r>
              <a:rPr lang="en-US" b="1" dirty="0"/>
              <a:t>examine v. </a:t>
            </a:r>
            <a:r>
              <a:rPr lang="zh-CN" altLang="en-US" b="1" dirty="0"/>
              <a:t>检查</a:t>
            </a:r>
          </a:p>
          <a:p>
            <a:pPr eaLnBrk="1" hangingPunct="1"/>
            <a:r>
              <a:rPr lang="en-US" b="1" dirty="0"/>
              <a:t>oxygen n. </a:t>
            </a:r>
            <a:r>
              <a:rPr lang="zh-CN" altLang="en-US" b="1" dirty="0"/>
              <a:t>氧气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47625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Listening Task:  true or false.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41488"/>
            <a:ext cx="9144000" cy="4495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3200" dirty="0"/>
              <a:t>(     ) 1. The experiment needs a candle and matches.</a:t>
            </a:r>
            <a:endParaRPr lang="zh-CN" altLang="en-US" sz="3200" dirty="0"/>
          </a:p>
          <a:p>
            <a:pPr eaLnBrk="1" hangingPunct="1">
              <a:lnSpc>
                <a:spcPct val="150000"/>
              </a:lnSpc>
            </a:pPr>
            <a:r>
              <a:rPr lang="en-US" sz="3200" dirty="0"/>
              <a:t>(     ) 2. We need to put water in a bowl.</a:t>
            </a:r>
            <a:endParaRPr lang="zh-CN" altLang="en-US" sz="3200" dirty="0"/>
          </a:p>
          <a:p>
            <a:pPr eaLnBrk="1" hangingPunct="1">
              <a:lnSpc>
                <a:spcPct val="150000"/>
              </a:lnSpc>
            </a:pPr>
            <a:r>
              <a:rPr lang="en-US" sz="3200" dirty="0"/>
              <a:t>(     ) 3. The experiment proves the air has one fifth of oxygen.</a:t>
            </a:r>
            <a:endParaRPr lang="zh-CN" altLang="en-US" sz="3200" dirty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30543" y="1970088"/>
            <a:ext cx="423863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00381" y="3486150"/>
            <a:ext cx="404812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40056" y="4292600"/>
            <a:ext cx="4238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T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89" grpId="0" autoUpdateAnimBg="0"/>
      <p:bldP spid="1639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2055" y="117046"/>
            <a:ext cx="7772400" cy="1462088"/>
          </a:xfrm>
        </p:spPr>
        <p:txBody>
          <a:bodyPr/>
          <a:lstStyle/>
          <a:p>
            <a:pPr eaLnBrk="1" hangingPunct="1"/>
            <a:r>
              <a:rPr lang="en-US" dirty="0"/>
              <a:t>Language Points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0061" y="1485027"/>
            <a:ext cx="8495882" cy="4114800"/>
          </a:xfrm>
        </p:spPr>
        <p:txBody>
          <a:bodyPr/>
          <a:lstStyle/>
          <a:p>
            <a:pPr eaLnBrk="1" hangingPunct="1"/>
            <a:r>
              <a:rPr lang="en-US" sz="2000" dirty="0"/>
              <a:t>1. Light the candle. </a:t>
            </a:r>
            <a:r>
              <a:rPr lang="zh-CN" altLang="en-US" sz="2000" dirty="0"/>
              <a:t>点亮蜡烛。</a:t>
            </a:r>
          </a:p>
          <a:p>
            <a:pPr eaLnBrk="1" hangingPunct="1"/>
            <a:r>
              <a:rPr lang="en-US" sz="2000" dirty="0"/>
              <a:t>light</a:t>
            </a:r>
            <a:r>
              <a:rPr lang="zh-CN" altLang="en-US" sz="2000" dirty="0"/>
              <a:t>此处用作动词，意为“点亮”。还可作名词，意为“光；灯”。作形容词，意为“轻的，浅的，明亮的”。</a:t>
            </a:r>
          </a:p>
          <a:p>
            <a:pPr eaLnBrk="1" hangingPunct="1"/>
            <a:r>
              <a:rPr lang="en-US" sz="2000" dirty="0"/>
              <a:t>I want a room with good light. </a:t>
            </a:r>
            <a:r>
              <a:rPr lang="zh-CN" altLang="en-US" sz="2000" dirty="0"/>
              <a:t>我要一个采光好的房间。（名词）</a:t>
            </a:r>
          </a:p>
          <a:p>
            <a:pPr eaLnBrk="1" hangingPunct="1"/>
            <a:r>
              <a:rPr lang="en-US" sz="2000" dirty="0"/>
              <a:t>My sweater is light blue. </a:t>
            </a:r>
            <a:r>
              <a:rPr lang="zh-CN" altLang="en-US" sz="2000" dirty="0"/>
              <a:t>我的毛衣是浅蓝色的。（形容词）</a:t>
            </a:r>
          </a:p>
          <a:p>
            <a:pPr eaLnBrk="1" hangingPunct="1"/>
            <a:r>
              <a:rPr lang="en-US" sz="2000" dirty="0"/>
              <a:t>He sat down and lit a cigarette. </a:t>
            </a:r>
            <a:r>
              <a:rPr lang="zh-CN" altLang="en-US" sz="2000" dirty="0"/>
              <a:t>他坐下点了一只香烟。（动词）</a:t>
            </a:r>
          </a:p>
          <a:p>
            <a:pPr eaLnBrk="1" hangingPunct="1">
              <a:lnSpc>
                <a:spcPct val="90000"/>
              </a:lnSpc>
            </a:pPr>
            <a:endParaRPr lang="zh-CN" altLang="en-US" sz="20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6058" y="621039"/>
            <a:ext cx="8229600" cy="4525963"/>
          </a:xfrm>
        </p:spPr>
        <p:txBody>
          <a:bodyPr/>
          <a:lstStyle/>
          <a:p>
            <a:pPr eaLnBrk="1" hangingPunct="1"/>
            <a:r>
              <a:rPr lang="en-US" sz="2000" dirty="0"/>
              <a:t>2. Because about one fifth of the air is made up of oxygen, the water rises and fills about one fifth of the jar. </a:t>
            </a:r>
            <a:r>
              <a:rPr lang="zh-CN" altLang="en-US" sz="2000" dirty="0"/>
              <a:t>因为大约五分之一的空气是由氧气组成的，水上升填充了大约广口瓶的五分之一。</a:t>
            </a:r>
          </a:p>
          <a:p>
            <a:pPr eaLnBrk="1" hangingPunct="1"/>
            <a:r>
              <a:rPr lang="en-US" sz="2000" dirty="0"/>
              <a:t>1) one fifth</a:t>
            </a:r>
            <a:r>
              <a:rPr lang="zh-CN" altLang="en-US" sz="2000" dirty="0"/>
              <a:t>意为“五分之一”。英语中表示分数时，分子用基数词，分母用序数词；分子与分母间的连字符可加可不加。若分子大于</a:t>
            </a:r>
            <a:r>
              <a:rPr lang="en-US" sz="2000" dirty="0"/>
              <a:t>1</a:t>
            </a:r>
            <a:r>
              <a:rPr lang="zh-CN" altLang="en-US" sz="2000" dirty="0"/>
              <a:t>，分母则加</a:t>
            </a:r>
            <a:r>
              <a:rPr lang="en-US" sz="2000" dirty="0"/>
              <a:t>-s</a:t>
            </a:r>
            <a:r>
              <a:rPr lang="zh-CN" altLang="en-US" sz="2000" dirty="0"/>
              <a:t>。</a:t>
            </a:r>
          </a:p>
          <a:p>
            <a:pPr eaLnBrk="1" hangingPunct="1"/>
            <a:r>
              <a:rPr lang="en-US" sz="2000" dirty="0"/>
              <a:t>Two thirds of the apples are red. </a:t>
            </a:r>
            <a:r>
              <a:rPr lang="zh-CN" altLang="en-US" sz="2000" dirty="0"/>
              <a:t>三分之二的苹果是红色的。</a:t>
            </a:r>
          </a:p>
          <a:p>
            <a:pPr eaLnBrk="1" hangingPunct="1"/>
            <a:r>
              <a:rPr lang="en-US" sz="2000" dirty="0"/>
              <a:t>2) be made up of</a:t>
            </a:r>
            <a:r>
              <a:rPr lang="zh-CN" altLang="en-US" sz="2000" dirty="0"/>
              <a:t>意为“由……组成”，</a:t>
            </a:r>
            <a:r>
              <a:rPr lang="en-US" sz="2000" dirty="0"/>
              <a:t>of</a:t>
            </a:r>
            <a:r>
              <a:rPr lang="zh-CN" altLang="en-US" sz="2000" dirty="0"/>
              <a:t>后可接人也可接物，指某物或组织的结构成分。</a:t>
            </a:r>
          </a:p>
          <a:p>
            <a:pPr eaLnBrk="1" hangingPunct="1"/>
            <a:r>
              <a:rPr lang="en-US" sz="2000" dirty="0"/>
              <a:t>The club is made up of twelve girls. </a:t>
            </a:r>
            <a:r>
              <a:rPr lang="zh-CN" altLang="en-US" sz="2000" dirty="0"/>
              <a:t>这个俱乐部是由</a:t>
            </a:r>
            <a:r>
              <a:rPr lang="en-US" sz="2000" dirty="0"/>
              <a:t>12</a:t>
            </a:r>
            <a:r>
              <a:rPr lang="zh-CN" altLang="en-US" sz="2000" dirty="0"/>
              <a:t>个女孩组成的。</a:t>
            </a:r>
          </a:p>
          <a:p>
            <a:pPr eaLnBrk="1" hangingPunct="1">
              <a:lnSpc>
                <a:spcPct val="90000"/>
              </a:lnSpc>
            </a:pPr>
            <a:endParaRPr lang="zh-CN" alt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611188" y="1284288"/>
            <a:ext cx="7920037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20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zh-CN" altLang="en-US" sz="2400" b="1" dirty="0"/>
              <a:t>根据句意及提示补全单词。</a:t>
            </a:r>
          </a:p>
          <a:p>
            <a:pPr>
              <a:lnSpc>
                <a:spcPct val="20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en-US" sz="2400" b="1" dirty="0"/>
              <a:t>1. Please put the candle in the candle h______.</a:t>
            </a:r>
            <a:endParaRPr lang="zh-CN" altLang="en-US" sz="2400" b="1" dirty="0"/>
          </a:p>
          <a:p>
            <a:pPr>
              <a:lnSpc>
                <a:spcPct val="20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en-US" sz="2400" b="1" dirty="0"/>
              <a:t>2. The bowl is too s______ to fill too much water.</a:t>
            </a:r>
            <a:endParaRPr lang="zh-CN" altLang="en-US" sz="2400" b="1" dirty="0"/>
          </a:p>
          <a:p>
            <a:pPr>
              <a:lnSpc>
                <a:spcPct val="20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en-US" sz="2400" b="1" dirty="0"/>
              <a:t>3. How many ________ (</a:t>
            </a:r>
            <a:r>
              <a:rPr lang="zh-CN" altLang="en-US" sz="2400" b="1" dirty="0"/>
              <a:t>火柴</a:t>
            </a:r>
            <a:r>
              <a:rPr lang="en-US" sz="2400" b="1" dirty="0"/>
              <a:t>) are there in the box?</a:t>
            </a:r>
            <a:endParaRPr lang="zh-CN" altLang="en-US" sz="2400" b="1" dirty="0"/>
          </a:p>
          <a:p>
            <a:pPr>
              <a:lnSpc>
                <a:spcPct val="200000"/>
              </a:lnSpc>
              <a:tabLst>
                <a:tab pos="190500" algn="l"/>
                <a:tab pos="368300" algn="l"/>
                <a:tab pos="1549400" algn="l"/>
              </a:tabLst>
            </a:pPr>
            <a:r>
              <a:rPr lang="en-US" sz="2400" b="1" dirty="0"/>
              <a:t>4. You must _______ (</a:t>
            </a:r>
            <a:r>
              <a:rPr lang="zh-CN" altLang="en-US" sz="2400" b="1" dirty="0"/>
              <a:t>检查</a:t>
            </a:r>
            <a:r>
              <a:rPr lang="en-US" sz="2400" b="1" dirty="0"/>
              <a:t>) your homework after you finish it</a:t>
            </a:r>
            <a:r>
              <a:rPr lang="en-US" sz="2400" b="1" dirty="0" smtClean="0"/>
              <a:t>. </a:t>
            </a:r>
            <a:endParaRPr lang="zh-CN" altLang="en-US" sz="2400" b="1" dirty="0"/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3671888" y="620713"/>
            <a:ext cx="17637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Practice</a:t>
            </a:r>
            <a:endParaRPr lang="zh-CN" altLang="en-US" sz="3200" b="1" dirty="0">
              <a:solidFill>
                <a:srgbClr val="0000FF"/>
              </a:solidFill>
            </a:endParaRP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6372225" y="2263775"/>
            <a:ext cx="9366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66"/>
                </a:solidFill>
              </a:rPr>
              <a:t>older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3419475" y="2971800"/>
            <a:ext cx="11398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66"/>
                </a:solidFill>
              </a:rPr>
              <a:t>hallow</a:t>
            </a:r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2579688" y="3730625"/>
            <a:ext cx="14351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66"/>
                </a:solidFill>
              </a:rPr>
              <a:t>matches</a:t>
            </a:r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2411413" y="4437063"/>
            <a:ext cx="14176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66"/>
                </a:solidFill>
              </a:rPr>
              <a:t>examine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461" grpId="0" autoUpdateAnimBg="0"/>
      <p:bldP spid="19462" grpId="0" autoUpdateAnimBg="0"/>
      <p:bldP spid="19463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国外超酷媒体演示幻灯片_2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主题46</Template>
  <TotalTime>0</TotalTime>
  <Words>434</Words>
  <Application>Microsoft Office PowerPoint</Application>
  <PresentationFormat>全屏显示(4:3)</PresentationFormat>
  <Paragraphs>42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MS PGothic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Think About It!</vt:lpstr>
      <vt:lpstr>New words</vt:lpstr>
      <vt:lpstr> Listening Task:  true or false.   </vt:lpstr>
      <vt:lpstr>Language Points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2007-01-16T01:27:00Z</dcterms:created>
  <dcterms:modified xsi:type="dcterms:W3CDTF">2023-01-16T23:52:46Z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A21C2670039449A3A28A407CCAA30018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