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4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4DC55-E3E2-499E-B82A-48083B70475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FF5AF-210D-4B2B-A8BD-D53A6AEED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5AF-210D-4B2B-A8BD-D53A6AEED47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5AF-210D-4B2B-A8BD-D53A6AEED47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Arial" panose="020B0604020202020204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Arial" panose="020B0604020202020204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Arial" panose="020B0604020202020204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Arial" panose="020B0604020202020204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Arial" panose="020B0604020202020204" pitchFamily="34" charset="0"/>
              </a:rPr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marL="9144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9144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2pPr>
      <a:lvl3pPr marL="9144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3pPr>
      <a:lvl4pPr marL="9144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4pPr>
      <a:lvl5pPr marL="9144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5pPr>
      <a:lvl6pPr marL="13716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6pPr>
      <a:lvl7pPr marL="18288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7pPr>
      <a:lvl8pPr marL="22860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8pPr>
      <a:lvl9pPr marL="27432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ts val="600"/>
        </a:spcAft>
        <a:buSzPct val="100000"/>
        <a:buFont typeface="Wingdings" panose="05000000000000000000" pitchFamily="2" charset="2"/>
        <a:buChar char="p"/>
        <a:defRPr>
          <a:solidFill>
            <a:schemeClr val="accent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indent="-28575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2pPr>
      <a:lvl3pPr marL="11430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3pPr>
      <a:lvl4pPr marL="16002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6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4pPr>
      <a:lvl5pPr marL="20574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14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5pPr>
      <a:lvl6pPr marL="25146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14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6pPr>
      <a:lvl7pPr marL="29718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14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7pPr>
      <a:lvl8pPr marL="34290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14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8pPr>
      <a:lvl9pPr marL="38862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14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notesSlide" Target="../notesSlides/notesSlide1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media" Target="../media/media8.mp3"/><Relationship Id="rId10" Type="http://schemas.openxmlformats.org/officeDocument/2006/relationships/audio" Target="../media/media5.mp3"/><Relationship Id="rId19" Type="http://schemas.openxmlformats.org/officeDocument/2006/relationships/image" Target="../media/image3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9525" y="1219200"/>
            <a:ext cx="914400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666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666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666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666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666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1666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1666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1666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1666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8 Celebrating Me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altLang="zh-C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Makes You Unique?</a:t>
            </a:r>
            <a:endParaRPr lang="zh-CN" altLang="zh-CN" sz="4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02546" y="51816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3"/>
          <p:cNvSpPr>
            <a:spLocks noChangeArrowheads="1"/>
          </p:cNvSpPr>
          <p:nvPr/>
        </p:nvSpPr>
        <p:spPr bwMode="auto">
          <a:xfrm>
            <a:off x="3429001" y="1193800"/>
            <a:ext cx="19446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自主学习要求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435" name="矩形 3"/>
          <p:cNvSpPr>
            <a:spLocks noChangeArrowheads="1"/>
          </p:cNvSpPr>
          <p:nvPr/>
        </p:nvSpPr>
        <p:spPr bwMode="auto">
          <a:xfrm>
            <a:off x="1285875" y="2095500"/>
            <a:ext cx="66436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学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习以上内容，认真完成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、预习案上的习题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、老师布置的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讨论作业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you proud of yourself? Why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3124200" y="1742018"/>
            <a:ext cx="3124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9600">
                <a:solidFill>
                  <a:srgbClr val="333333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Arial Unicode MS" panose="020B0604020202020204" pitchFamily="34" charset="-122"/>
              </a:rPr>
              <a:t>再见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505200" y="8890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43000" y="1524000"/>
            <a:ext cx="7239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 		</a:t>
            </a:r>
            <a:r>
              <a:rPr lang="en-US" altLang="zh-CN" sz="2400" b="1" i="1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altLang="zh-CN" sz="2400" b="1" i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独特的</a:t>
            </a:r>
            <a:endParaRPr lang="zh-CN" altLang="zh-CN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suppose 		</a:t>
            </a:r>
            <a:r>
              <a:rPr lang="en-US" altLang="zh-CN" sz="2400" b="1" i="1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400" b="1" i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假定；认为</a:t>
            </a: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zh-CN" altLang="zh-CN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ourselves 		</a:t>
            </a:r>
            <a:r>
              <a:rPr lang="en-US" altLang="zh-CN" sz="2400" b="1" i="1" kern="1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</a:t>
            </a:r>
            <a:r>
              <a:rPr lang="zh-CN" altLang="zh-CN" sz="2400" b="1" i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我们自己</a:t>
            </a:r>
            <a:endParaRPr lang="zh-CN" altLang="zh-CN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   		</a:t>
            </a:r>
            <a:r>
              <a:rPr lang="en-US" altLang="zh-CN" sz="2400" b="1" i="1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400" b="1" i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</a:t>
            </a:r>
            <a:r>
              <a:rPr lang="zh-CN" altLang="zh-CN" sz="24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talent 		</a:t>
            </a:r>
            <a:r>
              <a:rPr lang="en-US" altLang="zh-CN" sz="2400" b="1" i="1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b="1" i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才智；天赋</a:t>
            </a:r>
            <a:endParaRPr lang="zh-CN" altLang="zh-CN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  		</a:t>
            </a:r>
            <a:r>
              <a:rPr lang="en-US" altLang="zh-CN" sz="2400" b="1" i="1" kern="1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zh-CN" altLang="zh-CN" sz="2400" b="1" i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个人的</a:t>
            </a:r>
            <a:endParaRPr lang="zh-CN" altLang="zh-CN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 		</a:t>
            </a:r>
            <a:r>
              <a:rPr lang="en-US" altLang="zh-CN" sz="2400" b="1" i="1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b="1" i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长处；力量</a:t>
            </a:r>
            <a:endParaRPr lang="zh-CN" altLang="zh-CN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sense 		</a:t>
            </a:r>
            <a:r>
              <a:rPr lang="en-US" altLang="zh-CN" sz="2400" b="1" i="1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b="1" i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意义；感觉</a:t>
            </a:r>
            <a:endParaRPr lang="zh-CN" altLang="zh-CN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uniqu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590800" y="1600200"/>
            <a:ext cx="609600" cy="812800"/>
          </a:xfrm>
          <a:prstGeom prst="rect">
            <a:avLst/>
          </a:prstGeom>
        </p:spPr>
      </p:pic>
      <p:pic>
        <p:nvPicPr>
          <p:cNvPr id="5" name="suppo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971800" y="2006600"/>
            <a:ext cx="609600" cy="812800"/>
          </a:xfrm>
          <a:prstGeom prst="rect">
            <a:avLst/>
          </a:prstGeom>
        </p:spPr>
      </p:pic>
      <p:pic>
        <p:nvPicPr>
          <p:cNvPr id="6" name="ourselve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743200" y="2616200"/>
            <a:ext cx="609600" cy="812800"/>
          </a:xfrm>
          <a:prstGeom prst="rect">
            <a:avLst/>
          </a:prstGeom>
        </p:spPr>
      </p:pic>
      <p:pic>
        <p:nvPicPr>
          <p:cNvPr id="7" name="perso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514600" y="3124200"/>
            <a:ext cx="609600" cy="812800"/>
          </a:xfrm>
          <a:prstGeom prst="rect">
            <a:avLst/>
          </a:prstGeom>
        </p:spPr>
      </p:pic>
      <p:pic>
        <p:nvPicPr>
          <p:cNvPr id="8" name="talen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438400" y="3733800"/>
            <a:ext cx="609600" cy="812800"/>
          </a:xfrm>
          <a:prstGeom prst="rect">
            <a:avLst/>
          </a:prstGeom>
        </p:spPr>
      </p:pic>
      <p:pic>
        <p:nvPicPr>
          <p:cNvPr id="9" name="personal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743200" y="4241800"/>
            <a:ext cx="609600" cy="812800"/>
          </a:xfrm>
          <a:prstGeom prst="rect">
            <a:avLst/>
          </a:prstGeom>
        </p:spPr>
      </p:pic>
      <p:pic>
        <p:nvPicPr>
          <p:cNvPr id="10" name="strength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667000" y="4851400"/>
            <a:ext cx="609600" cy="812800"/>
          </a:xfrm>
          <a:prstGeom prst="rect">
            <a:avLst/>
          </a:prstGeom>
        </p:spPr>
      </p:pic>
      <p:pic>
        <p:nvPicPr>
          <p:cNvPr id="11" name="sense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362200" y="5359400"/>
            <a:ext cx="609600" cy="812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0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9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18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9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715000" y="10922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read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82601"/>
            <a:ext cx="4495800" cy="6060868"/>
          </a:xfrm>
          <a:prstGeom prst="rect">
            <a:avLst/>
          </a:prstGeom>
        </p:spPr>
      </p:pic>
      <p:pic>
        <p:nvPicPr>
          <p:cNvPr id="3" name="八年级上册Unit 8-Lesson 43课文音频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53200" y="1701800"/>
            <a:ext cx="609600" cy="812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00400" y="6858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95400" y="4463091"/>
            <a:ext cx="6629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words make sense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．这些话有道理。</a:t>
            </a:r>
            <a:endParaRPr lang="zh-CN" altLang="en-US" dirty="0"/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95400" y="1397001"/>
            <a:ext cx="7086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1.be proud of...(=take pride in…)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（感到）自豪</a:t>
            </a:r>
            <a:endParaRPr lang="zh-CN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1295400" y="2006601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teacher is proud of her students, for they are so excellent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66700" eaLnBrk="0" hangingPunct="0"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这位老师为她的学生们感到自豪，因为他们如此优秀。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219200" y="3124201"/>
            <a:ext cx="6858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拓展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proud to do...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意为“做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很自豪”。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600201" y="3733801"/>
            <a:ext cx="309411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2.make sense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有道理；有意义</a:t>
            </a:r>
            <a:endParaRPr lang="zh-CN" altLang="en-US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00400" y="6858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19200" y="4158291"/>
            <a:ext cx="7162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—Nothing special. 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没什么特别的。</a:t>
            </a:r>
            <a:endParaRPr kumimoji="0" lang="zh-CN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9200" y="1610691"/>
            <a:ext cx="6705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3.What's up'?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怎么了？／有什么事吗？／近来怎么样？</a:t>
            </a:r>
            <a:endParaRPr lang="zh-CN" altLang="en-US" b="1" dirty="0"/>
          </a:p>
        </p:txBody>
      </p:sp>
      <p:sp>
        <p:nvSpPr>
          <p:cNvPr id="6" name="矩形 5"/>
          <p:cNvSpPr/>
          <p:nvPr/>
        </p:nvSpPr>
        <p:spPr>
          <a:xfrm>
            <a:off x="1219200" y="2220292"/>
            <a:ext cx="678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是口语中常用的句式，也是亲密的朋友间的打招呼用语，相当于“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What's wrong/the matter/your trouble?" 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What's going on?”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219201" y="3429001"/>
            <a:ext cx="309251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—What's up?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有什么事吗？</a:t>
            </a:r>
            <a:endParaRPr lang="zh-CN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00400" y="6858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19200" y="3120431"/>
            <a:ext cx="66294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We're supposed to finish our homework first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我们应该先完成作业。</a:t>
            </a:r>
            <a:endParaRPr kumimoji="0" lang="zh-CN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43000" y="1813892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4.be supposed to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应该；被期望其中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是动词不定式符号，后跟动词原形。</a:t>
            </a:r>
            <a:endParaRPr lang="zh-CN" altLang="en-US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00400" y="6858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95400" y="3516340"/>
            <a:ext cx="66294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 finished the work all by ourselves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我们全靠自己完成了这项工作。</a:t>
            </a:r>
            <a:endParaRPr kumimoji="0" lang="zh-CN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95400" y="1498601"/>
            <a:ext cx="311078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5.ourselves pron.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我们自己</a:t>
            </a:r>
            <a:endParaRPr lang="zh-CN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1371600" y="2108201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ourselves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的反身代词形式，意为“我们自己”。当宾语与主语有着互指关系时，宾语要用反身代词。</a:t>
            </a:r>
            <a:endParaRPr lang="zh-CN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00400" y="6858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828801" y="1600200"/>
          <a:ext cx="4933766" cy="4572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8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5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人称代词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反身代词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myself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ourselves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909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yourself, yourselves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herself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himself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itself 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3611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themselves 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00400" y="6858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47800" y="3344636"/>
            <a:ext cx="6629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—It's my pleasure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．不客气。</a:t>
            </a:r>
            <a:endParaRPr kumimoji="0" lang="zh-CN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19201" y="1701801"/>
            <a:ext cx="359489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6.It's my pleasure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．乐意效劳。</a:t>
            </a:r>
            <a:endParaRPr lang="zh-CN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1219201" y="2413001"/>
            <a:ext cx="391645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（当别人表示感谢时的一种答语）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447800" y="3124201"/>
            <a:ext cx="5486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—Thanks for helping me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．谢谢你帮助我。</a:t>
            </a:r>
            <a:endParaRPr lang="zh-CN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23787"/>
      </a:accent1>
      <a:accent2>
        <a:srgbClr val="4BD7F6"/>
      </a:accent2>
      <a:accent3>
        <a:srgbClr val="FFFFFF"/>
      </a:accent3>
      <a:accent4>
        <a:srgbClr val="000000"/>
      </a:accent4>
      <a:accent5>
        <a:srgbClr val="AAAEC3"/>
      </a:accent5>
      <a:accent6>
        <a:srgbClr val="43C3DF"/>
      </a:accent6>
      <a:hlink>
        <a:srgbClr val="0000FF"/>
      </a:hlink>
      <a:folHlink>
        <a:srgbClr val="800080"/>
      </a:folHlink>
    </a:clrScheme>
    <a:fontScheme name="旋转的风车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主题46</Template>
  <TotalTime>0</TotalTime>
  <Words>338</Words>
  <Application>Microsoft Office PowerPoint</Application>
  <PresentationFormat>全屏显示(4:3)</PresentationFormat>
  <Paragraphs>65</Paragraphs>
  <Slides>11</Slides>
  <Notes>2</Notes>
  <HiddenSlides>0</HiddenSlides>
  <MMClips>9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 Unicode MS</vt:lpstr>
      <vt:lpstr>等线</vt:lpstr>
      <vt:lpstr>华文行楷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2018-01-26T07:36:00Z</dcterms:created>
  <dcterms:modified xsi:type="dcterms:W3CDTF">2023-01-16T23:53:06Z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8AAE461CEDF1499DB0B6401D6C31A24A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