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1"/>
  </p:notesMasterIdLst>
  <p:handoutMasterIdLst>
    <p:handoutMasterId r:id="rId22"/>
  </p:handoutMasterIdLst>
  <p:sldIdLst>
    <p:sldId id="256" r:id="rId2"/>
    <p:sldId id="262"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257" r:id="rId20"/>
  </p:sldIdLst>
  <p:sldSz cx="12192000" cy="6858000"/>
  <p:notesSz cx="6858000" cy="9144000"/>
  <p:embeddedFontLst>
    <p:embeddedFont>
      <p:font typeface="微软雅黑" panose="020B0503020204020204" pitchFamily="34" charset="-122"/>
      <p:regular r:id="rId23"/>
      <p:bold r:id="rId24"/>
    </p:embeddedFont>
    <p:embeddedFont>
      <p:font typeface="Calibri" panose="020F0502020204030204" pitchFamily="34" charset="0"/>
      <p:regular r:id="rId25"/>
      <p:bold r:id="rId26"/>
      <p:italic r:id="rId27"/>
      <p:boldItalic r:id="rId28"/>
    </p:embeddedFont>
    <p:embeddedFont>
      <p:font typeface="黑体" panose="02010609060101010101" pitchFamily="49" charset="-122"/>
      <p:regular r:id="rId29"/>
    </p:embeddedFont>
    <p:embeddedFont>
      <p:font typeface="方正舒体" panose="02010601030101010101" pitchFamily="2" charset="-122"/>
      <p:regular r:id="rId30"/>
    </p:embeddedFont>
    <p:embeddedFont>
      <p:font typeface="楷体" panose="02010609060101010101" pitchFamily="49" charset="-122"/>
      <p:regular r:id="rId3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1" d="100"/>
          <a:sy n="81" d="100"/>
        </p:scale>
        <p:origin x="86"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695B3B9B-A439-477E-A972-30C93C3B67A5}" type="datetimeFigureOut">
              <a:rPr lang="zh-CN" altLang="en-US" smtClean="0"/>
              <a:t>2023-01-11</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6C0872F9-5917-4875-A5D5-971DFF48E381}"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C0872F9-5917-4875-A5D5-971DFF48E38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8" name="矩形: 圆角 1"/>
          <p:cNvSpPr/>
          <p:nvPr userDrawn="1"/>
        </p:nvSpPr>
        <p:spPr>
          <a:xfrm>
            <a:off x="162560" y="284480"/>
            <a:ext cx="2694940" cy="638056"/>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
        <p:nvSpPr>
          <p:cNvPr id="10" name="smiling-tooth-with-hands_33918"/>
          <p:cNvSpPr>
            <a:spLocks noChangeAspect="1"/>
          </p:cNvSpPr>
          <p:nvPr userDrawn="1"/>
        </p:nvSpPr>
        <p:spPr bwMode="auto">
          <a:xfrm>
            <a:off x="473896" y="453715"/>
            <a:ext cx="340631" cy="340631"/>
          </a:xfrm>
          <a:custGeom>
            <a:avLst/>
            <a:gdLst>
              <a:gd name="T0" fmla="*/ 12000 w 12800"/>
              <a:gd name="T1" fmla="*/ 11200 h 12800"/>
              <a:gd name="T2" fmla="*/ 7176 w 12800"/>
              <a:gd name="T3" fmla="*/ 12121 h 12800"/>
              <a:gd name="T4" fmla="*/ 6400 w 12800"/>
              <a:gd name="T5" fmla="*/ 12800 h 12800"/>
              <a:gd name="T6" fmla="*/ 5624 w 12800"/>
              <a:gd name="T7" fmla="*/ 12121 h 12800"/>
              <a:gd name="T8" fmla="*/ 800 w 12800"/>
              <a:gd name="T9" fmla="*/ 11200 h 12800"/>
              <a:gd name="T10" fmla="*/ 0 w 12800"/>
              <a:gd name="T11" fmla="*/ 10400 h 12800"/>
              <a:gd name="T12" fmla="*/ 0 w 12800"/>
              <a:gd name="T13" fmla="*/ 800 h 12800"/>
              <a:gd name="T14" fmla="*/ 800 w 12800"/>
              <a:gd name="T15" fmla="*/ 0 h 12800"/>
              <a:gd name="T16" fmla="*/ 879 w 12800"/>
              <a:gd name="T17" fmla="*/ 16 h 12800"/>
              <a:gd name="T18" fmla="*/ 6400 w 12800"/>
              <a:gd name="T19" fmla="*/ 1600 h 12800"/>
              <a:gd name="T20" fmla="*/ 11921 w 12800"/>
              <a:gd name="T21" fmla="*/ 16 h 12800"/>
              <a:gd name="T22" fmla="*/ 12000 w 12800"/>
              <a:gd name="T23" fmla="*/ 0 h 12800"/>
              <a:gd name="T24" fmla="*/ 12800 w 12800"/>
              <a:gd name="T25" fmla="*/ 800 h 12800"/>
              <a:gd name="T26" fmla="*/ 12800 w 12800"/>
              <a:gd name="T27" fmla="*/ 10400 h 12800"/>
              <a:gd name="T28" fmla="*/ 12000 w 12800"/>
              <a:gd name="T29" fmla="*/ 11200 h 12800"/>
              <a:gd name="T30" fmla="*/ 5600 w 12800"/>
              <a:gd name="T31" fmla="*/ 2507 h 12800"/>
              <a:gd name="T32" fmla="*/ 1600 w 12800"/>
              <a:gd name="T33" fmla="*/ 1670 h 12800"/>
              <a:gd name="T34" fmla="*/ 1600 w 12800"/>
              <a:gd name="T35" fmla="*/ 9643 h 12800"/>
              <a:gd name="T36" fmla="*/ 5600 w 12800"/>
              <a:gd name="T37" fmla="*/ 10400 h 12800"/>
              <a:gd name="T38" fmla="*/ 5600 w 12800"/>
              <a:gd name="T39" fmla="*/ 2507 h 12800"/>
              <a:gd name="T40" fmla="*/ 11200 w 12800"/>
              <a:gd name="T41" fmla="*/ 1670 h 12800"/>
              <a:gd name="T42" fmla="*/ 7200 w 12800"/>
              <a:gd name="T43" fmla="*/ 2506 h 12800"/>
              <a:gd name="T44" fmla="*/ 7200 w 12800"/>
              <a:gd name="T45" fmla="*/ 10400 h 12800"/>
              <a:gd name="T46" fmla="*/ 11200 w 12800"/>
              <a:gd name="T47" fmla="*/ 9644 h 12800"/>
              <a:gd name="T48" fmla="*/ 11200 w 12800"/>
              <a:gd name="T49" fmla="*/ 1670 h 12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0" h="12800">
                <a:moveTo>
                  <a:pt x="12000" y="11200"/>
                </a:moveTo>
                <a:cubicBezTo>
                  <a:pt x="10776" y="11254"/>
                  <a:pt x="8442" y="11463"/>
                  <a:pt x="7176" y="12121"/>
                </a:cubicBezTo>
                <a:cubicBezTo>
                  <a:pt x="7116" y="12503"/>
                  <a:pt x="6799" y="12800"/>
                  <a:pt x="6400" y="12800"/>
                </a:cubicBezTo>
                <a:cubicBezTo>
                  <a:pt x="6002" y="12800"/>
                  <a:pt x="5684" y="12503"/>
                  <a:pt x="5624" y="12121"/>
                </a:cubicBezTo>
                <a:cubicBezTo>
                  <a:pt x="4358" y="11463"/>
                  <a:pt x="2024" y="11254"/>
                  <a:pt x="800" y="11200"/>
                </a:cubicBezTo>
                <a:cubicBezTo>
                  <a:pt x="358" y="11200"/>
                  <a:pt x="0" y="10842"/>
                  <a:pt x="0" y="10400"/>
                </a:cubicBezTo>
                <a:lnTo>
                  <a:pt x="0" y="800"/>
                </a:lnTo>
                <a:cubicBezTo>
                  <a:pt x="0" y="358"/>
                  <a:pt x="358" y="0"/>
                  <a:pt x="800" y="0"/>
                </a:cubicBezTo>
                <a:cubicBezTo>
                  <a:pt x="828" y="0"/>
                  <a:pt x="851" y="14"/>
                  <a:pt x="879" y="16"/>
                </a:cubicBezTo>
                <a:cubicBezTo>
                  <a:pt x="6381" y="158"/>
                  <a:pt x="6400" y="1600"/>
                  <a:pt x="6400" y="1600"/>
                </a:cubicBezTo>
                <a:cubicBezTo>
                  <a:pt x="6400" y="1600"/>
                  <a:pt x="6419" y="158"/>
                  <a:pt x="11921" y="16"/>
                </a:cubicBezTo>
                <a:cubicBezTo>
                  <a:pt x="11949" y="14"/>
                  <a:pt x="11972" y="0"/>
                  <a:pt x="12000" y="0"/>
                </a:cubicBezTo>
                <a:cubicBezTo>
                  <a:pt x="12442" y="0"/>
                  <a:pt x="12800" y="358"/>
                  <a:pt x="12800" y="800"/>
                </a:cubicBezTo>
                <a:lnTo>
                  <a:pt x="12800" y="10400"/>
                </a:lnTo>
                <a:cubicBezTo>
                  <a:pt x="12800" y="10842"/>
                  <a:pt x="12442" y="11200"/>
                  <a:pt x="12000" y="11200"/>
                </a:cubicBezTo>
                <a:close/>
                <a:moveTo>
                  <a:pt x="5600" y="2507"/>
                </a:moveTo>
                <a:cubicBezTo>
                  <a:pt x="4568" y="1982"/>
                  <a:pt x="2861" y="1764"/>
                  <a:pt x="1600" y="1670"/>
                </a:cubicBezTo>
                <a:lnTo>
                  <a:pt x="1600" y="9643"/>
                </a:lnTo>
                <a:cubicBezTo>
                  <a:pt x="3747" y="9753"/>
                  <a:pt x="4949" y="10074"/>
                  <a:pt x="5600" y="10400"/>
                </a:cubicBezTo>
                <a:lnTo>
                  <a:pt x="5600" y="2507"/>
                </a:lnTo>
                <a:close/>
                <a:moveTo>
                  <a:pt x="11200" y="1670"/>
                </a:moveTo>
                <a:cubicBezTo>
                  <a:pt x="9940" y="1764"/>
                  <a:pt x="8232" y="1982"/>
                  <a:pt x="7200" y="2506"/>
                </a:cubicBezTo>
                <a:lnTo>
                  <a:pt x="7200" y="10400"/>
                </a:lnTo>
                <a:cubicBezTo>
                  <a:pt x="7851" y="10074"/>
                  <a:pt x="9052" y="9753"/>
                  <a:pt x="11200" y="9644"/>
                </a:cubicBezTo>
                <a:lnTo>
                  <a:pt x="11200" y="1670"/>
                </a:ln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cs typeface="+mn-cs"/>
              <a:sym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1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1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2481" b="12481"/>
          <a:stretch>
            <a:fillRect/>
          </a:stretch>
        </p:blipFill>
        <p:spPr>
          <a:xfrm>
            <a:off x="0" y="0"/>
            <a:ext cx="12192000" cy="6858000"/>
          </a:xfrm>
          <a:prstGeom prst="rect">
            <a:avLst/>
          </a:prstGeom>
        </p:spPr>
      </p:pic>
      <p:sp>
        <p:nvSpPr>
          <p:cNvPr id="6" name="矩形 5"/>
          <p:cNvSpPr/>
          <p:nvPr/>
        </p:nvSpPr>
        <p:spPr>
          <a:xfrm>
            <a:off x="2162629" y="0"/>
            <a:ext cx="10029371" cy="6858000"/>
          </a:xfrm>
          <a:prstGeom prst="rect">
            <a:avLst/>
          </a:prstGeom>
          <a:gradFill>
            <a:gsLst>
              <a:gs pos="0">
                <a:schemeClr val="accent6">
                  <a:lumMod val="75000"/>
                  <a:alpha val="0"/>
                </a:schemeClr>
              </a:gs>
              <a:gs pos="100000">
                <a:schemeClr val="accent6">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259"/>
          <p:cNvSpPr>
            <a:spLocks noChangeArrowheads="1"/>
          </p:cNvSpPr>
          <p:nvPr/>
        </p:nvSpPr>
        <p:spPr bwMode="auto">
          <a:xfrm>
            <a:off x="7387473"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9574207"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7239000" y="1608612"/>
            <a:ext cx="425329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en-US" altLang="zh-CN" sz="80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a:t>
            </a:r>
            <a:r>
              <a:rPr lang="zh-CN" altLang="en-US" sz="80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草原</a:t>
            </a:r>
            <a:r>
              <a:rPr lang="en-US" altLang="zh-CN" sz="80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a:t>
            </a:r>
          </a:p>
        </p:txBody>
      </p:sp>
      <p:sp>
        <p:nvSpPr>
          <p:cNvPr id="10" name="矩形 9"/>
          <p:cNvSpPr/>
          <p:nvPr/>
        </p:nvSpPr>
        <p:spPr>
          <a:xfrm>
            <a:off x="7487292" y="35479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1" name="直接连接符 10"/>
          <p:cNvCxnSpPr/>
          <p:nvPr/>
        </p:nvCxnSpPr>
        <p:spPr>
          <a:xfrm>
            <a:off x="58387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3" name="组合 2"/>
          <p:cNvGrpSpPr/>
          <p:nvPr/>
        </p:nvGrpSpPr>
        <p:grpSpPr>
          <a:xfrm>
            <a:off x="593661" y="1802114"/>
            <a:ext cx="3429000" cy="1997710"/>
            <a:chOff x="2968" y="6134"/>
            <a:chExt cx="5400" cy="3146"/>
          </a:xfrm>
        </p:grpSpPr>
        <p:sp>
          <p:nvSpPr>
            <p:cNvPr id="4" name="云形标注 8"/>
            <p:cNvSpPr/>
            <p:nvPr/>
          </p:nvSpPr>
          <p:spPr>
            <a:xfrm>
              <a:off x="2968" y="6134"/>
              <a:ext cx="5400" cy="3146"/>
            </a:xfrm>
            <a:prstGeom prst="cloudCallout">
              <a:avLst>
                <a:gd name="adj1" fmla="val -34849"/>
                <a:gd name="adj2" fmla="val 6568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12"/>
            <p:cNvSpPr txBox="1"/>
            <p:nvPr/>
          </p:nvSpPr>
          <p:spPr>
            <a:xfrm>
              <a:off x="3712" y="6730"/>
              <a:ext cx="3911" cy="17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蒙古族人民是怎样迎接、款待、送别客人的？</a:t>
              </a:r>
            </a:p>
          </p:txBody>
        </p:sp>
      </p:grpSp>
      <p:sp>
        <p:nvSpPr>
          <p:cNvPr id="7" name="文本框 12"/>
          <p:cNvSpPr txBox="1"/>
          <p:nvPr/>
        </p:nvSpPr>
        <p:spPr>
          <a:xfrm>
            <a:off x="4493756" y="1353917"/>
            <a:ext cx="6738759" cy="175432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忽然，像被一阵风吹来似的，远处的小丘上出现了一群马，马上的男女老少穿着各色的衣裳，群马疾驰，襟飘带舞，像一条彩虹向我们飞过来。</a:t>
            </a:r>
          </a:p>
        </p:txBody>
      </p:sp>
      <p:sp>
        <p:nvSpPr>
          <p:cNvPr id="8" name="文本框 12"/>
          <p:cNvSpPr txBox="1"/>
          <p:nvPr/>
        </p:nvSpPr>
        <p:spPr>
          <a:xfrm>
            <a:off x="5357431" y="3871286"/>
            <a:ext cx="6392222"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迎接者心情的急切和愉悦</a:t>
            </a:r>
            <a:r>
              <a:rPr kumimoji="0" lang="en-US" altLang="zh-CN"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蒙汉情深</a:t>
            </a:r>
          </a:p>
        </p:txBody>
      </p:sp>
      <p:sp>
        <p:nvSpPr>
          <p:cNvPr id="9" name="圆角矩形 31"/>
          <p:cNvSpPr/>
          <p:nvPr/>
        </p:nvSpPr>
        <p:spPr>
          <a:xfrm>
            <a:off x="5163525" y="1453689"/>
            <a:ext cx="711858"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0" name="直接连接符 9"/>
          <p:cNvCxnSpPr/>
          <p:nvPr/>
        </p:nvCxnSpPr>
        <p:spPr>
          <a:xfrm flipV="1">
            <a:off x="4601344" y="3035768"/>
            <a:ext cx="6427530" cy="673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圆角矩形 36"/>
          <p:cNvSpPr/>
          <p:nvPr/>
        </p:nvSpPr>
        <p:spPr>
          <a:xfrm>
            <a:off x="7638120" y="1495715"/>
            <a:ext cx="711858"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圆角矩形 37"/>
          <p:cNvSpPr/>
          <p:nvPr/>
        </p:nvSpPr>
        <p:spPr>
          <a:xfrm>
            <a:off x="10095040" y="2561541"/>
            <a:ext cx="933833"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19" y="3453221"/>
            <a:ext cx="3350596" cy="370427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heel(1)">
                                      <p:cBhvr>
                                        <p:cTn id="29" dur="20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3" name="组合 2"/>
          <p:cNvGrpSpPr/>
          <p:nvPr/>
        </p:nvGrpSpPr>
        <p:grpSpPr>
          <a:xfrm>
            <a:off x="735901" y="1852914"/>
            <a:ext cx="3429000" cy="1997710"/>
            <a:chOff x="2968" y="6134"/>
            <a:chExt cx="5400" cy="3146"/>
          </a:xfrm>
        </p:grpSpPr>
        <p:sp>
          <p:nvSpPr>
            <p:cNvPr id="4" name="云形标注 8"/>
            <p:cNvSpPr/>
            <p:nvPr/>
          </p:nvSpPr>
          <p:spPr>
            <a:xfrm>
              <a:off x="2968" y="6134"/>
              <a:ext cx="5400" cy="3146"/>
            </a:xfrm>
            <a:prstGeom prst="cloudCallout">
              <a:avLst>
                <a:gd name="adj1" fmla="val -34849"/>
                <a:gd name="adj2" fmla="val 6568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12"/>
            <p:cNvSpPr txBox="1"/>
            <p:nvPr/>
          </p:nvSpPr>
          <p:spPr>
            <a:xfrm>
              <a:off x="3712" y="6730"/>
              <a:ext cx="3911" cy="17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蒙古族人民是怎样迎接、款待、送别客人的？</a:t>
              </a:r>
            </a:p>
          </p:txBody>
        </p:sp>
      </p:grpSp>
      <p:sp>
        <p:nvSpPr>
          <p:cNvPr id="7" name="文本框 12"/>
          <p:cNvSpPr txBox="1"/>
          <p:nvPr/>
        </p:nvSpPr>
        <p:spPr>
          <a:xfrm>
            <a:off x="4637341" y="1979499"/>
            <a:ext cx="6738759" cy="113505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蒙古包外，许多匹马，许多辆车。人很多，都是从几十里外乘马或坐车来看我们的。</a:t>
            </a:r>
          </a:p>
        </p:txBody>
      </p:sp>
      <p:sp>
        <p:nvSpPr>
          <p:cNvPr id="8" name="文本框 12"/>
          <p:cNvSpPr txBox="1"/>
          <p:nvPr/>
        </p:nvSpPr>
        <p:spPr>
          <a:xfrm>
            <a:off x="5177611" y="4059625"/>
            <a:ext cx="6392222"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蒙古族同胞淳朴、热情好客</a:t>
            </a:r>
            <a:r>
              <a:rPr kumimoji="0" lang="en-US" altLang="zh-CN"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蒙汉情深</a:t>
            </a:r>
          </a:p>
        </p:txBody>
      </p:sp>
      <p:sp>
        <p:nvSpPr>
          <p:cNvPr id="9" name="圆角矩形 31"/>
          <p:cNvSpPr/>
          <p:nvPr/>
        </p:nvSpPr>
        <p:spPr>
          <a:xfrm>
            <a:off x="6834374" y="2126013"/>
            <a:ext cx="711858"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圆角矩形 36"/>
          <p:cNvSpPr/>
          <p:nvPr/>
        </p:nvSpPr>
        <p:spPr>
          <a:xfrm>
            <a:off x="8375067" y="2104685"/>
            <a:ext cx="711858"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圆角矩形 37"/>
          <p:cNvSpPr/>
          <p:nvPr/>
        </p:nvSpPr>
        <p:spPr>
          <a:xfrm>
            <a:off x="5630428" y="2684111"/>
            <a:ext cx="1203946"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圆角矩形 28"/>
          <p:cNvSpPr/>
          <p:nvPr/>
        </p:nvSpPr>
        <p:spPr>
          <a:xfrm>
            <a:off x="10217413" y="2096556"/>
            <a:ext cx="711858"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19" y="3453221"/>
            <a:ext cx="3350596" cy="370427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randombar(horizont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3" name="组合 2"/>
          <p:cNvGrpSpPr/>
          <p:nvPr/>
        </p:nvGrpSpPr>
        <p:grpSpPr>
          <a:xfrm>
            <a:off x="835052" y="1690354"/>
            <a:ext cx="3429000" cy="1997710"/>
            <a:chOff x="2968" y="6134"/>
            <a:chExt cx="5400" cy="3146"/>
          </a:xfrm>
        </p:grpSpPr>
        <p:sp>
          <p:nvSpPr>
            <p:cNvPr id="4" name="云形标注 8"/>
            <p:cNvSpPr/>
            <p:nvPr/>
          </p:nvSpPr>
          <p:spPr>
            <a:xfrm>
              <a:off x="2968" y="6134"/>
              <a:ext cx="5400" cy="3146"/>
            </a:xfrm>
            <a:prstGeom prst="cloudCallout">
              <a:avLst>
                <a:gd name="adj1" fmla="val -34849"/>
                <a:gd name="adj2" fmla="val 6568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12"/>
            <p:cNvSpPr txBox="1"/>
            <p:nvPr/>
          </p:nvSpPr>
          <p:spPr>
            <a:xfrm>
              <a:off x="3712" y="6730"/>
              <a:ext cx="3911" cy="17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蒙古族人民是怎样迎接、款待、送别客人的？</a:t>
              </a:r>
            </a:p>
          </p:txBody>
        </p:sp>
      </p:grpSp>
      <p:sp>
        <p:nvSpPr>
          <p:cNvPr id="7" name="文本框 12"/>
          <p:cNvSpPr txBox="1"/>
          <p:nvPr/>
        </p:nvSpPr>
        <p:spPr>
          <a:xfrm>
            <a:off x="4735147" y="1405602"/>
            <a:ext cx="6738759" cy="175432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也不知道是谁的手，总是热乎乎地握着，握住不散。大家的语言不同，心可是一样。你说你的，我说我的，总的意思是民族团结互助。</a:t>
            </a:r>
          </a:p>
        </p:txBody>
      </p:sp>
      <p:sp>
        <p:nvSpPr>
          <p:cNvPr id="8" name="文本框 12"/>
          <p:cNvSpPr txBox="1"/>
          <p:nvPr/>
        </p:nvSpPr>
        <p:spPr>
          <a:xfrm>
            <a:off x="5276762" y="3897065"/>
            <a:ext cx="6392222"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主客双方激动的心情</a:t>
            </a:r>
            <a:r>
              <a:rPr kumimoji="0" lang="en-US" altLang="zh-CN"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蒙汉情深</a:t>
            </a:r>
          </a:p>
        </p:txBody>
      </p:sp>
      <p:sp>
        <p:nvSpPr>
          <p:cNvPr id="9" name="圆角矩形 36"/>
          <p:cNvSpPr/>
          <p:nvPr/>
        </p:nvSpPr>
        <p:spPr>
          <a:xfrm>
            <a:off x="8065776" y="1541058"/>
            <a:ext cx="711858"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19" y="3453221"/>
            <a:ext cx="3350596" cy="370427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3" name="组合 2"/>
          <p:cNvGrpSpPr/>
          <p:nvPr/>
        </p:nvGrpSpPr>
        <p:grpSpPr>
          <a:xfrm>
            <a:off x="735901" y="1852914"/>
            <a:ext cx="3429000" cy="1997710"/>
            <a:chOff x="2968" y="6134"/>
            <a:chExt cx="5400" cy="3146"/>
          </a:xfrm>
        </p:grpSpPr>
        <p:sp>
          <p:nvSpPr>
            <p:cNvPr id="4" name="云形标注 8"/>
            <p:cNvSpPr/>
            <p:nvPr/>
          </p:nvSpPr>
          <p:spPr>
            <a:xfrm>
              <a:off x="2968" y="6134"/>
              <a:ext cx="5400" cy="3146"/>
            </a:xfrm>
            <a:prstGeom prst="cloudCallout">
              <a:avLst>
                <a:gd name="adj1" fmla="val -34849"/>
                <a:gd name="adj2" fmla="val 6568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文本框 12"/>
            <p:cNvSpPr txBox="1"/>
            <p:nvPr/>
          </p:nvSpPr>
          <p:spPr>
            <a:xfrm>
              <a:off x="3712" y="6730"/>
              <a:ext cx="3911" cy="17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蒙古族人民是怎样迎接、款待、送别客人的？</a:t>
              </a:r>
            </a:p>
          </p:txBody>
        </p:sp>
      </p:grpSp>
      <p:sp>
        <p:nvSpPr>
          <p:cNvPr id="7" name="文本框 12"/>
          <p:cNvSpPr txBox="1"/>
          <p:nvPr/>
        </p:nvSpPr>
        <p:spPr>
          <a:xfrm>
            <a:off x="4635996" y="1568162"/>
            <a:ext cx="6738759" cy="230832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也不知怎的，就进了蒙古包。奶茶倒上了，奶豆腐摆上了，主客都盘腿坐下，谁都有礼貌，谁都又那么亲热，一点儿也不拘束。不大一会儿，好客的主人端进来大盘的手抓羊肉。</a:t>
            </a:r>
          </a:p>
        </p:txBody>
      </p:sp>
      <p:sp>
        <p:nvSpPr>
          <p:cNvPr id="8" name="文本框 12"/>
          <p:cNvSpPr txBox="1"/>
          <p:nvPr/>
        </p:nvSpPr>
        <p:spPr>
          <a:xfrm>
            <a:off x="4164901" y="4199609"/>
            <a:ext cx="7520347"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用自己民族的风味食品来款待客人</a:t>
            </a:r>
            <a:r>
              <a:rPr kumimoji="0" lang="en-US" altLang="zh-CN"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热情好客</a:t>
            </a:r>
          </a:p>
        </p:txBody>
      </p:sp>
      <p:sp>
        <p:nvSpPr>
          <p:cNvPr id="9" name="圆角矩形 36"/>
          <p:cNvSpPr/>
          <p:nvPr/>
        </p:nvSpPr>
        <p:spPr>
          <a:xfrm>
            <a:off x="9846754" y="1685914"/>
            <a:ext cx="969291"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圆角矩形 27"/>
          <p:cNvSpPr/>
          <p:nvPr/>
        </p:nvSpPr>
        <p:spPr>
          <a:xfrm>
            <a:off x="5623232" y="2233958"/>
            <a:ext cx="969291"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圆角矩形 28"/>
          <p:cNvSpPr/>
          <p:nvPr/>
        </p:nvSpPr>
        <p:spPr>
          <a:xfrm>
            <a:off x="9571433" y="2765221"/>
            <a:ext cx="1645207"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19" y="3453221"/>
            <a:ext cx="3350596" cy="370427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heel(1)">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7"/>
          <p:cNvSpPr txBox="1"/>
          <p:nvPr/>
        </p:nvSpPr>
        <p:spPr>
          <a:xfrm>
            <a:off x="3072267" y="1487364"/>
            <a:ext cx="7223125" cy="671594"/>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0" lang="zh-CN" altLang="en-US"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蒙汉情深何忍别，天涯碧草话斜阳</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a:t>
            </a:r>
          </a:p>
        </p:txBody>
      </p:sp>
      <p:sp>
        <p:nvSpPr>
          <p:cNvPr id="4" name="文本框 3"/>
          <p:cNvSpPr txBox="1"/>
          <p:nvPr/>
        </p:nvSpPr>
        <p:spPr>
          <a:xfrm>
            <a:off x="1277776" y="2625820"/>
            <a:ext cx="4482102" cy="803180"/>
          </a:xfrm>
          <a:prstGeom prst="snip2DiagRect">
            <a:avLst/>
          </a:prstGeom>
          <a:noFill/>
          <a:ln w="38100">
            <a:solidFill>
              <a:srgbClr val="FF6600"/>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首先，结尾句照应全篇</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p>
        </p:txBody>
      </p:sp>
      <p:sp>
        <p:nvSpPr>
          <p:cNvPr id="5" name="圆角矩形 23"/>
          <p:cNvSpPr/>
          <p:nvPr/>
        </p:nvSpPr>
        <p:spPr>
          <a:xfrm>
            <a:off x="5913550" y="1670918"/>
            <a:ext cx="1533571"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圆角矩形 24"/>
          <p:cNvSpPr/>
          <p:nvPr/>
        </p:nvSpPr>
        <p:spPr>
          <a:xfrm>
            <a:off x="3072267" y="1687553"/>
            <a:ext cx="1533571" cy="430125"/>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圆角矩形 27"/>
          <p:cNvSpPr/>
          <p:nvPr/>
        </p:nvSpPr>
        <p:spPr>
          <a:xfrm>
            <a:off x="7467442" y="1687553"/>
            <a:ext cx="1068252" cy="430125"/>
          </a:xfrm>
          <a:prstGeom prst="round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70C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8"/>
          <p:cNvSpPr txBox="1"/>
          <p:nvPr/>
        </p:nvSpPr>
        <p:spPr>
          <a:xfrm>
            <a:off x="6424503" y="2572351"/>
            <a:ext cx="4432978" cy="803180"/>
          </a:xfrm>
          <a:prstGeom prst="snip2DiagRect">
            <a:avLst/>
          </a:prstGeom>
          <a:noFill/>
          <a:ln w="38100">
            <a:solidFill>
              <a:srgbClr val="FF6600"/>
            </a:solidFill>
          </a:ln>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8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其次，结尾句启迪联想。</a:t>
            </a:r>
            <a:endPar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grpSp>
        <p:nvGrpSpPr>
          <p:cNvPr id="10" name="组合 9"/>
          <p:cNvGrpSpPr/>
          <p:nvPr/>
        </p:nvGrpSpPr>
        <p:grpSpPr>
          <a:xfrm>
            <a:off x="3081133" y="3954064"/>
            <a:ext cx="5559859" cy="2013054"/>
            <a:chOff x="10431" y="2303"/>
            <a:chExt cx="6150" cy="1369"/>
          </a:xfrm>
        </p:grpSpPr>
        <p:sp>
          <p:nvSpPr>
            <p:cNvPr id="11" name="任意多边形 31"/>
            <p:cNvSpPr/>
            <p:nvPr>
              <p:custDataLst>
                <p:tags r:id="rId2"/>
              </p:custDataLst>
            </p:nvPr>
          </p:nvSpPr>
          <p:spPr>
            <a:xfrm>
              <a:off x="10431" y="2303"/>
              <a:ext cx="6150" cy="1369"/>
            </a:xfrm>
            <a:custGeom>
              <a:avLst/>
              <a:gdLst>
                <a:gd name="connsiteX0" fmla="*/ 5955922 w 5955922"/>
                <a:gd name="connsiteY0" fmla="*/ 0 h 699160"/>
                <a:gd name="connsiteX1" fmla="*/ 5762221 w 5955922"/>
                <a:gd name="connsiteY1" fmla="*/ 671470 h 699160"/>
                <a:gd name="connsiteX2" fmla="*/ 0 w 5955922"/>
                <a:gd name="connsiteY2" fmla="*/ 699160 h 699160"/>
                <a:gd name="connsiteX3" fmla="*/ 176842 w 5955922"/>
                <a:gd name="connsiteY3" fmla="*/ 45351 h 699160"/>
              </a:gdLst>
              <a:ahLst/>
              <a:cxnLst>
                <a:cxn ang="0">
                  <a:pos x="connsiteX0" y="connsiteY0"/>
                </a:cxn>
                <a:cxn ang="0">
                  <a:pos x="connsiteX1" y="connsiteY1"/>
                </a:cxn>
                <a:cxn ang="0">
                  <a:pos x="connsiteX2" y="connsiteY2"/>
                </a:cxn>
                <a:cxn ang="0">
                  <a:pos x="connsiteX3" y="connsiteY3"/>
                </a:cxn>
              </a:cxnLst>
              <a:rect l="l" t="t" r="r" b="b"/>
              <a:pathLst>
                <a:path w="5955922" h="699160">
                  <a:moveTo>
                    <a:pt x="5955922" y="0"/>
                  </a:moveTo>
                  <a:lnTo>
                    <a:pt x="5762221" y="671470"/>
                  </a:lnTo>
                  <a:lnTo>
                    <a:pt x="0" y="699160"/>
                  </a:lnTo>
                  <a:lnTo>
                    <a:pt x="176842" y="4535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矩形 11"/>
            <p:cNvSpPr/>
            <p:nvPr/>
          </p:nvSpPr>
          <p:spPr>
            <a:xfrm>
              <a:off x="10709" y="2396"/>
              <a:ext cx="5551" cy="1154"/>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楷体" panose="02010609060101010101" pitchFamily="49" charset="-122"/>
                  <a:sym typeface="Arial" panose="020B0604020202020204" pitchFamily="34" charset="0"/>
                </a:rPr>
                <a:t> </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表达了作者对草原美丽风光的喜爱和对蒙汉两族人民之间深厚情谊的赞美</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微软雅黑" panose="020B0503020204020204" pitchFamily="34" charset="-122"/>
                  <a:sym typeface="Arial" panose="020B0604020202020204" pitchFamily="34" charset="0"/>
                </a:rPr>
                <a:t>。</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1)">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heckerboard(across)">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barn(inVertical)">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animBg="1"/>
      <p:bldP spid="7" grpId="0" animBg="1"/>
      <p:bldP spid="8" grpId="0" animBg="1"/>
      <p:bldP spid="9"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矩形 2"/>
          <p:cNvSpPr/>
          <p:nvPr/>
        </p:nvSpPr>
        <p:spPr>
          <a:xfrm>
            <a:off x="4075108" y="2312341"/>
            <a:ext cx="6610943" cy="28623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草原</a:t>
            </a:r>
            <a:r>
              <a:rPr kumimoji="0" lang="en-US" altLang="zh-CN"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这篇课文是作者第一次访问蒙古大草原时的所见、所闻、所感，写了草原的美丽景色以及受到蒙古族人民热情欢迎、盛装款待的情景，表达了作者对草原美丽风光的喜爱和对蒙汉两族人民之间的深厚情谊的赞美之情。</a:t>
            </a:r>
          </a:p>
        </p:txBody>
      </p:sp>
      <p:grpSp>
        <p:nvGrpSpPr>
          <p:cNvPr id="4" name="组合 3"/>
          <p:cNvGrpSpPr/>
          <p:nvPr/>
        </p:nvGrpSpPr>
        <p:grpSpPr>
          <a:xfrm>
            <a:off x="1349542" y="2466470"/>
            <a:ext cx="2673818" cy="2400782"/>
            <a:chOff x="7861363" y="1365506"/>
            <a:chExt cx="2673818" cy="2400782"/>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61363" y="1365506"/>
              <a:ext cx="2673818" cy="2400782"/>
            </a:xfrm>
            <a:prstGeom prst="rect">
              <a:avLst/>
            </a:prstGeom>
          </p:spPr>
        </p:pic>
        <p:sp>
          <p:nvSpPr>
            <p:cNvPr id="7" name="矩形: 圆角 6"/>
            <p:cNvSpPr/>
            <p:nvPr/>
          </p:nvSpPr>
          <p:spPr>
            <a:xfrm rot="21247853">
              <a:off x="8206585" y="2174296"/>
              <a:ext cx="1980695" cy="690880"/>
            </a:xfrm>
            <a:prstGeom prst="roundRect">
              <a:avLst/>
            </a:prstGeom>
            <a:noFill/>
            <a:ln>
              <a:noFill/>
            </a:ln>
          </p:spPr>
          <p:style>
            <a:lnRef idx="2">
              <a:schemeClr val="accent4"/>
            </a:lnRef>
            <a:fillRef idx="1">
              <a:schemeClr val="lt1"/>
            </a:fillRef>
            <a:effectRef idx="0">
              <a:schemeClr val="accent4"/>
            </a:effectRef>
            <a:fontRef idx="minor">
              <a:schemeClr val="dk1"/>
            </a:fontRef>
          </p:style>
          <p:txBody>
            <a:bodyPr anchor="ct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主题思想</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3" name="矩形 2"/>
          <p:cNvSpPr/>
          <p:nvPr/>
        </p:nvSpPr>
        <p:spPr>
          <a:xfrm>
            <a:off x="1327024" y="1953345"/>
            <a:ext cx="6237758"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读拼音，写汉字。</a:t>
            </a:r>
          </a:p>
        </p:txBody>
      </p:sp>
      <p:sp>
        <p:nvSpPr>
          <p:cNvPr id="4" name="圆角矩形 27"/>
          <p:cNvSpPr/>
          <p:nvPr/>
        </p:nvSpPr>
        <p:spPr>
          <a:xfrm>
            <a:off x="835052" y="1864995"/>
            <a:ext cx="8589010" cy="2233839"/>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5" name="矩形 19"/>
          <p:cNvSpPr/>
          <p:nvPr/>
        </p:nvSpPr>
        <p:spPr>
          <a:xfrm>
            <a:off x="1327024" y="2437798"/>
            <a:ext cx="8097038" cy="1142813"/>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tǎn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chén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shang</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tí</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fu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绿（     ）  （      ）列    衣（     ）  马（      ）  奶豆（      ）</a:t>
            </a:r>
          </a:p>
        </p:txBody>
      </p:sp>
      <p:sp>
        <p:nvSpPr>
          <p:cNvPr id="7" name="文本框 6"/>
          <p:cNvSpPr txBox="1"/>
          <p:nvPr/>
        </p:nvSpPr>
        <p:spPr>
          <a:xfrm>
            <a:off x="3234489" y="3120798"/>
            <a:ext cx="767715" cy="461665"/>
          </a:xfrm>
          <a:prstGeom prst="rect">
            <a:avLst/>
          </a:prstGeom>
          <a:noFill/>
        </p:spPr>
        <p:txBody>
          <a:bodyPr wrap="square" rtlCol="0" anchor="t">
            <a:spAutoFit/>
          </a:bodyPr>
          <a:lstStyle>
            <a:defPPr>
              <a:defRPr lang="zh-CN"/>
            </a:defPPr>
            <a:lvl1pPr>
              <a:defRPr sz="2400">
                <a:solidFill>
                  <a:srgbClr val="C0000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陈</a:t>
            </a:r>
          </a:p>
        </p:txBody>
      </p:sp>
      <p:sp>
        <p:nvSpPr>
          <p:cNvPr id="8" name="文本框 7"/>
          <p:cNvSpPr txBox="1"/>
          <p:nvPr/>
        </p:nvSpPr>
        <p:spPr>
          <a:xfrm>
            <a:off x="5274547" y="3092523"/>
            <a:ext cx="767715" cy="461665"/>
          </a:xfrm>
          <a:prstGeom prst="rect">
            <a:avLst/>
          </a:prstGeom>
          <a:noFill/>
        </p:spPr>
        <p:txBody>
          <a:bodyPr wrap="square" rtlCol="0" anchor="t">
            <a:spAutoFit/>
          </a:bodyPr>
          <a:lstStyle>
            <a:defPPr>
              <a:defRPr lang="zh-CN"/>
            </a:defPPr>
            <a:lvl1pPr>
              <a:defRPr sz="2400">
                <a:solidFill>
                  <a:srgbClr val="C0000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裳</a:t>
            </a:r>
          </a:p>
        </p:txBody>
      </p:sp>
      <p:sp>
        <p:nvSpPr>
          <p:cNvPr id="9" name="文本框 8"/>
          <p:cNvSpPr txBox="1"/>
          <p:nvPr/>
        </p:nvSpPr>
        <p:spPr>
          <a:xfrm>
            <a:off x="2000223" y="3092524"/>
            <a:ext cx="767715"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毯</a:t>
            </a:r>
          </a:p>
        </p:txBody>
      </p:sp>
      <p:sp>
        <p:nvSpPr>
          <p:cNvPr id="10" name="文本框 9"/>
          <p:cNvSpPr txBox="1"/>
          <p:nvPr/>
        </p:nvSpPr>
        <p:spPr>
          <a:xfrm>
            <a:off x="6797067" y="3114964"/>
            <a:ext cx="767715" cy="461665"/>
          </a:xfrm>
          <a:prstGeom prst="rect">
            <a:avLst/>
          </a:prstGeom>
          <a:noFill/>
        </p:spPr>
        <p:txBody>
          <a:bodyPr wrap="square" rtlCol="0" anchor="t">
            <a:spAutoFit/>
          </a:bodyPr>
          <a:lstStyle>
            <a:defPPr>
              <a:defRPr lang="zh-CN"/>
            </a:defPPr>
            <a:lvl1pPr>
              <a:defRPr sz="2400">
                <a:solidFill>
                  <a:srgbClr val="C0000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蹄</a:t>
            </a:r>
          </a:p>
        </p:txBody>
      </p:sp>
      <p:sp>
        <p:nvSpPr>
          <p:cNvPr id="11" name="文本框 10"/>
          <p:cNvSpPr txBox="1"/>
          <p:nvPr/>
        </p:nvSpPr>
        <p:spPr>
          <a:xfrm>
            <a:off x="8656347" y="3124854"/>
            <a:ext cx="767715" cy="461665"/>
          </a:xfrm>
          <a:prstGeom prst="rect">
            <a:avLst/>
          </a:prstGeom>
          <a:noFill/>
        </p:spPr>
        <p:txBody>
          <a:bodyPr wrap="square" rtlCol="0" anchor="t">
            <a:spAutoFit/>
          </a:bodyPr>
          <a:lstStyle>
            <a:defPPr>
              <a:defRPr lang="zh-CN"/>
            </a:defPPr>
            <a:lvl1pPr>
              <a:defRPr sz="2400">
                <a:solidFill>
                  <a:srgbClr val="C00000"/>
                </a:solidFill>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腐</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906" y="2732322"/>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linds(horizont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linds(horizont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linds(horizont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linds(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5" grpId="0"/>
      <p:bldP spid="7" grpId="0"/>
      <p:bldP spid="8" grpId="0"/>
      <p:bldP spid="9"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3" name="矩形 19"/>
          <p:cNvSpPr/>
          <p:nvPr/>
        </p:nvSpPr>
        <p:spPr>
          <a:xfrm>
            <a:off x="1380006" y="1761996"/>
            <a:ext cx="3587842" cy="588816"/>
          </a:xfrm>
          <a:prstGeom prst="rect">
            <a:avLst/>
          </a:prstGeom>
          <a:noFill/>
          <a:ln w="9525">
            <a:noFill/>
          </a:ln>
        </p:spPr>
        <p:txBody>
          <a:bodyPr wrap="non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选择适合的词语填空。</a:t>
            </a:r>
          </a:p>
        </p:txBody>
      </p:sp>
      <p:sp>
        <p:nvSpPr>
          <p:cNvPr id="4" name="Rectangle 2"/>
          <p:cNvSpPr/>
          <p:nvPr/>
        </p:nvSpPr>
        <p:spPr>
          <a:xfrm>
            <a:off x="1263864" y="2793285"/>
            <a:ext cx="7293396" cy="2308324"/>
          </a:xfrm>
          <a:prstGeom prst="rect">
            <a:avLst/>
          </a:prstGeom>
          <a:noFill/>
          <a:ln w="9525">
            <a:noFill/>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）鄂温克姑娘们戴着尖尖的帽子，（     ）大方，（     ）有点羞涩，来给客人们唱民歌。</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2</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）唱的是什么，听者（        ）会露出会心的微笑。</a:t>
            </a:r>
          </a:p>
        </p:txBody>
      </p:sp>
      <p:sp>
        <p:nvSpPr>
          <p:cNvPr id="5" name="圆角矩形 8"/>
          <p:cNvSpPr/>
          <p:nvPr/>
        </p:nvSpPr>
        <p:spPr>
          <a:xfrm>
            <a:off x="835052" y="1553682"/>
            <a:ext cx="8011768" cy="3750636"/>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6"/>
          <p:cNvSpPr/>
          <p:nvPr/>
        </p:nvSpPr>
        <p:spPr>
          <a:xfrm>
            <a:off x="1572795" y="2356241"/>
            <a:ext cx="3219568"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不管</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总</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sp>
        <p:nvSpPr>
          <p:cNvPr id="8" name="矩形 7"/>
          <p:cNvSpPr/>
          <p:nvPr/>
        </p:nvSpPr>
        <p:spPr>
          <a:xfrm>
            <a:off x="1562656" y="2801556"/>
            <a:ext cx="6233200" cy="1142813"/>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既</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又</a:t>
            </a:r>
          </a:p>
        </p:txBody>
      </p:sp>
      <p:sp>
        <p:nvSpPr>
          <p:cNvPr id="9" name="矩形 8"/>
          <p:cNvSpPr/>
          <p:nvPr/>
        </p:nvSpPr>
        <p:spPr>
          <a:xfrm>
            <a:off x="2468840" y="3934173"/>
            <a:ext cx="6233200"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不管                                       总</a:t>
            </a:r>
          </a:p>
        </p:txBody>
      </p:sp>
      <p:sp>
        <p:nvSpPr>
          <p:cNvPr id="10" name="矩形 9"/>
          <p:cNvSpPr/>
          <p:nvPr/>
        </p:nvSpPr>
        <p:spPr>
          <a:xfrm>
            <a:off x="4686944" y="2365366"/>
            <a:ext cx="3219568" cy="461665"/>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既</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又</a:t>
            </a:r>
            <a:r>
              <a:rPr kumimoji="0" lang="en-US"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906" y="2732322"/>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当堂测评</a:t>
            </a:r>
          </a:p>
        </p:txBody>
      </p:sp>
      <p:sp>
        <p:nvSpPr>
          <p:cNvPr id="11" name="Text Box 3"/>
          <p:cNvSpPr txBox="1"/>
          <p:nvPr/>
        </p:nvSpPr>
        <p:spPr>
          <a:xfrm>
            <a:off x="1025170" y="1748188"/>
            <a:ext cx="8446903" cy="2308324"/>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3.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“羊群一会儿上了小丘，一会儿又下来，走到哪里都像</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给无边的绿毯绣上了白色的大花”中的“绿毯”指的是</a:t>
            </a:r>
            <a:r>
              <a:rPr kumimoji="0" lang="zh-CN" altLang="en-US" sz="2400" b="0" i="0" u="sng"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endParaRPr kumimoji="0" lang="en-US" altLang="zh-CN"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“白色的大花”指的是</a:t>
            </a:r>
            <a:r>
              <a:rPr kumimoji="0" lang="zh-CN" altLang="en-US" sz="2400" b="0" i="0" u="sng"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。想象一下，羊群在草原上还可以比作什么呢？</a:t>
            </a:r>
          </a:p>
        </p:txBody>
      </p:sp>
      <p:sp>
        <p:nvSpPr>
          <p:cNvPr id="12" name="圆角矩形 8"/>
          <p:cNvSpPr/>
          <p:nvPr/>
        </p:nvSpPr>
        <p:spPr>
          <a:xfrm>
            <a:off x="835052" y="1557020"/>
            <a:ext cx="8585835" cy="4207813"/>
          </a:xfrm>
          <a:prstGeom prst="roundRect">
            <a:avLst/>
          </a:prstGeom>
          <a:noFill/>
          <a:ln>
            <a:solidFill>
              <a:srgbClr val="E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矩形 12"/>
          <p:cNvSpPr/>
          <p:nvPr/>
        </p:nvSpPr>
        <p:spPr>
          <a:xfrm>
            <a:off x="8116982" y="2245018"/>
            <a:ext cx="1355091"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草原</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矩形 13"/>
          <p:cNvSpPr/>
          <p:nvPr/>
        </p:nvSpPr>
        <p:spPr>
          <a:xfrm>
            <a:off x="3985527" y="2833834"/>
            <a:ext cx="1355091" cy="588816"/>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羊群</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5" name="矩形 14"/>
          <p:cNvSpPr/>
          <p:nvPr/>
        </p:nvSpPr>
        <p:spPr>
          <a:xfrm>
            <a:off x="1253972" y="4137828"/>
            <a:ext cx="8008801" cy="1142813"/>
          </a:xfrm>
          <a:prstGeom prst="rect">
            <a:avLst/>
          </a:prstGeom>
          <a:noFill/>
          <a:ln w="9525">
            <a:noFill/>
          </a:ln>
        </p:spPr>
        <p:txBody>
          <a:bodyPr wrap="square"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rPr>
              <a:t>    羊群一会儿上了小丘，一会儿又下来，像碧绿的大海上扬起了点点白帆。</a:t>
            </a:r>
            <a:endParaRPr kumimoji="0" lang="zh-CN" altLang="zh-CN" sz="2400" b="0"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93926" y="3128242"/>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t="12481" b="12481"/>
          <a:stretch>
            <a:fillRect/>
          </a:stretch>
        </p:blipFill>
        <p:spPr>
          <a:xfrm>
            <a:off x="0" y="0"/>
            <a:ext cx="12192000" cy="6858000"/>
          </a:xfrm>
          <a:prstGeom prst="rect">
            <a:avLst/>
          </a:prstGeom>
        </p:spPr>
      </p:pic>
      <p:sp>
        <p:nvSpPr>
          <p:cNvPr id="6" name="矩形 5"/>
          <p:cNvSpPr/>
          <p:nvPr/>
        </p:nvSpPr>
        <p:spPr>
          <a:xfrm>
            <a:off x="2162629" y="0"/>
            <a:ext cx="10029371" cy="6858000"/>
          </a:xfrm>
          <a:prstGeom prst="rect">
            <a:avLst/>
          </a:prstGeom>
          <a:gradFill>
            <a:gsLst>
              <a:gs pos="0">
                <a:schemeClr val="accent6">
                  <a:lumMod val="75000"/>
                  <a:alpha val="0"/>
                </a:schemeClr>
              </a:gs>
              <a:gs pos="100000">
                <a:schemeClr val="accent6">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sym typeface="Arial" panose="020B0604020202020204" pitchFamily="34" charset="0"/>
            </a:endParaRPr>
          </a:p>
        </p:txBody>
      </p:sp>
      <p:sp>
        <p:nvSpPr>
          <p:cNvPr id="7" name="矩形 259"/>
          <p:cNvSpPr>
            <a:spLocks noChangeArrowheads="1"/>
          </p:cNvSpPr>
          <p:nvPr/>
        </p:nvSpPr>
        <p:spPr bwMode="auto">
          <a:xfrm>
            <a:off x="7387473" y="4696221"/>
            <a:ext cx="1977177" cy="316865"/>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gn="ctr" defTabSz="457200">
              <a:spcBef>
                <a:spcPts val="0"/>
              </a:spcBef>
              <a:buNone/>
              <a:defRPr/>
            </a:pPr>
            <a:r>
              <a:rPr lang="zh-CN" altLang="en-US"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主讲人：</a:t>
            </a:r>
            <a:r>
              <a:rPr lang="en-US" altLang="zh-CN" sz="1600" kern="0" smtClean="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PPT818</a:t>
            </a:r>
            <a:endParaRPr lang="en-US" altLang="zh-CN" sz="1600" kern="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endParaRPr>
          </a:p>
        </p:txBody>
      </p:sp>
      <p:sp>
        <p:nvSpPr>
          <p:cNvPr id="8" name="矩形 259"/>
          <p:cNvSpPr>
            <a:spLocks noChangeArrowheads="1"/>
          </p:cNvSpPr>
          <p:nvPr/>
        </p:nvSpPr>
        <p:spPr bwMode="auto">
          <a:xfrm>
            <a:off x="9574207" y="4694552"/>
            <a:ext cx="1738171" cy="318924"/>
          </a:xfrm>
          <a:prstGeom prst="rect">
            <a:avLst/>
          </a:prstGeom>
          <a:noFill/>
          <a:ln w="9525">
            <a:solidFill>
              <a:schemeClr val="bg1"/>
            </a:solidFill>
            <a:miter lim="800000"/>
          </a:ln>
          <a:effectLst/>
        </p:spPr>
        <p:txBody>
          <a:bodyPr wrap="square" lIns="36000" tIns="36000" rIns="36000" bIns="36000" anchor="t" anchorCtr="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4572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时间</a:t>
            </a:r>
            <a:r>
              <a:rPr kumimoji="0" lang="en-US" altLang="zh-CN" sz="1600" b="0" i="0" u="none" strike="noStrike" kern="0" cap="none" spc="0" normalizeH="0" baseline="0" noProof="0" dirty="0">
                <a:ln>
                  <a:noFill/>
                </a:ln>
                <a:solidFill>
                  <a:schemeClr val="bg1"/>
                </a:solidFill>
                <a:effectLst/>
                <a:uLnTx/>
                <a:uFillTx/>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 xxx</a:t>
            </a:r>
          </a:p>
        </p:txBody>
      </p:sp>
      <p:sp>
        <p:nvSpPr>
          <p:cNvPr id="9" name="矩形 259"/>
          <p:cNvSpPr>
            <a:spLocks noChangeArrowheads="1"/>
          </p:cNvSpPr>
          <p:nvPr/>
        </p:nvSpPr>
        <p:spPr bwMode="auto">
          <a:xfrm>
            <a:off x="6705600" y="1608612"/>
            <a:ext cx="4786693"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dist" defTabSz="457200">
              <a:buFont typeface="Arial" panose="020B0604020202020204" pitchFamily="34" charset="0"/>
              <a:buNone/>
            </a:pPr>
            <a:r>
              <a:rPr lang="zh-CN" altLang="en-US" sz="80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rPr>
              <a:t>感谢聆听</a:t>
            </a:r>
            <a:endParaRPr lang="en-US" altLang="zh-CN" sz="8000" dirty="0">
              <a:solidFill>
                <a:schemeClr val="bg1"/>
              </a:solidFill>
              <a:latin typeface="演示斜黑体" panose="00000A08000000000000" pitchFamily="50" charset="-122"/>
              <a:ea typeface="演示斜黑体" panose="00000A08000000000000" pitchFamily="50" charset="-122"/>
              <a:cs typeface="Arial" panose="020B0604020202020204" pitchFamily="34" charset="0"/>
              <a:sym typeface="Arial" panose="020B0604020202020204" pitchFamily="34" charset="0"/>
            </a:endParaRPr>
          </a:p>
        </p:txBody>
      </p:sp>
      <p:sp>
        <p:nvSpPr>
          <p:cNvPr id="10" name="矩形 9"/>
          <p:cNvSpPr/>
          <p:nvPr/>
        </p:nvSpPr>
        <p:spPr>
          <a:xfrm>
            <a:off x="7487292" y="3547901"/>
            <a:ext cx="3825086" cy="461665"/>
          </a:xfrm>
          <a:prstGeom prst="rect">
            <a:avLst/>
          </a:prstGeom>
        </p:spPr>
        <p:txBody>
          <a:bodyPr wrap="none">
            <a:spAutoFit/>
          </a:bodyPr>
          <a:lstStyle/>
          <a:p>
            <a:pPr lvl="0" algn="r" defTabSz="457200"/>
            <a:r>
              <a:rPr lang="zh-CN" altLang="en-US" sz="2400" dirty="0">
                <a:solidFill>
                  <a:schemeClr val="bg1"/>
                </a:solidFill>
                <a:latin typeface="Arial" panose="020B0604020202020204" pitchFamily="34" charset="0"/>
                <a:ea typeface="思源黑体 CN Regular" panose="020B0500000000000000" pitchFamily="34" charset="-122"/>
                <a:cs typeface="Arial" panose="020B0604020202020204" pitchFamily="34" charset="0"/>
                <a:sym typeface="Arial" panose="020B0604020202020204" pitchFamily="34" charset="0"/>
              </a:rPr>
              <a:t>语文 六年级 上册 配人教版</a:t>
            </a:r>
          </a:p>
        </p:txBody>
      </p:sp>
      <p:cxnSp>
        <p:nvCxnSpPr>
          <p:cNvPr id="11" name="直接连接符 10"/>
          <p:cNvCxnSpPr/>
          <p:nvPr/>
        </p:nvCxnSpPr>
        <p:spPr>
          <a:xfrm>
            <a:off x="5838708" y="3316920"/>
            <a:ext cx="5473670" cy="0"/>
          </a:xfrm>
          <a:prstGeom prst="line">
            <a:avLst/>
          </a:prstGeom>
          <a:ln w="25400" cap="rnd">
            <a:gradFill flip="none" rotWithShape="1">
              <a:gsLst>
                <a:gs pos="0">
                  <a:schemeClr val="bg1">
                    <a:alpha val="0"/>
                  </a:schemeClr>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8"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趣味导入</a:t>
            </a:r>
          </a:p>
        </p:txBody>
      </p:sp>
      <p:sp>
        <p:nvSpPr>
          <p:cNvPr id="7" name="Rectangle 2"/>
          <p:cNvSpPr>
            <a:spLocks noChangeArrowheads="1"/>
          </p:cNvSpPr>
          <p:nvPr/>
        </p:nvSpPr>
        <p:spPr bwMode="auto">
          <a:xfrm>
            <a:off x="6844278" y="2907353"/>
            <a:ext cx="4377641" cy="1843197"/>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天苍苍，野茫茫，</a:t>
            </a:r>
            <a:endParaRPr kumimoji="0" lang="en-US" altLang="zh-CN" sz="4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1"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风吹草低见牛羊。</a:t>
            </a:r>
            <a:endParaRPr kumimoji="0" lang="zh-CN" altLang="en-US" sz="3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endParaRP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580" y="2422689"/>
            <a:ext cx="4899420" cy="281252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走近作者</a:t>
            </a:r>
          </a:p>
        </p:txBody>
      </p:sp>
      <p:sp>
        <p:nvSpPr>
          <p:cNvPr id="5" name="Rectangle 2"/>
          <p:cNvSpPr>
            <a:spLocks noChangeArrowheads="1"/>
          </p:cNvSpPr>
          <p:nvPr/>
        </p:nvSpPr>
        <p:spPr bwMode="auto">
          <a:xfrm>
            <a:off x="5164327" y="1812853"/>
            <a:ext cx="5475098" cy="3785652"/>
          </a:xfrm>
          <a:prstGeom prst="rect">
            <a:avLst/>
          </a:prstGeom>
          <a:noFill/>
          <a:ln w="9525">
            <a:noFill/>
            <a:miter lim="800000"/>
          </a:ln>
        </p:spPr>
        <p:txBody>
          <a:bodyPr wrap="square" anchor="ctr">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rgbClr val="C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老舍：</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原名舒庆春，字舍予，北京人。</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1950</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年创作话剧</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龙须沟</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，获北京市人民政府授予的“人民艺术家”称号。著述丰富，善于刻画市民阶层的生活和心理，同时也努力表现时代前进的步伐；文笔生动、幽默，富有浓郁的地方色彩。主要作品有</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四世同堂</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骆驼祥子</a:t>
            </a:r>
            <a:r>
              <a:rPr kumimoji="0" lang="en-US" altLang="zh-CN"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a:t>
            </a: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等。</a:t>
            </a:r>
          </a:p>
        </p:txBody>
      </p:sp>
      <p:pic>
        <p:nvPicPr>
          <p:cNvPr id="9" name="图片 8"/>
          <p:cNvPicPr>
            <a:picLocks noChangeAspect="1"/>
          </p:cNvPicPr>
          <p:nvPr/>
        </p:nvPicPr>
        <p:blipFill>
          <a:blip r:embed="rId4"/>
          <a:stretch>
            <a:fillRect/>
          </a:stretch>
        </p:blipFill>
        <p:spPr>
          <a:xfrm>
            <a:off x="1727043" y="2059087"/>
            <a:ext cx="2369675" cy="3478072"/>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7" name="文本框 3"/>
          <p:cNvSpPr txBox="1"/>
          <p:nvPr/>
        </p:nvSpPr>
        <p:spPr>
          <a:xfrm>
            <a:off x="1058545" y="2221230"/>
            <a:ext cx="8233501"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绿毯     衣裳      彩虹     襟飘带舞 </a:t>
            </a:r>
          </a:p>
        </p:txBody>
      </p:sp>
      <p:sp>
        <p:nvSpPr>
          <p:cNvPr id="8" name="矩形 7"/>
          <p:cNvSpPr/>
          <p:nvPr/>
        </p:nvSpPr>
        <p:spPr>
          <a:xfrm>
            <a:off x="1213372" y="1833964"/>
            <a:ext cx="8848725" cy="4603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tǎn</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shang</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hóng</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jīn</a:t>
            </a:r>
            <a:endParaRPr kumimoji="0" lang="en-US" altLang="zh-CN" sz="2400" b="1"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0" name="文本框 7"/>
          <p:cNvSpPr txBox="1"/>
          <p:nvPr/>
        </p:nvSpPr>
        <p:spPr>
          <a:xfrm>
            <a:off x="1147445" y="3602738"/>
            <a:ext cx="8505825" cy="58477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微笑     羞涩      马蹄      勾勒        </a:t>
            </a:r>
          </a:p>
        </p:txBody>
      </p:sp>
      <p:sp>
        <p:nvSpPr>
          <p:cNvPr id="11" name="矩形 10"/>
          <p:cNvSpPr/>
          <p:nvPr/>
        </p:nvSpPr>
        <p:spPr>
          <a:xfrm>
            <a:off x="1147445" y="3169399"/>
            <a:ext cx="9271000" cy="46166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wēi</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sè</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tí</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400" b="0" i="0" u="none" strike="noStrike" kern="1200" cap="none" spc="0" normalizeH="0" baseline="0" noProof="0" dirty="0" err="1">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lè</a:t>
            </a:r>
            <a:r>
              <a:rPr kumimoji="0" lang="en-US" altLang="zh-CN" sz="2400" b="0" i="0" u="none" strike="noStrike" kern="1200" cap="none" spc="0" normalizeH="0" baseline="0" noProof="0" dirty="0">
                <a:ln>
                  <a:noFill/>
                </a:ln>
                <a:solidFill>
                  <a:srgbClr val="FF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p>
        </p:txBody>
      </p:sp>
      <p:pic>
        <p:nvPicPr>
          <p:cNvPr id="3"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546" y="2772962"/>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linds(horizont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grpSp>
        <p:nvGrpSpPr>
          <p:cNvPr id="7" name="组合 6"/>
          <p:cNvGrpSpPr/>
          <p:nvPr/>
        </p:nvGrpSpPr>
        <p:grpSpPr>
          <a:xfrm>
            <a:off x="4981361" y="2095183"/>
            <a:ext cx="1612340" cy="775335"/>
            <a:chOff x="11338" y="3255"/>
            <a:chExt cx="2316" cy="1221"/>
          </a:xfrm>
        </p:grpSpPr>
        <p:grpSp>
          <p:nvGrpSpPr>
            <p:cNvPr id="8" name="组合 7"/>
            <p:cNvGrpSpPr/>
            <p:nvPr/>
          </p:nvGrpSpPr>
          <p:grpSpPr>
            <a:xfrm>
              <a:off x="12481" y="3255"/>
              <a:ext cx="1173" cy="1221"/>
              <a:chOff x="8219" y="2269"/>
              <a:chExt cx="1255" cy="1288"/>
            </a:xfrm>
          </p:grpSpPr>
          <p:sp>
            <p:nvSpPr>
              <p:cNvPr id="13" name="矩形 12"/>
              <p:cNvSpPr/>
              <p:nvPr/>
            </p:nvSpPr>
            <p:spPr>
              <a:xfrm>
                <a:off x="8219" y="2269"/>
                <a:ext cx="1255"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4" name="直接连接符 13"/>
              <p:cNvCxnSpPr>
                <a:stCxn id="13" idx="1"/>
                <a:endCxn id="13" idx="3"/>
              </p:cNvCxnSpPr>
              <p:nvPr/>
            </p:nvCxnSpPr>
            <p:spPr>
              <a:xfrm>
                <a:off x="8219" y="2913"/>
                <a:ext cx="1255"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0"/>
                <a:endCxn id="13" idx="2"/>
              </p:cNvCxnSpPr>
              <p:nvPr/>
            </p:nvCxnSpPr>
            <p:spPr>
              <a:xfrm>
                <a:off x="884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11338" y="3255"/>
              <a:ext cx="1143" cy="1221"/>
              <a:chOff x="8365" y="2269"/>
              <a:chExt cx="1223" cy="1288"/>
            </a:xfrm>
          </p:grpSpPr>
          <p:sp>
            <p:nvSpPr>
              <p:cNvPr id="10" name="矩形 9"/>
              <p:cNvSpPr/>
              <p:nvPr/>
            </p:nvSpPr>
            <p:spPr>
              <a:xfrm>
                <a:off x="8365" y="2269"/>
                <a:ext cx="1223"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1" name="直接连接符 10"/>
              <p:cNvCxnSpPr>
                <a:stCxn id="10" idx="1"/>
                <a:endCxn id="10" idx="3"/>
              </p:cNvCxnSpPr>
              <p:nvPr/>
            </p:nvCxnSpPr>
            <p:spPr>
              <a:xfrm>
                <a:off x="8365" y="2914"/>
                <a:ext cx="1223"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2" name="直接连接符 11"/>
              <p:cNvCxnSpPr>
                <a:stCxn id="10" idx="0"/>
                <a:endCxn id="10" idx="2"/>
              </p:cNvCxnSpPr>
              <p:nvPr/>
            </p:nvCxnSpPr>
            <p:spPr>
              <a:xfrm>
                <a:off x="8977"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grpSp>
      <p:sp>
        <p:nvSpPr>
          <p:cNvPr id="17" name="矩形 10"/>
          <p:cNvSpPr/>
          <p:nvPr/>
        </p:nvSpPr>
        <p:spPr>
          <a:xfrm flipH="1">
            <a:off x="4551045" y="3341370"/>
            <a:ext cx="3089910" cy="1898650"/>
          </a:xfrm>
          <a:custGeom>
            <a:avLst/>
            <a:gdLst>
              <a:gd name="connsiteX0" fmla="*/ 0 w 5963288"/>
              <a:gd name="connsiteY0" fmla="*/ 0 h 504056"/>
              <a:gd name="connsiteX1" fmla="*/ 5963288 w 5963288"/>
              <a:gd name="connsiteY1" fmla="*/ 0 h 504056"/>
              <a:gd name="connsiteX2" fmla="*/ 5963288 w 5963288"/>
              <a:gd name="connsiteY2" fmla="*/ 504056 h 504056"/>
              <a:gd name="connsiteX3" fmla="*/ 0 w 5963288"/>
              <a:gd name="connsiteY3" fmla="*/ 504056 h 504056"/>
              <a:gd name="connsiteX4" fmla="*/ 0 w 5963288"/>
              <a:gd name="connsiteY4" fmla="*/ 0 h 504056"/>
              <a:gd name="connsiteX0-1" fmla="*/ 0 w 5963288"/>
              <a:gd name="connsiteY0-2" fmla="*/ 0 h 531765"/>
              <a:gd name="connsiteX1-3" fmla="*/ 5963288 w 5963288"/>
              <a:gd name="connsiteY1-4" fmla="*/ 0 h 531765"/>
              <a:gd name="connsiteX2-5" fmla="*/ 5963288 w 5963288"/>
              <a:gd name="connsiteY2-6" fmla="*/ 504056 h 531765"/>
              <a:gd name="connsiteX3-7" fmla="*/ 193964 w 5963288"/>
              <a:gd name="connsiteY3-8" fmla="*/ 531765 h 531765"/>
              <a:gd name="connsiteX4-9" fmla="*/ 0 w 5963288"/>
              <a:gd name="connsiteY4-10" fmla="*/ 0 h 531765"/>
              <a:gd name="connsiteX0-11" fmla="*/ 0 w 5963288"/>
              <a:gd name="connsiteY0-12" fmla="*/ 0 h 517910"/>
              <a:gd name="connsiteX1-13" fmla="*/ 5963288 w 5963288"/>
              <a:gd name="connsiteY1-14" fmla="*/ 0 h 517910"/>
              <a:gd name="connsiteX2-15" fmla="*/ 5963288 w 5963288"/>
              <a:gd name="connsiteY2-16" fmla="*/ 504056 h 517910"/>
              <a:gd name="connsiteX3-17" fmla="*/ 235528 w 5963288"/>
              <a:gd name="connsiteY3-18" fmla="*/ 517910 h 517910"/>
              <a:gd name="connsiteX4-19" fmla="*/ 0 w 5963288"/>
              <a:gd name="connsiteY4-20" fmla="*/ 0 h 517910"/>
              <a:gd name="connsiteX0-21" fmla="*/ 5963288 w 6054728"/>
              <a:gd name="connsiteY0-22" fmla="*/ 504056 h 595496"/>
              <a:gd name="connsiteX1-23" fmla="*/ 235528 w 6054728"/>
              <a:gd name="connsiteY1-24" fmla="*/ 517910 h 595496"/>
              <a:gd name="connsiteX2-25" fmla="*/ 0 w 6054728"/>
              <a:gd name="connsiteY2-26" fmla="*/ 0 h 595496"/>
              <a:gd name="connsiteX3-27" fmla="*/ 5963288 w 6054728"/>
              <a:gd name="connsiteY3-28" fmla="*/ 0 h 595496"/>
              <a:gd name="connsiteX4-29" fmla="*/ 6054728 w 6054728"/>
              <a:gd name="connsiteY4-30" fmla="*/ 595496 h 595496"/>
              <a:gd name="connsiteX0-31" fmla="*/ 5963288 w 5963288"/>
              <a:gd name="connsiteY0-32" fmla="*/ 504056 h 517910"/>
              <a:gd name="connsiteX1-33" fmla="*/ 235528 w 5963288"/>
              <a:gd name="connsiteY1-34" fmla="*/ 517910 h 517910"/>
              <a:gd name="connsiteX2-35" fmla="*/ 0 w 5963288"/>
              <a:gd name="connsiteY2-36" fmla="*/ 0 h 517910"/>
              <a:gd name="connsiteX3-37" fmla="*/ 5963288 w 5963288"/>
              <a:gd name="connsiteY3-38" fmla="*/ 0 h 517910"/>
            </a:gdLst>
            <a:ahLst/>
            <a:cxnLst>
              <a:cxn ang="0">
                <a:pos x="connsiteX0-1" y="connsiteY0-2"/>
              </a:cxn>
              <a:cxn ang="0">
                <a:pos x="connsiteX1-3" y="connsiteY1-4"/>
              </a:cxn>
              <a:cxn ang="0">
                <a:pos x="connsiteX2-5" y="connsiteY2-6"/>
              </a:cxn>
              <a:cxn ang="0">
                <a:pos x="connsiteX3-7" y="connsiteY3-8"/>
              </a:cxn>
            </a:cxnLst>
            <a:rect l="l" t="t" r="r" b="b"/>
            <a:pathLst>
              <a:path w="5963288" h="517910">
                <a:moveTo>
                  <a:pt x="5963288" y="504056"/>
                </a:moveTo>
                <a:lnTo>
                  <a:pt x="235528" y="517910"/>
                </a:lnTo>
                <a:lnTo>
                  <a:pt x="0" y="0"/>
                </a:lnTo>
                <a:lnTo>
                  <a:pt x="5963288" y="0"/>
                </a:lnTo>
              </a:path>
            </a:pathLst>
          </a:custGeom>
          <a:pattFill prst="openDmnd">
            <a:fgClr>
              <a:srgbClr val="259F90"/>
            </a:fgClr>
            <a:bgClr>
              <a:srgbClr val="29B1A1"/>
            </a:bgClr>
          </a:pattFill>
          <a:ln w="25400" cap="flat" cmpd="sng" algn="ctr">
            <a:solidFill>
              <a:sysClr val="window" lastClr="FFFFFF"/>
            </a:solidFill>
            <a:prstDash val="solid"/>
          </a:ln>
          <a:effectLst>
            <a:outerShdw blurRad="50800" dist="38100" dir="5400000" algn="t" rotWithShape="0">
              <a:prstClr val="black">
                <a:alpha val="40000"/>
              </a:prstClr>
            </a:outerShdw>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8" name="矩形 17"/>
          <p:cNvSpPr/>
          <p:nvPr/>
        </p:nvSpPr>
        <p:spPr>
          <a:xfrm>
            <a:off x="950141" y="3381746"/>
            <a:ext cx="3472634" cy="2025458"/>
          </a:xfrm>
          <a:prstGeom prst="rect">
            <a:avLst/>
          </a:prstGeom>
          <a:solidFill>
            <a:sysClr val="window" lastClr="FFFFFF">
              <a:lumMod val="85000"/>
            </a:sysClr>
          </a:solidFill>
          <a:ln w="25400"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19" name="组合 18"/>
          <p:cNvGrpSpPr/>
          <p:nvPr/>
        </p:nvGrpSpPr>
        <p:grpSpPr>
          <a:xfrm>
            <a:off x="1542566" y="2199729"/>
            <a:ext cx="795020" cy="775335"/>
            <a:chOff x="8365" y="2269"/>
            <a:chExt cx="1340" cy="1288"/>
          </a:xfrm>
        </p:grpSpPr>
        <p:sp>
          <p:nvSpPr>
            <p:cNvPr id="20" name="矩形 19"/>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21" name="直接连接符 20"/>
            <p:cNvCxnSpPr>
              <a:stCxn id="20" idx="1"/>
              <a:endCxn id="20"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20" idx="0"/>
              <a:endCxn id="20"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23" name="矩形 22"/>
          <p:cNvSpPr/>
          <p:nvPr/>
        </p:nvSpPr>
        <p:spPr>
          <a:xfrm>
            <a:off x="5030639" y="1964423"/>
            <a:ext cx="2447290"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迂</a:t>
            </a:r>
            <a:r>
              <a:rPr kumimoji="0" lang="zh-CN" altLang="en-US" sz="1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回</a:t>
            </a:r>
          </a:p>
        </p:txBody>
      </p:sp>
      <p:sp>
        <p:nvSpPr>
          <p:cNvPr id="24" name="矩形 23"/>
          <p:cNvSpPr/>
          <p:nvPr/>
        </p:nvSpPr>
        <p:spPr>
          <a:xfrm>
            <a:off x="1054124" y="3524885"/>
            <a:ext cx="3312136" cy="16968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中国画的一种画法，用水墨或淡的色彩涂抹画面，加强艺术效果。</a:t>
            </a:r>
          </a:p>
        </p:txBody>
      </p:sp>
      <p:sp>
        <p:nvSpPr>
          <p:cNvPr id="25" name="矩形 24"/>
          <p:cNvSpPr/>
          <p:nvPr/>
        </p:nvSpPr>
        <p:spPr>
          <a:xfrm>
            <a:off x="4826169" y="3403072"/>
            <a:ext cx="2651760" cy="169681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Times New Roman" panose="02020603050405020304" pitchFamily="18" charset="0"/>
                <a:sym typeface="Arial" panose="020B0604020202020204" pitchFamily="34" charset="0"/>
              </a:rPr>
              <a:t>回旋，环绕。文中指河像带子，弯弯曲曲的样子。</a:t>
            </a:r>
          </a:p>
        </p:txBody>
      </p:sp>
      <p:sp>
        <p:nvSpPr>
          <p:cNvPr id="26" name="矩形 25"/>
          <p:cNvSpPr/>
          <p:nvPr/>
        </p:nvSpPr>
        <p:spPr>
          <a:xfrm flipH="1">
            <a:off x="4936134" y="1547220"/>
            <a:ext cx="2277745" cy="5219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yū</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huí</a:t>
            </a:r>
            <a:endParaRPr kumimoji="0" lang="en-US"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sp>
        <p:nvSpPr>
          <p:cNvPr id="27" name="矩形 26"/>
          <p:cNvSpPr/>
          <p:nvPr/>
        </p:nvSpPr>
        <p:spPr>
          <a:xfrm>
            <a:off x="1302508" y="1604534"/>
            <a:ext cx="2070735"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xuàn</a:t>
            </a:r>
            <a:r>
              <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 </a:t>
            </a:r>
            <a:r>
              <a:rPr kumimoji="0" lang="en-US" altLang="zh-CN" sz="2800" b="0" i="0" u="none" strike="noStrike" kern="1200" cap="none" spc="0" normalizeH="0" baseline="0" noProof="0" dirty="0" err="1">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rPr>
              <a:t>rǎn</a:t>
            </a:r>
            <a:endParaRPr kumimoji="0" lang="en-US" altLang="zh-CN" sz="2800" b="0" i="0" u="none" strike="noStrike" kern="1200" cap="none" spc="0" normalizeH="0" baseline="0" noProof="0" dirty="0">
              <a:ln>
                <a:noFill/>
              </a:ln>
              <a:solidFill>
                <a:srgbClr val="000000"/>
              </a:solidFill>
              <a:effectLst/>
              <a:uLnTx/>
              <a:uFillTx/>
              <a:latin typeface="Arial" panose="020B0604020202020204" pitchFamily="34" charset="0"/>
              <a:ea typeface="思源黑体 CN Regular" panose="020B0500000000000000" pitchFamily="34" charset="-122"/>
              <a:cs typeface="方正舒体" panose="02010601030101010101" charset="-122"/>
              <a:sym typeface="Arial" panose="020B0604020202020204" pitchFamily="34" charset="0"/>
            </a:endParaRPr>
          </a:p>
        </p:txBody>
      </p:sp>
      <p:grpSp>
        <p:nvGrpSpPr>
          <p:cNvPr id="28" name="组合 27"/>
          <p:cNvGrpSpPr/>
          <p:nvPr/>
        </p:nvGrpSpPr>
        <p:grpSpPr>
          <a:xfrm>
            <a:off x="2337876" y="2199323"/>
            <a:ext cx="795020" cy="775335"/>
            <a:chOff x="8365" y="2269"/>
            <a:chExt cx="1340" cy="1288"/>
          </a:xfrm>
        </p:grpSpPr>
        <p:sp>
          <p:nvSpPr>
            <p:cNvPr id="29" name="矩形 28"/>
            <p:cNvSpPr/>
            <p:nvPr/>
          </p:nvSpPr>
          <p:spPr>
            <a:xfrm>
              <a:off x="8365" y="2269"/>
              <a:ext cx="1341" cy="12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30" name="直接连接符 29"/>
            <p:cNvCxnSpPr>
              <a:stCxn id="29" idx="1"/>
              <a:endCxn id="29" idx="3"/>
            </p:cNvCxnSpPr>
            <p:nvPr/>
          </p:nvCxnSpPr>
          <p:spPr>
            <a:xfrm>
              <a:off x="8365" y="2913"/>
              <a:ext cx="1341" cy="0"/>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29" idx="0"/>
              <a:endCxn id="29" idx="2"/>
            </p:cNvCxnSpPr>
            <p:nvPr/>
          </p:nvCxnSpPr>
          <p:spPr>
            <a:xfrm>
              <a:off x="9036" y="2269"/>
              <a:ext cx="0" cy="1288"/>
            </a:xfrm>
            <a:prstGeom prst="line">
              <a:avLst/>
            </a:prstGeom>
            <a:ln w="15875" cmpd="sng">
              <a:solidFill>
                <a:srgbClr val="FF0000"/>
              </a:solidFill>
              <a:prstDash val="sysDot"/>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1417993" y="2036606"/>
            <a:ext cx="2167890" cy="91986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 </a:t>
            </a:r>
            <a:r>
              <a:rPr kumimoji="0" lang="zh-CN" altLang="en-US" sz="4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cs typeface="黑体" panose="02010609060101010101" charset="-122"/>
                <a:sym typeface="Arial" panose="020B0604020202020204" pitchFamily="34" charset="0"/>
              </a:rPr>
              <a:t>渲  染</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8546" y="2772962"/>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additive="base">
                                        <p:cTn id="25" dur="500" fill="hold"/>
                                        <p:tgtEl>
                                          <p:spTgt spid="26"/>
                                        </p:tgtEl>
                                        <p:attrNameLst>
                                          <p:attrName>ppt_x</p:attrName>
                                        </p:attrNameLst>
                                      </p:cBhvr>
                                      <p:tavLst>
                                        <p:tav tm="0">
                                          <p:val>
                                            <p:strVal val="#ppt_x"/>
                                          </p:val>
                                        </p:tav>
                                        <p:tav tm="100000">
                                          <p:val>
                                            <p:strVal val="#ppt_x"/>
                                          </p:val>
                                        </p:tav>
                                      </p:tavLst>
                                    </p:anim>
                                    <p:anim calcmode="lin" valueType="num">
                                      <p:cBhvr additive="base">
                                        <p:cTn id="2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8" grpId="0" bldLvl="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字词认读</a:t>
            </a:r>
          </a:p>
        </p:txBody>
      </p:sp>
      <p:sp>
        <p:nvSpPr>
          <p:cNvPr id="3" name="矩形 2"/>
          <p:cNvSpPr/>
          <p:nvPr/>
        </p:nvSpPr>
        <p:spPr>
          <a:xfrm>
            <a:off x="886299" y="1819672"/>
            <a:ext cx="9304726"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一碧千里：一眼望去全部都是绿色。</a:t>
            </a:r>
          </a:p>
        </p:txBody>
      </p:sp>
      <p:sp>
        <p:nvSpPr>
          <p:cNvPr id="4" name="矩形 3"/>
          <p:cNvSpPr/>
          <p:nvPr/>
        </p:nvSpPr>
        <p:spPr>
          <a:xfrm>
            <a:off x="886299" y="2619482"/>
            <a:ext cx="9304726"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翠色欲流：翠绿的颜色好像要流淌出来一样，形容绿到了极致。</a:t>
            </a:r>
          </a:p>
        </p:txBody>
      </p:sp>
      <p:sp>
        <p:nvSpPr>
          <p:cNvPr id="5" name="矩形 4"/>
          <p:cNvSpPr/>
          <p:nvPr/>
        </p:nvSpPr>
        <p:spPr>
          <a:xfrm>
            <a:off x="886299" y="3456322"/>
            <a:ext cx="9304726" cy="58881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襟飘带舞：衣襟和裙带迎风飘动。</a:t>
            </a:r>
          </a:p>
        </p:txBody>
      </p:sp>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33906" y="2732322"/>
            <a:ext cx="2667000" cy="358140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grpSp>
        <p:nvGrpSpPr>
          <p:cNvPr id="7" name="组合 6"/>
          <p:cNvGrpSpPr/>
          <p:nvPr/>
        </p:nvGrpSpPr>
        <p:grpSpPr>
          <a:xfrm>
            <a:off x="1089943" y="1765934"/>
            <a:ext cx="3429000" cy="1997710"/>
            <a:chOff x="2968" y="6134"/>
            <a:chExt cx="5400" cy="3146"/>
          </a:xfrm>
        </p:grpSpPr>
        <p:sp>
          <p:nvSpPr>
            <p:cNvPr id="8" name="云形标注 8"/>
            <p:cNvSpPr/>
            <p:nvPr/>
          </p:nvSpPr>
          <p:spPr>
            <a:xfrm>
              <a:off x="2968" y="6134"/>
              <a:ext cx="5400" cy="3146"/>
            </a:xfrm>
            <a:prstGeom prst="cloudCallout">
              <a:avLst>
                <a:gd name="adj1" fmla="val -34849"/>
                <a:gd name="adj2" fmla="val 6568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9" name="文本框 12"/>
            <p:cNvSpPr txBox="1"/>
            <p:nvPr/>
          </p:nvSpPr>
          <p:spPr>
            <a:xfrm>
              <a:off x="3712" y="6730"/>
              <a:ext cx="3911" cy="17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作者初到草原看到了哪些景物？这些景物有什么特点？</a:t>
              </a:r>
            </a:p>
          </p:txBody>
        </p:sp>
      </p:grpSp>
      <p:sp>
        <p:nvSpPr>
          <p:cNvPr id="10" name="文本框 12"/>
          <p:cNvSpPr txBox="1"/>
          <p:nvPr/>
        </p:nvSpPr>
        <p:spPr>
          <a:xfrm>
            <a:off x="4920476" y="1431639"/>
            <a:ext cx="6738759" cy="175432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这次，我看到了草原。那里的天比别处的更可爱，空气是那么清鲜，天空是那么明朗，使我总想高歌一曲，表示我满心的愉快。</a:t>
            </a:r>
          </a:p>
        </p:txBody>
      </p:sp>
      <p:sp>
        <p:nvSpPr>
          <p:cNvPr id="11" name="圆角矩形 36"/>
          <p:cNvSpPr/>
          <p:nvPr/>
        </p:nvSpPr>
        <p:spPr>
          <a:xfrm>
            <a:off x="5004051" y="2125690"/>
            <a:ext cx="683324"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圆角矩形 37"/>
          <p:cNvSpPr/>
          <p:nvPr/>
        </p:nvSpPr>
        <p:spPr>
          <a:xfrm>
            <a:off x="9883775" y="2152188"/>
            <a:ext cx="683324"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3" name="圆角矩形 38"/>
          <p:cNvSpPr/>
          <p:nvPr/>
        </p:nvSpPr>
        <p:spPr>
          <a:xfrm>
            <a:off x="7443913" y="2138898"/>
            <a:ext cx="683324"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cxnSp>
        <p:nvCxnSpPr>
          <p:cNvPr id="14" name="直接连接符 13"/>
          <p:cNvCxnSpPr/>
          <p:nvPr/>
        </p:nvCxnSpPr>
        <p:spPr>
          <a:xfrm>
            <a:off x="5004051" y="3065755"/>
            <a:ext cx="4643504" cy="531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文本框 12"/>
          <p:cNvSpPr txBox="1"/>
          <p:nvPr/>
        </p:nvSpPr>
        <p:spPr>
          <a:xfrm>
            <a:off x="5516187" y="3589360"/>
            <a:ext cx="3350596"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草原天空：可爱、明朗</a:t>
            </a:r>
          </a:p>
        </p:txBody>
      </p:sp>
      <p:sp>
        <p:nvSpPr>
          <p:cNvPr id="16" name="文本框 12"/>
          <p:cNvSpPr txBox="1"/>
          <p:nvPr/>
        </p:nvSpPr>
        <p:spPr>
          <a:xfrm>
            <a:off x="5516187" y="4156108"/>
            <a:ext cx="3350596"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草原空气：清鲜</a:t>
            </a:r>
          </a:p>
        </p:txBody>
      </p:sp>
      <p:sp>
        <p:nvSpPr>
          <p:cNvPr id="17" name="文本框 12"/>
          <p:cNvSpPr txBox="1"/>
          <p:nvPr/>
        </p:nvSpPr>
        <p:spPr>
          <a:xfrm>
            <a:off x="5501935" y="4725241"/>
            <a:ext cx="4604020"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初见草原的心情：惊喜、赞叹</a:t>
            </a:r>
          </a:p>
        </p:txBody>
      </p:sp>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19" y="3336967"/>
            <a:ext cx="3576644" cy="3954179"/>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2000"/>
                                        <p:tgtEl>
                                          <p:spTgt spid="1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randombar(horizontal)">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heel(1)">
                                      <p:cBhvr>
                                        <p:cTn id="30" dur="20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randombar(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12"/>
          <p:cNvSpPr txBox="1"/>
          <p:nvPr/>
        </p:nvSpPr>
        <p:spPr>
          <a:xfrm>
            <a:off x="4576445" y="1211526"/>
            <a:ext cx="7078980" cy="286232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四面都有小丘，平地是绿的，小丘也是绿的。羊群一会儿上了小丘，一会儿又下来，走在哪里都像给无边的绿毯绣上了白色的大花。那些小丘的线条是那么柔美，就像只用绿色渲染，不用墨线勾勒的中国画那样，到处翠色欲流，轻轻流入云际。</a:t>
            </a:r>
          </a:p>
        </p:txBody>
      </p:sp>
      <p:cxnSp>
        <p:nvCxnSpPr>
          <p:cNvPr id="4" name="直接连接符 3"/>
          <p:cNvCxnSpPr/>
          <p:nvPr/>
        </p:nvCxnSpPr>
        <p:spPr>
          <a:xfrm>
            <a:off x="4695329" y="3978167"/>
            <a:ext cx="188640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12"/>
          <p:cNvSpPr txBox="1"/>
          <p:nvPr/>
        </p:nvSpPr>
        <p:spPr>
          <a:xfrm>
            <a:off x="4851867" y="4312894"/>
            <a:ext cx="3350596"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草原：辽阔碧绿</a:t>
            </a:r>
          </a:p>
        </p:txBody>
      </p:sp>
      <p:sp>
        <p:nvSpPr>
          <p:cNvPr id="7" name="文本框 12"/>
          <p:cNvSpPr txBox="1"/>
          <p:nvPr/>
        </p:nvSpPr>
        <p:spPr>
          <a:xfrm>
            <a:off x="4851867" y="4794202"/>
            <a:ext cx="3350596"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小丘：线条柔美</a:t>
            </a:r>
          </a:p>
        </p:txBody>
      </p:sp>
      <p:sp>
        <p:nvSpPr>
          <p:cNvPr id="8" name="文本框 12"/>
          <p:cNvSpPr txBox="1"/>
          <p:nvPr/>
        </p:nvSpPr>
        <p:spPr>
          <a:xfrm>
            <a:off x="7876076" y="4270730"/>
            <a:ext cx="1557948" cy="1015663"/>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青草鲜嫩</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颜色青翠</a:t>
            </a:r>
            <a:endParaRPr kumimoji="0" lang="en-US" altLang="zh-CN"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富有生机</a:t>
            </a:r>
          </a:p>
        </p:txBody>
      </p:sp>
      <p:cxnSp>
        <p:nvCxnSpPr>
          <p:cNvPr id="9" name="直接连接符 8"/>
          <p:cNvCxnSpPr/>
          <p:nvPr/>
        </p:nvCxnSpPr>
        <p:spPr>
          <a:xfrm flipV="1">
            <a:off x="6774331" y="3379700"/>
            <a:ext cx="4557244" cy="9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圆角矩形 35"/>
          <p:cNvSpPr/>
          <p:nvPr/>
        </p:nvSpPr>
        <p:spPr>
          <a:xfrm>
            <a:off x="7371080" y="3519616"/>
            <a:ext cx="1283970" cy="43012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文本框 12"/>
          <p:cNvSpPr txBox="1"/>
          <p:nvPr/>
        </p:nvSpPr>
        <p:spPr>
          <a:xfrm>
            <a:off x="4851867" y="5305356"/>
            <a:ext cx="3350596"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羊群：自由惬意</a:t>
            </a:r>
          </a:p>
        </p:txBody>
      </p:sp>
      <p:grpSp>
        <p:nvGrpSpPr>
          <p:cNvPr id="12" name="组合 11"/>
          <p:cNvGrpSpPr/>
          <p:nvPr/>
        </p:nvGrpSpPr>
        <p:grpSpPr>
          <a:xfrm>
            <a:off x="907063" y="1765934"/>
            <a:ext cx="3429000" cy="1997710"/>
            <a:chOff x="2968" y="6134"/>
            <a:chExt cx="5400" cy="3146"/>
          </a:xfrm>
        </p:grpSpPr>
        <p:sp>
          <p:nvSpPr>
            <p:cNvPr id="13" name="云形标注 37"/>
            <p:cNvSpPr/>
            <p:nvPr/>
          </p:nvSpPr>
          <p:spPr>
            <a:xfrm>
              <a:off x="2968" y="6134"/>
              <a:ext cx="5400" cy="3146"/>
            </a:xfrm>
            <a:prstGeom prst="cloudCallout">
              <a:avLst>
                <a:gd name="adj1" fmla="val -34849"/>
                <a:gd name="adj2" fmla="val 6568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4" name="文本框 12"/>
            <p:cNvSpPr txBox="1"/>
            <p:nvPr/>
          </p:nvSpPr>
          <p:spPr>
            <a:xfrm>
              <a:off x="3712" y="6730"/>
              <a:ext cx="3911" cy="17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作者初到草原看到了哪些景物？这些景物有什么特点？</a:t>
              </a: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19" y="3453221"/>
            <a:ext cx="3350596" cy="370427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heel(1)">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up)">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P spid="10" grpId="0" animBg="1"/>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835052" y="325761"/>
            <a:ext cx="1867955" cy="58477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rPr>
              <a:t>句段感知</a:t>
            </a:r>
          </a:p>
        </p:txBody>
      </p:sp>
      <p:sp>
        <p:nvSpPr>
          <p:cNvPr id="3" name="文本框 12"/>
          <p:cNvSpPr txBox="1"/>
          <p:nvPr/>
        </p:nvSpPr>
        <p:spPr>
          <a:xfrm>
            <a:off x="4950956" y="1431639"/>
            <a:ext cx="6738759" cy="113505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      在这境界里，连骏马和大牛有时候都静立不动，好像在回味草原的无限乐趣。</a:t>
            </a:r>
          </a:p>
        </p:txBody>
      </p:sp>
      <p:cxnSp>
        <p:nvCxnSpPr>
          <p:cNvPr id="4" name="直接连接符 3"/>
          <p:cNvCxnSpPr/>
          <p:nvPr/>
        </p:nvCxnSpPr>
        <p:spPr>
          <a:xfrm flipV="1">
            <a:off x="5702663" y="2546729"/>
            <a:ext cx="3697877" cy="672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文本框 12"/>
          <p:cNvSpPr txBox="1"/>
          <p:nvPr/>
        </p:nvSpPr>
        <p:spPr>
          <a:xfrm>
            <a:off x="5174212" y="3033425"/>
            <a:ext cx="4428567" cy="588816"/>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0" i="0" u="none" strike="noStrike" kern="1200" cap="none" spc="0" normalizeH="0" baseline="0" noProof="0" dirty="0">
                <a:ln>
                  <a:noFill/>
                </a:ln>
                <a:solidFill>
                  <a:srgbClr val="7030A0"/>
                </a:solidFill>
                <a:effectLst/>
                <a:uLnTx/>
                <a:uFillTx/>
                <a:latin typeface="Arial" panose="020B0604020202020204" pitchFamily="34" charset="0"/>
                <a:ea typeface="思源黑体 CN Regular" panose="020B0500000000000000" pitchFamily="34" charset="-122"/>
                <a:sym typeface="Arial" panose="020B0604020202020204" pitchFamily="34" charset="0"/>
              </a:rPr>
              <a:t>骏马和大牛：安静、惬意</a:t>
            </a:r>
          </a:p>
        </p:txBody>
      </p:sp>
      <p:sp>
        <p:nvSpPr>
          <p:cNvPr id="7" name="云形标注 32"/>
          <p:cNvSpPr/>
          <p:nvPr/>
        </p:nvSpPr>
        <p:spPr>
          <a:xfrm>
            <a:off x="9886394" y="2193691"/>
            <a:ext cx="1331697" cy="718622"/>
          </a:xfrm>
          <a:prstGeom prst="cloudCallout">
            <a:avLst>
              <a:gd name="adj1" fmla="val -74933"/>
              <a:gd name="adj2" fmla="val -2509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8" name="文本框 12"/>
          <p:cNvSpPr txBox="1"/>
          <p:nvPr/>
        </p:nvSpPr>
        <p:spPr>
          <a:xfrm>
            <a:off x="10213880" y="2314184"/>
            <a:ext cx="711181" cy="400110"/>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拟人</a:t>
            </a:r>
          </a:p>
        </p:txBody>
      </p:sp>
      <p:grpSp>
        <p:nvGrpSpPr>
          <p:cNvPr id="10" name="组合 9"/>
          <p:cNvGrpSpPr/>
          <p:nvPr/>
        </p:nvGrpSpPr>
        <p:grpSpPr>
          <a:xfrm>
            <a:off x="1120423" y="1765934"/>
            <a:ext cx="3429000" cy="1997710"/>
            <a:chOff x="2968" y="6134"/>
            <a:chExt cx="5400" cy="3146"/>
          </a:xfrm>
        </p:grpSpPr>
        <p:sp>
          <p:nvSpPr>
            <p:cNvPr id="11" name="云形标注 31"/>
            <p:cNvSpPr/>
            <p:nvPr/>
          </p:nvSpPr>
          <p:spPr>
            <a:xfrm>
              <a:off x="2968" y="6134"/>
              <a:ext cx="5400" cy="3146"/>
            </a:xfrm>
            <a:prstGeom prst="cloudCallout">
              <a:avLst>
                <a:gd name="adj1" fmla="val -34849"/>
                <a:gd name="adj2" fmla="val 65682"/>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思源黑体 CN Regular" panose="020B0500000000000000" pitchFamily="34" charset="-122"/>
                <a:sym typeface="Arial" panose="020B0604020202020204" pitchFamily="34" charset="0"/>
              </a:endParaRPr>
            </a:p>
          </p:txBody>
        </p:sp>
        <p:sp>
          <p:nvSpPr>
            <p:cNvPr id="12" name="文本框 12"/>
            <p:cNvSpPr txBox="1"/>
            <p:nvPr/>
          </p:nvSpPr>
          <p:spPr>
            <a:xfrm>
              <a:off x="3712" y="6730"/>
              <a:ext cx="3911" cy="1745"/>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200" b="0" i="0" u="none" strike="noStrike" kern="1200" cap="none" spc="0" normalizeH="0" baseline="0" noProof="0" dirty="0">
                  <a:ln>
                    <a:noFill/>
                  </a:ln>
                  <a:solidFill>
                    <a:prstClr val="black"/>
                  </a:solidFill>
                  <a:effectLst/>
                  <a:uLnTx/>
                  <a:uFillTx/>
                  <a:latin typeface="Arial" panose="020B0604020202020204" pitchFamily="34" charset="0"/>
                  <a:ea typeface="思源黑体 CN Regular" panose="020B0500000000000000" pitchFamily="34" charset="-122"/>
                  <a:sym typeface="Arial" panose="020B0604020202020204" pitchFamily="34" charset="0"/>
                </a:rPr>
                <a:t>作者初到草原看到了哪些景物？这些景物有什么特点？</a:t>
              </a: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119" y="3453221"/>
            <a:ext cx="3350596" cy="3704270"/>
          </a:xfrm>
          <a:prstGeom prst="rect">
            <a:avLst/>
          </a:prstGeom>
        </p:spPr>
      </p:pic>
      <p:pic>
        <p:nvPicPr>
          <p:cNvPr id="14" name="图片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22096" y="4103111"/>
            <a:ext cx="2833191" cy="1876286"/>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randombar(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4.xml><?xml version="1.0" encoding="utf-8"?>
<p:tagLst xmlns:a="http://schemas.openxmlformats.org/drawingml/2006/main" xmlns:r="http://schemas.openxmlformats.org/officeDocument/2006/relationships" xmlns:p="http://schemas.openxmlformats.org/presentationml/2006/main">
  <p:tag name="MH" val="20150826203619"/>
  <p:tag name="MH_LIBRARY" val="GRAPHIC"/>
  <p:tag name="MH_ORDER" val="Freeform 1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1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160471"/>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宽屏</PresentationFormat>
  <Paragraphs>117</Paragraphs>
  <Slides>19</Slides>
  <Notes>19</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19</vt:i4>
      </vt:variant>
    </vt:vector>
  </HeadingPairs>
  <TitlesOfParts>
    <vt:vector size="32" baseType="lpstr">
      <vt:lpstr>Arial</vt:lpstr>
      <vt:lpstr>宋体</vt:lpstr>
      <vt:lpstr>微软雅黑</vt:lpstr>
      <vt:lpstr>演示斜黑体</vt:lpstr>
      <vt:lpstr>Times New Roman</vt:lpstr>
      <vt:lpstr>思源黑体 CN Regular</vt:lpstr>
      <vt:lpstr>Calibri</vt:lpstr>
      <vt:lpstr>黑体</vt:lpstr>
      <vt:lpstr>FandolFang R</vt:lpstr>
      <vt:lpstr>方正舒体</vt:lpstr>
      <vt:lpstr>楷体</vt:lpstr>
      <vt:lpstr>思源黑体 CN Medium</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2020-11-17T07:07:00Z</dcterms:created>
  <dcterms:modified xsi:type="dcterms:W3CDTF">2023-01-11T01:11:48Z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7946910A07FC41DAAEA0330F84E34D24</vt:lpwstr>
  </property>
  <property fmtid="{A09F084E-AD41-489F-8076-AA5BE3082BCA}" pid="100">
    <vt:ui4>5</vt:ui4>
  </property>
  <property fmtid="{64440492-4C8B-11D1-8B70-080036B11A03}" pid="11">
    <vt:lpwstr>www.2ppt.com-爱PPT提供资源下载</vt:lpwstr>
  </property>
</Properties>
</file>