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300" r:id="rId2"/>
    <p:sldId id="274" r:id="rId3"/>
    <p:sldId id="275" r:id="rId4"/>
    <p:sldId id="276" r:id="rId5"/>
    <p:sldId id="292" r:id="rId6"/>
    <p:sldId id="262" r:id="rId7"/>
    <p:sldId id="263" r:id="rId8"/>
    <p:sldId id="257" r:id="rId9"/>
    <p:sldId id="278" r:id="rId10"/>
    <p:sldId id="279" r:id="rId11"/>
    <p:sldId id="291" r:id="rId12"/>
    <p:sldId id="280" r:id="rId13"/>
    <p:sldId id="301" r:id="rId14"/>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kb1.com"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E9FE"/>
    <a:srgbClr val="D9E3FF"/>
    <a:srgbClr val="E1E9FF"/>
    <a:srgbClr val="E1E1FF"/>
    <a:srgbClr val="D1D1FF"/>
    <a:srgbClr val="CCECFF"/>
    <a:srgbClr val="CCCC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p:scale>
          <a:sx n="100" d="100"/>
          <a:sy n="100" d="100"/>
        </p:scale>
        <p:origin x="-1944" y="-2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smtClean="0"/>
            </a:lvl1pPr>
          </a:lstStyle>
          <a:p>
            <a:pPr>
              <a:defRPr/>
            </a:pPr>
            <a:endParaRPr lang="zh-CN" alt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smtClean="0"/>
            </a:lvl1pPr>
          </a:lstStyle>
          <a:p>
            <a:pPr>
              <a:defRPr/>
            </a:pPr>
            <a:endParaRPr lang="en-US" altLang="zh-CN"/>
          </a:p>
        </p:txBody>
      </p:sp>
      <p:sp>
        <p:nvSpPr>
          <p:cNvPr id="15364" name="Rectangle 4"/>
          <p:cNvSpPr>
            <a:spLocks noGrp="1" noRot="1" noChangeAspect="1" noChangeArrowheads="1"/>
          </p:cNvSpPr>
          <p:nvPr>
            <p:ph type="sldImg" idx="4294967295"/>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smtClean="0"/>
            </a:lvl1pPr>
          </a:lstStyle>
          <a:p>
            <a:pPr>
              <a:defRPr/>
            </a:pPr>
            <a:endParaRPr lang="en-US" altLang="zh-CN"/>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fld id="{DF154CCD-2877-45C5-AF58-F564BB909F8E}"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4294967295"/>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7650" name="Rectangle 1"/>
          <p:cNvSpPr>
            <a:spLocks noGrp="1" noRot="1" noChangeAspect="1" noChangeArrowheads="1" noTextEdit="1"/>
          </p:cNvSpPr>
          <p:nvPr>
            <p:ph type="sldImg" idx="4294967295"/>
          </p:nvPr>
        </p:nvSpPr>
        <p:spPr>
          <a:xfrm>
            <a:off x="1588" y="0"/>
            <a:ext cx="1587" cy="1588"/>
          </a:xfrm>
          <a:solidFill>
            <a:srgbClr val="FFFFFF"/>
          </a:solidFill>
          <a:ln>
            <a:solidFill>
              <a:srgbClr val="000000"/>
            </a:solidFill>
            <a:miter lim="800000"/>
          </a:ln>
        </p:spPr>
      </p:sp>
      <p:sp>
        <p:nvSpPr>
          <p:cNvPr id="27651" name="Rectangle 2"/>
          <p:cNvSpPr>
            <a:spLocks noGrp="1" noChangeArrowheads="1"/>
          </p:cNvSpPr>
          <p:nvPr>
            <p:ph type="body" idx="4294967295"/>
          </p:nvPr>
        </p:nvSpPr>
        <p:spPr/>
        <p:txBody>
          <a:bodyPr wrap="none" lIns="0" tIns="0" rIns="0" bIns="0"/>
          <a:lstStyle/>
          <a:p>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457200" y="6356350"/>
            <a:ext cx="2133600" cy="365125"/>
          </a:xfrm>
        </p:spPr>
        <p:txBody>
          <a:bodyPr/>
          <a:lstStyle>
            <a:lvl1pPr eaLnBrk="0" hangingPunct="0">
              <a:buFontTx/>
              <a:buNone/>
              <a:defRPr sz="1200" b="1">
                <a:solidFill>
                  <a:schemeClr val="tx1">
                    <a:tint val="75000"/>
                  </a:schemeClr>
                </a:solidFill>
                <a:latin typeface="宋体" panose="02010600030101010101" pitchFamily="2" charset="-122"/>
              </a:defRPr>
            </a:lvl1pPr>
          </a:lstStyle>
          <a:p>
            <a:pPr>
              <a:defRPr/>
            </a:pPr>
            <a:endParaRPr lang="zh-CN" altLang="en-US"/>
          </a:p>
        </p:txBody>
      </p:sp>
      <p:sp>
        <p:nvSpPr>
          <p:cNvPr id="3" name="灯片编号占位符 5"/>
          <p:cNvSpPr>
            <a:spLocks noGrp="1"/>
          </p:cNvSpPr>
          <p:nvPr>
            <p:ph type="sldNum" sz="quarter" idx="11"/>
          </p:nvPr>
        </p:nvSpPr>
        <p:spPr>
          <a:xfrm>
            <a:off x="6553200" y="6356350"/>
            <a:ext cx="2133600" cy="365125"/>
          </a:xfrm>
        </p:spPr>
        <p:txBody>
          <a:bodyPr vert="horz" wrap="square" lIns="91440" tIns="45720" rIns="91440" bIns="45720" numCol="1" anchor="t" anchorCtr="0" compatLnSpc="1"/>
          <a:lstStyle>
            <a:lvl1pPr algn="r">
              <a:defRPr sz="1200">
                <a:solidFill>
                  <a:srgbClr val="898989"/>
                </a:solidFill>
                <a:latin typeface="宋体" panose="02010600030101010101" pitchFamily="2" charset="-122"/>
              </a:defRPr>
            </a:lvl1pPr>
          </a:lstStyle>
          <a:p>
            <a:fld id="{6403A4A6-02E8-469E-B153-91CA1233C308}" type="slidenum">
              <a:rPr lang="zh-CN" altLang="en-US"/>
              <a:t>‹#›</a:t>
            </a:fld>
            <a:endParaRPr lang="en-US" altLang="zh-CN">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日期占位符 4"/>
          <p:cNvSpPr>
            <a:spLocks noGrp="1"/>
          </p:cNvSpPr>
          <p:nvPr>
            <p:ph type="dt" sz="half" idx="10"/>
          </p:nvPr>
        </p:nvSpPr>
        <p:spPr>
          <a:xfrm>
            <a:off x="457200" y="6356350"/>
            <a:ext cx="2133600" cy="365125"/>
          </a:xfrm>
        </p:spPr>
        <p:txBody>
          <a:bodyPr/>
          <a:lstStyle>
            <a:lvl1pP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页脚占位符 5"/>
          <p:cNvSpPr>
            <a:spLocks noGrp="1"/>
          </p:cNvSpPr>
          <p:nvPr>
            <p:ph type="ftr" sz="quarter" idx="11"/>
          </p:nvPr>
        </p:nvSpPr>
        <p:spPr>
          <a:xfrm>
            <a:off x="3124200" y="6356350"/>
            <a:ext cx="2895600" cy="365125"/>
          </a:xfrm>
        </p:spPr>
        <p:txBody>
          <a:bodyPr/>
          <a:lstStyle>
            <a:lvl1pPr algn="ct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7" name="灯片编号占位符 6"/>
          <p:cNvSpPr>
            <a:spLocks noGrp="1"/>
          </p:cNvSpPr>
          <p:nvPr>
            <p:ph type="sldNum" sz="quarter" idx="12"/>
          </p:nvPr>
        </p:nvSpPr>
        <p:spPr>
          <a:xfrm>
            <a:off x="6553200" y="6356350"/>
            <a:ext cx="2133600" cy="365125"/>
          </a:xfrm>
        </p:spPr>
        <p:txBody>
          <a:bodyPr vert="horz" wrap="square" lIns="91440" tIns="45720" rIns="91440" bIns="45720" numCol="1" anchor="t" anchorCtr="0" compatLnSpc="1"/>
          <a:lstStyle>
            <a:lvl1pPr algn="r">
              <a:defRPr sz="1200">
                <a:solidFill>
                  <a:srgbClr val="898989"/>
                </a:solidFill>
                <a:latin typeface="Calibri" panose="020F0502020204030204" pitchFamily="34" charset="0"/>
              </a:defRPr>
            </a:lvl1pPr>
          </a:lstStyle>
          <a:p>
            <a:fld id="{738E39A6-0166-4384-9709-85FADBEB57D1}" type="slidenum">
              <a:rPr lang="zh-CN" altLang="en-US"/>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188" y="274625"/>
            <a:ext cx="8229386" cy="1142948"/>
          </a:xfrm>
          <a:prstGeom prst="rect">
            <a:avLst/>
          </a:prstGeom>
        </p:spPr>
        <p:txBody>
          <a:bodyPr lIns="108850" tIns="54425" rIns="108850" bIns="54425"/>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a:xfrm>
            <a:off x="457200" y="6245225"/>
            <a:ext cx="2133600" cy="476250"/>
          </a:xfrm>
          <a:prstGeom prst="rect">
            <a:avLst/>
          </a:prstGeom>
        </p:spPr>
        <p:txBody>
          <a:bodyPr lIns="108850" tIns="54425" rIns="108850" bIns="54425"/>
          <a:lstStyle>
            <a:lvl1pPr defTabSz="1217295">
              <a:buFontTx/>
              <a:buNone/>
              <a:defRPr sz="2400"/>
            </a:lvl1pPr>
          </a:lstStyle>
          <a:p>
            <a:pPr>
              <a:defRPr/>
            </a:pPr>
            <a:endParaRPr lang="zh-CN" altLang="zh-CN"/>
          </a:p>
        </p:txBody>
      </p:sp>
      <p:sp>
        <p:nvSpPr>
          <p:cNvPr id="4" name="页脚占位符 3"/>
          <p:cNvSpPr>
            <a:spLocks noGrp="1"/>
          </p:cNvSpPr>
          <p:nvPr>
            <p:ph type="ftr" sz="quarter" idx="11"/>
          </p:nvPr>
        </p:nvSpPr>
        <p:spPr>
          <a:xfrm>
            <a:off x="3124200" y="6245225"/>
            <a:ext cx="2895600" cy="476250"/>
          </a:xfrm>
          <a:prstGeom prst="rect">
            <a:avLst/>
          </a:prstGeom>
        </p:spPr>
        <p:txBody>
          <a:bodyPr lIns="108850" tIns="54425" rIns="108850" bIns="54425"/>
          <a:lstStyle>
            <a:lvl1pPr defTabSz="1217295">
              <a:buFontTx/>
              <a:buNone/>
              <a:defRPr sz="2400"/>
            </a:lvl1pPr>
          </a:lstStyle>
          <a:p>
            <a:pPr>
              <a:defRPr/>
            </a:pPr>
            <a:endParaRPr lang="zh-CN" altLang="zh-CN"/>
          </a:p>
        </p:txBody>
      </p:sp>
      <p:sp>
        <p:nvSpPr>
          <p:cNvPr id="5" name="灯片编号占位符 4"/>
          <p:cNvSpPr>
            <a:spLocks noGrp="1"/>
          </p:cNvSpPr>
          <p:nvPr>
            <p:ph type="sldNum" sz="quarter" idx="12"/>
          </p:nvPr>
        </p:nvSpPr>
        <p:spPr>
          <a:xfrm>
            <a:off x="6553200" y="6245225"/>
            <a:ext cx="2133600" cy="476250"/>
          </a:xfrm>
          <a:prstGeom prst="rect">
            <a:avLst/>
          </a:prstGeom>
        </p:spPr>
        <p:txBody>
          <a:bodyPr vert="horz" wrap="square" lIns="108850" tIns="54425" rIns="108850" bIns="54425" numCol="1" anchor="t" anchorCtr="0" compatLnSpc="1"/>
          <a:lstStyle>
            <a:lvl1pPr>
              <a:defRPr>
                <a:latin typeface="Times New Roman" panose="02020603050405020304" pitchFamily="18" charset="0"/>
              </a:defRPr>
            </a:lvl1pPr>
          </a:lstStyle>
          <a:p>
            <a:fld id="{A3161EDF-BE93-4EB0-BE15-2DCB2C7963D4}" type="slidenum">
              <a:rPr lang="zh-CN" altLang="zh-CN"/>
              <a:t>‹#›</a:t>
            </a:fld>
            <a:endParaRPr lang="zh-CN" altLang="zh-CN">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a:xfrm>
            <a:off x="457200" y="6356350"/>
            <a:ext cx="2133600" cy="365125"/>
          </a:xfrm>
        </p:spPr>
        <p:txBody>
          <a:bodyPr/>
          <a:lstStyle>
            <a:lvl1pP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11"/>
          </p:nvPr>
        </p:nvSpPr>
        <p:spPr>
          <a:xfrm>
            <a:off x="3124200" y="6356350"/>
            <a:ext cx="2895600" cy="365125"/>
          </a:xfrm>
        </p:spPr>
        <p:txBody>
          <a:bodyPr/>
          <a:lstStyle>
            <a:lvl1pPr algn="ct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p:spPr>
        <p:txBody>
          <a:bodyPr vert="horz" wrap="square" lIns="91440" tIns="45720" rIns="91440" bIns="45720" numCol="1" anchor="t" anchorCtr="0" compatLnSpc="1"/>
          <a:lstStyle>
            <a:lvl1pPr algn="r">
              <a:defRPr sz="1200">
                <a:solidFill>
                  <a:srgbClr val="898989"/>
                </a:solidFill>
                <a:latin typeface="Calibri" panose="020F0502020204030204" pitchFamily="34" charset="0"/>
              </a:defRPr>
            </a:lvl1pPr>
          </a:lstStyle>
          <a:p>
            <a:fld id="{4E809BF5-3318-48AD-B96D-75C4D345D0BF}" type="slidenum">
              <a:rPr lang="zh-CN" altLang="en-US"/>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SmartArt 占位符 2"/>
          <p:cNvSpPr>
            <a:spLocks noGrp="1"/>
          </p:cNvSpPr>
          <p:nvPr>
            <p:ph type="pic" idx="1"/>
          </p:nvPr>
        </p:nvSpPr>
        <p:spPr/>
        <p:txBody>
          <a:bodyPr/>
          <a:lstStyle/>
          <a:p>
            <a:endParaRPr lang="zh-CN" altLang="en-US" noProof="1"/>
          </a:p>
        </p:txBody>
      </p:sp>
      <p:sp>
        <p:nvSpPr>
          <p:cNvPr id="4" name="日期占位符 3"/>
          <p:cNvSpPr>
            <a:spLocks noGrp="1"/>
          </p:cNvSpPr>
          <p:nvPr>
            <p:ph type="dt" sz="half" idx="10"/>
          </p:nvPr>
        </p:nvSpPr>
        <p:spPr>
          <a:xfrm>
            <a:off x="301625" y="6245225"/>
            <a:ext cx="2289175" cy="476250"/>
          </a:xfrm>
        </p:spPr>
        <p:txBody>
          <a:bodyPr/>
          <a:lstStyle>
            <a:lvl1pPr>
              <a:defRPr noProof="1" dirty="0">
                <a:latin typeface="Times New Roman" panose="02020603050405020304" pitchFamily="18" charset="0"/>
                <a:cs typeface="+mn-ea"/>
              </a:defRPr>
            </a:lvl1pPr>
          </a:lstStyle>
          <a:p>
            <a:fld id="{BB962C8B-B14F-4D97-AF65-F5344CB8AC3E}" type="datetime1">
              <a:rPr lang="zh-CN" altLang="en-US"/>
              <a:t>2023-01-17</a:t>
            </a:fld>
            <a:endParaRPr lang="zh-CN" altLang="en-US">
              <a:latin typeface="Arial" panose="020B0604020202020204" pitchFamily="34" charset="0"/>
              <a:cs typeface="+mn-cs"/>
            </a:endParaRPr>
          </a:p>
        </p:txBody>
      </p:sp>
      <p:sp>
        <p:nvSpPr>
          <p:cNvPr id="5" name="页脚占位符 4"/>
          <p:cNvSpPr>
            <a:spLocks noGrp="1"/>
          </p:cNvSpPr>
          <p:nvPr>
            <p:ph type="ftr" sz="quarter" idx="11"/>
          </p:nvPr>
        </p:nvSpPr>
        <p:spPr>
          <a:xfrm>
            <a:off x="3124200" y="6245225"/>
            <a:ext cx="2895600" cy="476250"/>
          </a:xfrm>
        </p:spPr>
        <p:txBody>
          <a:bodyPr/>
          <a:lstStyle>
            <a:lvl1pPr>
              <a:defRPr noProof="1" dirty="0"/>
            </a:lvl1pPr>
          </a:lstStyle>
          <a:p>
            <a:endParaRPr lang="zh-CN" altLang="en-US" dirty="0"/>
          </a:p>
        </p:txBody>
      </p:sp>
      <p:sp>
        <p:nvSpPr>
          <p:cNvPr id="6" name="灯片编号占位符 5"/>
          <p:cNvSpPr>
            <a:spLocks noGrp="1"/>
          </p:cNvSpPr>
          <p:nvPr>
            <p:ph type="sldNum" sz="quarter" idx="12"/>
          </p:nvPr>
        </p:nvSpPr>
        <p:spPr>
          <a:xfrm>
            <a:off x="6553200" y="6245225"/>
            <a:ext cx="2289175" cy="476250"/>
          </a:xfrm>
        </p:spPr>
        <p:txBody>
          <a:bodyPr vert="horz" wrap="square" lIns="91440" tIns="45720" rIns="91440" bIns="45720" numCol="1" anchor="t" anchorCtr="0" compatLnSpc="1"/>
          <a:lstStyle>
            <a:lvl1pPr>
              <a:defRPr>
                <a:latin typeface="Times New Roman" panose="02020603050405020304" pitchFamily="18" charset="0"/>
              </a:defRPr>
            </a:lvl1pPr>
          </a:lstStyle>
          <a:p>
            <a:fld id="{D7C41743-A32A-49FB-9BB2-61F57C437089}" type="slidenum">
              <a:rPr lang="zh-CN" altLang="en-US"/>
              <a:t>‹#›</a:t>
            </a:fld>
            <a:endParaRPr lang="en-US" altLang="zh-CN">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p:spPr>
        <p:txBody>
          <a:bodyPr/>
          <a:lstStyle>
            <a:lvl1pPr eaLnBrk="0" hangingPunct="0">
              <a:buFontTx/>
              <a:buNone/>
              <a:defRPr sz="1200" b="1">
                <a:solidFill>
                  <a:schemeClr val="tx1">
                    <a:tint val="75000"/>
                  </a:schemeClr>
                </a:solidFill>
                <a:latin typeface="宋体" panose="02010600030101010101" pitchFamily="2" charset="-122"/>
              </a:defRPr>
            </a:lvl1pPr>
          </a:lstStyle>
          <a:p>
            <a:pPr>
              <a:defRPr/>
            </a:pPr>
            <a:endParaRPr lang="zh-CN" altLang="en-US"/>
          </a:p>
        </p:txBody>
      </p:sp>
      <p:sp>
        <p:nvSpPr>
          <p:cNvPr id="3" name="灯片编号占位符 3"/>
          <p:cNvSpPr>
            <a:spLocks noGrp="1"/>
          </p:cNvSpPr>
          <p:nvPr>
            <p:ph type="sldNum" sz="quarter" idx="11"/>
          </p:nvPr>
        </p:nvSpPr>
        <p:spPr>
          <a:xfrm>
            <a:off x="6553200" y="6356350"/>
            <a:ext cx="2133600" cy="365125"/>
          </a:xfrm>
        </p:spPr>
        <p:txBody>
          <a:bodyPr vert="horz" wrap="square" lIns="91440" tIns="45720" rIns="91440" bIns="45720" numCol="1" anchor="t" anchorCtr="0" compatLnSpc="1"/>
          <a:lstStyle>
            <a:lvl1pPr algn="r">
              <a:defRPr sz="1200">
                <a:solidFill>
                  <a:srgbClr val="898989"/>
                </a:solidFill>
                <a:latin typeface="宋体" panose="02010600030101010101" pitchFamily="2" charset="-122"/>
              </a:defRPr>
            </a:lvl1pPr>
          </a:lstStyle>
          <a:p>
            <a:fld id="{DE3899FC-D7D2-4D44-9500-C3B62DBEC49F}" type="slidenum">
              <a:rPr lang="zh-CN" altLang="en-US"/>
              <a:t>‹#›</a:t>
            </a:fld>
            <a:endParaRPr lang="en-US" altLang="zh-CN">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a:xfrm>
            <a:off x="457200" y="6356350"/>
            <a:ext cx="2133600" cy="365125"/>
          </a:xfrm>
          <a:prstGeom prst="rect">
            <a:avLst/>
          </a:prstGeom>
        </p:spPr>
        <p:txBody>
          <a:bodyPr/>
          <a:lstStyle>
            <a:lvl1pPr eaLnBrk="0" hangingPunct="0">
              <a:buFont typeface="Arial" panose="020B0604020202020204" pitchFamily="34" charset="0"/>
              <a:buNone/>
              <a:defRPr sz="3800" b="1">
                <a:latin typeface="宋体" panose="02010600030101010101" pitchFamily="2" charset="-122"/>
              </a:defRPr>
            </a:lvl1pPr>
          </a:lstStyle>
          <a:p>
            <a:pPr>
              <a:defRPr/>
            </a:pPr>
            <a:fld id="{A5BA1533-5C73-4C6E-9997-8A061F19EBE9}" type="datetime1">
              <a:rPr lang="zh-CN" altLang="en-US"/>
              <a:t>2023-01-17</a:t>
            </a:fld>
            <a:endParaRPr lang="en-US"/>
          </a:p>
        </p:txBody>
      </p:sp>
      <p:sp>
        <p:nvSpPr>
          <p:cNvPr id="5" name="页脚占位符 4"/>
          <p:cNvSpPr>
            <a:spLocks noGrp="1" noChangeArrowheads="1"/>
          </p:cNvSpPr>
          <p:nvPr>
            <p:ph type="ftr" sz="quarter" idx="11"/>
          </p:nvPr>
        </p:nvSpPr>
        <p:spPr>
          <a:xfrm>
            <a:off x="3124200" y="6356350"/>
            <a:ext cx="2895600" cy="365125"/>
          </a:xfrm>
          <a:prstGeom prst="rect">
            <a:avLst/>
          </a:prstGeom>
        </p:spPr>
        <p:txBody>
          <a:bodyPr/>
          <a:lstStyle>
            <a:lvl1pPr eaLnBrk="0" hangingPunct="0">
              <a:buFont typeface="Arial" panose="020B0604020202020204" pitchFamily="34" charset="0"/>
              <a:buNone/>
              <a:defRPr sz="3800" b="1">
                <a:latin typeface="宋体" panose="02010600030101010101" pitchFamily="2" charset="-122"/>
              </a:defRPr>
            </a:lvl1pPr>
          </a:lstStyle>
          <a:p>
            <a:pPr>
              <a:defRPr/>
            </a:pPr>
            <a:endParaRPr lang="en-US" altLang="zh-CN"/>
          </a:p>
        </p:txBody>
      </p:sp>
      <p:sp>
        <p:nvSpPr>
          <p:cNvPr id="6" name="灯片编号占位符 5"/>
          <p:cNvSpPr>
            <a:spLocks noGrp="1" noChangeArrowheads="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a:defRPr>
                <a:latin typeface="宋体" panose="02010600030101010101" pitchFamily="2" charset="-122"/>
              </a:defRPr>
            </a:lvl1pPr>
          </a:lstStyle>
          <a:p>
            <a:fld id="{58D7D99A-CA8E-42A7-B01B-2B4CF397C1EB}" type="slidenum">
              <a:rPr lang="zh-CN" altLang="en-US"/>
              <a:t>‹#›</a:t>
            </a:fld>
            <a:endParaRPr lang="en-US" altLang="zh-CN">
              <a:latin typeface="Arial" panose="020B060402020202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quarter" idx="1"/>
          </p:nvPr>
        </p:nvSpPr>
        <p:spPr>
          <a:xfrm>
            <a:off x="628650" y="1825625"/>
            <a:ext cx="3886200" cy="2098675"/>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quarter" idx="2"/>
          </p:nvPr>
        </p:nvSpPr>
        <p:spPr>
          <a:xfrm>
            <a:off x="4629150" y="1825625"/>
            <a:ext cx="3886200" cy="2098675"/>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内容占位符 4"/>
          <p:cNvSpPr>
            <a:spLocks noGrp="1"/>
          </p:cNvSpPr>
          <p:nvPr>
            <p:ph sz="quarter" idx="3"/>
          </p:nvPr>
        </p:nvSpPr>
        <p:spPr>
          <a:xfrm>
            <a:off x="628650" y="4076700"/>
            <a:ext cx="3886200" cy="21002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6" name="内容占位符 5"/>
          <p:cNvSpPr>
            <a:spLocks noGrp="1"/>
          </p:cNvSpPr>
          <p:nvPr>
            <p:ph sz="quarter" idx="4"/>
          </p:nvPr>
        </p:nvSpPr>
        <p:spPr>
          <a:xfrm>
            <a:off x="4629150" y="4076700"/>
            <a:ext cx="3886200" cy="21002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a:xfrm>
            <a:off x="457200" y="6245225"/>
            <a:ext cx="2133600" cy="476250"/>
          </a:xfrm>
        </p:spPr>
        <p:txBody>
          <a:bodyPr/>
          <a:lstStyle>
            <a:lvl1pPr>
              <a:defRPr noProof="1" dirty="0"/>
            </a:lvl1pPr>
          </a:lstStyle>
          <a:p>
            <a:endParaRPr lang="zh-CN" altLang="en-US"/>
          </a:p>
        </p:txBody>
      </p:sp>
      <p:sp>
        <p:nvSpPr>
          <p:cNvPr id="8" name="页脚占位符 7"/>
          <p:cNvSpPr>
            <a:spLocks noGrp="1"/>
          </p:cNvSpPr>
          <p:nvPr>
            <p:ph type="ftr" sz="quarter" idx="11"/>
          </p:nvPr>
        </p:nvSpPr>
        <p:spPr>
          <a:xfrm>
            <a:off x="3124200" y="6245225"/>
            <a:ext cx="2895600" cy="476250"/>
          </a:xfrm>
        </p:spPr>
        <p:txBody>
          <a:bodyPr/>
          <a:lstStyle>
            <a:lvl1pPr>
              <a:defRPr noProof="1" dirty="0"/>
            </a:lvl1pPr>
          </a:lstStyle>
          <a:p>
            <a:endParaRPr lang="zh-CN" altLang="en-US"/>
          </a:p>
        </p:txBody>
      </p:sp>
      <p:sp>
        <p:nvSpPr>
          <p:cNvPr id="9" name="灯片编号占位符 8"/>
          <p:cNvSpPr>
            <a:spLocks noGrp="1"/>
          </p:cNvSpPr>
          <p:nvPr>
            <p:ph type="sldNum" sz="quarter" idx="12"/>
          </p:nvPr>
        </p:nvSpPr>
        <p:spPr>
          <a:xfrm>
            <a:off x="6553200" y="6245225"/>
            <a:ext cx="2133600" cy="476250"/>
          </a:xfrm>
        </p:spPr>
        <p:txBody>
          <a:bodyPr vert="horz" wrap="square" lIns="91440" tIns="45720" rIns="91440" bIns="45720" numCol="1" anchor="t" anchorCtr="0" compatLnSpc="1"/>
          <a:lstStyle>
            <a:lvl1pPr>
              <a:defRPr>
                <a:latin typeface="Times New Roman" panose="02020603050405020304" pitchFamily="18" charset="0"/>
              </a:defRPr>
            </a:lvl1pPr>
          </a:lstStyle>
          <a:p>
            <a:fld id="{F9241134-CAA6-486B-A1CA-5FDE19883C15}" type="slidenum">
              <a:rPr lang="zh-CN" altLang="en-US"/>
              <a:t>‹#›</a:t>
            </a:fld>
            <a:endParaRPr lang="en-US" altLang="zh-CN">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3" name="日期占位符 2"/>
          <p:cNvSpPr>
            <a:spLocks noGrp="1"/>
          </p:cNvSpPr>
          <p:nvPr>
            <p:ph type="dt" sz="half" idx="10"/>
          </p:nvPr>
        </p:nvSpPr>
        <p:spPr>
          <a:xfrm>
            <a:off x="457200" y="6245225"/>
            <a:ext cx="2133600" cy="476250"/>
          </a:xfrm>
        </p:spPr>
        <p:txBody>
          <a:bodyPr/>
          <a:lstStyle>
            <a:lvl1pPr>
              <a:defRPr noProof="1" dirty="0">
                <a:latin typeface="Times New Roman" panose="02020603050405020304" pitchFamily="18" charset="0"/>
                <a:cs typeface="+mn-ea"/>
              </a:defRPr>
            </a:lvl1pPr>
          </a:lstStyle>
          <a:p>
            <a:fld id="{BB962C8B-B14F-4D97-AF65-F5344CB8AC3E}" type="datetime1">
              <a:rPr lang="zh-CN" altLang="en-US"/>
              <a:t>2023-01-17</a:t>
            </a:fld>
            <a:endParaRPr lang="zh-CN" altLang="en-US">
              <a:latin typeface="Arial" panose="020B0604020202020204" pitchFamily="34" charset="0"/>
              <a:cs typeface="+mn-cs"/>
            </a:endParaRPr>
          </a:p>
        </p:txBody>
      </p:sp>
      <p:sp>
        <p:nvSpPr>
          <p:cNvPr id="4" name="页脚占位符 3"/>
          <p:cNvSpPr>
            <a:spLocks noGrp="1"/>
          </p:cNvSpPr>
          <p:nvPr>
            <p:ph type="ftr" sz="quarter" idx="11"/>
          </p:nvPr>
        </p:nvSpPr>
        <p:spPr>
          <a:xfrm>
            <a:off x="3124200" y="6245225"/>
            <a:ext cx="2895600" cy="476250"/>
          </a:xfrm>
        </p:spPr>
        <p:txBody>
          <a:bodyPr/>
          <a:lstStyle>
            <a:lvl1pPr>
              <a:defRPr noProof="1" dirty="0"/>
            </a:lvl1pPr>
          </a:lstStyle>
          <a:p>
            <a:endParaRPr lang="zh-CN" altLang="en-US"/>
          </a:p>
        </p:txBody>
      </p:sp>
      <p:sp>
        <p:nvSpPr>
          <p:cNvPr id="5" name="灯片编号占位符 4"/>
          <p:cNvSpPr>
            <a:spLocks noGrp="1"/>
          </p:cNvSpPr>
          <p:nvPr>
            <p:ph type="sldNum" sz="quarter" idx="12"/>
          </p:nvPr>
        </p:nvSpPr>
        <p:spPr>
          <a:xfrm>
            <a:off x="6553200" y="6245225"/>
            <a:ext cx="2133600" cy="476250"/>
          </a:xfrm>
        </p:spPr>
        <p:txBody>
          <a:bodyPr vert="horz" wrap="square" lIns="91440" tIns="45720" rIns="91440" bIns="45720" numCol="1" anchor="t" anchorCtr="0" compatLnSpc="1"/>
          <a:lstStyle>
            <a:lvl1pPr>
              <a:defRPr>
                <a:latin typeface="Times New Roman" panose="02020603050405020304" pitchFamily="18" charset="0"/>
              </a:defRPr>
            </a:lvl1pPr>
          </a:lstStyle>
          <a:p>
            <a:fld id="{9CD08FA4-4AE5-45F0-87F6-58AE559ECBE1}" type="slidenum">
              <a:rPr lang="zh-CN" altLang="en-US"/>
              <a:t>‹#›</a:t>
            </a:fld>
            <a:endParaRPr lang="en-US" altLang="zh-CN">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标题幻灯片">
    <p:bg bwMode="auto">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4" name="日期占位符 13"/>
          <p:cNvSpPr>
            <a:spLocks noGrp="1"/>
          </p:cNvSpPr>
          <p:nvPr>
            <p:ph type="dt" sz="half" idx="10"/>
          </p:nvPr>
        </p:nvSpPr>
        <p:spPr>
          <a:xfrm rot="5400000">
            <a:off x="7589045" y="1081881"/>
            <a:ext cx="2011362" cy="384175"/>
          </a:xfrm>
          <a:prstGeom prst="rect">
            <a:avLst/>
          </a:prstGeom>
        </p:spPr>
        <p:txBody>
          <a:bodyPr/>
          <a:lstStyle>
            <a:lvl1pPr eaLnBrk="1" hangingPunct="1">
              <a:buFontTx/>
              <a:buNone/>
              <a:defRPr kumimoji="1" sz="2400">
                <a:latin typeface="Times New Roman" panose="02020603050405020304" pitchFamily="18" charset="0"/>
              </a:defRPr>
            </a:lvl1pPr>
          </a:lstStyle>
          <a:p>
            <a:pPr>
              <a:defRPr/>
            </a:pPr>
            <a:endParaRPr lang="en-US" altLang="zh-CN"/>
          </a:p>
        </p:txBody>
      </p:sp>
      <p:sp>
        <p:nvSpPr>
          <p:cNvPr id="5" name="页脚占位符 2"/>
          <p:cNvSpPr>
            <a:spLocks noGrp="1"/>
          </p:cNvSpPr>
          <p:nvPr>
            <p:ph type="ftr" sz="quarter" idx="11"/>
          </p:nvPr>
        </p:nvSpPr>
        <p:spPr>
          <a:xfrm rot="5400000">
            <a:off x="6989763" y="3736975"/>
            <a:ext cx="3200400" cy="365125"/>
          </a:xfrm>
          <a:prstGeom prst="rect">
            <a:avLst/>
          </a:prstGeom>
        </p:spPr>
        <p:txBody>
          <a:bodyPr/>
          <a:lstStyle>
            <a:lvl1pPr eaLnBrk="1" hangingPunct="1">
              <a:buFontTx/>
              <a:buNone/>
              <a:defRPr kumimoji="1" sz="2400">
                <a:latin typeface="Times New Roman" panose="02020603050405020304" pitchFamily="18" charset="0"/>
              </a:defRPr>
            </a:lvl1pPr>
          </a:lstStyle>
          <a:p>
            <a:pPr>
              <a:defRPr/>
            </a:pPr>
            <a:endParaRPr lang="en-US" altLang="zh-CN"/>
          </a:p>
        </p:txBody>
      </p:sp>
      <p:sp>
        <p:nvSpPr>
          <p:cNvPr id="6" name="灯片编号占位符 22"/>
          <p:cNvSpPr>
            <a:spLocks noGrp="1"/>
          </p:cNvSpPr>
          <p:nvPr>
            <p:ph type="sldNum" sz="quarter" idx="12"/>
          </p:nvPr>
        </p:nvSpPr>
        <p:spPr>
          <a:xfrm>
            <a:off x="8129588" y="5734050"/>
            <a:ext cx="609600" cy="520700"/>
          </a:xfrm>
          <a:prstGeom prst="rect">
            <a:avLst/>
          </a:prstGeom>
        </p:spPr>
        <p:txBody>
          <a:bodyPr vert="horz" wrap="square" lIns="91440" tIns="45720" rIns="91440" bIns="45720" numCol="1" anchor="t" anchorCtr="0" compatLnSpc="1"/>
          <a:lstStyle>
            <a:lvl1pPr>
              <a:defRPr>
                <a:latin typeface="Times New Roman" panose="02020603050405020304" pitchFamily="18" charset="0"/>
              </a:defRPr>
            </a:lvl1pPr>
          </a:lstStyle>
          <a:p>
            <a:fld id="{B95BB573-2064-402F-B6CE-FEAB28AD6EE4}" type="slidenum">
              <a:rPr lang="en-US" altLang="zh-CN"/>
              <a:t>‹#›</a:t>
            </a:fld>
            <a:endParaRPr lang="en-US" altLang="zh-CN">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标题和内容">
    <p:bg bwMode="auto">
      <p:bgPr>
        <a:solidFill>
          <a:schemeClr val="bg1"/>
        </a:solidFill>
        <a:effectLst/>
      </p:bgPr>
    </p:bg>
    <p:spTree>
      <p:nvGrpSpPr>
        <p:cNvPr id="1" name=""/>
        <p:cNvGrpSpPr/>
        <p:nvPr/>
      </p:nvGrpSpPr>
      <p:grpSpPr>
        <a:xfrm>
          <a:off x="0" y="0"/>
          <a:ext cx="0" cy="0"/>
          <a:chOff x="0" y="0"/>
          <a:chExt cx="0" cy="0"/>
        </a:xfrm>
      </p:grpSpPr>
      <p:sp>
        <p:nvSpPr>
          <p:cNvPr id="8" name="内容占位符 7"/>
          <p:cNvSpPr>
            <a:spLocks noGrp="1"/>
          </p:cNvSpPr>
          <p:nvPr>
            <p:ph sz="quarter" idx="1"/>
          </p:nvPr>
        </p:nvSpPr>
        <p:spPr>
          <a:xfrm>
            <a:off x="457200" y="1000108"/>
            <a:ext cx="7467600" cy="5473844"/>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3" name="日期占位符 6"/>
          <p:cNvSpPr>
            <a:spLocks noGrp="1"/>
          </p:cNvSpPr>
          <p:nvPr>
            <p:ph type="dt" sz="half" idx="10"/>
          </p:nvPr>
        </p:nvSpPr>
        <p:spPr>
          <a:xfrm rot="5400000">
            <a:off x="7589045" y="1081881"/>
            <a:ext cx="2011362" cy="384175"/>
          </a:xfrm>
          <a:prstGeom prst="rect">
            <a:avLst/>
          </a:prstGeom>
        </p:spPr>
        <p:txBody>
          <a:bodyPr rtlCol="0"/>
          <a:lstStyle>
            <a:lvl1pPr eaLnBrk="1" hangingPunct="1">
              <a:buFontTx/>
              <a:buNone/>
              <a:defRPr kumimoji="1" sz="2400">
                <a:latin typeface="Times New Roman" panose="02020603050405020304" pitchFamily="18" charset="0"/>
              </a:defRPr>
            </a:lvl1pPr>
          </a:lstStyle>
          <a:p>
            <a:pPr>
              <a:defRPr/>
            </a:pPr>
            <a:endParaRPr lang="en-US" altLang="zh-CN"/>
          </a:p>
        </p:txBody>
      </p:sp>
      <p:sp>
        <p:nvSpPr>
          <p:cNvPr id="4" name="灯片编号占位符 8"/>
          <p:cNvSpPr>
            <a:spLocks noGrp="1"/>
          </p:cNvSpPr>
          <p:nvPr>
            <p:ph type="sldNum" sz="quarter" idx="11"/>
          </p:nvPr>
        </p:nvSpPr>
        <p:spPr>
          <a:xfrm>
            <a:off x="8129588" y="5734050"/>
            <a:ext cx="609600" cy="520700"/>
          </a:xfrm>
          <a:prstGeom prst="rect">
            <a:avLst/>
          </a:prstGeom>
        </p:spPr>
        <p:txBody>
          <a:bodyPr vert="horz" wrap="square" lIns="91440" tIns="45720" rIns="91440" bIns="45720" numCol="1" anchor="t" anchorCtr="0" compatLnSpc="1"/>
          <a:lstStyle>
            <a:lvl1pPr>
              <a:defRPr>
                <a:latin typeface="Times New Roman" panose="02020603050405020304" pitchFamily="18" charset="0"/>
              </a:defRPr>
            </a:lvl1pPr>
          </a:lstStyle>
          <a:p>
            <a:fld id="{5DB56F87-B6E3-4377-9D3E-B6F953FB1A2C}" type="slidenum">
              <a:rPr lang="en-US" altLang="zh-CN"/>
              <a:t>‹#›</a:t>
            </a:fld>
            <a:endParaRPr lang="en-US" altLang="zh-CN">
              <a:latin typeface="Arial" panose="020B0604020202020204" pitchFamily="34" charset="0"/>
            </a:endParaRPr>
          </a:p>
        </p:txBody>
      </p:sp>
      <p:sp>
        <p:nvSpPr>
          <p:cNvPr id="5" name="页脚占位符 9"/>
          <p:cNvSpPr>
            <a:spLocks noGrp="1"/>
          </p:cNvSpPr>
          <p:nvPr>
            <p:ph type="ftr" sz="quarter" idx="12"/>
          </p:nvPr>
        </p:nvSpPr>
        <p:spPr>
          <a:xfrm rot="5400000">
            <a:off x="6989763" y="3736975"/>
            <a:ext cx="3200400" cy="365125"/>
          </a:xfrm>
          <a:prstGeom prst="rect">
            <a:avLst/>
          </a:prstGeom>
        </p:spPr>
        <p:txBody>
          <a:bodyPr rtlCol="0"/>
          <a:lstStyle>
            <a:lvl1pPr eaLnBrk="1" hangingPunct="1">
              <a:buFontTx/>
              <a:buNone/>
              <a:defRPr kumimoji="1" sz="2400">
                <a:latin typeface="Times New Roman" panose="02020603050405020304" pitchFamily="18" charset="0"/>
              </a:defRPr>
            </a:lvl1pPr>
          </a:lstStyle>
          <a:p>
            <a:pPr>
              <a:defRPr/>
            </a:pPr>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标题和内容">
    <p:bg bwMode="auto">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467600" cy="654032"/>
          </a:xfrm>
        </p:spPr>
        <p:txBody>
          <a:bodyPr/>
          <a:lstStyle>
            <a:lvl1pPr>
              <a:buFontTx/>
              <a:buBlip>
                <a:blip r:embed="rId2"/>
              </a:buBlip>
              <a:defRPr sz="2400" b="1"/>
            </a:lvl1pPr>
          </a:lstStyle>
          <a:p>
            <a:endParaRPr lang="en-US" noProof="1"/>
          </a:p>
        </p:txBody>
      </p:sp>
      <p:sp>
        <p:nvSpPr>
          <p:cNvPr id="3" name="日期占位符 6"/>
          <p:cNvSpPr>
            <a:spLocks noGrp="1"/>
          </p:cNvSpPr>
          <p:nvPr>
            <p:ph type="dt" sz="half" idx="10"/>
          </p:nvPr>
        </p:nvSpPr>
        <p:spPr>
          <a:xfrm rot="5400000">
            <a:off x="7589045" y="1081881"/>
            <a:ext cx="2011362" cy="384175"/>
          </a:xfrm>
          <a:prstGeom prst="rect">
            <a:avLst/>
          </a:prstGeom>
        </p:spPr>
        <p:txBody>
          <a:bodyPr rtlCol="0"/>
          <a:lstStyle>
            <a:lvl1pPr eaLnBrk="1" hangingPunct="1">
              <a:buFontTx/>
              <a:buNone/>
              <a:defRPr>
                <a:latin typeface="Arial" panose="020B0604020202020204" pitchFamily="34" charset="0"/>
              </a:defRPr>
            </a:lvl1pPr>
          </a:lstStyle>
          <a:p>
            <a:pPr>
              <a:defRPr/>
            </a:pPr>
            <a:endParaRPr lang="en-US" altLang="zh-CN"/>
          </a:p>
        </p:txBody>
      </p:sp>
      <p:sp>
        <p:nvSpPr>
          <p:cNvPr id="4" name="灯片编号占位符 8"/>
          <p:cNvSpPr>
            <a:spLocks noGrp="1"/>
          </p:cNvSpPr>
          <p:nvPr>
            <p:ph type="sldNum" sz="quarter" idx="11"/>
          </p:nvPr>
        </p:nvSpPr>
        <p:spPr>
          <a:xfrm>
            <a:off x="8129588" y="5734050"/>
            <a:ext cx="609600" cy="520700"/>
          </a:xfrm>
          <a:prstGeom prst="rect">
            <a:avLst/>
          </a:prstGeom>
        </p:spPr>
        <p:txBody>
          <a:bodyPr vert="horz" wrap="square" lIns="91440" tIns="45720" rIns="91440" bIns="45720" numCol="1" anchor="t" anchorCtr="0" compatLnSpc="1"/>
          <a:lstStyle>
            <a:lvl1pPr>
              <a:defRPr/>
            </a:lvl1pPr>
          </a:lstStyle>
          <a:p>
            <a:fld id="{6F6CEA24-47EA-4180-9FC9-8DC98EE8C6FA}" type="slidenum">
              <a:rPr lang="zh-CN" altLang="en-US"/>
              <a:t>‹#›</a:t>
            </a:fld>
            <a:endParaRPr lang="en-US" altLang="zh-CN"/>
          </a:p>
        </p:txBody>
      </p:sp>
      <p:sp>
        <p:nvSpPr>
          <p:cNvPr id="5" name="页脚占位符 9"/>
          <p:cNvSpPr>
            <a:spLocks noGrp="1"/>
          </p:cNvSpPr>
          <p:nvPr>
            <p:ph type="ftr" sz="quarter" idx="12"/>
          </p:nvPr>
        </p:nvSpPr>
        <p:spPr>
          <a:xfrm rot="5400000">
            <a:off x="6989763" y="3736975"/>
            <a:ext cx="3200400" cy="365125"/>
          </a:xfrm>
          <a:prstGeom prst="rect">
            <a:avLst/>
          </a:prstGeom>
        </p:spPr>
        <p:txBody>
          <a:bodyPr rtlCol="0"/>
          <a:lstStyle>
            <a:lvl1pPr eaLnBrk="1" hangingPunct="1">
              <a:buFontTx/>
              <a:buNone/>
              <a:defRPr>
                <a:latin typeface="Arial" panose="020B0604020202020204" pitchFamily="34" charset="0"/>
              </a:defRPr>
            </a:lvl1pPr>
          </a:lstStyle>
          <a:p>
            <a:pPr>
              <a:defRPr/>
            </a:pPr>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cSld name="标题和两项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9"/>
            <a:ext cx="8229600" cy="1143000"/>
          </a:xfrm>
          <a:prstGeom prst="rect">
            <a:avLst/>
          </a:prstGeom>
        </p:spPr>
        <p:txBody>
          <a:bodyPr lIns="72564" tIns="36281" rIns="72564" bIns="36281"/>
          <a:lstStyle/>
          <a:p>
            <a:r>
              <a:rPr lang="zh-CN" altLang="en-US" noProof="1" smtClean="0"/>
              <a:t>单击此处编辑母版标题样式</a:t>
            </a:r>
            <a:endParaRPr lang="zh-CN" altLang="en-US" noProof="1"/>
          </a:p>
        </p:txBody>
      </p:sp>
      <p:sp>
        <p:nvSpPr>
          <p:cNvPr id="3" name="内容占位符 2"/>
          <p:cNvSpPr>
            <a:spLocks noGrp="1"/>
          </p:cNvSpPr>
          <p:nvPr>
            <p:ph sz="quarter" idx="1"/>
          </p:nvPr>
        </p:nvSpPr>
        <p:spPr>
          <a:xfrm>
            <a:off x="457200" y="1600203"/>
            <a:ext cx="4038600" cy="2185988"/>
          </a:xfrm>
          <a:prstGeom prst="rect">
            <a:avLst/>
          </a:prstGeom>
        </p:spPr>
        <p:txBody>
          <a:bodyPr lIns="72564" tIns="36281" rIns="72564" bIns="36281"/>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quarter" idx="2"/>
          </p:nvPr>
        </p:nvSpPr>
        <p:spPr>
          <a:xfrm>
            <a:off x="4648200" y="1600203"/>
            <a:ext cx="4038600" cy="2185988"/>
          </a:xfrm>
          <a:prstGeom prst="rect">
            <a:avLst/>
          </a:prstGeom>
        </p:spPr>
        <p:txBody>
          <a:bodyPr lIns="72564" tIns="36281" rIns="72564" bIns="36281"/>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half" idx="3"/>
          </p:nvPr>
        </p:nvSpPr>
        <p:spPr>
          <a:xfrm>
            <a:off x="457200" y="3938591"/>
            <a:ext cx="8229600" cy="2187575"/>
          </a:xfrm>
          <a:prstGeom prst="rect">
            <a:avLst/>
          </a:prstGeom>
        </p:spPr>
        <p:txBody>
          <a:bodyPr lIns="72564" tIns="36281" rIns="72564" bIns="36281"/>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6" name="日期占位符 5"/>
          <p:cNvSpPr>
            <a:spLocks noGrp="1"/>
          </p:cNvSpPr>
          <p:nvPr>
            <p:ph type="dt" sz="half" idx="10"/>
          </p:nvPr>
        </p:nvSpPr>
        <p:spPr>
          <a:xfrm>
            <a:off x="457200" y="6245225"/>
            <a:ext cx="2133600" cy="476250"/>
          </a:xfrm>
          <a:prstGeom prst="rect">
            <a:avLst/>
          </a:prstGeom>
        </p:spPr>
        <p:txBody>
          <a:bodyPr lIns="72564" tIns="36281" rIns="72564" bIns="36281"/>
          <a:lstStyle>
            <a:lvl1pPr>
              <a:defRPr noProof="1"/>
            </a:lvl1pPr>
          </a:lstStyle>
          <a:p>
            <a:pPr>
              <a:defRPr/>
            </a:pPr>
            <a:endParaRPr lang="en-US" altLang="zh-CN"/>
          </a:p>
        </p:txBody>
      </p:sp>
      <p:sp>
        <p:nvSpPr>
          <p:cNvPr id="7" name="页脚占位符 6"/>
          <p:cNvSpPr>
            <a:spLocks noGrp="1"/>
          </p:cNvSpPr>
          <p:nvPr>
            <p:ph type="ftr" sz="quarter" idx="11"/>
          </p:nvPr>
        </p:nvSpPr>
        <p:spPr>
          <a:xfrm>
            <a:off x="3124200" y="6245225"/>
            <a:ext cx="2895600" cy="476250"/>
          </a:xfrm>
          <a:prstGeom prst="rect">
            <a:avLst/>
          </a:prstGeom>
        </p:spPr>
        <p:txBody>
          <a:bodyPr lIns="72564" tIns="36281" rIns="72564" bIns="36281"/>
          <a:lstStyle>
            <a:lvl1pPr>
              <a:defRPr noProof="1"/>
            </a:lvl1pPr>
          </a:lstStyle>
          <a:p>
            <a:pPr>
              <a:defRPr/>
            </a:pPr>
            <a:endParaRPr lang="en-US" altLang="zh-CN"/>
          </a:p>
        </p:txBody>
      </p:sp>
      <p:sp>
        <p:nvSpPr>
          <p:cNvPr id="8" name="灯片编号占位符 7"/>
          <p:cNvSpPr>
            <a:spLocks noGrp="1"/>
          </p:cNvSpPr>
          <p:nvPr>
            <p:ph type="sldNum" sz="quarter" idx="12"/>
          </p:nvPr>
        </p:nvSpPr>
        <p:spPr>
          <a:xfrm>
            <a:off x="6553200" y="6245225"/>
            <a:ext cx="2133600" cy="476250"/>
          </a:xfrm>
          <a:prstGeom prst="rect">
            <a:avLst/>
          </a:prstGeom>
        </p:spPr>
        <p:txBody>
          <a:bodyPr vert="horz" wrap="square" lIns="72564" tIns="36281" rIns="72564" bIns="36281" numCol="1" anchor="t" anchorCtr="0" compatLnSpc="1"/>
          <a:lstStyle>
            <a:lvl1pPr>
              <a:defRPr/>
            </a:lvl1pPr>
          </a:lstStyle>
          <a:p>
            <a:fld id="{6FACC772-79C1-495F-AE9F-DD8560B435E2}" type="slidenum">
              <a:rPr lang="en-US" altLang="zh-CN"/>
              <a:t>‹#›</a:t>
            </a:fld>
            <a:endParaRPr lang="en-US" altLang="zh-CN"/>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标题占位符 1"/>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8" name="文本占位符 2"/>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GIF"/><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385" name="组合 18"/>
          <p:cNvGrpSpPr/>
          <p:nvPr/>
        </p:nvGrpSpPr>
        <p:grpSpPr bwMode="auto">
          <a:xfrm>
            <a:off x="307975" y="-9525"/>
            <a:ext cx="8839200" cy="6011863"/>
            <a:chOff x="538" y="-95"/>
            <a:chExt cx="13919" cy="9469"/>
          </a:xfrm>
        </p:grpSpPr>
        <p:pic>
          <p:nvPicPr>
            <p:cNvPr id="16386" name="图片 5" descr="黑板-空.png"/>
            <p:cNvPicPr>
              <a:picLocks noChangeAspect="1" noChangeArrowheads="1"/>
            </p:cNvPicPr>
            <p:nvPr/>
          </p:nvPicPr>
          <p:blipFill>
            <a:blip r:embed="rId3" cstate="email"/>
            <a:srcRect/>
            <a:stretch>
              <a:fillRect/>
            </a:stretch>
          </p:blipFill>
          <p:spPr bwMode="auto">
            <a:xfrm>
              <a:off x="540" y="865"/>
              <a:ext cx="13550" cy="7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图片 7" descr="叶子.png"/>
            <p:cNvPicPr>
              <a:picLocks noChangeAspect="1" noChangeArrowheads="1"/>
            </p:cNvPicPr>
            <p:nvPr/>
          </p:nvPicPr>
          <p:blipFill>
            <a:blip r:embed="rId4" cstate="email"/>
            <a:srcRect/>
            <a:stretch>
              <a:fillRect/>
            </a:stretch>
          </p:blipFill>
          <p:spPr bwMode="auto">
            <a:xfrm>
              <a:off x="7809" y="-95"/>
              <a:ext cx="6648" cy="3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图片 15" descr="桌子.png"/>
            <p:cNvPicPr>
              <a:picLocks noChangeAspect="1" noChangeArrowheads="1"/>
            </p:cNvPicPr>
            <p:nvPr/>
          </p:nvPicPr>
          <p:blipFill>
            <a:blip r:embed="rId5" cstate="email"/>
            <a:srcRect/>
            <a:stretch>
              <a:fillRect/>
            </a:stretch>
          </p:blipFill>
          <p:spPr bwMode="auto">
            <a:xfrm>
              <a:off x="538" y="8038"/>
              <a:ext cx="6237"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图片 16" descr="粉笔画.png"/>
            <p:cNvPicPr>
              <a:picLocks noChangeAspect="1" noChangeArrowheads="1"/>
            </p:cNvPicPr>
            <p:nvPr/>
          </p:nvPicPr>
          <p:blipFill>
            <a:blip r:embed="rId6" cstate="email"/>
            <a:srcRect/>
            <a:stretch>
              <a:fillRect/>
            </a:stretch>
          </p:blipFill>
          <p:spPr bwMode="auto">
            <a:xfrm>
              <a:off x="7191" y="4406"/>
              <a:ext cx="6456" cy="3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图片 11" descr="书本.png"/>
            <p:cNvPicPr>
              <a:picLocks noChangeAspect="1" noChangeArrowheads="1"/>
            </p:cNvPicPr>
            <p:nvPr/>
          </p:nvPicPr>
          <p:blipFill>
            <a:blip r:embed="rId7" cstate="email"/>
            <a:srcRect/>
            <a:stretch>
              <a:fillRect/>
            </a:stretch>
          </p:blipFill>
          <p:spPr bwMode="auto">
            <a:xfrm>
              <a:off x="1371" y="7621"/>
              <a:ext cx="1658" cy="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图片 14" descr="钟.PNG"/>
            <p:cNvPicPr>
              <a:picLocks noChangeAspect="1" noChangeArrowheads="1"/>
            </p:cNvPicPr>
            <p:nvPr/>
          </p:nvPicPr>
          <p:blipFill>
            <a:blip r:embed="rId8" cstate="email"/>
            <a:srcRect/>
            <a:stretch>
              <a:fillRect/>
            </a:stretch>
          </p:blipFill>
          <p:spPr bwMode="auto">
            <a:xfrm>
              <a:off x="3653" y="8163"/>
              <a:ext cx="845"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图片 10" descr="铅笔筒.PNG"/>
            <p:cNvPicPr>
              <a:picLocks noChangeAspect="1" noChangeArrowheads="1"/>
            </p:cNvPicPr>
            <p:nvPr/>
          </p:nvPicPr>
          <p:blipFill>
            <a:blip r:embed="rId9" cstate="email"/>
            <a:srcRect/>
            <a:stretch>
              <a:fillRect/>
            </a:stretch>
          </p:blipFill>
          <p:spPr bwMode="auto">
            <a:xfrm>
              <a:off x="3029" y="7416"/>
              <a:ext cx="1118" cy="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图片 13" descr="眼镜.PNG"/>
            <p:cNvPicPr>
              <a:picLocks noChangeAspect="1" noChangeArrowheads="1"/>
            </p:cNvPicPr>
            <p:nvPr/>
          </p:nvPicPr>
          <p:blipFill>
            <a:blip r:embed="rId10" cstate="email"/>
            <a:srcRect/>
            <a:stretch>
              <a:fillRect/>
            </a:stretch>
          </p:blipFill>
          <p:spPr bwMode="auto">
            <a:xfrm>
              <a:off x="4855" y="8568"/>
              <a:ext cx="860"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图片 2" descr="女老师(1)"/>
          <p:cNvPicPr>
            <a:picLocks noChangeAspect="1" noChangeArrowheads="1"/>
          </p:cNvPicPr>
          <p:nvPr/>
        </p:nvPicPr>
        <p:blipFill>
          <a:blip r:embed="rId11" cstate="email"/>
          <a:srcRect/>
          <a:stretch>
            <a:fillRect/>
          </a:stretch>
        </p:blipFill>
        <p:spPr bwMode="auto">
          <a:xfrm flipH="1">
            <a:off x="6338888" y="2635250"/>
            <a:ext cx="2913062"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组合 14"/>
          <p:cNvGrpSpPr/>
          <p:nvPr/>
        </p:nvGrpSpPr>
        <p:grpSpPr bwMode="auto">
          <a:xfrm>
            <a:off x="1562098" y="1924050"/>
            <a:ext cx="5661025" cy="1769782"/>
            <a:chOff x="2575" y="2713"/>
            <a:chExt cx="8914" cy="2785"/>
          </a:xfrm>
        </p:grpSpPr>
        <p:sp>
          <p:nvSpPr>
            <p:cNvPr id="16" name="文本框 6"/>
            <p:cNvSpPr txBox="1">
              <a:spLocks noChangeArrowheads="1"/>
            </p:cNvSpPr>
            <p:nvPr/>
          </p:nvSpPr>
          <p:spPr bwMode="auto">
            <a:xfrm>
              <a:off x="2575" y="4586"/>
              <a:ext cx="8914"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200" b="1" dirty="0" smtClean="0">
                  <a:solidFill>
                    <a:schemeClr val="bg1"/>
                  </a:solidFill>
                  <a:latin typeface="微软雅黑" panose="020B0503020204020204" pitchFamily="34" charset="-122"/>
                  <a:ea typeface="微软雅黑" panose="020B0503020204020204" pitchFamily="34" charset="-122"/>
                </a:rPr>
                <a:t>第</a:t>
              </a:r>
              <a:r>
                <a:rPr lang="en-US" altLang="zh-CN" sz="3200" b="1" dirty="0" smtClean="0">
                  <a:solidFill>
                    <a:schemeClr val="bg1"/>
                  </a:solidFill>
                  <a:latin typeface="微软雅黑" panose="020B0503020204020204" pitchFamily="34" charset="-122"/>
                  <a:ea typeface="微软雅黑" panose="020B0503020204020204" pitchFamily="34" charset="-122"/>
                </a:rPr>
                <a:t>2</a:t>
              </a:r>
              <a:r>
                <a:rPr lang="zh-CN" altLang="en-US" sz="3200" b="1" dirty="0" smtClean="0">
                  <a:solidFill>
                    <a:schemeClr val="bg1"/>
                  </a:solidFill>
                  <a:latin typeface="微软雅黑" panose="020B0503020204020204" pitchFamily="34" charset="-122"/>
                  <a:ea typeface="微软雅黑" panose="020B0503020204020204" pitchFamily="34" charset="-122"/>
                </a:rPr>
                <a:t>课</a:t>
              </a:r>
              <a:r>
                <a:rPr lang="zh-CN" altLang="en-US" sz="3200" b="1" dirty="0">
                  <a:solidFill>
                    <a:schemeClr val="bg1"/>
                  </a:solidFill>
                  <a:latin typeface="微软雅黑" panose="020B0503020204020204" pitchFamily="34" charset="-122"/>
                  <a:ea typeface="微软雅黑" panose="020B0503020204020204" pitchFamily="34" charset="-122"/>
                </a:rPr>
                <a:t>时</a:t>
              </a:r>
            </a:p>
          </p:txBody>
        </p:sp>
        <p:sp>
          <p:nvSpPr>
            <p:cNvPr id="17" name="文本框 8"/>
            <p:cNvSpPr txBox="1">
              <a:spLocks noChangeArrowheads="1"/>
            </p:cNvSpPr>
            <p:nvPr/>
          </p:nvSpPr>
          <p:spPr bwMode="auto">
            <a:xfrm>
              <a:off x="2575" y="2713"/>
              <a:ext cx="8914" cy="1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lnSpc>
                  <a:spcPct val="120000"/>
                </a:lnSpc>
              </a:pPr>
              <a:r>
                <a:rPr lang="zh-CN" altLang="en-US" sz="4400" b="1" dirty="0" smtClean="0">
                  <a:solidFill>
                    <a:schemeClr val="bg1"/>
                  </a:solidFill>
                  <a:latin typeface="微软雅黑" panose="020B0503020204020204" pitchFamily="34" charset="-122"/>
                  <a:ea typeface="微软雅黑" panose="020B0503020204020204" pitchFamily="34" charset="-122"/>
                </a:rPr>
                <a:t>几</a:t>
              </a:r>
              <a:r>
                <a:rPr lang="zh-CN" altLang="en-US" sz="4400" b="1" dirty="0">
                  <a:solidFill>
                    <a:schemeClr val="bg1"/>
                  </a:solidFill>
                  <a:latin typeface="微软雅黑" panose="020B0503020204020204" pitchFamily="34" charset="-122"/>
                  <a:ea typeface="微软雅黑" panose="020B0503020204020204" pitchFamily="34" charset="-122"/>
                </a:rPr>
                <a:t>何图形</a:t>
              </a:r>
            </a:p>
          </p:txBody>
        </p:sp>
      </p:grpSp>
      <p:sp>
        <p:nvSpPr>
          <p:cNvPr id="18" name="矩形 17"/>
          <p:cNvSpPr/>
          <p:nvPr/>
        </p:nvSpPr>
        <p:spPr>
          <a:xfrm>
            <a:off x="0" y="6129180"/>
            <a:ext cx="9144000"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3"/>
                                        </p:tgtEl>
                                        <p:attrNameLst>
                                          <p:attrName>ppt_x</p:attrName>
                                          <p:attrName>ppt_y</p:attrName>
                                        </p:attrNameLst>
                                      </p:cBhvr>
                                      <p:rCtr x="0" y="0"/>
                                    </p:animMotion>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Line 2"/>
          <p:cNvSpPr>
            <a:spLocks noChangeShapeType="1"/>
          </p:cNvSpPr>
          <p:nvPr/>
        </p:nvSpPr>
        <p:spPr bwMode="auto">
          <a:xfrm>
            <a:off x="6443663" y="1768475"/>
            <a:ext cx="2232025"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02" name="Line 3"/>
          <p:cNvSpPr>
            <a:spLocks noChangeShapeType="1"/>
          </p:cNvSpPr>
          <p:nvPr/>
        </p:nvSpPr>
        <p:spPr bwMode="auto">
          <a:xfrm>
            <a:off x="6804025" y="619125"/>
            <a:ext cx="1512888" cy="1728788"/>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03" name="Line 4"/>
          <p:cNvSpPr>
            <a:spLocks noChangeShapeType="1"/>
          </p:cNvSpPr>
          <p:nvPr/>
        </p:nvSpPr>
        <p:spPr bwMode="auto">
          <a:xfrm flipV="1">
            <a:off x="6443663" y="957263"/>
            <a:ext cx="1728787" cy="814387"/>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04" name="Rectangle 5"/>
          <p:cNvSpPr>
            <a:spLocks noChangeArrowheads="1"/>
          </p:cNvSpPr>
          <p:nvPr/>
        </p:nvSpPr>
        <p:spPr bwMode="auto">
          <a:xfrm>
            <a:off x="125413" y="2644775"/>
            <a:ext cx="8893175" cy="28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altLang="zh-CN" sz="2800" b="1"/>
              <a:t>4.</a:t>
            </a:r>
            <a:r>
              <a:rPr lang="zh-CN" altLang="en-US" sz="2800" b="1"/>
              <a:t>如图，看图填空：</a:t>
            </a:r>
          </a:p>
          <a:p>
            <a:pPr eaLnBrk="0" hangingPunct="0">
              <a:spcBef>
                <a:spcPct val="50000"/>
              </a:spcBef>
            </a:pPr>
            <a:r>
              <a:rPr lang="zh-CN" altLang="en-US" sz="2800" b="1"/>
              <a:t>（</a:t>
            </a:r>
            <a:r>
              <a:rPr lang="en-US" altLang="zh-CN" sz="2800" b="1"/>
              <a:t>1</a:t>
            </a:r>
            <a:r>
              <a:rPr lang="zh-CN" altLang="en-US" sz="2800" b="1"/>
              <a:t>）图中以点</a:t>
            </a:r>
            <a:r>
              <a:rPr lang="en-US" altLang="zh-CN" sz="2800" b="1"/>
              <a:t>O</a:t>
            </a:r>
            <a:r>
              <a:rPr lang="zh-CN" altLang="en-US" sz="2800" b="1"/>
              <a:t>为端点的射线有</a:t>
            </a:r>
            <a:r>
              <a:rPr lang="en-US" altLang="zh-CN" sz="2800" b="1"/>
              <a:t>__________________</a:t>
            </a:r>
          </a:p>
          <a:p>
            <a:pPr eaLnBrk="0" hangingPunct="0">
              <a:spcBef>
                <a:spcPct val="50000"/>
              </a:spcBef>
            </a:pPr>
            <a:r>
              <a:rPr lang="zh-CN" altLang="en-US" sz="2800" b="1"/>
              <a:t>（</a:t>
            </a:r>
            <a:r>
              <a:rPr lang="en-US" altLang="zh-CN" sz="2800" b="1"/>
              <a:t>2</a:t>
            </a:r>
            <a:r>
              <a:rPr lang="zh-CN" altLang="en-US" sz="2800" b="1"/>
              <a:t>）图中以点</a:t>
            </a:r>
            <a:r>
              <a:rPr lang="en-US" altLang="zh-CN" sz="2800" b="1"/>
              <a:t>B</a:t>
            </a:r>
            <a:r>
              <a:rPr lang="zh-CN" altLang="en-US" sz="2800" b="1"/>
              <a:t>为端点的线段有</a:t>
            </a:r>
            <a:r>
              <a:rPr lang="en-US" altLang="zh-CN" sz="2800" b="1"/>
              <a:t>__________________</a:t>
            </a:r>
          </a:p>
          <a:p>
            <a:pPr eaLnBrk="0" hangingPunct="0">
              <a:spcBef>
                <a:spcPct val="50000"/>
              </a:spcBef>
            </a:pPr>
            <a:r>
              <a:rPr lang="zh-CN" altLang="en-US" sz="2800" b="1"/>
              <a:t>（</a:t>
            </a:r>
            <a:r>
              <a:rPr lang="en-US" altLang="zh-CN" sz="2800" b="1"/>
              <a:t>3</a:t>
            </a:r>
            <a:r>
              <a:rPr lang="zh-CN" altLang="en-US" sz="2800" b="1"/>
              <a:t>）图中共有</a:t>
            </a:r>
            <a:r>
              <a:rPr lang="en-US" altLang="zh-CN" sz="2800" b="1"/>
              <a:t>___</a:t>
            </a:r>
            <a:r>
              <a:rPr lang="zh-CN" altLang="en-US" sz="2800" b="1"/>
              <a:t>条线段，它们分别是</a:t>
            </a:r>
            <a:r>
              <a:rPr lang="en-US" altLang="zh-CN" sz="2800" b="1"/>
              <a:t>__________________________________.</a:t>
            </a:r>
          </a:p>
        </p:txBody>
      </p:sp>
      <p:sp>
        <p:nvSpPr>
          <p:cNvPr id="25605" name="Rectangle 6"/>
          <p:cNvSpPr>
            <a:spLocks noChangeArrowheads="1"/>
          </p:cNvSpPr>
          <p:nvPr/>
        </p:nvSpPr>
        <p:spPr bwMode="auto">
          <a:xfrm>
            <a:off x="7740650" y="1323975"/>
            <a:ext cx="4397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latin typeface="Times New Roman" panose="02020603050405020304" pitchFamily="18" charset="0"/>
              </a:rPr>
              <a:t>C</a:t>
            </a:r>
          </a:p>
        </p:txBody>
      </p:sp>
      <p:sp>
        <p:nvSpPr>
          <p:cNvPr id="25606" name="Oval 7"/>
          <p:cNvSpPr>
            <a:spLocks noChangeArrowheads="1"/>
          </p:cNvSpPr>
          <p:nvPr/>
        </p:nvSpPr>
        <p:spPr bwMode="auto">
          <a:xfrm rot="-832456">
            <a:off x="7735888" y="1695450"/>
            <a:ext cx="76200" cy="76200"/>
          </a:xfrm>
          <a:prstGeom prst="ellipse">
            <a:avLst/>
          </a:prstGeom>
          <a:solidFill>
            <a:srgbClr val="FF0000"/>
          </a:solidFill>
          <a:ln w="9525">
            <a:solidFill>
              <a:srgbClr val="FF0000"/>
            </a:solidFill>
            <a:round/>
          </a:ln>
        </p:spPr>
        <p:txBody>
          <a:bodyPr wrap="none" anchor="ctr"/>
          <a:lstStyle/>
          <a:p>
            <a:endParaRPr lang="zh-CN" altLang="en-US"/>
          </a:p>
        </p:txBody>
      </p:sp>
      <p:sp>
        <p:nvSpPr>
          <p:cNvPr id="25607" name="Line 8"/>
          <p:cNvSpPr>
            <a:spLocks noChangeShapeType="1"/>
          </p:cNvSpPr>
          <p:nvPr/>
        </p:nvSpPr>
        <p:spPr bwMode="auto">
          <a:xfrm flipV="1">
            <a:off x="6443663" y="115888"/>
            <a:ext cx="1081087" cy="1655762"/>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08" name="Rectangle 9"/>
          <p:cNvSpPr>
            <a:spLocks noChangeArrowheads="1"/>
          </p:cNvSpPr>
          <p:nvPr/>
        </p:nvSpPr>
        <p:spPr bwMode="auto">
          <a:xfrm>
            <a:off x="6156325" y="1323975"/>
            <a:ext cx="4603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latin typeface="Times New Roman" panose="02020603050405020304" pitchFamily="18" charset="0"/>
              </a:rPr>
              <a:t>O</a:t>
            </a:r>
          </a:p>
        </p:txBody>
      </p:sp>
      <p:sp>
        <p:nvSpPr>
          <p:cNvPr id="25609" name="Oval 10"/>
          <p:cNvSpPr>
            <a:spLocks noChangeArrowheads="1"/>
          </p:cNvSpPr>
          <p:nvPr/>
        </p:nvSpPr>
        <p:spPr bwMode="auto">
          <a:xfrm rot="-832456">
            <a:off x="6440488" y="1698625"/>
            <a:ext cx="76200" cy="76200"/>
          </a:xfrm>
          <a:prstGeom prst="ellipse">
            <a:avLst/>
          </a:prstGeom>
          <a:solidFill>
            <a:srgbClr val="FF0000"/>
          </a:solidFill>
          <a:ln w="9525">
            <a:solidFill>
              <a:srgbClr val="FF0000"/>
            </a:solidFill>
            <a:round/>
          </a:ln>
        </p:spPr>
        <p:txBody>
          <a:bodyPr wrap="none" anchor="ctr"/>
          <a:lstStyle/>
          <a:p>
            <a:endParaRPr lang="zh-CN" altLang="en-US"/>
          </a:p>
        </p:txBody>
      </p:sp>
      <p:sp>
        <p:nvSpPr>
          <p:cNvPr id="25610" name="Rectangle 11"/>
          <p:cNvSpPr>
            <a:spLocks noChangeArrowheads="1"/>
          </p:cNvSpPr>
          <p:nvPr/>
        </p:nvSpPr>
        <p:spPr bwMode="auto">
          <a:xfrm>
            <a:off x="6804025" y="258763"/>
            <a:ext cx="4397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latin typeface="Times New Roman" panose="02020603050405020304" pitchFamily="18" charset="0"/>
              </a:rPr>
              <a:t>A</a:t>
            </a:r>
          </a:p>
        </p:txBody>
      </p:sp>
      <p:sp>
        <p:nvSpPr>
          <p:cNvPr id="25611" name="Oval 12"/>
          <p:cNvSpPr>
            <a:spLocks noChangeArrowheads="1"/>
          </p:cNvSpPr>
          <p:nvPr/>
        </p:nvSpPr>
        <p:spPr bwMode="auto">
          <a:xfrm rot="-832456">
            <a:off x="7016750" y="835025"/>
            <a:ext cx="76200" cy="76200"/>
          </a:xfrm>
          <a:prstGeom prst="ellipse">
            <a:avLst/>
          </a:prstGeom>
          <a:solidFill>
            <a:srgbClr val="FF0000"/>
          </a:solidFill>
          <a:ln w="9525">
            <a:solidFill>
              <a:srgbClr val="FF0000"/>
            </a:solidFill>
            <a:round/>
          </a:ln>
        </p:spPr>
        <p:txBody>
          <a:bodyPr wrap="none" anchor="ctr"/>
          <a:lstStyle/>
          <a:p>
            <a:endParaRPr lang="zh-CN" altLang="en-US"/>
          </a:p>
        </p:txBody>
      </p:sp>
      <p:sp>
        <p:nvSpPr>
          <p:cNvPr id="25612" name="Rectangle 13"/>
          <p:cNvSpPr>
            <a:spLocks noChangeArrowheads="1"/>
          </p:cNvSpPr>
          <p:nvPr/>
        </p:nvSpPr>
        <p:spPr bwMode="auto">
          <a:xfrm>
            <a:off x="7299325" y="804863"/>
            <a:ext cx="441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latin typeface="Times New Roman" panose="02020603050405020304" pitchFamily="18" charset="0"/>
              </a:rPr>
              <a:t>B</a:t>
            </a:r>
          </a:p>
        </p:txBody>
      </p:sp>
      <p:sp>
        <p:nvSpPr>
          <p:cNvPr id="25613" name="Oval 14"/>
          <p:cNvSpPr>
            <a:spLocks noChangeArrowheads="1"/>
          </p:cNvSpPr>
          <p:nvPr/>
        </p:nvSpPr>
        <p:spPr bwMode="auto">
          <a:xfrm rot="-832456">
            <a:off x="7375525" y="1268413"/>
            <a:ext cx="76200" cy="76200"/>
          </a:xfrm>
          <a:prstGeom prst="ellipse">
            <a:avLst/>
          </a:prstGeom>
          <a:solidFill>
            <a:srgbClr val="FF0000"/>
          </a:solidFill>
          <a:ln w="9525">
            <a:solidFill>
              <a:srgbClr val="FF0000"/>
            </a:solidFill>
            <a:round/>
          </a:ln>
        </p:spPr>
        <p:txBody>
          <a:bodyPr wrap="none" anchor="ctr"/>
          <a:lstStyle/>
          <a:p>
            <a:endParaRPr lang="zh-CN" altLang="en-US"/>
          </a:p>
        </p:txBody>
      </p:sp>
      <p:grpSp>
        <p:nvGrpSpPr>
          <p:cNvPr id="2" name="Group 15"/>
          <p:cNvGrpSpPr/>
          <p:nvPr/>
        </p:nvGrpSpPr>
        <p:grpSpPr bwMode="auto">
          <a:xfrm>
            <a:off x="6440488" y="836613"/>
            <a:ext cx="2235200" cy="939800"/>
            <a:chOff x="179" y="453"/>
            <a:chExt cx="1408" cy="592"/>
          </a:xfrm>
        </p:grpSpPr>
        <p:sp>
          <p:nvSpPr>
            <p:cNvPr id="25615" name="Line 16"/>
            <p:cNvSpPr>
              <a:spLocks noChangeShapeType="1"/>
            </p:cNvSpPr>
            <p:nvPr/>
          </p:nvSpPr>
          <p:spPr bwMode="auto">
            <a:xfrm>
              <a:off x="181" y="1041"/>
              <a:ext cx="1406"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5616" name="Oval 19"/>
            <p:cNvSpPr>
              <a:spLocks noChangeArrowheads="1"/>
            </p:cNvSpPr>
            <p:nvPr/>
          </p:nvSpPr>
          <p:spPr bwMode="auto">
            <a:xfrm rot="-832456">
              <a:off x="995" y="995"/>
              <a:ext cx="48" cy="48"/>
            </a:xfrm>
            <a:prstGeom prst="ellipse">
              <a:avLst/>
            </a:prstGeom>
            <a:solidFill>
              <a:srgbClr val="FF0000"/>
            </a:solidFill>
            <a:ln w="9525">
              <a:solidFill>
                <a:srgbClr val="FF0000"/>
              </a:solidFill>
              <a:round/>
            </a:ln>
          </p:spPr>
          <p:txBody>
            <a:bodyPr wrap="none" anchor="ctr"/>
            <a:lstStyle/>
            <a:p>
              <a:endParaRPr lang="zh-CN" altLang="en-US">
                <a:latin typeface="Times New Roman" panose="02020603050405020304" pitchFamily="18" charset="0"/>
              </a:endParaRPr>
            </a:p>
          </p:txBody>
        </p:sp>
        <p:sp>
          <p:nvSpPr>
            <p:cNvPr id="25617" name="Oval 22"/>
            <p:cNvSpPr>
              <a:spLocks noChangeArrowheads="1"/>
            </p:cNvSpPr>
            <p:nvPr/>
          </p:nvSpPr>
          <p:spPr bwMode="auto">
            <a:xfrm rot="-832456">
              <a:off x="179" y="997"/>
              <a:ext cx="48" cy="48"/>
            </a:xfrm>
            <a:prstGeom prst="ellipse">
              <a:avLst/>
            </a:prstGeom>
            <a:solidFill>
              <a:srgbClr val="FF0000"/>
            </a:solidFill>
            <a:ln w="9525">
              <a:solidFill>
                <a:srgbClr val="FF0000"/>
              </a:solidFill>
              <a:round/>
            </a:ln>
          </p:spPr>
          <p:txBody>
            <a:bodyPr wrap="none" anchor="ctr"/>
            <a:lstStyle/>
            <a:p>
              <a:endParaRPr lang="zh-CN" altLang="en-US">
                <a:latin typeface="Times New Roman" panose="02020603050405020304" pitchFamily="18" charset="0"/>
              </a:endParaRPr>
            </a:p>
          </p:txBody>
        </p:sp>
        <p:sp>
          <p:nvSpPr>
            <p:cNvPr id="25618" name="Oval 24"/>
            <p:cNvSpPr>
              <a:spLocks noChangeArrowheads="1"/>
            </p:cNvSpPr>
            <p:nvPr/>
          </p:nvSpPr>
          <p:spPr bwMode="auto">
            <a:xfrm rot="-832456">
              <a:off x="542" y="453"/>
              <a:ext cx="48" cy="48"/>
            </a:xfrm>
            <a:prstGeom prst="ellipse">
              <a:avLst/>
            </a:prstGeom>
            <a:solidFill>
              <a:srgbClr val="FF0000"/>
            </a:solidFill>
            <a:ln w="9525">
              <a:solidFill>
                <a:srgbClr val="FF0000"/>
              </a:solidFill>
              <a:round/>
            </a:ln>
          </p:spPr>
          <p:txBody>
            <a:bodyPr wrap="none" anchor="ctr"/>
            <a:lstStyle/>
            <a:p>
              <a:endParaRPr lang="zh-CN" altLang="en-US">
                <a:latin typeface="Times New Roman" panose="02020603050405020304" pitchFamily="18" charset="0"/>
              </a:endParaRPr>
            </a:p>
          </p:txBody>
        </p:sp>
        <p:sp>
          <p:nvSpPr>
            <p:cNvPr id="25619" name="Oval 26"/>
            <p:cNvSpPr>
              <a:spLocks noChangeArrowheads="1"/>
            </p:cNvSpPr>
            <p:nvPr/>
          </p:nvSpPr>
          <p:spPr bwMode="auto">
            <a:xfrm rot="-832456">
              <a:off x="768" y="725"/>
              <a:ext cx="48" cy="48"/>
            </a:xfrm>
            <a:prstGeom prst="ellipse">
              <a:avLst/>
            </a:prstGeom>
            <a:solidFill>
              <a:srgbClr val="FF0000"/>
            </a:solidFill>
            <a:ln w="9525">
              <a:solidFill>
                <a:srgbClr val="FF0000"/>
              </a:solidFill>
              <a:round/>
            </a:ln>
          </p:spPr>
          <p:txBody>
            <a:bodyPr wrap="none" anchor="ctr"/>
            <a:lstStyle/>
            <a:p>
              <a:endParaRPr lang="zh-CN" altLang="en-US">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35" presetClass="path" presetSubtype="0" accel="50000" decel="50000" fill="hold" nodeType="withEffect">
                                  <p:stCondLst>
                                    <p:cond delay="0"/>
                                  </p:stCondLst>
                                  <p:childTnLst>
                                    <p:animMotion origin="layout" path="M 0 0  L -0.25 0  E" pathEditMode="relative" rAng="0" ptsTypes="">
                                      <p:cBhvr>
                                        <p:cTn id="9" dur="2000" fill="hold"/>
                                        <p:tgtEl>
                                          <p:spTgt spid="2"/>
                                        </p:tgtEl>
                                        <p:attrNameLst>
                                          <p:attrName>ppt_x</p:attrName>
                                          <p:attrName>ppt_y</p:attrName>
                                        </p:attrNameLst>
                                      </p:cBhvr>
                                      <p:rCtr x="0" y="0"/>
                                    </p:animMotion>
                                  </p:childTnLst>
                                </p:cTn>
                              </p:par>
                              <p:par>
                                <p:cTn id="10" presetID="10" presetClass="exit" presetSubtype="0" fill="hold" nodeType="withEffect">
                                  <p:stCondLst>
                                    <p:cond delay="0"/>
                                  </p:stCondLst>
                                  <p:childTnLst>
                                    <p:animEffect transition="out" filter="fade">
                                      <p:cBhvr>
                                        <p:cTn id="11" dur="1000"/>
                                        <p:tgtEl>
                                          <p:spTgt spid="2"/>
                                        </p:tgtEl>
                                      </p:cBhvr>
                                    </p:animEffect>
                                    <p:set>
                                      <p:cBhvr>
                                        <p:cTn id="12"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Text Box 2"/>
          <p:cNvSpPr txBox="1">
            <a:spLocks noChangeArrowheads="1"/>
          </p:cNvSpPr>
          <p:nvPr/>
        </p:nvSpPr>
        <p:spPr bwMode="auto">
          <a:xfrm>
            <a:off x="360363" y="1008063"/>
            <a:ext cx="8202612"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宋体" panose="02010600030101010101" pitchFamily="2"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宋体" panose="02010600030101010101" pitchFamily="2"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宋体" panose="02010600030101010101" pitchFamily="2"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宋体" panose="02010600030101010101" pitchFamily="2"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宋体" panose="02010600030101010101" pitchFamily="2" charset="-122"/>
              </a:defRPr>
            </a:lvl9pPr>
          </a:lstStyle>
          <a:p>
            <a:r>
              <a:rPr lang="zh-CN" altLang="en-US" sz="2800" b="1"/>
              <a:t>1、下列说法错误的是（    ）</a:t>
            </a:r>
          </a:p>
          <a:p>
            <a:r>
              <a:rPr lang="zh-CN" altLang="en-US" sz="2800" b="1"/>
              <a:t>A 点A一定在直线AB上  </a:t>
            </a:r>
          </a:p>
          <a:p>
            <a:r>
              <a:rPr lang="zh-CN" altLang="en-US" sz="2800" b="1"/>
              <a:t>B 两条直线相交只有一个交点</a:t>
            </a:r>
          </a:p>
          <a:p>
            <a:r>
              <a:rPr lang="zh-CN" altLang="en-US" sz="2800" b="1"/>
              <a:t>C 画出8厘米长的直线</a:t>
            </a:r>
          </a:p>
          <a:p>
            <a:r>
              <a:rPr lang="zh-CN" altLang="en-US" sz="2800" b="1"/>
              <a:t>D 点A在直线AB上和直线AB经过点AD的意义相同</a:t>
            </a:r>
          </a:p>
        </p:txBody>
      </p:sp>
      <p:sp>
        <p:nvSpPr>
          <p:cNvPr id="16387" name="Text Box 3"/>
          <p:cNvSpPr txBox="1">
            <a:spLocks noChangeArrowheads="1"/>
          </p:cNvSpPr>
          <p:nvPr/>
        </p:nvSpPr>
        <p:spPr bwMode="auto">
          <a:xfrm>
            <a:off x="395288" y="3429000"/>
            <a:ext cx="806450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宋体" panose="02010600030101010101" pitchFamily="2"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宋体" panose="02010600030101010101" pitchFamily="2"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宋体" panose="02010600030101010101" pitchFamily="2"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宋体" panose="02010600030101010101" pitchFamily="2"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宋体" panose="02010600030101010101" pitchFamily="2" charset="-122"/>
              </a:defRPr>
            </a:lvl9pPr>
          </a:lstStyle>
          <a:p>
            <a:r>
              <a:rPr lang="zh-CN" altLang="en-US" sz="2800" b="1" dirty="0"/>
              <a:t>2、如图，下列说法错误的是（    ）</a:t>
            </a:r>
          </a:p>
          <a:p>
            <a:r>
              <a:rPr lang="zh-CN" altLang="en-US" sz="2800" b="1" dirty="0"/>
              <a:t>①图中共有两条线段，②直线AB与直线CB表示同一条直线，③射线AB与射线AC表示同一条射线，④射线AC与射线BC表示不同的射线</a:t>
            </a:r>
          </a:p>
          <a:p>
            <a:r>
              <a:rPr lang="zh-CN" altLang="en-US" sz="2800" b="1" dirty="0"/>
              <a:t>A 1个   B 2个   C 3个   D 4个</a:t>
            </a:r>
          </a:p>
        </p:txBody>
      </p:sp>
      <p:pic>
        <p:nvPicPr>
          <p:cNvPr id="16388" name="Picture 4"/>
          <p:cNvPicPr>
            <a:picLocks noChangeAspect="1" noChangeArrowheads="1"/>
          </p:cNvPicPr>
          <p:nvPr/>
        </p:nvPicPr>
        <p:blipFill>
          <a:blip r:embed="rId3"/>
          <a:srcRect/>
          <a:stretch>
            <a:fillRect/>
          </a:stretch>
        </p:blipFill>
        <p:spPr bwMode="auto">
          <a:xfrm>
            <a:off x="2268538" y="5661025"/>
            <a:ext cx="4392612"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4179888" y="1008063"/>
            <a:ext cx="1368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a:solidFill>
                  <a:srgbClr val="FF0000"/>
                </a:solidFill>
              </a:rPr>
              <a:t>C</a:t>
            </a:r>
            <a:endParaRPr lang="zh-CN" altLang="en-US" sz="2400">
              <a:solidFill>
                <a:srgbClr val="FF0000"/>
              </a:solidFill>
            </a:endParaRPr>
          </a:p>
        </p:txBody>
      </p:sp>
      <p:sp>
        <p:nvSpPr>
          <p:cNvPr id="9" name="TextBox 8"/>
          <p:cNvSpPr txBox="1">
            <a:spLocks noChangeArrowheads="1"/>
          </p:cNvSpPr>
          <p:nvPr/>
        </p:nvSpPr>
        <p:spPr bwMode="auto">
          <a:xfrm>
            <a:off x="5219700" y="3500438"/>
            <a:ext cx="1008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a:solidFill>
                  <a:srgbClr val="FF0000"/>
                </a:solidFill>
              </a:rPr>
              <a:t>A</a:t>
            </a:r>
            <a:endParaRPr lang="zh-CN" altLang="en-US" sz="2400">
              <a:solidFill>
                <a:srgbClr val="FF0000"/>
              </a:solidFill>
            </a:endParaRPr>
          </a:p>
        </p:txBody>
      </p:sp>
      <p:pic>
        <p:nvPicPr>
          <p:cNvPr id="26630" name="Picture 4" descr="达标检测"/>
          <p:cNvPicPr>
            <a:picLocks noChangeAspect="1" noChangeArrowheads="1"/>
          </p:cNvPicPr>
          <p:nvPr/>
        </p:nvPicPr>
        <p:blipFill>
          <a:blip r:embed="rId4" cstate="email"/>
          <a:srcRect/>
          <a:stretch>
            <a:fillRect/>
          </a:stretch>
        </p:blipFill>
        <p:spPr bwMode="auto">
          <a:xfrm>
            <a:off x="360363" y="-80963"/>
            <a:ext cx="2611437"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 calcmode="lin" valueType="num">
                                      <p:cBhvr>
                                        <p:cTn id="13"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1638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 calcmode="lin" valueType="num">
                                      <p:cBhvr>
                                        <p:cTn id="17"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6387">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387">
                                            <p:txEl>
                                              <p:pRg st="2" end="2"/>
                                            </p:txEl>
                                          </p:spTgt>
                                        </p:tgtEl>
                                        <p:attrNameLst>
                                          <p:attrName>style.visibility</p:attrName>
                                        </p:attrNameLst>
                                      </p:cBhvr>
                                      <p:to>
                                        <p:strVal val="visible"/>
                                      </p:to>
                                    </p:set>
                                    <p:anim calcmode="lin" valueType="num">
                                      <p:cBhvr>
                                        <p:cTn id="21"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388"/>
                                        </p:tgtEl>
                                        <p:attrNameLst>
                                          <p:attrName>style.visibility</p:attrName>
                                        </p:attrNameLst>
                                      </p:cBhvr>
                                      <p:to>
                                        <p:strVal val="visible"/>
                                      </p:to>
                                    </p:set>
                                    <p:anim calcmode="lin" valueType="num">
                                      <p:cBhvr>
                                        <p:cTn id="27" dur="500" fill="hold"/>
                                        <p:tgtEl>
                                          <p:spTgt spid="16388"/>
                                        </p:tgtEl>
                                        <p:attrNameLst>
                                          <p:attrName>ppt_x</p:attrName>
                                        </p:attrNameLst>
                                      </p:cBhvr>
                                      <p:tavLst>
                                        <p:tav tm="0">
                                          <p:val>
                                            <p:strVal val="#ppt_x"/>
                                          </p:val>
                                        </p:tav>
                                        <p:tav tm="100000">
                                          <p:val>
                                            <p:strVal val="#ppt_x"/>
                                          </p:val>
                                        </p:tav>
                                      </p:tavLst>
                                    </p:anim>
                                    <p:anim calcmode="lin" valueType="num">
                                      <p:cBhvr>
                                        <p:cTn id="28"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p:cTn id="3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8673" name="Group 2"/>
          <p:cNvGrpSpPr/>
          <p:nvPr/>
        </p:nvGrpSpPr>
        <p:grpSpPr bwMode="auto">
          <a:xfrm>
            <a:off x="1187450" y="476250"/>
            <a:ext cx="2808288" cy="719138"/>
            <a:chOff x="0" y="0"/>
            <a:chExt cx="1769" cy="453"/>
          </a:xfrm>
        </p:grpSpPr>
        <p:grpSp>
          <p:nvGrpSpPr>
            <p:cNvPr id="28674" name="Group 3"/>
            <p:cNvGrpSpPr/>
            <p:nvPr/>
          </p:nvGrpSpPr>
          <p:grpSpPr bwMode="auto">
            <a:xfrm>
              <a:off x="0" y="0"/>
              <a:ext cx="862" cy="453"/>
              <a:chOff x="0" y="0"/>
              <a:chExt cx="1224" cy="499"/>
            </a:xfrm>
          </p:grpSpPr>
          <p:pic>
            <p:nvPicPr>
              <p:cNvPr id="28675" name="Picture 4" descr="u=39559492,1582707101&amp;fm=0&amp;gp=-46"/>
              <p:cNvPicPr>
                <a:picLocks noChangeAspect="1" noChangeArrowheads="1"/>
              </p:cNvPicPr>
              <p:nvPr/>
            </p:nvPicPr>
            <p:blipFill>
              <a:blip r:embed="rId2" cstate="email"/>
              <a:srcRect r="-554"/>
              <a:stretch>
                <a:fillRect/>
              </a:stretch>
            </p:blipFill>
            <p:spPr bwMode="auto">
              <a:xfrm flipH="1">
                <a:off x="84" y="43"/>
                <a:ext cx="542"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76" name="Group 5"/>
              <p:cNvGrpSpPr/>
              <p:nvPr/>
            </p:nvGrpSpPr>
            <p:grpSpPr bwMode="auto">
              <a:xfrm>
                <a:off x="0" y="0"/>
                <a:ext cx="1224" cy="499"/>
                <a:chOff x="0" y="0"/>
                <a:chExt cx="1224" cy="499"/>
              </a:xfrm>
            </p:grpSpPr>
            <p:sp>
              <p:nvSpPr>
                <p:cNvPr id="28677" name="未知"/>
                <p:cNvSpPr>
                  <a:spLocks noChangeArrowheads="1"/>
                </p:cNvSpPr>
                <p:nvPr/>
              </p:nvSpPr>
              <p:spPr bwMode="auto">
                <a:xfrm>
                  <a:off x="0" y="0"/>
                  <a:ext cx="680" cy="499"/>
                </a:xfrm>
                <a:custGeom>
                  <a:avLst/>
                  <a:gdLst>
                    <a:gd name="T0" fmla="*/ 1587 w 4392"/>
                    <a:gd name="T1" fmla="*/ 2948 h 4165"/>
                    <a:gd name="T2" fmla="*/ 2177 w 4392"/>
                    <a:gd name="T3" fmla="*/ 2812 h 4165"/>
                    <a:gd name="T4" fmla="*/ 2857 w 4392"/>
                    <a:gd name="T5" fmla="*/ 2903 h 4165"/>
                    <a:gd name="T6" fmla="*/ 3311 w 4392"/>
                    <a:gd name="T7" fmla="*/ 3265 h 4165"/>
                    <a:gd name="T8" fmla="*/ 3311 w 4392"/>
                    <a:gd name="T9" fmla="*/ 3356 h 4165"/>
                    <a:gd name="T10" fmla="*/ 2993 w 4392"/>
                    <a:gd name="T11" fmla="*/ 3538 h 4165"/>
                    <a:gd name="T12" fmla="*/ 1859 w 4392"/>
                    <a:gd name="T13" fmla="*/ 3538 h 4165"/>
                    <a:gd name="T14" fmla="*/ 1043 w 4392"/>
                    <a:gd name="T15" fmla="*/ 3402 h 4165"/>
                    <a:gd name="T16" fmla="*/ 998 w 4392"/>
                    <a:gd name="T17" fmla="*/ 3175 h 4165"/>
                    <a:gd name="T18" fmla="*/ 998 w 4392"/>
                    <a:gd name="T19" fmla="*/ 3084 h 4165"/>
                    <a:gd name="T20" fmla="*/ 1088 w 4392"/>
                    <a:gd name="T21" fmla="*/ 2993 h 4165"/>
                    <a:gd name="T22" fmla="*/ 1270 w 4392"/>
                    <a:gd name="T23" fmla="*/ 2993 h 4165"/>
                    <a:gd name="T24" fmla="*/ 1270 w 4392"/>
                    <a:gd name="T25" fmla="*/ 2494 h 4165"/>
                    <a:gd name="T26" fmla="*/ 907 w 4392"/>
                    <a:gd name="T27" fmla="*/ 1814 h 4165"/>
                    <a:gd name="T28" fmla="*/ 862 w 4392"/>
                    <a:gd name="T29" fmla="*/ 1270 h 4165"/>
                    <a:gd name="T30" fmla="*/ 1043 w 4392"/>
                    <a:gd name="T31" fmla="*/ 907 h 4165"/>
                    <a:gd name="T32" fmla="*/ 1315 w 4392"/>
                    <a:gd name="T33" fmla="*/ 771 h 4165"/>
                    <a:gd name="T34" fmla="*/ 1361 w 4392"/>
                    <a:gd name="T35" fmla="*/ 725 h 4165"/>
                    <a:gd name="T36" fmla="*/ 1678 w 4392"/>
                    <a:gd name="T37" fmla="*/ 680 h 4165"/>
                    <a:gd name="T38" fmla="*/ 2540 w 4392"/>
                    <a:gd name="T39" fmla="*/ 362 h 4165"/>
                    <a:gd name="T40" fmla="*/ 3402 w 4392"/>
                    <a:gd name="T41" fmla="*/ 317 h 4165"/>
                    <a:gd name="T42" fmla="*/ 3674 w 4392"/>
                    <a:gd name="T43" fmla="*/ 408 h 4165"/>
                    <a:gd name="T44" fmla="*/ 3765 w 4392"/>
                    <a:gd name="T45" fmla="*/ 544 h 4165"/>
                    <a:gd name="T46" fmla="*/ 3356 w 4392"/>
                    <a:gd name="T47" fmla="*/ 680 h 4165"/>
                    <a:gd name="T48" fmla="*/ 2767 w 4392"/>
                    <a:gd name="T49" fmla="*/ 771 h 4165"/>
                    <a:gd name="T50" fmla="*/ 1859 w 4392"/>
                    <a:gd name="T51" fmla="*/ 952 h 4165"/>
                    <a:gd name="T52" fmla="*/ 1633 w 4392"/>
                    <a:gd name="T53" fmla="*/ 907 h 4165"/>
                    <a:gd name="T54" fmla="*/ 1361 w 4392"/>
                    <a:gd name="T55" fmla="*/ 907 h 4165"/>
                    <a:gd name="T56" fmla="*/ 1179 w 4392"/>
                    <a:gd name="T57" fmla="*/ 1088 h 4165"/>
                    <a:gd name="T58" fmla="*/ 1043 w 4392"/>
                    <a:gd name="T59" fmla="*/ 1542 h 4165"/>
                    <a:gd name="T60" fmla="*/ 1315 w 4392"/>
                    <a:gd name="T61" fmla="*/ 2086 h 4165"/>
                    <a:gd name="T62" fmla="*/ 1497 w 4392"/>
                    <a:gd name="T63" fmla="*/ 2494 h 4165"/>
                    <a:gd name="T64" fmla="*/ 1542 w 4392"/>
                    <a:gd name="T65" fmla="*/ 2903 h 4165"/>
                    <a:gd name="T66" fmla="*/ 1633 w 4392"/>
                    <a:gd name="T67" fmla="*/ 2857 h 4165"/>
                    <a:gd name="T68" fmla="*/ 2177 w 4392"/>
                    <a:gd name="T69" fmla="*/ 2812 h 4165"/>
                    <a:gd name="T70" fmla="*/ 3991 w 4392"/>
                    <a:gd name="T71" fmla="*/ 2812 h 4165"/>
                    <a:gd name="T72" fmla="*/ 4037 w 4392"/>
                    <a:gd name="T73" fmla="*/ 2630 h 4165"/>
                    <a:gd name="T74" fmla="*/ 4037 w 4392"/>
                    <a:gd name="T75" fmla="*/ 1360 h 4165"/>
                    <a:gd name="T76" fmla="*/ 4037 w 4392"/>
                    <a:gd name="T77" fmla="*/ 499 h 4165"/>
                    <a:gd name="T78" fmla="*/ 4037 w 4392"/>
                    <a:gd name="T79" fmla="*/ 362 h 4165"/>
                    <a:gd name="T80" fmla="*/ 3220 w 4392"/>
                    <a:gd name="T81" fmla="*/ 317 h 4165"/>
                    <a:gd name="T82" fmla="*/ 1723 w 4392"/>
                    <a:gd name="T83" fmla="*/ 362 h 4165"/>
                    <a:gd name="T84" fmla="*/ 499 w 4392"/>
                    <a:gd name="T85" fmla="*/ 362 h 4165"/>
                    <a:gd name="T86" fmla="*/ 544 w 4392"/>
                    <a:gd name="T87" fmla="*/ 544 h 4165"/>
                    <a:gd name="T88" fmla="*/ 544 w 4392"/>
                    <a:gd name="T89" fmla="*/ 3628 h 4165"/>
                    <a:gd name="T90" fmla="*/ 544 w 4392"/>
                    <a:gd name="T91" fmla="*/ 3764 h 4165"/>
                    <a:gd name="T92" fmla="*/ 3810 w 4392"/>
                    <a:gd name="T93" fmla="*/ 3764 h 4165"/>
                    <a:gd name="T94" fmla="*/ 4037 w 4392"/>
                    <a:gd name="T95" fmla="*/ 3764 h 4165"/>
                    <a:gd name="T96" fmla="*/ 4037 w 4392"/>
                    <a:gd name="T97" fmla="*/ 3538 h 4165"/>
                    <a:gd name="T98" fmla="*/ 4037 w 4392"/>
                    <a:gd name="T99" fmla="*/ 2812 h 4165"/>
                    <a:gd name="T100" fmla="*/ 3901 w 4392"/>
                    <a:gd name="T101" fmla="*/ 2812 h 4165"/>
                    <a:gd name="T102" fmla="*/ 1859 w 4392"/>
                    <a:gd name="T103" fmla="*/ 2812 h 4165"/>
                    <a:gd name="T104" fmla="*/ 1587 w 4392"/>
                    <a:gd name="T105" fmla="*/ 2948 h 4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92" h="4165">
                      <a:moveTo>
                        <a:pt x="1587" y="2948"/>
                      </a:moveTo>
                      <a:cubicBezTo>
                        <a:pt x="1640" y="2948"/>
                        <a:pt x="1965" y="2820"/>
                        <a:pt x="2177" y="2812"/>
                      </a:cubicBezTo>
                      <a:cubicBezTo>
                        <a:pt x="2389" y="2804"/>
                        <a:pt x="2668" y="2827"/>
                        <a:pt x="2857" y="2903"/>
                      </a:cubicBezTo>
                      <a:cubicBezTo>
                        <a:pt x="3046" y="2979"/>
                        <a:pt x="3235" y="3190"/>
                        <a:pt x="3311" y="3265"/>
                      </a:cubicBezTo>
                      <a:cubicBezTo>
                        <a:pt x="3387" y="3340"/>
                        <a:pt x="3364" y="3311"/>
                        <a:pt x="3311" y="3356"/>
                      </a:cubicBezTo>
                      <a:cubicBezTo>
                        <a:pt x="3258" y="3401"/>
                        <a:pt x="3235" y="3508"/>
                        <a:pt x="2993" y="3538"/>
                      </a:cubicBezTo>
                      <a:cubicBezTo>
                        <a:pt x="2751" y="3568"/>
                        <a:pt x="2184" y="3561"/>
                        <a:pt x="1859" y="3538"/>
                      </a:cubicBezTo>
                      <a:cubicBezTo>
                        <a:pt x="1534" y="3515"/>
                        <a:pt x="1187" y="3463"/>
                        <a:pt x="1043" y="3402"/>
                      </a:cubicBezTo>
                      <a:cubicBezTo>
                        <a:pt x="899" y="3341"/>
                        <a:pt x="1005" y="3228"/>
                        <a:pt x="998" y="3175"/>
                      </a:cubicBezTo>
                      <a:cubicBezTo>
                        <a:pt x="991" y="3122"/>
                        <a:pt x="983" y="3114"/>
                        <a:pt x="998" y="3084"/>
                      </a:cubicBezTo>
                      <a:cubicBezTo>
                        <a:pt x="1013" y="3054"/>
                        <a:pt x="1043" y="3008"/>
                        <a:pt x="1088" y="2993"/>
                      </a:cubicBezTo>
                      <a:cubicBezTo>
                        <a:pt x="1133" y="2978"/>
                        <a:pt x="1240" y="3076"/>
                        <a:pt x="1270" y="2993"/>
                      </a:cubicBezTo>
                      <a:cubicBezTo>
                        <a:pt x="1300" y="2910"/>
                        <a:pt x="1330" y="2690"/>
                        <a:pt x="1270" y="2494"/>
                      </a:cubicBezTo>
                      <a:cubicBezTo>
                        <a:pt x="1210" y="2298"/>
                        <a:pt x="975" y="2018"/>
                        <a:pt x="907" y="1814"/>
                      </a:cubicBezTo>
                      <a:cubicBezTo>
                        <a:pt x="839" y="1610"/>
                        <a:pt x="839" y="1421"/>
                        <a:pt x="862" y="1270"/>
                      </a:cubicBezTo>
                      <a:cubicBezTo>
                        <a:pt x="885" y="1119"/>
                        <a:pt x="968" y="990"/>
                        <a:pt x="1043" y="907"/>
                      </a:cubicBezTo>
                      <a:cubicBezTo>
                        <a:pt x="1118" y="824"/>
                        <a:pt x="1262" y="801"/>
                        <a:pt x="1315" y="771"/>
                      </a:cubicBezTo>
                      <a:cubicBezTo>
                        <a:pt x="1368" y="741"/>
                        <a:pt x="1301" y="740"/>
                        <a:pt x="1361" y="725"/>
                      </a:cubicBezTo>
                      <a:cubicBezTo>
                        <a:pt x="1421" y="710"/>
                        <a:pt x="1482" y="740"/>
                        <a:pt x="1678" y="680"/>
                      </a:cubicBezTo>
                      <a:cubicBezTo>
                        <a:pt x="1874" y="620"/>
                        <a:pt x="2253" y="422"/>
                        <a:pt x="2540" y="362"/>
                      </a:cubicBezTo>
                      <a:cubicBezTo>
                        <a:pt x="2827" y="302"/>
                        <a:pt x="3213" y="309"/>
                        <a:pt x="3402" y="317"/>
                      </a:cubicBezTo>
                      <a:cubicBezTo>
                        <a:pt x="3591" y="325"/>
                        <a:pt x="3614" y="370"/>
                        <a:pt x="3674" y="408"/>
                      </a:cubicBezTo>
                      <a:cubicBezTo>
                        <a:pt x="3734" y="446"/>
                        <a:pt x="3818" y="499"/>
                        <a:pt x="3765" y="544"/>
                      </a:cubicBezTo>
                      <a:cubicBezTo>
                        <a:pt x="3712" y="589"/>
                        <a:pt x="3522" y="642"/>
                        <a:pt x="3356" y="680"/>
                      </a:cubicBezTo>
                      <a:cubicBezTo>
                        <a:pt x="3190" y="718"/>
                        <a:pt x="3016" y="726"/>
                        <a:pt x="2767" y="771"/>
                      </a:cubicBezTo>
                      <a:cubicBezTo>
                        <a:pt x="2518" y="816"/>
                        <a:pt x="2048" y="929"/>
                        <a:pt x="1859" y="952"/>
                      </a:cubicBezTo>
                      <a:cubicBezTo>
                        <a:pt x="1670" y="975"/>
                        <a:pt x="1716" y="914"/>
                        <a:pt x="1633" y="907"/>
                      </a:cubicBezTo>
                      <a:cubicBezTo>
                        <a:pt x="1550" y="900"/>
                        <a:pt x="1437" y="877"/>
                        <a:pt x="1361" y="907"/>
                      </a:cubicBezTo>
                      <a:cubicBezTo>
                        <a:pt x="1285" y="937"/>
                        <a:pt x="1232" y="982"/>
                        <a:pt x="1179" y="1088"/>
                      </a:cubicBezTo>
                      <a:cubicBezTo>
                        <a:pt x="1126" y="1194"/>
                        <a:pt x="1020" y="1376"/>
                        <a:pt x="1043" y="1542"/>
                      </a:cubicBezTo>
                      <a:cubicBezTo>
                        <a:pt x="1066" y="1708"/>
                        <a:pt x="1239" y="1927"/>
                        <a:pt x="1315" y="2086"/>
                      </a:cubicBezTo>
                      <a:cubicBezTo>
                        <a:pt x="1391" y="2245"/>
                        <a:pt x="1459" y="2358"/>
                        <a:pt x="1497" y="2494"/>
                      </a:cubicBezTo>
                      <a:cubicBezTo>
                        <a:pt x="1535" y="2630"/>
                        <a:pt x="1519" y="2842"/>
                        <a:pt x="1542" y="2903"/>
                      </a:cubicBezTo>
                      <a:cubicBezTo>
                        <a:pt x="1565" y="2964"/>
                        <a:pt x="1527" y="2872"/>
                        <a:pt x="1633" y="2857"/>
                      </a:cubicBezTo>
                      <a:cubicBezTo>
                        <a:pt x="1739" y="2842"/>
                        <a:pt x="1784" y="2820"/>
                        <a:pt x="2177" y="2812"/>
                      </a:cubicBezTo>
                      <a:cubicBezTo>
                        <a:pt x="2570" y="2804"/>
                        <a:pt x="3681" y="2842"/>
                        <a:pt x="3991" y="2812"/>
                      </a:cubicBezTo>
                      <a:cubicBezTo>
                        <a:pt x="4301" y="2782"/>
                        <a:pt x="4029" y="2872"/>
                        <a:pt x="4037" y="2630"/>
                      </a:cubicBezTo>
                      <a:cubicBezTo>
                        <a:pt x="4045" y="2388"/>
                        <a:pt x="4037" y="1715"/>
                        <a:pt x="4037" y="1360"/>
                      </a:cubicBezTo>
                      <a:cubicBezTo>
                        <a:pt x="4037" y="1005"/>
                        <a:pt x="4037" y="665"/>
                        <a:pt x="4037" y="499"/>
                      </a:cubicBezTo>
                      <a:cubicBezTo>
                        <a:pt x="4037" y="333"/>
                        <a:pt x="4173" y="392"/>
                        <a:pt x="4037" y="362"/>
                      </a:cubicBezTo>
                      <a:cubicBezTo>
                        <a:pt x="3901" y="332"/>
                        <a:pt x="3606" y="317"/>
                        <a:pt x="3220" y="317"/>
                      </a:cubicBezTo>
                      <a:cubicBezTo>
                        <a:pt x="2834" y="317"/>
                        <a:pt x="2176" y="355"/>
                        <a:pt x="1723" y="362"/>
                      </a:cubicBezTo>
                      <a:cubicBezTo>
                        <a:pt x="1270" y="369"/>
                        <a:pt x="695" y="332"/>
                        <a:pt x="499" y="362"/>
                      </a:cubicBezTo>
                      <a:cubicBezTo>
                        <a:pt x="303" y="392"/>
                        <a:pt x="536" y="0"/>
                        <a:pt x="544" y="544"/>
                      </a:cubicBezTo>
                      <a:cubicBezTo>
                        <a:pt x="552" y="1088"/>
                        <a:pt x="544" y="3091"/>
                        <a:pt x="544" y="3628"/>
                      </a:cubicBezTo>
                      <a:cubicBezTo>
                        <a:pt x="544" y="4165"/>
                        <a:pt x="0" y="3741"/>
                        <a:pt x="544" y="3764"/>
                      </a:cubicBezTo>
                      <a:cubicBezTo>
                        <a:pt x="1088" y="3787"/>
                        <a:pt x="3228" y="3764"/>
                        <a:pt x="3810" y="3764"/>
                      </a:cubicBezTo>
                      <a:cubicBezTo>
                        <a:pt x="4392" y="3764"/>
                        <a:pt x="3999" y="3802"/>
                        <a:pt x="4037" y="3764"/>
                      </a:cubicBezTo>
                      <a:cubicBezTo>
                        <a:pt x="4075" y="3726"/>
                        <a:pt x="4037" y="3697"/>
                        <a:pt x="4037" y="3538"/>
                      </a:cubicBezTo>
                      <a:cubicBezTo>
                        <a:pt x="4037" y="3379"/>
                        <a:pt x="4060" y="2933"/>
                        <a:pt x="4037" y="2812"/>
                      </a:cubicBezTo>
                      <a:cubicBezTo>
                        <a:pt x="4014" y="2691"/>
                        <a:pt x="4264" y="2812"/>
                        <a:pt x="3901" y="2812"/>
                      </a:cubicBezTo>
                      <a:cubicBezTo>
                        <a:pt x="3538" y="2812"/>
                        <a:pt x="2245" y="2797"/>
                        <a:pt x="1859" y="2812"/>
                      </a:cubicBezTo>
                      <a:cubicBezTo>
                        <a:pt x="1473" y="2827"/>
                        <a:pt x="1534" y="2948"/>
                        <a:pt x="1587" y="2948"/>
                      </a:cubicBezTo>
                      <a:close/>
                    </a:path>
                  </a:pathLst>
                </a:custGeom>
                <a:solidFill>
                  <a:srgbClr val="E4E6F8"/>
                </a:solidFill>
                <a:ln w="9525">
                  <a:solidFill>
                    <a:srgbClr val="E0E3F4"/>
                  </a:solidFill>
                  <a:round/>
                </a:ln>
              </p:spPr>
              <p:txBody>
                <a:bodyPr/>
                <a:lstStyle/>
                <a:p>
                  <a:endParaRPr lang="zh-CN" altLang="en-US"/>
                </a:p>
              </p:txBody>
            </p:sp>
            <p:pic>
              <p:nvPicPr>
                <p:cNvPr id="28678" name="Picture 7" descr="u=888251744,2179665432&amp;fm=0&amp;gp=22"/>
                <p:cNvPicPr>
                  <a:picLocks noChangeAspect="1" noChangeArrowheads="1"/>
                </p:cNvPicPr>
                <p:nvPr/>
              </p:nvPicPr>
              <p:blipFill>
                <a:blip r:embed="rId3" cstate="email"/>
                <a:srcRect/>
                <a:stretch>
                  <a:fillRect/>
                </a:stretch>
              </p:blipFill>
              <p:spPr bwMode="auto">
                <a:xfrm>
                  <a:off x="544" y="45"/>
                  <a:ext cx="680" cy="374"/>
                </a:xfrm>
                <a:prstGeom prst="rect">
                  <a:avLst/>
                </a:prstGeom>
                <a:solidFill>
                  <a:srgbClr val="E0E3F4"/>
                </a:soli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28679" name="Rectangle 8"/>
            <p:cNvSpPr>
              <a:spLocks noChangeArrowheads="1"/>
            </p:cNvSpPr>
            <p:nvPr/>
          </p:nvSpPr>
          <p:spPr bwMode="auto">
            <a:xfrm>
              <a:off x="816" y="44"/>
              <a:ext cx="95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FF0066"/>
                  </a:solidFill>
                  <a:ea typeface="黑体" panose="02010609060101010101" pitchFamily="49" charset="-122"/>
                </a:rPr>
                <a:t>作业：</a:t>
              </a:r>
            </a:p>
          </p:txBody>
        </p:sp>
      </p:grpSp>
      <p:sp>
        <p:nvSpPr>
          <p:cNvPr id="28680" name="Text Box 9"/>
          <p:cNvSpPr txBox="1">
            <a:spLocks noChangeArrowheads="1"/>
          </p:cNvSpPr>
          <p:nvPr/>
        </p:nvSpPr>
        <p:spPr bwMode="auto">
          <a:xfrm>
            <a:off x="231775" y="1397000"/>
            <a:ext cx="7059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AutoNum type="arabicPeriod"/>
            </a:pPr>
            <a:r>
              <a:rPr lang="zh-CN" altLang="en-US" sz="2800" b="1"/>
              <a:t>如图，图中线段</a:t>
            </a:r>
            <a:r>
              <a:rPr lang="zh-CN" altLang="en-US" b="1"/>
              <a:t>、</a:t>
            </a:r>
            <a:r>
              <a:rPr lang="zh-CN" altLang="en-US" sz="2800" b="1"/>
              <a:t>射线</a:t>
            </a:r>
            <a:r>
              <a:rPr lang="zh-CN" altLang="en-US" b="1"/>
              <a:t>、</a:t>
            </a:r>
            <a:r>
              <a:rPr lang="zh-CN" altLang="en-US" sz="2800" b="1"/>
              <a:t>直线分别有几条？</a:t>
            </a:r>
          </a:p>
        </p:txBody>
      </p:sp>
      <p:sp>
        <p:nvSpPr>
          <p:cNvPr id="28681" name="Line 10"/>
          <p:cNvSpPr>
            <a:spLocks noChangeShapeType="1"/>
          </p:cNvSpPr>
          <p:nvPr/>
        </p:nvSpPr>
        <p:spPr bwMode="auto">
          <a:xfrm>
            <a:off x="5795963" y="2344738"/>
            <a:ext cx="2879725"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82" name="Line 11"/>
          <p:cNvSpPr>
            <a:spLocks noChangeShapeType="1"/>
          </p:cNvSpPr>
          <p:nvPr/>
        </p:nvSpPr>
        <p:spPr bwMode="auto">
          <a:xfrm flipV="1">
            <a:off x="6369050" y="2347913"/>
            <a:ext cx="1352550" cy="1512887"/>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83" name="Rectangle 12"/>
          <p:cNvSpPr>
            <a:spLocks noChangeArrowheads="1"/>
          </p:cNvSpPr>
          <p:nvPr/>
        </p:nvSpPr>
        <p:spPr bwMode="auto">
          <a:xfrm>
            <a:off x="7524750" y="1844675"/>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latin typeface="Times New Roman" panose="02020603050405020304" pitchFamily="18" charset="0"/>
              </a:rPr>
              <a:t>C</a:t>
            </a:r>
          </a:p>
        </p:txBody>
      </p:sp>
      <p:sp>
        <p:nvSpPr>
          <p:cNvPr id="28684" name="Oval 13"/>
          <p:cNvSpPr>
            <a:spLocks noChangeArrowheads="1"/>
          </p:cNvSpPr>
          <p:nvPr/>
        </p:nvSpPr>
        <p:spPr bwMode="auto">
          <a:xfrm rot="-832456">
            <a:off x="7735888" y="2271713"/>
            <a:ext cx="76200" cy="76200"/>
          </a:xfrm>
          <a:prstGeom prst="ellipse">
            <a:avLst/>
          </a:prstGeom>
          <a:solidFill>
            <a:srgbClr val="FF0000"/>
          </a:solidFill>
          <a:ln w="9525">
            <a:solidFill>
              <a:srgbClr val="FF0000"/>
            </a:solidFill>
            <a:round/>
          </a:ln>
        </p:spPr>
        <p:txBody>
          <a:bodyPr wrap="none" anchor="ctr"/>
          <a:lstStyle/>
          <a:p>
            <a:endParaRPr lang="zh-CN" altLang="en-US"/>
          </a:p>
        </p:txBody>
      </p:sp>
      <p:sp>
        <p:nvSpPr>
          <p:cNvPr id="28685" name="Line 14"/>
          <p:cNvSpPr>
            <a:spLocks noChangeShapeType="1"/>
          </p:cNvSpPr>
          <p:nvPr/>
        </p:nvSpPr>
        <p:spPr bwMode="auto">
          <a:xfrm>
            <a:off x="6515100" y="2347913"/>
            <a:ext cx="504825" cy="865187"/>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86" name="Rectangle 15"/>
          <p:cNvSpPr>
            <a:spLocks noChangeArrowheads="1"/>
          </p:cNvSpPr>
          <p:nvPr/>
        </p:nvSpPr>
        <p:spPr bwMode="auto">
          <a:xfrm>
            <a:off x="6416675" y="1916113"/>
            <a:ext cx="460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latin typeface="Times New Roman" panose="02020603050405020304" pitchFamily="18" charset="0"/>
              </a:rPr>
              <a:t>O</a:t>
            </a:r>
          </a:p>
        </p:txBody>
      </p:sp>
      <p:sp>
        <p:nvSpPr>
          <p:cNvPr id="28687" name="Oval 16"/>
          <p:cNvSpPr>
            <a:spLocks noChangeArrowheads="1"/>
          </p:cNvSpPr>
          <p:nvPr/>
        </p:nvSpPr>
        <p:spPr bwMode="auto">
          <a:xfrm rot="-832456">
            <a:off x="6440488" y="2274888"/>
            <a:ext cx="76200" cy="76200"/>
          </a:xfrm>
          <a:prstGeom prst="ellipse">
            <a:avLst/>
          </a:prstGeom>
          <a:solidFill>
            <a:srgbClr val="FF0000"/>
          </a:solidFill>
          <a:ln w="9525">
            <a:solidFill>
              <a:srgbClr val="FF0000"/>
            </a:solidFill>
            <a:round/>
          </a:ln>
        </p:spPr>
        <p:txBody>
          <a:bodyPr wrap="none" anchor="ctr"/>
          <a:lstStyle/>
          <a:p>
            <a:endParaRPr lang="zh-CN" altLang="en-US"/>
          </a:p>
        </p:txBody>
      </p:sp>
      <p:sp>
        <p:nvSpPr>
          <p:cNvPr id="28688" name="Rectangle 17"/>
          <p:cNvSpPr>
            <a:spLocks noChangeArrowheads="1"/>
          </p:cNvSpPr>
          <p:nvPr/>
        </p:nvSpPr>
        <p:spPr bwMode="auto">
          <a:xfrm>
            <a:off x="6507163" y="2924175"/>
            <a:ext cx="4206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latin typeface="Times New Roman" panose="02020603050405020304" pitchFamily="18" charset="0"/>
              </a:rPr>
              <a:t>B</a:t>
            </a:r>
          </a:p>
        </p:txBody>
      </p:sp>
      <p:sp>
        <p:nvSpPr>
          <p:cNvPr id="28689" name="Oval 18"/>
          <p:cNvSpPr>
            <a:spLocks noChangeArrowheads="1"/>
          </p:cNvSpPr>
          <p:nvPr/>
        </p:nvSpPr>
        <p:spPr bwMode="auto">
          <a:xfrm rot="-832456">
            <a:off x="6943725" y="3140075"/>
            <a:ext cx="76200" cy="76200"/>
          </a:xfrm>
          <a:prstGeom prst="ellipse">
            <a:avLst/>
          </a:prstGeom>
          <a:solidFill>
            <a:srgbClr val="FF0000"/>
          </a:solidFill>
          <a:ln w="9525">
            <a:solidFill>
              <a:srgbClr val="FF0000"/>
            </a:solidFill>
            <a:round/>
          </a:ln>
        </p:spPr>
        <p:txBody>
          <a:bodyPr wrap="none" anchor="ctr"/>
          <a:lstStyle/>
          <a:p>
            <a:endParaRPr lang="zh-CN" altLang="en-US"/>
          </a:p>
        </p:txBody>
      </p:sp>
      <p:sp>
        <p:nvSpPr>
          <p:cNvPr id="13331" name="Rectangle 19"/>
          <p:cNvSpPr>
            <a:spLocks noChangeArrowheads="1"/>
          </p:cNvSpPr>
          <p:nvPr/>
        </p:nvSpPr>
        <p:spPr bwMode="auto">
          <a:xfrm>
            <a:off x="231775" y="3860800"/>
            <a:ext cx="543083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buClr>
                <a:schemeClr val="tx2"/>
              </a:buClr>
              <a:buSzPct val="70000"/>
              <a:buFont typeface="Wingdings" panose="05000000000000000000" pitchFamily="2" charset="2"/>
              <a:buNone/>
            </a:pPr>
            <a:r>
              <a:rPr lang="zh-CN" altLang="en-US" sz="2800" b="1"/>
              <a:t>2.课本17页3、4两题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3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 name="图片 34" descr="下课啦"/>
          <p:cNvPicPr>
            <a:picLocks noChangeAspect="1" noChangeArrowheads="1"/>
          </p:cNvPicPr>
          <p:nvPr/>
        </p:nvPicPr>
        <p:blipFill>
          <a:blip r:embed="rId2" cstate="email"/>
          <a:srcRect/>
          <a:stretch>
            <a:fillRect/>
          </a:stretch>
        </p:blipFill>
        <p:spPr bwMode="auto">
          <a:xfrm>
            <a:off x="2483768" y="1700808"/>
            <a:ext cx="3805237"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265238" y="4718050"/>
            <a:ext cx="57245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a:latin typeface="宋体" panose="02010600030101010101" pitchFamily="2" charset="-122"/>
              </a:rPr>
              <a:t>观察上面的图片图</a:t>
            </a:r>
            <a:r>
              <a:rPr lang="en-US" altLang="zh-CN" sz="2800" b="1">
                <a:latin typeface="宋体" panose="02010600030101010101" pitchFamily="2" charset="-122"/>
              </a:rPr>
              <a:t>1-12</a:t>
            </a:r>
            <a:r>
              <a:rPr lang="zh-CN" altLang="en-US" sz="2800" b="1">
                <a:latin typeface="宋体" panose="02010600030101010101" pitchFamily="2" charset="-122"/>
              </a:rPr>
              <a:t>并回答：</a:t>
            </a:r>
          </a:p>
          <a:p>
            <a:r>
              <a:rPr lang="zh-CN" altLang="en-US" sz="2800" b="1">
                <a:latin typeface="宋体" panose="02010600030101010101" pitchFamily="2" charset="-122"/>
              </a:rPr>
              <a:t>图（</a:t>
            </a:r>
            <a:r>
              <a:rPr lang="en-US" altLang="zh-CN" sz="2800" b="1">
                <a:latin typeface="宋体" panose="02010600030101010101" pitchFamily="2" charset="-122"/>
              </a:rPr>
              <a:t>1</a:t>
            </a:r>
            <a:r>
              <a:rPr lang="zh-CN" altLang="en-US" sz="2800" b="1">
                <a:latin typeface="宋体" panose="02010600030101010101" pitchFamily="2" charset="-122"/>
              </a:rPr>
              <a:t>）中的绳子是直的还是曲的？</a:t>
            </a:r>
          </a:p>
          <a:p>
            <a:r>
              <a:rPr lang="zh-CN" altLang="en-US" sz="2800" b="1">
                <a:latin typeface="宋体" panose="02010600030101010101" pitchFamily="2" charset="-122"/>
              </a:rPr>
              <a:t>图（</a:t>
            </a:r>
            <a:r>
              <a:rPr lang="en-US" altLang="zh-CN" sz="2800" b="1">
                <a:latin typeface="宋体" panose="02010600030101010101" pitchFamily="2" charset="-122"/>
              </a:rPr>
              <a:t>2</a:t>
            </a:r>
            <a:r>
              <a:rPr lang="zh-CN" altLang="en-US" sz="2800" b="1">
                <a:latin typeface="宋体" panose="02010600030101010101" pitchFamily="2" charset="-122"/>
              </a:rPr>
              <a:t>）中的绳子是直的还是曲的？</a:t>
            </a:r>
            <a:endParaRPr lang="zh-CN" altLang="en-US" sz="800" b="1">
              <a:solidFill>
                <a:srgbClr val="FFFFCC"/>
              </a:solidFill>
              <a:latin typeface="宋体" panose="02010600030101010101" pitchFamily="2" charset="-122"/>
            </a:endParaRPr>
          </a:p>
        </p:txBody>
      </p:sp>
      <p:pic>
        <p:nvPicPr>
          <p:cNvPr id="17411" name="Picture 3" descr="imagesEE_20090523_005901_48680"/>
          <p:cNvPicPr>
            <a:picLocks noChangeAspect="1" noChangeArrowheads="1"/>
          </p:cNvPicPr>
          <p:nvPr/>
        </p:nvPicPr>
        <p:blipFill>
          <a:blip r:embed="rId2" cstate="email"/>
          <a:srcRect/>
          <a:stretch>
            <a:fillRect/>
          </a:stretch>
        </p:blipFill>
        <p:spPr bwMode="auto">
          <a:xfrm>
            <a:off x="4500563" y="1195388"/>
            <a:ext cx="2592387"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descr="bba757c780c38df9d00060e8"/>
          <p:cNvPicPr>
            <a:picLocks noChangeAspect="1" noChangeArrowheads="1"/>
          </p:cNvPicPr>
          <p:nvPr/>
        </p:nvPicPr>
        <p:blipFill>
          <a:blip r:embed="rId3" cstate="email"/>
          <a:srcRect/>
          <a:stretch>
            <a:fillRect/>
          </a:stretch>
        </p:blipFill>
        <p:spPr bwMode="auto">
          <a:xfrm>
            <a:off x="1403350" y="1195388"/>
            <a:ext cx="2881313"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5"/>
          <p:cNvSpPr>
            <a:spLocks noChangeArrowheads="1"/>
          </p:cNvSpPr>
          <p:nvPr/>
        </p:nvSpPr>
        <p:spPr bwMode="auto">
          <a:xfrm>
            <a:off x="2124075" y="3427413"/>
            <a:ext cx="823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latin typeface="宋体" panose="02010600030101010101" pitchFamily="2" charset="-122"/>
              </a:rPr>
              <a:t>（</a:t>
            </a:r>
            <a:r>
              <a:rPr lang="en-US" altLang="zh-CN" sz="2000" b="1">
                <a:latin typeface="宋体" panose="02010600030101010101" pitchFamily="2" charset="-122"/>
              </a:rPr>
              <a:t>1</a:t>
            </a:r>
            <a:r>
              <a:rPr lang="zh-CN" altLang="en-US" sz="2000" b="1">
                <a:latin typeface="宋体" panose="02010600030101010101" pitchFamily="2" charset="-122"/>
              </a:rPr>
              <a:t>）</a:t>
            </a:r>
          </a:p>
        </p:txBody>
      </p:sp>
      <p:sp>
        <p:nvSpPr>
          <p:cNvPr id="17414" name="Rectangle 6"/>
          <p:cNvSpPr>
            <a:spLocks noChangeArrowheads="1"/>
          </p:cNvSpPr>
          <p:nvPr/>
        </p:nvSpPr>
        <p:spPr bwMode="auto">
          <a:xfrm>
            <a:off x="5292725" y="3427413"/>
            <a:ext cx="823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latin typeface="宋体" panose="02010600030101010101" pitchFamily="2" charset="-122"/>
              </a:rPr>
              <a:t>（</a:t>
            </a:r>
            <a:r>
              <a:rPr lang="en-US" altLang="zh-CN" sz="2000" b="1">
                <a:latin typeface="宋体" panose="02010600030101010101" pitchFamily="2" charset="-122"/>
              </a:rPr>
              <a:t>2</a:t>
            </a:r>
            <a:r>
              <a:rPr lang="zh-CN" altLang="en-US" sz="2000" b="1">
                <a:latin typeface="宋体" panose="02010600030101010101" pitchFamily="2" charset="-122"/>
              </a:rPr>
              <a:t>）</a:t>
            </a:r>
          </a:p>
        </p:txBody>
      </p:sp>
      <p:sp>
        <p:nvSpPr>
          <p:cNvPr id="17415" name="Rectangle 7"/>
          <p:cNvSpPr>
            <a:spLocks noChangeArrowheads="1"/>
          </p:cNvSpPr>
          <p:nvPr/>
        </p:nvSpPr>
        <p:spPr bwMode="auto">
          <a:xfrm>
            <a:off x="3479800" y="3921125"/>
            <a:ext cx="95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000" b="1">
                <a:latin typeface="宋体" panose="02010600030101010101" pitchFamily="2" charset="-122"/>
              </a:rPr>
              <a:t>图</a:t>
            </a:r>
            <a:r>
              <a:rPr lang="en-US" altLang="zh-CN" sz="2000" b="1">
                <a:latin typeface="宋体" panose="02010600030101010101" pitchFamily="2" charset="-122"/>
              </a:rPr>
              <a:t>1-12</a:t>
            </a:r>
          </a:p>
        </p:txBody>
      </p:sp>
      <p:pic>
        <p:nvPicPr>
          <p:cNvPr id="17416" name="Picture 4" descr="新课引入（3）"/>
          <p:cNvPicPr>
            <a:picLocks noChangeAspect="1" noChangeArrowheads="1"/>
          </p:cNvPicPr>
          <p:nvPr/>
        </p:nvPicPr>
        <p:blipFill>
          <a:blip r:embed="rId4" cstate="email"/>
          <a:srcRect/>
          <a:stretch>
            <a:fillRect/>
          </a:stretch>
        </p:blipFill>
        <p:spPr bwMode="auto">
          <a:xfrm>
            <a:off x="487363" y="230188"/>
            <a:ext cx="25955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u=3448737689,3536775826&amp;fm=0&amp;gp=6"/>
          <p:cNvPicPr>
            <a:picLocks noChangeAspect="1" noChangeArrowheads="1"/>
          </p:cNvPicPr>
          <p:nvPr/>
        </p:nvPicPr>
        <p:blipFill>
          <a:blip r:embed="rId2" cstate="email"/>
          <a:srcRect/>
          <a:stretch>
            <a:fillRect/>
          </a:stretch>
        </p:blipFill>
        <p:spPr bwMode="auto">
          <a:xfrm>
            <a:off x="2754313" y="3025775"/>
            <a:ext cx="2754312"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p:cNvSpPr txBox="1">
            <a:spLocks noChangeArrowheads="1"/>
          </p:cNvSpPr>
          <p:nvPr/>
        </p:nvSpPr>
        <p:spPr bwMode="auto">
          <a:xfrm>
            <a:off x="57150" y="831850"/>
            <a:ext cx="8812213"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t>        拉直的绳子，给我们以</a:t>
            </a:r>
            <a:r>
              <a:rPr lang="zh-CN" altLang="en-US" sz="2800" b="1" dirty="0">
                <a:solidFill>
                  <a:srgbClr val="FF3300"/>
                </a:solidFill>
                <a:ea typeface="黑体" panose="02010609060101010101" pitchFamily="49" charset="-122"/>
              </a:rPr>
              <a:t>线段</a:t>
            </a:r>
            <a:r>
              <a:rPr lang="zh-CN" altLang="en-US" sz="2800" b="1" dirty="0"/>
              <a:t>的形象。</a:t>
            </a:r>
            <a:r>
              <a:rPr lang="zh-CN" altLang="en-US" sz="2800" b="1" dirty="0">
                <a:solidFill>
                  <a:srgbClr val="FF3300"/>
                </a:solidFill>
                <a:ea typeface="黑体" panose="02010609060101010101" pitchFamily="49" charset="-122"/>
              </a:rPr>
              <a:t>线段</a:t>
            </a:r>
            <a:r>
              <a:rPr lang="zh-CN" altLang="en-US" sz="2800" b="1" dirty="0"/>
              <a:t>有两个</a:t>
            </a:r>
          </a:p>
          <a:p>
            <a:r>
              <a:rPr lang="zh-CN" altLang="en-US" sz="2800" b="1" dirty="0"/>
              <a:t>端点。</a:t>
            </a:r>
          </a:p>
          <a:p>
            <a:r>
              <a:rPr lang="zh-CN" altLang="en-US" sz="2800" b="1" dirty="0"/>
              <a:t>        把线段向两个方向无限延伸，就得到</a:t>
            </a:r>
            <a:r>
              <a:rPr lang="zh-CN" altLang="en-US" sz="2800" b="1" dirty="0">
                <a:solidFill>
                  <a:srgbClr val="FF3300"/>
                </a:solidFill>
                <a:ea typeface="黑体" panose="02010609060101010101" pitchFamily="49" charset="-122"/>
              </a:rPr>
              <a:t>直线</a:t>
            </a:r>
            <a:r>
              <a:rPr lang="zh-CN" altLang="en-US" sz="2800" b="1" dirty="0"/>
              <a:t>。</a:t>
            </a:r>
            <a:r>
              <a:rPr lang="zh-CN" altLang="en-US" sz="2800" b="1" dirty="0">
                <a:solidFill>
                  <a:srgbClr val="FF3300"/>
                </a:solidFill>
                <a:ea typeface="黑体" panose="02010609060101010101" pitchFamily="49" charset="-122"/>
              </a:rPr>
              <a:t>直线</a:t>
            </a:r>
            <a:r>
              <a:rPr lang="zh-CN" altLang="en-US" sz="2800" b="1" dirty="0"/>
              <a:t>没有端点。</a:t>
            </a:r>
          </a:p>
          <a:p>
            <a:r>
              <a:rPr lang="zh-CN" altLang="en-US" sz="2800" b="1" dirty="0"/>
              <a:t>        将线段向一个方向无限延伸就得到了</a:t>
            </a:r>
            <a:r>
              <a:rPr lang="zh-CN" altLang="en-US" sz="2800" b="1" dirty="0">
                <a:solidFill>
                  <a:srgbClr val="FF3300"/>
                </a:solidFill>
                <a:ea typeface="黑体" panose="02010609060101010101" pitchFamily="49" charset="-122"/>
              </a:rPr>
              <a:t>射线</a:t>
            </a:r>
            <a:r>
              <a:rPr lang="zh-CN" altLang="en-US" sz="2800" b="1" dirty="0"/>
              <a:t>。</a:t>
            </a:r>
            <a:r>
              <a:rPr lang="zh-CN" altLang="en-US" sz="2800" b="1" dirty="0">
                <a:solidFill>
                  <a:srgbClr val="FF3300"/>
                </a:solidFill>
                <a:ea typeface="黑体" panose="02010609060101010101" pitchFamily="49" charset="-122"/>
              </a:rPr>
              <a:t>射线</a:t>
            </a:r>
            <a:endParaRPr lang="zh-CN" altLang="en-US" sz="2800" b="1" dirty="0">
              <a:solidFill>
                <a:srgbClr val="C00000"/>
              </a:solidFill>
              <a:ea typeface="黑体" panose="02010609060101010101" pitchFamily="49" charset="-122"/>
            </a:endParaRPr>
          </a:p>
          <a:p>
            <a:r>
              <a:rPr lang="zh-CN" altLang="en-US" sz="2800" b="1" dirty="0"/>
              <a:t>有一个端点。</a:t>
            </a:r>
          </a:p>
          <a:p>
            <a:endParaRPr lang="zh-CN" altLang="en-US" sz="2800" b="1" dirty="0"/>
          </a:p>
        </p:txBody>
      </p:sp>
      <p:sp>
        <p:nvSpPr>
          <p:cNvPr id="6148" name="Line 4"/>
          <p:cNvSpPr>
            <a:spLocks noChangeShapeType="1"/>
          </p:cNvSpPr>
          <p:nvPr/>
        </p:nvSpPr>
        <p:spPr bwMode="auto">
          <a:xfrm>
            <a:off x="2627313" y="5013325"/>
            <a:ext cx="28956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49" name="Oval 5"/>
          <p:cNvSpPr>
            <a:spLocks noChangeArrowheads="1"/>
          </p:cNvSpPr>
          <p:nvPr/>
        </p:nvSpPr>
        <p:spPr bwMode="auto">
          <a:xfrm>
            <a:off x="2627313" y="5013325"/>
            <a:ext cx="76200" cy="76200"/>
          </a:xfrm>
          <a:prstGeom prst="ellipse">
            <a:avLst/>
          </a:prstGeom>
          <a:solidFill>
            <a:srgbClr val="0000FF"/>
          </a:solidFill>
          <a:ln w="9525">
            <a:solidFill>
              <a:srgbClr val="0000FF"/>
            </a:solidFill>
            <a:round/>
          </a:ln>
        </p:spPr>
        <p:txBody>
          <a:bodyPr wrap="none" anchor="ctr"/>
          <a:lstStyle/>
          <a:p>
            <a:endParaRPr lang="zh-CN" altLang="en-US"/>
          </a:p>
        </p:txBody>
      </p:sp>
      <p:sp>
        <p:nvSpPr>
          <p:cNvPr id="6150" name="Oval 6"/>
          <p:cNvSpPr>
            <a:spLocks noChangeArrowheads="1"/>
          </p:cNvSpPr>
          <p:nvPr/>
        </p:nvSpPr>
        <p:spPr bwMode="auto">
          <a:xfrm>
            <a:off x="5503863" y="4937125"/>
            <a:ext cx="76200" cy="76200"/>
          </a:xfrm>
          <a:prstGeom prst="ellipse">
            <a:avLst/>
          </a:prstGeom>
          <a:solidFill>
            <a:srgbClr val="0000FF"/>
          </a:solidFill>
          <a:ln w="9525">
            <a:solidFill>
              <a:srgbClr val="0000FF"/>
            </a:solidFill>
            <a:round/>
          </a:ln>
        </p:spPr>
        <p:txBody>
          <a:bodyPr wrap="none" anchor="ctr"/>
          <a:lstStyle/>
          <a:p>
            <a:endParaRPr lang="zh-CN" altLang="en-US"/>
          </a:p>
        </p:txBody>
      </p:sp>
      <p:sp>
        <p:nvSpPr>
          <p:cNvPr id="6151" name="Line 7"/>
          <p:cNvSpPr>
            <a:spLocks noChangeShapeType="1"/>
          </p:cNvSpPr>
          <p:nvPr/>
        </p:nvSpPr>
        <p:spPr bwMode="auto">
          <a:xfrm>
            <a:off x="395288" y="5013325"/>
            <a:ext cx="2271712"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52" name="Line 8"/>
          <p:cNvSpPr>
            <a:spLocks noChangeShapeType="1"/>
          </p:cNvSpPr>
          <p:nvPr/>
        </p:nvSpPr>
        <p:spPr bwMode="auto">
          <a:xfrm>
            <a:off x="5508625" y="5013325"/>
            <a:ext cx="281305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53" name="Line 9"/>
          <p:cNvSpPr>
            <a:spLocks noChangeShapeType="1"/>
          </p:cNvSpPr>
          <p:nvPr/>
        </p:nvSpPr>
        <p:spPr bwMode="auto">
          <a:xfrm>
            <a:off x="2627313" y="5562600"/>
            <a:ext cx="28956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54" name="Oval 10"/>
          <p:cNvSpPr>
            <a:spLocks noChangeArrowheads="1"/>
          </p:cNvSpPr>
          <p:nvPr/>
        </p:nvSpPr>
        <p:spPr bwMode="auto">
          <a:xfrm>
            <a:off x="2624138" y="5486400"/>
            <a:ext cx="76200" cy="76200"/>
          </a:xfrm>
          <a:prstGeom prst="ellipse">
            <a:avLst/>
          </a:prstGeom>
          <a:solidFill>
            <a:srgbClr val="0000FF"/>
          </a:solidFill>
          <a:ln w="9525">
            <a:solidFill>
              <a:srgbClr val="0000FF"/>
            </a:solidFill>
            <a:round/>
          </a:ln>
        </p:spPr>
        <p:txBody>
          <a:bodyPr wrap="none" anchor="ctr"/>
          <a:lstStyle/>
          <a:p>
            <a:endParaRPr lang="zh-CN" altLang="en-US"/>
          </a:p>
        </p:txBody>
      </p:sp>
      <p:sp>
        <p:nvSpPr>
          <p:cNvPr id="6155" name="Oval 11"/>
          <p:cNvSpPr>
            <a:spLocks noChangeArrowheads="1"/>
          </p:cNvSpPr>
          <p:nvPr/>
        </p:nvSpPr>
        <p:spPr bwMode="auto">
          <a:xfrm>
            <a:off x="5486400" y="5486400"/>
            <a:ext cx="76200" cy="76200"/>
          </a:xfrm>
          <a:prstGeom prst="ellipse">
            <a:avLst/>
          </a:prstGeom>
          <a:solidFill>
            <a:srgbClr val="0000FF"/>
          </a:solidFill>
          <a:ln w="9525">
            <a:solidFill>
              <a:srgbClr val="0000FF"/>
            </a:solidFill>
            <a:round/>
          </a:ln>
        </p:spPr>
        <p:txBody>
          <a:bodyPr wrap="none" anchor="ctr"/>
          <a:lstStyle/>
          <a:p>
            <a:endParaRPr lang="zh-CN" altLang="en-US"/>
          </a:p>
        </p:txBody>
      </p:sp>
      <p:sp>
        <p:nvSpPr>
          <p:cNvPr id="6156" name="Line 12"/>
          <p:cNvSpPr>
            <a:spLocks noChangeShapeType="1"/>
          </p:cNvSpPr>
          <p:nvPr/>
        </p:nvSpPr>
        <p:spPr bwMode="auto">
          <a:xfrm>
            <a:off x="5508625" y="5562600"/>
            <a:ext cx="2897188"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57" name="Line 13"/>
          <p:cNvSpPr>
            <a:spLocks noChangeShapeType="1"/>
          </p:cNvSpPr>
          <p:nvPr/>
        </p:nvSpPr>
        <p:spPr bwMode="auto">
          <a:xfrm>
            <a:off x="2700338" y="6092825"/>
            <a:ext cx="28956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58" name="Oval 14"/>
          <p:cNvSpPr>
            <a:spLocks noChangeArrowheads="1"/>
          </p:cNvSpPr>
          <p:nvPr/>
        </p:nvSpPr>
        <p:spPr bwMode="auto">
          <a:xfrm>
            <a:off x="2700338" y="6021388"/>
            <a:ext cx="76200" cy="76200"/>
          </a:xfrm>
          <a:prstGeom prst="ellipse">
            <a:avLst/>
          </a:prstGeom>
          <a:solidFill>
            <a:srgbClr val="0000FF"/>
          </a:solidFill>
          <a:ln w="9525">
            <a:solidFill>
              <a:srgbClr val="0000FF"/>
            </a:solidFill>
            <a:round/>
          </a:ln>
        </p:spPr>
        <p:txBody>
          <a:bodyPr wrap="none" anchor="ctr"/>
          <a:lstStyle/>
          <a:p>
            <a:endParaRPr lang="zh-CN" altLang="en-US"/>
          </a:p>
        </p:txBody>
      </p:sp>
      <p:sp>
        <p:nvSpPr>
          <p:cNvPr id="6159" name="Oval 15"/>
          <p:cNvSpPr>
            <a:spLocks noChangeArrowheads="1"/>
          </p:cNvSpPr>
          <p:nvPr/>
        </p:nvSpPr>
        <p:spPr bwMode="auto">
          <a:xfrm>
            <a:off x="5503863" y="6021388"/>
            <a:ext cx="76200" cy="76200"/>
          </a:xfrm>
          <a:prstGeom prst="ellipse">
            <a:avLst/>
          </a:prstGeom>
          <a:solidFill>
            <a:srgbClr val="0000FF"/>
          </a:solidFill>
          <a:ln w="9525">
            <a:solidFill>
              <a:srgbClr val="0000FF"/>
            </a:solidFill>
            <a:round/>
          </a:ln>
        </p:spPr>
        <p:txBody>
          <a:bodyPr wrap="none" anchor="ctr"/>
          <a:lstStyle/>
          <a:p>
            <a:endParaRPr lang="zh-CN" altLang="en-US"/>
          </a:p>
        </p:txBody>
      </p:sp>
      <p:grpSp>
        <p:nvGrpSpPr>
          <p:cNvPr id="18447" name="Group 10"/>
          <p:cNvGrpSpPr/>
          <p:nvPr/>
        </p:nvGrpSpPr>
        <p:grpSpPr bwMode="auto">
          <a:xfrm>
            <a:off x="323850" y="103188"/>
            <a:ext cx="2916238" cy="935037"/>
            <a:chOff x="238" y="447"/>
            <a:chExt cx="1951" cy="602"/>
          </a:xfrm>
        </p:grpSpPr>
        <p:pic>
          <p:nvPicPr>
            <p:cNvPr id="18448" name="Picture 4" descr="知识拓展"/>
            <p:cNvPicPr>
              <a:picLocks noChangeAspect="1" noChangeArrowheads="1"/>
            </p:cNvPicPr>
            <p:nvPr/>
          </p:nvPicPr>
          <p:blipFill>
            <a:blip r:embed="rId3" cstate="email"/>
            <a:srcRect/>
            <a:stretch>
              <a:fillRect/>
            </a:stretch>
          </p:blipFill>
          <p:spPr bwMode="auto">
            <a:xfrm>
              <a:off x="238" y="447"/>
              <a:ext cx="1951" cy="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5" descr="9518-120243"/>
            <p:cNvPicPr>
              <a:picLocks noChangeAspect="1" noChangeArrowheads="1"/>
            </p:cNvPicPr>
            <p:nvPr/>
          </p:nvPicPr>
          <p:blipFill>
            <a:blip r:embed="rId4" cstate="email"/>
            <a:srcRect/>
            <a:stretch>
              <a:fillRect/>
            </a:stretch>
          </p:blipFill>
          <p:spPr bwMode="auto">
            <a:xfrm>
              <a:off x="1655" y="482"/>
              <a:ext cx="362"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Freeform 6"/>
            <p:cNvSpPr>
              <a:spLocks noChangeArrowheads="1"/>
            </p:cNvSpPr>
            <p:nvPr/>
          </p:nvSpPr>
          <p:spPr bwMode="auto">
            <a:xfrm>
              <a:off x="1701" y="762"/>
              <a:ext cx="226" cy="83"/>
            </a:xfrm>
            <a:custGeom>
              <a:avLst/>
              <a:gdLst>
                <a:gd name="T0" fmla="*/ 0 w 217"/>
                <a:gd name="T1" fmla="*/ 14 h 83"/>
                <a:gd name="T2" fmla="*/ 21 w 217"/>
                <a:gd name="T3" fmla="*/ 35 h 83"/>
                <a:gd name="T4" fmla="*/ 99 w 217"/>
                <a:gd name="T5" fmla="*/ 83 h 83"/>
                <a:gd name="T6" fmla="*/ 129 w 217"/>
                <a:gd name="T7" fmla="*/ 80 h 83"/>
                <a:gd name="T8" fmla="*/ 147 w 217"/>
                <a:gd name="T9" fmla="*/ 74 h 83"/>
                <a:gd name="T10" fmla="*/ 183 w 217"/>
                <a:gd name="T11" fmla="*/ 44 h 83"/>
                <a:gd name="T12" fmla="*/ 195 w 217"/>
                <a:gd name="T13" fmla="*/ 20 h 83"/>
                <a:gd name="T14" fmla="*/ 217 w 217"/>
                <a:gd name="T15" fmla="*/ 0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 h="83">
                  <a:moveTo>
                    <a:pt x="0" y="14"/>
                  </a:moveTo>
                  <a:cubicBezTo>
                    <a:pt x="12" y="18"/>
                    <a:pt x="12" y="26"/>
                    <a:pt x="21" y="35"/>
                  </a:cubicBezTo>
                  <a:cubicBezTo>
                    <a:pt x="35" y="76"/>
                    <a:pt x="60" y="75"/>
                    <a:pt x="99" y="83"/>
                  </a:cubicBezTo>
                  <a:cubicBezTo>
                    <a:pt x="109" y="82"/>
                    <a:pt x="119" y="82"/>
                    <a:pt x="129" y="80"/>
                  </a:cubicBezTo>
                  <a:cubicBezTo>
                    <a:pt x="135" y="79"/>
                    <a:pt x="147" y="74"/>
                    <a:pt x="147" y="74"/>
                  </a:cubicBezTo>
                  <a:cubicBezTo>
                    <a:pt x="158" y="63"/>
                    <a:pt x="170" y="53"/>
                    <a:pt x="183" y="44"/>
                  </a:cubicBezTo>
                  <a:cubicBezTo>
                    <a:pt x="186" y="35"/>
                    <a:pt x="191" y="28"/>
                    <a:pt x="195" y="20"/>
                  </a:cubicBezTo>
                  <a:lnTo>
                    <a:pt x="217" y="0"/>
                  </a:lnTo>
                </a:path>
              </a:pathLst>
            </a:cu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6146"/>
                                        </p:tgtEl>
                                      </p:cBhvr>
                                    </p:animEffect>
                                    <p:set>
                                      <p:cBhvr>
                                        <p:cTn id="7" dur="1" fill="hold">
                                          <p:stCondLst>
                                            <p:cond delay="999"/>
                                          </p:stCondLst>
                                        </p:cTn>
                                        <p:tgtEl>
                                          <p:spTgt spid="614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157"/>
                                        </p:tgtEl>
                                        <p:attrNameLst>
                                          <p:attrName>style.visibility</p:attrName>
                                        </p:attrNameLst>
                                      </p:cBhvr>
                                      <p:to>
                                        <p:strVal val="visible"/>
                                      </p:to>
                                    </p:set>
                                    <p:animEffect transition="in" filter="fade">
                                      <p:cBhvr>
                                        <p:cTn id="10" dur="1000"/>
                                        <p:tgtEl>
                                          <p:spTgt spid="615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58"/>
                                        </p:tgtEl>
                                        <p:attrNameLst>
                                          <p:attrName>style.visibility</p:attrName>
                                        </p:attrNameLst>
                                      </p:cBhvr>
                                      <p:to>
                                        <p:strVal val="visible"/>
                                      </p:to>
                                    </p:set>
                                    <p:animEffect transition="in" filter="fade">
                                      <p:cBhvr>
                                        <p:cTn id="13" dur="1000"/>
                                        <p:tgtEl>
                                          <p:spTgt spid="6158"/>
                                        </p:tgtEl>
                                      </p:cBhvr>
                                    </p:animEffect>
                                  </p:childTnLst>
                                  <p:subTnLst>
                                    <p:animClr clrSpc="rgb" dir="cw">
                                      <p:cBhvr override="childStyle">
                                        <p:cTn dur="1" fill="hold" display="0" masterRel="nextClick" afterEffect="1"/>
                                        <p:tgtEl>
                                          <p:spTgt spid="6158"/>
                                        </p:tgtEl>
                                        <p:attrNameLst>
                                          <p:attrName>ppt_c</p:attrName>
                                        </p:attrNameLst>
                                      </p:cBhvr>
                                      <p:to>
                                        <a:srgbClr val="FF3300"/>
                                      </p:to>
                                    </p:animClr>
                                  </p:subTnLst>
                                </p:cTn>
                              </p:par>
                              <p:par>
                                <p:cTn id="14" presetID="10" presetClass="entr" presetSubtype="0" fill="hold" grpId="0" nodeType="withEffect">
                                  <p:stCondLst>
                                    <p:cond delay="0"/>
                                  </p:stCondLst>
                                  <p:childTnLst>
                                    <p:set>
                                      <p:cBhvr>
                                        <p:cTn id="15" dur="1" fill="hold">
                                          <p:stCondLst>
                                            <p:cond delay="0"/>
                                          </p:stCondLst>
                                        </p:cTn>
                                        <p:tgtEl>
                                          <p:spTgt spid="6159"/>
                                        </p:tgtEl>
                                        <p:attrNameLst>
                                          <p:attrName>style.visibility</p:attrName>
                                        </p:attrNameLst>
                                      </p:cBhvr>
                                      <p:to>
                                        <p:strVal val="visible"/>
                                      </p:to>
                                    </p:set>
                                    <p:animEffect transition="in" filter="fade">
                                      <p:cBhvr>
                                        <p:cTn id="16" dur="1000"/>
                                        <p:tgtEl>
                                          <p:spTgt spid="6159"/>
                                        </p:tgtEl>
                                      </p:cBhvr>
                                    </p:animEffect>
                                  </p:childTnLst>
                                  <p:subTnLst>
                                    <p:animClr clrSpc="rgb" dir="cw">
                                      <p:cBhvr override="childStyle">
                                        <p:cTn dur="1" fill="hold" display="0" masterRel="nextClick" afterEffect="1"/>
                                        <p:tgtEl>
                                          <p:spTgt spid="6159"/>
                                        </p:tgtEl>
                                        <p:attrNameLst>
                                          <p:attrName>ppt_c</p:attrName>
                                        </p:attrNameLst>
                                      </p:cBhvr>
                                      <p:to>
                                        <a:srgbClr val="FF3300"/>
                                      </p:to>
                                    </p:animClr>
                                  </p:sub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fade">
                                      <p:cBhvr>
                                        <p:cTn id="21" dur="1000"/>
                                        <p:tgtEl>
                                          <p:spTgt spid="6148"/>
                                        </p:tgtEl>
                                      </p:cBhvr>
                                    </p:animEffect>
                                    <p:anim calcmode="lin" valueType="num">
                                      <p:cBhvr>
                                        <p:cTn id="22" dur="1000" fill="hold"/>
                                        <p:tgtEl>
                                          <p:spTgt spid="6148"/>
                                        </p:tgtEl>
                                        <p:attrNameLst>
                                          <p:attrName>ppt_x</p:attrName>
                                        </p:attrNameLst>
                                      </p:cBhvr>
                                      <p:tavLst>
                                        <p:tav tm="0">
                                          <p:val>
                                            <p:strVal val="#ppt_x"/>
                                          </p:val>
                                        </p:tav>
                                        <p:tav tm="100000">
                                          <p:val>
                                            <p:strVal val="#ppt_x"/>
                                          </p:val>
                                        </p:tav>
                                      </p:tavLst>
                                    </p:anim>
                                    <p:anim calcmode="lin" valueType="num">
                                      <p:cBhvr>
                                        <p:cTn id="23" dur="1000" fill="hold"/>
                                        <p:tgtEl>
                                          <p:spTgt spid="6148"/>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6149"/>
                                        </p:tgtEl>
                                        <p:attrNameLst>
                                          <p:attrName>style.visibility</p:attrName>
                                        </p:attrNameLst>
                                      </p:cBhvr>
                                      <p:to>
                                        <p:strVal val="visible"/>
                                      </p:to>
                                    </p:set>
                                    <p:animEffect transition="in" filter="fade">
                                      <p:cBhvr>
                                        <p:cTn id="26" dur="1000"/>
                                        <p:tgtEl>
                                          <p:spTgt spid="6149"/>
                                        </p:tgtEl>
                                      </p:cBhvr>
                                    </p:animEffect>
                                    <p:anim calcmode="lin" valueType="num">
                                      <p:cBhvr>
                                        <p:cTn id="27" dur="1000" fill="hold"/>
                                        <p:tgtEl>
                                          <p:spTgt spid="6149"/>
                                        </p:tgtEl>
                                        <p:attrNameLst>
                                          <p:attrName>ppt_x</p:attrName>
                                        </p:attrNameLst>
                                      </p:cBhvr>
                                      <p:tavLst>
                                        <p:tav tm="0">
                                          <p:val>
                                            <p:strVal val="#ppt_x"/>
                                          </p:val>
                                        </p:tav>
                                        <p:tav tm="100000">
                                          <p:val>
                                            <p:strVal val="#ppt_x"/>
                                          </p:val>
                                        </p:tav>
                                      </p:tavLst>
                                    </p:anim>
                                    <p:anim calcmode="lin" valueType="num">
                                      <p:cBhvr>
                                        <p:cTn id="28" dur="1000" fill="hold"/>
                                        <p:tgtEl>
                                          <p:spTgt spid="6149"/>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150"/>
                                        </p:tgtEl>
                                        <p:attrNameLst>
                                          <p:attrName>style.visibility</p:attrName>
                                        </p:attrNameLst>
                                      </p:cBhvr>
                                      <p:to>
                                        <p:strVal val="visible"/>
                                      </p:to>
                                    </p:set>
                                    <p:animEffect transition="in" filter="fade">
                                      <p:cBhvr>
                                        <p:cTn id="31" dur="1000"/>
                                        <p:tgtEl>
                                          <p:spTgt spid="6150"/>
                                        </p:tgtEl>
                                      </p:cBhvr>
                                    </p:animEffect>
                                    <p:anim calcmode="lin" valueType="num">
                                      <p:cBhvr>
                                        <p:cTn id="32" dur="1000" fill="hold"/>
                                        <p:tgtEl>
                                          <p:spTgt spid="6150"/>
                                        </p:tgtEl>
                                        <p:attrNameLst>
                                          <p:attrName>ppt_x</p:attrName>
                                        </p:attrNameLst>
                                      </p:cBhvr>
                                      <p:tavLst>
                                        <p:tav tm="0">
                                          <p:val>
                                            <p:strVal val="#ppt_x"/>
                                          </p:val>
                                        </p:tav>
                                        <p:tav tm="100000">
                                          <p:val>
                                            <p:strVal val="#ppt_x"/>
                                          </p:val>
                                        </p:tav>
                                      </p:tavLst>
                                    </p:anim>
                                    <p:anim calcmode="lin" valueType="num">
                                      <p:cBhvr>
                                        <p:cTn id="33" dur="1000" fill="hold"/>
                                        <p:tgtEl>
                                          <p:spTgt spid="6150"/>
                                        </p:tgtEl>
                                        <p:attrNameLst>
                                          <p:attrName>ppt_y</p:attrName>
                                        </p:attrNameLst>
                                      </p:cBhvr>
                                      <p:tavLst>
                                        <p:tav tm="0">
                                          <p:val>
                                            <p:strVal val="#ppt_y-.1"/>
                                          </p:val>
                                        </p:tav>
                                        <p:tav tm="100000">
                                          <p:val>
                                            <p:strVal val="#ppt_y"/>
                                          </p:val>
                                        </p:tav>
                                      </p:tavLst>
                                    </p:anim>
                                  </p:childTnLst>
                                </p:cTn>
                              </p:par>
                              <p:par>
                                <p:cTn id="34" presetID="22" presetClass="entr" presetSubtype="8" fill="hold" nodeType="withEffect">
                                  <p:stCondLst>
                                    <p:cond delay="0"/>
                                  </p:stCondLst>
                                  <p:childTnLst>
                                    <p:set>
                                      <p:cBhvr>
                                        <p:cTn id="35" dur="1" fill="hold">
                                          <p:stCondLst>
                                            <p:cond delay="0"/>
                                          </p:stCondLst>
                                        </p:cTn>
                                        <p:tgtEl>
                                          <p:spTgt spid="6147">
                                            <p:txEl>
                                              <p:charRg st="34" end="64"/>
                                            </p:txEl>
                                          </p:spTgt>
                                        </p:tgtEl>
                                        <p:attrNameLst>
                                          <p:attrName>style.visibility</p:attrName>
                                        </p:attrNameLst>
                                      </p:cBhvr>
                                      <p:to>
                                        <p:strVal val="visible"/>
                                      </p:to>
                                    </p:set>
                                    <p:animEffect transition="in" filter="wipe(left)">
                                      <p:cBhvr>
                                        <p:cTn id="36" dur="1000"/>
                                        <p:tgtEl>
                                          <p:spTgt spid="6147">
                                            <p:txEl>
                                              <p:charRg st="34" end="6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152"/>
                                        </p:tgtEl>
                                        <p:attrNameLst>
                                          <p:attrName>style.visibility</p:attrName>
                                        </p:attrNameLst>
                                      </p:cBhvr>
                                      <p:to>
                                        <p:strVal val="visible"/>
                                      </p:to>
                                    </p:set>
                                    <p:animEffect transition="in" filter="wipe(left)">
                                      <p:cBhvr>
                                        <p:cTn id="41" dur="500"/>
                                        <p:tgtEl>
                                          <p:spTgt spid="6152"/>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6151"/>
                                        </p:tgtEl>
                                        <p:attrNameLst>
                                          <p:attrName>style.visibility</p:attrName>
                                        </p:attrNameLst>
                                      </p:cBhvr>
                                      <p:to>
                                        <p:strVal val="visible"/>
                                      </p:to>
                                    </p:set>
                                    <p:animEffect transition="in" filter="wipe(right)">
                                      <p:cBhvr>
                                        <p:cTn id="44" dur="500"/>
                                        <p:tgtEl>
                                          <p:spTgt spid="6151"/>
                                        </p:tgtEl>
                                      </p:cBhvr>
                                    </p:animEffect>
                                  </p:childTnLst>
                                </p:cTn>
                              </p:par>
                              <p:par>
                                <p:cTn id="45" presetID="10" presetClass="exit" presetSubtype="0" fill="hold" grpId="1" nodeType="withEffect">
                                  <p:stCondLst>
                                    <p:cond delay="0"/>
                                  </p:stCondLst>
                                  <p:childTnLst>
                                    <p:animEffect transition="out" filter="fade">
                                      <p:cBhvr>
                                        <p:cTn id="46" dur="1000"/>
                                        <p:tgtEl>
                                          <p:spTgt spid="6150"/>
                                        </p:tgtEl>
                                      </p:cBhvr>
                                    </p:animEffect>
                                    <p:set>
                                      <p:cBhvr>
                                        <p:cTn id="47" dur="1" fill="hold">
                                          <p:stCondLst>
                                            <p:cond delay="999"/>
                                          </p:stCondLst>
                                        </p:cTn>
                                        <p:tgtEl>
                                          <p:spTgt spid="615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1000"/>
                                        <p:tgtEl>
                                          <p:spTgt spid="6149"/>
                                        </p:tgtEl>
                                      </p:cBhvr>
                                    </p:animEffect>
                                    <p:set>
                                      <p:cBhvr>
                                        <p:cTn id="50" dur="1" fill="hold">
                                          <p:stCondLst>
                                            <p:cond delay="999"/>
                                          </p:stCondLst>
                                        </p:cTn>
                                        <p:tgtEl>
                                          <p:spTgt spid="614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6153"/>
                                        </p:tgtEl>
                                        <p:attrNameLst>
                                          <p:attrName>style.visibility</p:attrName>
                                        </p:attrNameLst>
                                      </p:cBhvr>
                                      <p:to>
                                        <p:strVal val="visible"/>
                                      </p:to>
                                    </p:set>
                                    <p:animEffect transition="in" filter="fade">
                                      <p:cBhvr>
                                        <p:cTn id="55" dur="1000"/>
                                        <p:tgtEl>
                                          <p:spTgt spid="6153"/>
                                        </p:tgtEl>
                                      </p:cBhvr>
                                    </p:animEffect>
                                    <p:anim calcmode="lin" valueType="num">
                                      <p:cBhvr>
                                        <p:cTn id="56" dur="1000" fill="hold"/>
                                        <p:tgtEl>
                                          <p:spTgt spid="6153"/>
                                        </p:tgtEl>
                                        <p:attrNameLst>
                                          <p:attrName>ppt_x</p:attrName>
                                        </p:attrNameLst>
                                      </p:cBhvr>
                                      <p:tavLst>
                                        <p:tav tm="0">
                                          <p:val>
                                            <p:strVal val="#ppt_x"/>
                                          </p:val>
                                        </p:tav>
                                        <p:tav tm="100000">
                                          <p:val>
                                            <p:strVal val="#ppt_x"/>
                                          </p:val>
                                        </p:tav>
                                      </p:tavLst>
                                    </p:anim>
                                    <p:anim calcmode="lin" valueType="num">
                                      <p:cBhvr>
                                        <p:cTn id="57" dur="1000" fill="hold"/>
                                        <p:tgtEl>
                                          <p:spTgt spid="6153"/>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6154"/>
                                        </p:tgtEl>
                                        <p:attrNameLst>
                                          <p:attrName>style.visibility</p:attrName>
                                        </p:attrNameLst>
                                      </p:cBhvr>
                                      <p:to>
                                        <p:strVal val="visible"/>
                                      </p:to>
                                    </p:set>
                                    <p:animEffect transition="in" filter="fade">
                                      <p:cBhvr>
                                        <p:cTn id="60" dur="1000"/>
                                        <p:tgtEl>
                                          <p:spTgt spid="6154"/>
                                        </p:tgtEl>
                                      </p:cBhvr>
                                    </p:animEffect>
                                    <p:anim calcmode="lin" valueType="num">
                                      <p:cBhvr>
                                        <p:cTn id="61" dur="1000" fill="hold"/>
                                        <p:tgtEl>
                                          <p:spTgt spid="6154"/>
                                        </p:tgtEl>
                                        <p:attrNameLst>
                                          <p:attrName>ppt_x</p:attrName>
                                        </p:attrNameLst>
                                      </p:cBhvr>
                                      <p:tavLst>
                                        <p:tav tm="0">
                                          <p:val>
                                            <p:strVal val="#ppt_x"/>
                                          </p:val>
                                        </p:tav>
                                        <p:tav tm="100000">
                                          <p:val>
                                            <p:strVal val="#ppt_x"/>
                                          </p:val>
                                        </p:tav>
                                      </p:tavLst>
                                    </p:anim>
                                    <p:anim calcmode="lin" valueType="num">
                                      <p:cBhvr>
                                        <p:cTn id="62" dur="1000" fill="hold"/>
                                        <p:tgtEl>
                                          <p:spTgt spid="6154"/>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6155"/>
                                        </p:tgtEl>
                                        <p:attrNameLst>
                                          <p:attrName>style.visibility</p:attrName>
                                        </p:attrNameLst>
                                      </p:cBhvr>
                                      <p:to>
                                        <p:strVal val="visible"/>
                                      </p:to>
                                    </p:set>
                                    <p:animEffect transition="in" filter="fade">
                                      <p:cBhvr>
                                        <p:cTn id="65" dur="1000"/>
                                        <p:tgtEl>
                                          <p:spTgt spid="6155"/>
                                        </p:tgtEl>
                                      </p:cBhvr>
                                    </p:animEffect>
                                    <p:anim calcmode="lin" valueType="num">
                                      <p:cBhvr>
                                        <p:cTn id="66" dur="1000" fill="hold"/>
                                        <p:tgtEl>
                                          <p:spTgt spid="6155"/>
                                        </p:tgtEl>
                                        <p:attrNameLst>
                                          <p:attrName>ppt_x</p:attrName>
                                        </p:attrNameLst>
                                      </p:cBhvr>
                                      <p:tavLst>
                                        <p:tav tm="0">
                                          <p:val>
                                            <p:strVal val="#ppt_x"/>
                                          </p:val>
                                        </p:tav>
                                        <p:tav tm="100000">
                                          <p:val>
                                            <p:strVal val="#ppt_x"/>
                                          </p:val>
                                        </p:tav>
                                      </p:tavLst>
                                    </p:anim>
                                    <p:anim calcmode="lin" valueType="num">
                                      <p:cBhvr>
                                        <p:cTn id="67" dur="1000" fill="hold"/>
                                        <p:tgtEl>
                                          <p:spTgt spid="6155"/>
                                        </p:tgtEl>
                                        <p:attrNameLst>
                                          <p:attrName>ppt_y</p:attrName>
                                        </p:attrNameLst>
                                      </p:cBhvr>
                                      <p:tavLst>
                                        <p:tav tm="0">
                                          <p:val>
                                            <p:strVal val="#ppt_y-.1"/>
                                          </p:val>
                                        </p:tav>
                                        <p:tav tm="100000">
                                          <p:val>
                                            <p:strVal val="#ppt_y"/>
                                          </p:val>
                                        </p:tav>
                                      </p:tavLst>
                                    </p:anim>
                                  </p:childTnLst>
                                </p:cTn>
                              </p:par>
                              <p:par>
                                <p:cTn id="68" presetID="22" presetClass="entr" presetSubtype="8" fill="hold" nodeType="withEffect">
                                  <p:stCondLst>
                                    <p:cond delay="0"/>
                                  </p:stCondLst>
                                  <p:childTnLst>
                                    <p:set>
                                      <p:cBhvr>
                                        <p:cTn id="69" dur="1" fill="hold">
                                          <p:stCondLst>
                                            <p:cond delay="0"/>
                                          </p:stCondLst>
                                        </p:cTn>
                                        <p:tgtEl>
                                          <p:spTgt spid="6147">
                                            <p:txEl>
                                              <p:charRg st="68" end="98"/>
                                            </p:txEl>
                                          </p:spTgt>
                                        </p:tgtEl>
                                        <p:attrNameLst>
                                          <p:attrName>style.visibility</p:attrName>
                                        </p:attrNameLst>
                                      </p:cBhvr>
                                      <p:to>
                                        <p:strVal val="visible"/>
                                      </p:to>
                                    </p:set>
                                    <p:animEffect transition="in" filter="wipe(left)">
                                      <p:cBhvr>
                                        <p:cTn id="70" dur="1000"/>
                                        <p:tgtEl>
                                          <p:spTgt spid="6147">
                                            <p:txEl>
                                              <p:charRg st="68" end="98"/>
                                            </p:txEl>
                                          </p:spTgt>
                                        </p:tgtEl>
                                      </p:cBhvr>
                                    </p:animEffect>
                                  </p:childTnLst>
                                </p:cTn>
                              </p:par>
                            </p:childTnLst>
                          </p:cTn>
                        </p:par>
                        <p:par>
                          <p:cTn id="71" fill="hold">
                            <p:stCondLst>
                              <p:cond delay="1000"/>
                            </p:stCondLst>
                            <p:childTnLst>
                              <p:par>
                                <p:cTn id="72" presetID="22" presetClass="entr" presetSubtype="8" fill="hold" nodeType="afterEffect">
                                  <p:stCondLst>
                                    <p:cond delay="0"/>
                                  </p:stCondLst>
                                  <p:childTnLst>
                                    <p:set>
                                      <p:cBhvr>
                                        <p:cTn id="73" dur="1" fill="hold">
                                          <p:stCondLst>
                                            <p:cond delay="0"/>
                                          </p:stCondLst>
                                        </p:cTn>
                                        <p:tgtEl>
                                          <p:spTgt spid="6147">
                                            <p:txEl>
                                              <p:charRg st="98" end="105"/>
                                            </p:txEl>
                                          </p:spTgt>
                                        </p:tgtEl>
                                        <p:attrNameLst>
                                          <p:attrName>style.visibility</p:attrName>
                                        </p:attrNameLst>
                                      </p:cBhvr>
                                      <p:to>
                                        <p:strVal val="visible"/>
                                      </p:to>
                                    </p:set>
                                    <p:animEffect transition="in" filter="wipe(left)">
                                      <p:cBhvr>
                                        <p:cTn id="74" dur="500"/>
                                        <p:tgtEl>
                                          <p:spTgt spid="6147">
                                            <p:txEl>
                                              <p:charRg st="98" end="105"/>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1000"/>
                                        <p:tgtEl>
                                          <p:spTgt spid="6155"/>
                                        </p:tgtEl>
                                      </p:cBhvr>
                                    </p:animEffect>
                                    <p:set>
                                      <p:cBhvr>
                                        <p:cTn id="79" dur="1" fill="hold">
                                          <p:stCondLst>
                                            <p:cond delay="999"/>
                                          </p:stCondLst>
                                        </p:cTn>
                                        <p:tgtEl>
                                          <p:spTgt spid="6155"/>
                                        </p:tgtEl>
                                        <p:attrNameLst>
                                          <p:attrName>style.visibility</p:attrName>
                                        </p:attrNameLst>
                                      </p:cBhvr>
                                      <p:to>
                                        <p:strVal val="hidden"/>
                                      </p:to>
                                    </p:set>
                                  </p:childTnLst>
                                </p:cTn>
                              </p:par>
                            </p:childTnLst>
                          </p:cTn>
                        </p:par>
                        <p:par>
                          <p:cTn id="80" fill="hold">
                            <p:stCondLst>
                              <p:cond delay="1000"/>
                            </p:stCondLst>
                            <p:childTnLst>
                              <p:par>
                                <p:cTn id="81" presetID="1" presetClass="emph" presetSubtype="2" fill="hold" nodeType="afterEffect">
                                  <p:stCondLst>
                                    <p:cond delay="0"/>
                                  </p:stCondLst>
                                  <p:childTnLst>
                                    <p:animClr clrSpc="rgb" dir="cw">
                                      <p:cBhvr>
                                        <p:cTn id="82" dur="1000" fill="hold"/>
                                        <p:tgtEl>
                                          <p:spTgt spid="6154"/>
                                        </p:tgtEl>
                                        <p:attrNameLst>
                                          <p:attrName>fillcolor</p:attrName>
                                        </p:attrNameLst>
                                      </p:cBhvr>
                                      <p:to>
                                        <a:srgbClr val="FF3300"/>
                                      </p:to>
                                    </p:animClr>
                                    <p:set>
                                      <p:cBhvr>
                                        <p:cTn id="83" dur="1000" fill="hold"/>
                                        <p:tgtEl>
                                          <p:spTgt spid="6154"/>
                                        </p:tgtEl>
                                        <p:attrNameLst>
                                          <p:attrName>fill.type</p:attrName>
                                        </p:attrNameLst>
                                      </p:cBhvr>
                                      <p:to>
                                        <p:strVal val="solid"/>
                                      </p:to>
                                    </p:set>
                                    <p:set>
                                      <p:cBhvr>
                                        <p:cTn id="84" dur="1000" fill="hold"/>
                                        <p:tgtEl>
                                          <p:spTgt spid="6154"/>
                                        </p:tgtEl>
                                        <p:attrNameLst>
                                          <p:attrName>fill.on</p:attrName>
                                        </p:attrNameLst>
                                      </p:cBhvr>
                                      <p:to>
                                        <p:strVal val="true"/>
                                      </p:to>
                                    </p:set>
                                  </p:childTnLst>
                                </p:cTn>
                              </p:par>
                              <p:par>
                                <p:cTn id="85" presetID="22" presetClass="entr" presetSubtype="8" fill="hold" grpId="0" nodeType="withEffect">
                                  <p:stCondLst>
                                    <p:cond delay="0"/>
                                  </p:stCondLst>
                                  <p:childTnLst>
                                    <p:set>
                                      <p:cBhvr>
                                        <p:cTn id="86" dur="1" fill="hold">
                                          <p:stCondLst>
                                            <p:cond delay="0"/>
                                          </p:stCondLst>
                                        </p:cTn>
                                        <p:tgtEl>
                                          <p:spTgt spid="6156"/>
                                        </p:tgtEl>
                                        <p:attrNameLst>
                                          <p:attrName>style.visibility</p:attrName>
                                        </p:attrNameLst>
                                      </p:cBhvr>
                                      <p:to>
                                        <p:strVal val="visible"/>
                                      </p:to>
                                    </p:set>
                                    <p:animEffect transition="in" filter="wipe(left)">
                                      <p:cBhvr>
                                        <p:cTn id="87" dur="10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6149" grpId="0" animBg="1"/>
      <p:bldP spid="6149" grpId="1" animBg="1"/>
      <p:bldP spid="6150" grpId="0" animBg="1"/>
      <p:bldP spid="6150" grpId="1" animBg="1"/>
      <p:bldP spid="6151" grpId="0" animBg="1"/>
      <p:bldP spid="6152" grpId="0" animBg="1"/>
      <p:bldP spid="6153" grpId="0" animBg="1"/>
      <p:bldP spid="6154" grpId="0" animBg="1"/>
      <p:bldP spid="6155" grpId="0" animBg="1"/>
      <p:bldP spid="6155" grpId="1" animBg="1"/>
      <p:bldP spid="6156" grpId="0" animBg="1"/>
      <p:bldP spid="6157" grpId="0" animBg="1"/>
      <p:bldP spid="6158" grpId="0" animBg="1"/>
      <p:bldP spid="615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721475" y="1081088"/>
            <a:ext cx="4397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latin typeface="Times New Roman" panose="02020603050405020304" pitchFamily="18" charset="0"/>
              </a:rPr>
              <a:t>A</a:t>
            </a:r>
          </a:p>
        </p:txBody>
      </p:sp>
      <p:sp>
        <p:nvSpPr>
          <p:cNvPr id="7171" name="Rectangle 3"/>
          <p:cNvSpPr>
            <a:spLocks noChangeArrowheads="1"/>
          </p:cNvSpPr>
          <p:nvPr/>
        </p:nvSpPr>
        <p:spPr bwMode="auto">
          <a:xfrm>
            <a:off x="8093075" y="319088"/>
            <a:ext cx="441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latin typeface="Times New Roman" panose="02020603050405020304" pitchFamily="18" charset="0"/>
              </a:rPr>
              <a:t>B</a:t>
            </a:r>
          </a:p>
        </p:txBody>
      </p:sp>
      <p:grpSp>
        <p:nvGrpSpPr>
          <p:cNvPr id="2" name="Group 4"/>
          <p:cNvGrpSpPr/>
          <p:nvPr/>
        </p:nvGrpSpPr>
        <p:grpSpPr bwMode="auto">
          <a:xfrm>
            <a:off x="971550" y="2992438"/>
            <a:ext cx="2971800" cy="76200"/>
            <a:chOff x="0" y="0"/>
            <a:chExt cx="1872" cy="48"/>
          </a:xfrm>
        </p:grpSpPr>
        <p:sp>
          <p:nvSpPr>
            <p:cNvPr id="19460" name="Line 5"/>
            <p:cNvSpPr>
              <a:spLocks noChangeShapeType="1"/>
            </p:cNvSpPr>
            <p:nvPr/>
          </p:nvSpPr>
          <p:spPr bwMode="auto">
            <a:xfrm>
              <a:off x="48" y="48"/>
              <a:ext cx="1824"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61" name="Oval 6"/>
            <p:cNvSpPr>
              <a:spLocks noChangeArrowheads="1"/>
            </p:cNvSpPr>
            <p:nvPr/>
          </p:nvSpPr>
          <p:spPr bwMode="auto">
            <a:xfrm>
              <a:off x="0" y="0"/>
              <a:ext cx="48" cy="48"/>
            </a:xfrm>
            <a:prstGeom prst="ellipse">
              <a:avLst/>
            </a:prstGeom>
            <a:solidFill>
              <a:srgbClr val="FF0000"/>
            </a:solidFill>
            <a:ln w="9525">
              <a:solidFill>
                <a:srgbClr val="FF0000"/>
              </a:solidFill>
              <a:round/>
            </a:ln>
          </p:spPr>
          <p:txBody>
            <a:bodyPr wrap="none" anchor="ctr"/>
            <a:lstStyle/>
            <a:p>
              <a:endParaRPr lang="zh-CN" altLang="en-US"/>
            </a:p>
          </p:txBody>
        </p:sp>
        <p:sp>
          <p:nvSpPr>
            <p:cNvPr id="19462" name="Oval 7"/>
            <p:cNvSpPr>
              <a:spLocks noChangeArrowheads="1"/>
            </p:cNvSpPr>
            <p:nvPr/>
          </p:nvSpPr>
          <p:spPr bwMode="auto">
            <a:xfrm>
              <a:off x="1824" y="0"/>
              <a:ext cx="48" cy="48"/>
            </a:xfrm>
            <a:prstGeom prst="ellipse">
              <a:avLst/>
            </a:prstGeom>
            <a:solidFill>
              <a:srgbClr val="FF0000"/>
            </a:solidFill>
            <a:ln w="9525">
              <a:solidFill>
                <a:srgbClr val="FF0000"/>
              </a:solidFill>
              <a:round/>
            </a:ln>
          </p:spPr>
          <p:txBody>
            <a:bodyPr wrap="none" anchor="ctr"/>
            <a:lstStyle/>
            <a:p>
              <a:endParaRPr lang="zh-CN" altLang="en-US"/>
            </a:p>
          </p:txBody>
        </p:sp>
      </p:grpSp>
      <p:sp>
        <p:nvSpPr>
          <p:cNvPr id="19463" name="Rectangle 8"/>
          <p:cNvSpPr>
            <a:spLocks noChangeArrowheads="1"/>
          </p:cNvSpPr>
          <p:nvPr/>
        </p:nvSpPr>
        <p:spPr bwMode="auto">
          <a:xfrm>
            <a:off x="396875" y="220663"/>
            <a:ext cx="19700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800" b="1" dirty="0">
                <a:solidFill>
                  <a:schemeClr val="accent2"/>
                </a:solidFill>
                <a:ea typeface="黑体" panose="02010609060101010101" pitchFamily="49" charset="-122"/>
              </a:rPr>
              <a:t>表示方法：</a:t>
            </a:r>
          </a:p>
        </p:txBody>
      </p:sp>
      <p:sp>
        <p:nvSpPr>
          <p:cNvPr id="7177" name="Oval 9"/>
          <p:cNvSpPr>
            <a:spLocks noChangeArrowheads="1"/>
          </p:cNvSpPr>
          <p:nvPr/>
        </p:nvSpPr>
        <p:spPr bwMode="auto">
          <a:xfrm>
            <a:off x="6858000" y="1081088"/>
            <a:ext cx="76200" cy="76200"/>
          </a:xfrm>
          <a:prstGeom prst="ellipse">
            <a:avLst/>
          </a:prstGeom>
          <a:solidFill>
            <a:srgbClr val="FF0000"/>
          </a:solidFill>
          <a:ln w="9525">
            <a:solidFill>
              <a:srgbClr val="FF0000"/>
            </a:solidFill>
            <a:round/>
          </a:ln>
        </p:spPr>
        <p:txBody>
          <a:bodyPr wrap="none" anchor="ctr"/>
          <a:lstStyle/>
          <a:p>
            <a:endParaRPr lang="zh-CN" altLang="en-US"/>
          </a:p>
        </p:txBody>
      </p:sp>
      <p:sp>
        <p:nvSpPr>
          <p:cNvPr id="7178" name="Oval 10"/>
          <p:cNvSpPr>
            <a:spLocks noChangeArrowheads="1"/>
          </p:cNvSpPr>
          <p:nvPr/>
        </p:nvSpPr>
        <p:spPr bwMode="auto">
          <a:xfrm>
            <a:off x="8229600" y="319088"/>
            <a:ext cx="76200" cy="76200"/>
          </a:xfrm>
          <a:prstGeom prst="ellipse">
            <a:avLst/>
          </a:prstGeom>
          <a:solidFill>
            <a:srgbClr val="FF0000"/>
          </a:solidFill>
          <a:ln w="9525">
            <a:solidFill>
              <a:srgbClr val="FF0000"/>
            </a:solidFill>
            <a:round/>
          </a:ln>
        </p:spPr>
        <p:txBody>
          <a:bodyPr wrap="none" anchor="ctr"/>
          <a:lstStyle/>
          <a:p>
            <a:endParaRPr lang="zh-CN" altLang="en-US"/>
          </a:p>
        </p:txBody>
      </p:sp>
      <p:grpSp>
        <p:nvGrpSpPr>
          <p:cNvPr id="3" name="Group 11"/>
          <p:cNvGrpSpPr/>
          <p:nvPr/>
        </p:nvGrpSpPr>
        <p:grpSpPr bwMode="auto">
          <a:xfrm>
            <a:off x="900113" y="5949950"/>
            <a:ext cx="3214687" cy="76200"/>
            <a:chOff x="0" y="0"/>
            <a:chExt cx="2016" cy="48"/>
          </a:xfrm>
        </p:grpSpPr>
        <p:sp>
          <p:nvSpPr>
            <p:cNvPr id="19467" name="Line 12"/>
            <p:cNvSpPr>
              <a:spLocks noChangeShapeType="1"/>
            </p:cNvSpPr>
            <p:nvPr/>
          </p:nvSpPr>
          <p:spPr bwMode="auto">
            <a:xfrm>
              <a:off x="0" y="48"/>
              <a:ext cx="2016"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68" name="Oval 13"/>
            <p:cNvSpPr>
              <a:spLocks noChangeArrowheads="1"/>
            </p:cNvSpPr>
            <p:nvPr/>
          </p:nvSpPr>
          <p:spPr bwMode="auto">
            <a:xfrm>
              <a:off x="278" y="0"/>
              <a:ext cx="48" cy="48"/>
            </a:xfrm>
            <a:prstGeom prst="ellipse">
              <a:avLst/>
            </a:prstGeom>
            <a:solidFill>
              <a:srgbClr val="FF0000"/>
            </a:solidFill>
            <a:ln w="9525">
              <a:solidFill>
                <a:srgbClr val="FF0000"/>
              </a:solidFill>
              <a:round/>
            </a:ln>
          </p:spPr>
          <p:txBody>
            <a:bodyPr wrap="none" anchor="ctr"/>
            <a:lstStyle/>
            <a:p>
              <a:endParaRPr lang="zh-CN" altLang="en-US"/>
            </a:p>
          </p:txBody>
        </p:sp>
        <p:sp>
          <p:nvSpPr>
            <p:cNvPr id="19469" name="Oval 14"/>
            <p:cNvSpPr>
              <a:spLocks noChangeArrowheads="1"/>
            </p:cNvSpPr>
            <p:nvPr/>
          </p:nvSpPr>
          <p:spPr bwMode="auto">
            <a:xfrm>
              <a:off x="1238" y="0"/>
              <a:ext cx="48" cy="48"/>
            </a:xfrm>
            <a:prstGeom prst="ellipse">
              <a:avLst/>
            </a:prstGeom>
            <a:solidFill>
              <a:srgbClr val="FF0000"/>
            </a:solidFill>
            <a:ln w="9525">
              <a:solidFill>
                <a:srgbClr val="FF0000"/>
              </a:solidFill>
              <a:round/>
            </a:ln>
          </p:spPr>
          <p:txBody>
            <a:bodyPr wrap="none" anchor="ctr"/>
            <a:lstStyle/>
            <a:p>
              <a:endParaRPr lang="zh-CN" altLang="en-US"/>
            </a:p>
          </p:txBody>
        </p:sp>
      </p:grpSp>
      <p:sp>
        <p:nvSpPr>
          <p:cNvPr id="7183" name="Rectangle 15"/>
          <p:cNvSpPr>
            <a:spLocks noChangeArrowheads="1"/>
          </p:cNvSpPr>
          <p:nvPr/>
        </p:nvSpPr>
        <p:spPr bwMode="auto">
          <a:xfrm>
            <a:off x="87313" y="838200"/>
            <a:ext cx="48275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800" b="1" dirty="0">
                <a:solidFill>
                  <a:srgbClr val="FF3300"/>
                </a:solidFill>
                <a:ea typeface="黑体" panose="02010609060101010101" pitchFamily="49" charset="-122"/>
              </a:rPr>
              <a:t>点</a:t>
            </a:r>
            <a:r>
              <a:rPr lang="zh-CN" altLang="en-US" sz="2800" b="1" dirty="0"/>
              <a:t>可以用一个大写字母表示。</a:t>
            </a:r>
          </a:p>
        </p:txBody>
      </p:sp>
      <p:sp>
        <p:nvSpPr>
          <p:cNvPr id="7184" name="Rectangle 16"/>
          <p:cNvSpPr>
            <a:spLocks noChangeArrowheads="1"/>
          </p:cNvSpPr>
          <p:nvPr/>
        </p:nvSpPr>
        <p:spPr bwMode="auto">
          <a:xfrm>
            <a:off x="87313" y="1676400"/>
            <a:ext cx="76850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800" b="1" dirty="0"/>
              <a:t>线段、射线、直线都可以用两个大写字母表示。</a:t>
            </a:r>
          </a:p>
        </p:txBody>
      </p:sp>
      <p:grpSp>
        <p:nvGrpSpPr>
          <p:cNvPr id="4" name="Group 17"/>
          <p:cNvGrpSpPr/>
          <p:nvPr/>
        </p:nvGrpSpPr>
        <p:grpSpPr bwMode="auto">
          <a:xfrm>
            <a:off x="974725" y="4584700"/>
            <a:ext cx="2911475" cy="76200"/>
            <a:chOff x="0" y="0"/>
            <a:chExt cx="1834" cy="48"/>
          </a:xfrm>
        </p:grpSpPr>
        <p:sp>
          <p:nvSpPr>
            <p:cNvPr id="19473" name="Line 18"/>
            <p:cNvSpPr>
              <a:spLocks noChangeShapeType="1"/>
            </p:cNvSpPr>
            <p:nvPr/>
          </p:nvSpPr>
          <p:spPr bwMode="auto">
            <a:xfrm>
              <a:off x="10" y="48"/>
              <a:ext cx="1824"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9474" name="Oval 19"/>
            <p:cNvSpPr>
              <a:spLocks noChangeArrowheads="1"/>
            </p:cNvSpPr>
            <p:nvPr/>
          </p:nvSpPr>
          <p:spPr bwMode="auto">
            <a:xfrm>
              <a:off x="0" y="0"/>
              <a:ext cx="48" cy="48"/>
            </a:xfrm>
            <a:prstGeom prst="ellipse">
              <a:avLst/>
            </a:prstGeom>
            <a:solidFill>
              <a:srgbClr val="FF0000"/>
            </a:solidFill>
            <a:ln w="9525">
              <a:solidFill>
                <a:srgbClr val="FF0000"/>
              </a:solidFill>
              <a:round/>
            </a:ln>
          </p:spPr>
          <p:txBody>
            <a:bodyPr wrap="none" anchor="ctr"/>
            <a:lstStyle/>
            <a:p>
              <a:endParaRPr lang="zh-CN" altLang="en-US"/>
            </a:p>
          </p:txBody>
        </p:sp>
        <p:sp>
          <p:nvSpPr>
            <p:cNvPr id="19475" name="Oval 20"/>
            <p:cNvSpPr>
              <a:spLocks noChangeArrowheads="1"/>
            </p:cNvSpPr>
            <p:nvPr/>
          </p:nvSpPr>
          <p:spPr bwMode="auto">
            <a:xfrm>
              <a:off x="1152" y="0"/>
              <a:ext cx="48" cy="48"/>
            </a:xfrm>
            <a:prstGeom prst="ellipse">
              <a:avLst/>
            </a:prstGeom>
            <a:solidFill>
              <a:srgbClr val="FF0000"/>
            </a:solidFill>
            <a:ln w="9525">
              <a:solidFill>
                <a:srgbClr val="FF0000"/>
              </a:solidFill>
              <a:round/>
            </a:ln>
          </p:spPr>
          <p:txBody>
            <a:bodyPr wrap="none" anchor="ctr"/>
            <a:lstStyle/>
            <a:p>
              <a:endParaRPr lang="zh-CN" altLang="en-US"/>
            </a:p>
          </p:txBody>
        </p:sp>
      </p:grpSp>
      <p:grpSp>
        <p:nvGrpSpPr>
          <p:cNvPr id="5" name="Group 21"/>
          <p:cNvGrpSpPr/>
          <p:nvPr/>
        </p:nvGrpSpPr>
        <p:grpSpPr bwMode="auto">
          <a:xfrm>
            <a:off x="827088" y="2997200"/>
            <a:ext cx="3255962" cy="3490913"/>
            <a:chOff x="0" y="0"/>
            <a:chExt cx="2051" cy="2199"/>
          </a:xfrm>
        </p:grpSpPr>
        <p:sp>
          <p:nvSpPr>
            <p:cNvPr id="19477" name="Rectangle 22"/>
            <p:cNvSpPr>
              <a:spLocks noChangeArrowheads="1"/>
            </p:cNvSpPr>
            <p:nvPr/>
          </p:nvSpPr>
          <p:spPr bwMode="auto">
            <a:xfrm>
              <a:off x="240" y="1872"/>
              <a:ext cx="2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latin typeface="Times New Roman" panose="02020603050405020304" pitchFamily="18" charset="0"/>
                </a:rPr>
                <a:t>A</a:t>
              </a:r>
            </a:p>
          </p:txBody>
        </p:sp>
        <p:sp>
          <p:nvSpPr>
            <p:cNvPr id="19478" name="Rectangle 23"/>
            <p:cNvSpPr>
              <a:spLocks noChangeArrowheads="1"/>
            </p:cNvSpPr>
            <p:nvPr/>
          </p:nvSpPr>
          <p:spPr bwMode="auto">
            <a:xfrm>
              <a:off x="1200" y="1872"/>
              <a:ext cx="2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latin typeface="Times New Roman" panose="02020603050405020304" pitchFamily="18" charset="0"/>
                </a:rPr>
                <a:t>B</a:t>
              </a:r>
            </a:p>
          </p:txBody>
        </p:sp>
        <p:sp>
          <p:nvSpPr>
            <p:cNvPr id="19479" name="Rectangle 24"/>
            <p:cNvSpPr>
              <a:spLocks noChangeArrowheads="1"/>
            </p:cNvSpPr>
            <p:nvPr/>
          </p:nvSpPr>
          <p:spPr bwMode="auto">
            <a:xfrm>
              <a:off x="0" y="629"/>
              <a:ext cx="2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latin typeface="Times New Roman" panose="02020603050405020304" pitchFamily="18" charset="0"/>
                </a:rPr>
                <a:t>A</a:t>
              </a:r>
            </a:p>
          </p:txBody>
        </p:sp>
        <p:sp>
          <p:nvSpPr>
            <p:cNvPr id="19480" name="Rectangle 25"/>
            <p:cNvSpPr>
              <a:spLocks noChangeArrowheads="1"/>
            </p:cNvSpPr>
            <p:nvPr/>
          </p:nvSpPr>
          <p:spPr bwMode="auto">
            <a:xfrm>
              <a:off x="0" y="0"/>
              <a:ext cx="2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latin typeface="Times New Roman" panose="02020603050405020304" pitchFamily="18" charset="0"/>
                </a:rPr>
                <a:t>A</a:t>
              </a:r>
            </a:p>
          </p:txBody>
        </p:sp>
        <p:sp>
          <p:nvSpPr>
            <p:cNvPr id="19481" name="Rectangle 26"/>
            <p:cNvSpPr>
              <a:spLocks noChangeArrowheads="1"/>
            </p:cNvSpPr>
            <p:nvPr/>
          </p:nvSpPr>
          <p:spPr bwMode="auto">
            <a:xfrm>
              <a:off x="1786" y="0"/>
              <a:ext cx="26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latin typeface="Times New Roman" panose="02020603050405020304" pitchFamily="18" charset="0"/>
                </a:rPr>
                <a:t>B</a:t>
              </a:r>
            </a:p>
          </p:txBody>
        </p:sp>
        <p:sp>
          <p:nvSpPr>
            <p:cNvPr id="19482" name="Rectangle 27"/>
            <p:cNvSpPr>
              <a:spLocks noChangeArrowheads="1"/>
            </p:cNvSpPr>
            <p:nvPr/>
          </p:nvSpPr>
          <p:spPr bwMode="auto">
            <a:xfrm>
              <a:off x="1130" y="629"/>
              <a:ext cx="27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latin typeface="Times New Roman" panose="02020603050405020304" pitchFamily="18" charset="0"/>
                </a:rPr>
                <a:t>B</a:t>
              </a:r>
            </a:p>
          </p:txBody>
        </p:sp>
      </p:grpSp>
      <p:sp>
        <p:nvSpPr>
          <p:cNvPr id="7196" name="Rectangle 28"/>
          <p:cNvSpPr>
            <a:spLocks noChangeArrowheads="1"/>
          </p:cNvSpPr>
          <p:nvPr/>
        </p:nvSpPr>
        <p:spPr bwMode="auto">
          <a:xfrm>
            <a:off x="4191000" y="2209800"/>
            <a:ext cx="1533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800" b="1" dirty="0">
                <a:solidFill>
                  <a:srgbClr val="0070C0"/>
                </a:solidFill>
              </a:rPr>
              <a:t>记作：</a:t>
            </a:r>
          </a:p>
        </p:txBody>
      </p:sp>
      <p:sp>
        <p:nvSpPr>
          <p:cNvPr id="7197" name="Rectangle 29"/>
          <p:cNvSpPr>
            <a:spLocks noChangeArrowheads="1"/>
          </p:cNvSpPr>
          <p:nvPr/>
        </p:nvSpPr>
        <p:spPr bwMode="auto">
          <a:xfrm>
            <a:off x="4878388" y="2908300"/>
            <a:ext cx="3563937" cy="528638"/>
          </a:xfrm>
          <a:prstGeom prst="rect">
            <a:avLst/>
          </a:prstGeom>
          <a:solidFill>
            <a:srgbClr val="00CCFF">
              <a:alpha val="34117"/>
            </a:srgbClr>
          </a:solidFill>
          <a:ln w="9525">
            <a:solidFill>
              <a:srgbClr val="FFCC00"/>
            </a:solidFill>
            <a:miter lim="800000"/>
          </a:ln>
        </p:spPr>
        <p:txBody>
          <a:bodyPr>
            <a:spAutoFit/>
          </a:bodyPr>
          <a:lstStyle/>
          <a:p>
            <a:pPr eaLnBrk="0" hangingPunct="0"/>
            <a:r>
              <a:rPr lang="zh-CN" altLang="en-US" sz="2800" b="1" dirty="0"/>
              <a:t>  线段</a:t>
            </a:r>
            <a:r>
              <a:rPr lang="en-US" altLang="zh-CN" sz="2800" b="1" dirty="0"/>
              <a:t>AB</a:t>
            </a:r>
            <a:r>
              <a:rPr lang="zh-CN" altLang="en-US" sz="2800" b="1" dirty="0"/>
              <a:t>或线段</a:t>
            </a:r>
            <a:r>
              <a:rPr lang="en-US" altLang="zh-CN" sz="2800" b="1" dirty="0"/>
              <a:t>BA</a:t>
            </a:r>
          </a:p>
        </p:txBody>
      </p:sp>
      <p:sp>
        <p:nvSpPr>
          <p:cNvPr id="7198" name="Rectangle 30"/>
          <p:cNvSpPr>
            <a:spLocks noChangeArrowheads="1"/>
          </p:cNvSpPr>
          <p:nvPr/>
        </p:nvSpPr>
        <p:spPr bwMode="auto">
          <a:xfrm>
            <a:off x="4787900" y="4149725"/>
            <a:ext cx="3600450" cy="955675"/>
          </a:xfrm>
          <a:prstGeom prst="rect">
            <a:avLst/>
          </a:prstGeom>
          <a:solidFill>
            <a:srgbClr val="00CCFF">
              <a:alpha val="34117"/>
            </a:srgbClr>
          </a:solidFill>
          <a:ln w="9525">
            <a:solidFill>
              <a:srgbClr val="FFCC00"/>
            </a:solidFill>
            <a:miter lim="800000"/>
          </a:ln>
        </p:spPr>
        <p:txBody>
          <a:bodyPr>
            <a:spAutoFit/>
          </a:bodyPr>
          <a:lstStyle/>
          <a:p>
            <a:pPr eaLnBrk="0" hangingPunct="0"/>
            <a:r>
              <a:rPr lang="zh-CN" altLang="en-US" sz="2800" b="1" dirty="0"/>
              <a:t>  射线</a:t>
            </a:r>
            <a:r>
              <a:rPr lang="en-US" altLang="zh-CN" sz="2800" b="1" dirty="0"/>
              <a:t>AB</a:t>
            </a:r>
          </a:p>
          <a:p>
            <a:pPr eaLnBrk="0" hangingPunct="0"/>
            <a:r>
              <a:rPr lang="zh-CN" altLang="en-US" sz="2800" b="1" dirty="0">
                <a:solidFill>
                  <a:srgbClr val="FF3300"/>
                </a:solidFill>
              </a:rPr>
              <a:t>（端点字母</a:t>
            </a:r>
            <a:r>
              <a:rPr lang="en-US" altLang="zh-CN" sz="2800" b="1" dirty="0">
                <a:solidFill>
                  <a:srgbClr val="FF3300"/>
                </a:solidFill>
              </a:rPr>
              <a:t>A</a:t>
            </a:r>
            <a:r>
              <a:rPr lang="zh-CN" altLang="en-US" sz="2800" b="1" dirty="0">
                <a:solidFill>
                  <a:srgbClr val="FF3300"/>
                </a:solidFill>
              </a:rPr>
              <a:t>在前）</a:t>
            </a:r>
          </a:p>
        </p:txBody>
      </p:sp>
      <p:sp>
        <p:nvSpPr>
          <p:cNvPr id="7199" name="Rectangle 31"/>
          <p:cNvSpPr>
            <a:spLocks noChangeArrowheads="1"/>
          </p:cNvSpPr>
          <p:nvPr/>
        </p:nvSpPr>
        <p:spPr bwMode="auto">
          <a:xfrm>
            <a:off x="4859338" y="5715000"/>
            <a:ext cx="3600450" cy="517525"/>
          </a:xfrm>
          <a:prstGeom prst="rect">
            <a:avLst/>
          </a:prstGeom>
          <a:solidFill>
            <a:srgbClr val="00CCFF">
              <a:alpha val="34117"/>
            </a:srgbClr>
          </a:solidFill>
          <a:ln w="9525">
            <a:solidFill>
              <a:srgbClr val="FFCC00"/>
            </a:solidFill>
            <a:miter lim="800000"/>
          </a:ln>
        </p:spPr>
        <p:txBody>
          <a:bodyPr>
            <a:spAutoFit/>
          </a:bodyPr>
          <a:lstStyle/>
          <a:p>
            <a:pPr eaLnBrk="0" hangingPunct="0"/>
            <a:r>
              <a:rPr lang="zh-CN" altLang="en-US" sz="2800" b="1" dirty="0"/>
              <a:t> 直线</a:t>
            </a:r>
            <a:r>
              <a:rPr lang="en-US" altLang="zh-CN" sz="2800" b="1" dirty="0"/>
              <a:t>AB</a:t>
            </a:r>
            <a:r>
              <a:rPr lang="zh-CN" altLang="en-US" sz="2800" b="1" dirty="0"/>
              <a:t>或直线</a:t>
            </a:r>
            <a:r>
              <a:rPr lang="en-US" altLang="zh-CN" sz="2800" b="1" dirty="0"/>
              <a:t>BA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177"/>
                                        </p:tgtEl>
                                        <p:attrNameLst>
                                          <p:attrName>style.visibility</p:attrName>
                                        </p:attrNameLst>
                                      </p:cBhvr>
                                      <p:to>
                                        <p:strVal val="visible"/>
                                      </p:to>
                                    </p:set>
                                    <p:animEffect transition="in" filter="fade">
                                      <p:cBhvr>
                                        <p:cTn id="7" dur="1000"/>
                                        <p:tgtEl>
                                          <p:spTgt spid="7177"/>
                                        </p:tgtEl>
                                      </p:cBhvr>
                                    </p:animEffect>
                                    <p:anim calcmode="lin" valueType="num">
                                      <p:cBhvr>
                                        <p:cTn id="8" dur="1000" fill="hold"/>
                                        <p:tgtEl>
                                          <p:spTgt spid="7177"/>
                                        </p:tgtEl>
                                        <p:attrNameLst>
                                          <p:attrName>ppt_x</p:attrName>
                                        </p:attrNameLst>
                                      </p:cBhvr>
                                      <p:tavLst>
                                        <p:tav tm="0">
                                          <p:val>
                                            <p:strVal val="#ppt_x"/>
                                          </p:val>
                                        </p:tav>
                                        <p:tav tm="100000">
                                          <p:val>
                                            <p:strVal val="#ppt_x"/>
                                          </p:val>
                                        </p:tav>
                                      </p:tavLst>
                                    </p:anim>
                                    <p:anim calcmode="lin" valueType="num">
                                      <p:cBhvr>
                                        <p:cTn id="9" dur="1000" fill="hold"/>
                                        <p:tgtEl>
                                          <p:spTgt spid="717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178"/>
                                        </p:tgtEl>
                                        <p:attrNameLst>
                                          <p:attrName>style.visibility</p:attrName>
                                        </p:attrNameLst>
                                      </p:cBhvr>
                                      <p:to>
                                        <p:strVal val="visible"/>
                                      </p:to>
                                    </p:set>
                                    <p:animEffect transition="in" filter="fade">
                                      <p:cBhvr>
                                        <p:cTn id="12" dur="1000"/>
                                        <p:tgtEl>
                                          <p:spTgt spid="7178"/>
                                        </p:tgtEl>
                                      </p:cBhvr>
                                    </p:animEffect>
                                    <p:anim calcmode="lin" valueType="num">
                                      <p:cBhvr>
                                        <p:cTn id="13" dur="1000" fill="hold"/>
                                        <p:tgtEl>
                                          <p:spTgt spid="7178"/>
                                        </p:tgtEl>
                                        <p:attrNameLst>
                                          <p:attrName>ppt_x</p:attrName>
                                        </p:attrNameLst>
                                      </p:cBhvr>
                                      <p:tavLst>
                                        <p:tav tm="0">
                                          <p:val>
                                            <p:strVal val="#ppt_x"/>
                                          </p:val>
                                        </p:tav>
                                        <p:tav tm="100000">
                                          <p:val>
                                            <p:strVal val="#ppt_x"/>
                                          </p:val>
                                        </p:tav>
                                      </p:tavLst>
                                    </p:anim>
                                    <p:anim calcmode="lin" valueType="num">
                                      <p:cBhvr>
                                        <p:cTn id="14" dur="1000" fill="hold"/>
                                        <p:tgtEl>
                                          <p:spTgt spid="717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7183"/>
                                        </p:tgtEl>
                                        <p:attrNameLst>
                                          <p:attrName>style.visibility</p:attrName>
                                        </p:attrNameLst>
                                      </p:cBhvr>
                                      <p:to>
                                        <p:strVal val="visible"/>
                                      </p:to>
                                    </p:set>
                                    <p:anim calcmode="lin" valueType="num">
                                      <p:cBhvr>
                                        <p:cTn id="19" dur="500" fill="hold"/>
                                        <p:tgtEl>
                                          <p:spTgt spid="7183"/>
                                        </p:tgtEl>
                                        <p:attrNameLst>
                                          <p:attrName>ppt_w</p:attrName>
                                        </p:attrNameLst>
                                      </p:cBhvr>
                                      <p:tavLst>
                                        <p:tav tm="0">
                                          <p:val>
                                            <p:fltVal val="0"/>
                                          </p:val>
                                        </p:tav>
                                        <p:tav tm="100000">
                                          <p:val>
                                            <p:strVal val="#ppt_w"/>
                                          </p:val>
                                        </p:tav>
                                      </p:tavLst>
                                    </p:anim>
                                    <p:anim calcmode="lin" valueType="num">
                                      <p:cBhvr>
                                        <p:cTn id="20" dur="500" fill="hold"/>
                                        <p:tgtEl>
                                          <p:spTgt spid="7183"/>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170"/>
                                        </p:tgtEl>
                                        <p:attrNameLst>
                                          <p:attrName>style.visibility</p:attrName>
                                        </p:attrNameLst>
                                      </p:cBhvr>
                                      <p:to>
                                        <p:strVal val="visible"/>
                                      </p:to>
                                    </p:set>
                                    <p:animEffect transition="in" filter="fade">
                                      <p:cBhvr>
                                        <p:cTn id="24" dur="1000"/>
                                        <p:tgtEl>
                                          <p:spTgt spid="717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171"/>
                                        </p:tgtEl>
                                        <p:attrNameLst>
                                          <p:attrName>style.visibility</p:attrName>
                                        </p:attrNameLst>
                                      </p:cBhvr>
                                      <p:to>
                                        <p:strVal val="visible"/>
                                      </p:to>
                                    </p:set>
                                    <p:animEffect transition="in" filter="fade">
                                      <p:cBhvr>
                                        <p:cTn id="27" dur="1000"/>
                                        <p:tgtEl>
                                          <p:spTgt spid="7171"/>
                                        </p:tgtEl>
                                      </p:cBhvr>
                                    </p:animEffect>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1000"/>
                                        <p:tgtEl>
                                          <p:spTgt spid="4"/>
                                        </p:tgtEl>
                                      </p:cBhvr>
                                    </p:animEffect>
                                  </p:childTnLst>
                                </p:cTn>
                              </p:par>
                            </p:childTnLst>
                          </p:cTn>
                        </p:par>
                        <p:par>
                          <p:cTn id="39" fill="hold">
                            <p:stCondLst>
                              <p:cond delay="2000"/>
                            </p:stCondLst>
                            <p:childTnLst>
                              <p:par>
                                <p:cTn id="40" presetID="55" presetClass="entr" presetSubtype="0" fill="hold"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000" fill="hold"/>
                                        <p:tgtEl>
                                          <p:spTgt spid="3"/>
                                        </p:tgtEl>
                                        <p:attrNameLst>
                                          <p:attrName>ppt_w</p:attrName>
                                        </p:attrNameLst>
                                      </p:cBhvr>
                                      <p:tavLst>
                                        <p:tav tm="0">
                                          <p:val>
                                            <p:strVal val="#ppt_w*0.70"/>
                                          </p:val>
                                        </p:tav>
                                        <p:tav tm="100000">
                                          <p:val>
                                            <p:strVal val="#ppt_w"/>
                                          </p:val>
                                        </p:tav>
                                      </p:tavLst>
                                    </p:anim>
                                    <p:anim calcmode="lin" valueType="num">
                                      <p:cBhvr>
                                        <p:cTn id="43" dur="1000" fill="hold"/>
                                        <p:tgtEl>
                                          <p:spTgt spid="3"/>
                                        </p:tgtEl>
                                        <p:attrNameLst>
                                          <p:attrName>ppt_h</p:attrName>
                                        </p:attrNameLst>
                                      </p:cBhvr>
                                      <p:tavLst>
                                        <p:tav tm="0">
                                          <p:val>
                                            <p:strVal val="#ppt_h"/>
                                          </p:val>
                                        </p:tav>
                                        <p:tav tm="100000">
                                          <p:val>
                                            <p:strVal val="#ppt_h"/>
                                          </p:val>
                                        </p:tav>
                                      </p:tavLst>
                                    </p:anim>
                                    <p:animEffect transition="in" filter="fade">
                                      <p:cBhvr>
                                        <p:cTn id="44" dur="10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7184">
                                            <p:txEl>
                                              <p:pRg st="0" end="0"/>
                                            </p:txEl>
                                          </p:spTgt>
                                        </p:tgtEl>
                                        <p:attrNameLst>
                                          <p:attrName>style.visibility</p:attrName>
                                        </p:attrNameLst>
                                      </p:cBhvr>
                                      <p:to>
                                        <p:strVal val="visible"/>
                                      </p:to>
                                    </p:set>
                                    <p:animEffect transition="in" filter="slide(fromBottom)">
                                      <p:cBhvr>
                                        <p:cTn id="49" dur="500"/>
                                        <p:tgtEl>
                                          <p:spTgt spid="7184">
                                            <p:txEl>
                                              <p:pRg st="0" end="0"/>
                                            </p:txEl>
                                          </p:spTgt>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7196"/>
                                        </p:tgtEl>
                                        <p:attrNameLst>
                                          <p:attrName>style.visibility</p:attrName>
                                        </p:attrNameLst>
                                      </p:cBhvr>
                                      <p:to>
                                        <p:strVal val="visible"/>
                                      </p:to>
                                    </p:set>
                                    <p:animEffect transition="in" filter="fade">
                                      <p:cBhvr>
                                        <p:cTn id="58" dur="1000"/>
                                        <p:tgtEl>
                                          <p:spTgt spid="7196"/>
                                        </p:tgtEl>
                                      </p:cBhvr>
                                    </p:animEffect>
                                    <p:anim calcmode="lin" valueType="num">
                                      <p:cBhvr>
                                        <p:cTn id="59" dur="1000" fill="hold"/>
                                        <p:tgtEl>
                                          <p:spTgt spid="7196"/>
                                        </p:tgtEl>
                                        <p:attrNameLst>
                                          <p:attrName>ppt_x</p:attrName>
                                        </p:attrNameLst>
                                      </p:cBhvr>
                                      <p:tavLst>
                                        <p:tav tm="0">
                                          <p:val>
                                            <p:strVal val="#ppt_x"/>
                                          </p:val>
                                        </p:tav>
                                        <p:tav tm="100000">
                                          <p:val>
                                            <p:strVal val="#ppt_x"/>
                                          </p:val>
                                        </p:tav>
                                      </p:tavLst>
                                    </p:anim>
                                    <p:anim calcmode="lin" valueType="num">
                                      <p:cBhvr>
                                        <p:cTn id="60" dur="1000" fill="hold"/>
                                        <p:tgtEl>
                                          <p:spTgt spid="7196"/>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2" presetClass="entr" presetSubtype="8" fill="hold" grpId="0" nodeType="clickEffect">
                                  <p:stCondLst>
                                    <p:cond delay="0"/>
                                  </p:stCondLst>
                                  <p:childTnLst>
                                    <p:set>
                                      <p:cBhvr>
                                        <p:cTn id="64" dur="1" fill="hold">
                                          <p:stCondLst>
                                            <p:cond delay="0"/>
                                          </p:stCondLst>
                                        </p:cTn>
                                        <p:tgtEl>
                                          <p:spTgt spid="7197"/>
                                        </p:tgtEl>
                                        <p:attrNameLst>
                                          <p:attrName>style.visibility</p:attrName>
                                        </p:attrNameLst>
                                      </p:cBhvr>
                                      <p:to>
                                        <p:strVal val="visible"/>
                                      </p:to>
                                    </p:set>
                                    <p:animEffect transition="in" filter="slide(fromLeft)">
                                      <p:cBhvr>
                                        <p:cTn id="65" dur="500"/>
                                        <p:tgtEl>
                                          <p:spTgt spid="7197"/>
                                        </p:tgtEl>
                                      </p:cBhvr>
                                    </p:animEffect>
                                  </p:childTnLst>
                                </p:cTn>
                              </p:par>
                            </p:childTnLst>
                          </p:cTn>
                        </p:par>
                      </p:childTnLst>
                    </p:cTn>
                  </p:par>
                  <p:par>
                    <p:cTn id="66" fill="hold">
                      <p:stCondLst>
                        <p:cond delay="indefinite"/>
                      </p:stCondLst>
                      <p:childTnLst>
                        <p:par>
                          <p:cTn id="67" fill="hold">
                            <p:stCondLst>
                              <p:cond delay="0"/>
                            </p:stCondLst>
                            <p:childTnLst>
                              <p:par>
                                <p:cTn id="68" presetID="12" presetClass="entr" presetSubtype="8" fill="hold" grpId="0" nodeType="clickEffect">
                                  <p:stCondLst>
                                    <p:cond delay="0"/>
                                  </p:stCondLst>
                                  <p:childTnLst>
                                    <p:set>
                                      <p:cBhvr>
                                        <p:cTn id="69" dur="1" fill="hold">
                                          <p:stCondLst>
                                            <p:cond delay="0"/>
                                          </p:stCondLst>
                                        </p:cTn>
                                        <p:tgtEl>
                                          <p:spTgt spid="7198"/>
                                        </p:tgtEl>
                                        <p:attrNameLst>
                                          <p:attrName>style.visibility</p:attrName>
                                        </p:attrNameLst>
                                      </p:cBhvr>
                                      <p:to>
                                        <p:strVal val="visible"/>
                                      </p:to>
                                    </p:set>
                                    <p:animEffect transition="in" filter="slide(fromLeft)">
                                      <p:cBhvr>
                                        <p:cTn id="70" dur="500"/>
                                        <p:tgtEl>
                                          <p:spTgt spid="7198"/>
                                        </p:tgtEl>
                                      </p:cBhvr>
                                    </p:animEffect>
                                  </p:childTnLst>
                                </p:cTn>
                              </p:par>
                            </p:childTnLst>
                          </p:cTn>
                        </p:par>
                      </p:childTnLst>
                    </p:cTn>
                  </p:par>
                  <p:par>
                    <p:cTn id="71" fill="hold">
                      <p:stCondLst>
                        <p:cond delay="indefinite"/>
                      </p:stCondLst>
                      <p:childTnLst>
                        <p:par>
                          <p:cTn id="72" fill="hold">
                            <p:stCondLst>
                              <p:cond delay="0"/>
                            </p:stCondLst>
                            <p:childTnLst>
                              <p:par>
                                <p:cTn id="73" presetID="12" presetClass="entr" presetSubtype="8" fill="hold" grpId="0" nodeType="clickEffect">
                                  <p:stCondLst>
                                    <p:cond delay="0"/>
                                  </p:stCondLst>
                                  <p:childTnLst>
                                    <p:set>
                                      <p:cBhvr>
                                        <p:cTn id="74" dur="1" fill="hold">
                                          <p:stCondLst>
                                            <p:cond delay="0"/>
                                          </p:stCondLst>
                                        </p:cTn>
                                        <p:tgtEl>
                                          <p:spTgt spid="7199"/>
                                        </p:tgtEl>
                                        <p:attrNameLst>
                                          <p:attrName>style.visibility</p:attrName>
                                        </p:attrNameLst>
                                      </p:cBhvr>
                                      <p:to>
                                        <p:strVal val="visible"/>
                                      </p:to>
                                    </p:set>
                                    <p:animEffect transition="in" filter="slide(fromLeft)">
                                      <p:cBhvr>
                                        <p:cTn id="75" dur="500"/>
                                        <p:tgtEl>
                                          <p:spTgt spid="7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p:bldP spid="7177" grpId="0" animBg="1"/>
      <p:bldP spid="7178" grpId="0" animBg="1"/>
      <p:bldP spid="7183" grpId="0"/>
      <p:bldP spid="7196" grpId="0"/>
      <p:bldP spid="7197" grpId="0" bldLvl="0" animBg="1"/>
      <p:bldP spid="7198" grpId="0" animBg="1"/>
      <p:bldP spid="719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矩形 6145"/>
          <p:cNvSpPr/>
          <p:nvPr/>
        </p:nvSpPr>
        <p:spPr>
          <a:xfrm>
            <a:off x="468313" y="641350"/>
            <a:ext cx="8207375" cy="1066800"/>
          </a:xfrm>
          <a:prstGeom prst="rect">
            <a:avLst/>
          </a:prstGeom>
          <a:noFill/>
          <a:ln w="9525" cap="flat" cmpd="sng">
            <a:solidFill>
              <a:srgbClr val="FF0000"/>
            </a:solidFill>
            <a:prstDash val="solid"/>
            <a:miter/>
            <a:headEnd type="none" w="med" len="med"/>
            <a:tailEnd type="none" w="med" len="med"/>
          </a:ln>
        </p:spPr>
        <p:txBody>
          <a:bodyPr>
            <a:spAutoFit/>
          </a:bodyPr>
          <a:lstStyle/>
          <a:p>
            <a:pPr eaLnBrk="0" hangingPunct="0"/>
            <a:r>
              <a:rPr lang="zh-CN" altLang="en-US" sz="3200" b="1" noProof="1">
                <a:solidFill>
                  <a:schemeClr val="accent3">
                    <a:lumMod val="75000"/>
                  </a:schemeClr>
                </a:solidFill>
                <a:ea typeface="华文中宋" panose="02010600040101010101" pitchFamily="2" charset="-122"/>
                <a:cs typeface="+mn-ea"/>
              </a:rPr>
              <a:t>生活中有很多物体可以近似地看成线段、射线、直线</a:t>
            </a:r>
          </a:p>
        </p:txBody>
      </p:sp>
      <p:sp>
        <p:nvSpPr>
          <p:cNvPr id="6147" name="矩形 6146"/>
          <p:cNvSpPr/>
          <p:nvPr/>
        </p:nvSpPr>
        <p:spPr>
          <a:xfrm>
            <a:off x="0" y="4221163"/>
            <a:ext cx="9144000" cy="519112"/>
          </a:xfrm>
          <a:prstGeom prst="rect">
            <a:avLst/>
          </a:prstGeom>
          <a:noFill/>
          <a:ln w="9525">
            <a:noFill/>
          </a:ln>
        </p:spPr>
        <p:txBody>
          <a:bodyPr>
            <a:spAutoFit/>
          </a:bodyPr>
          <a:lstStyle/>
          <a:p>
            <a:pPr eaLnBrk="0" hangingPunct="0"/>
            <a:r>
              <a:rPr lang="en-US" altLang="zh-CN" sz="2800" b="1" noProof="1">
                <a:solidFill>
                  <a:srgbClr val="FF0000"/>
                </a:solidFill>
                <a:effectLst>
                  <a:outerShdw blurRad="38100" dist="38100" dir="2700000">
                    <a:srgbClr val="C0C0C0"/>
                  </a:outerShdw>
                </a:effectLst>
                <a:latin typeface="华文中宋" panose="02010600040101010101" pitchFamily="2" charset="-122"/>
                <a:ea typeface="华文中宋" panose="02010600040101010101" pitchFamily="2" charset="-122"/>
                <a:cs typeface="+mn-ea"/>
              </a:rPr>
              <a:t>      </a:t>
            </a:r>
            <a:endParaRPr lang="en-US" altLang="zh-CN" sz="2800" b="1" noProof="1">
              <a:solidFill>
                <a:srgbClr val="FF0000"/>
              </a:solidFill>
              <a:effectLst>
                <a:outerShdw blurRad="38100" dist="38100" dir="2700000">
                  <a:srgbClr val="C0C0C0"/>
                </a:outerShdw>
              </a:effectLst>
              <a:latin typeface="华文中宋" panose="02010600040101010101" pitchFamily="2" charset="-122"/>
              <a:ea typeface="华文中宋" panose="02010600040101010101" pitchFamily="2" charset="-122"/>
            </a:endParaRPr>
          </a:p>
        </p:txBody>
      </p:sp>
      <p:sp>
        <p:nvSpPr>
          <p:cNvPr id="20483" name="矩形 6147"/>
          <p:cNvSpPr>
            <a:spLocks noChangeArrowheads="1"/>
          </p:cNvSpPr>
          <p:nvPr/>
        </p:nvSpPr>
        <p:spPr bwMode="auto">
          <a:xfrm>
            <a:off x="179388" y="4641850"/>
            <a:ext cx="896461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3600" b="1" dirty="0">
                <a:latin typeface="Times New Roman" panose="02020603050405020304" pitchFamily="18" charset="0"/>
              </a:rPr>
              <a:t>人行横道都可以近似地看做</a:t>
            </a:r>
            <a:r>
              <a:rPr lang="zh-CN" altLang="en-US" sz="3600" b="1" dirty="0">
                <a:solidFill>
                  <a:srgbClr val="0070C0"/>
                </a:solidFill>
                <a:latin typeface="Times New Roman" panose="02020603050405020304" pitchFamily="18" charset="0"/>
              </a:rPr>
              <a:t>线段</a:t>
            </a:r>
            <a:r>
              <a:rPr lang="zh-CN" altLang="en-US" sz="3600" b="1" dirty="0">
                <a:latin typeface="Times New Roman" panose="02020603050405020304" pitchFamily="18" charset="0"/>
              </a:rPr>
              <a:t>。</a:t>
            </a:r>
          </a:p>
          <a:p>
            <a:pPr eaLnBrk="0" hangingPunct="0"/>
            <a:r>
              <a:rPr lang="zh-CN" altLang="en-US" sz="3600" b="1" dirty="0">
                <a:latin typeface="Times New Roman" panose="02020603050405020304" pitchFamily="18" charset="0"/>
              </a:rPr>
              <a:t>电筒的光柱类似</a:t>
            </a:r>
            <a:r>
              <a:rPr lang="zh-CN" altLang="en-US" sz="3600" b="1" dirty="0">
                <a:solidFill>
                  <a:srgbClr val="0070C0"/>
                </a:solidFill>
                <a:latin typeface="Times New Roman" panose="02020603050405020304" pitchFamily="18" charset="0"/>
              </a:rPr>
              <a:t>射线</a:t>
            </a:r>
            <a:r>
              <a:rPr lang="zh-CN" altLang="en-US" sz="3600" b="1" dirty="0">
                <a:latin typeface="Times New Roman" panose="02020603050405020304" pitchFamily="18" charset="0"/>
              </a:rPr>
              <a:t>；</a:t>
            </a:r>
          </a:p>
          <a:p>
            <a:pPr eaLnBrk="0" hangingPunct="0"/>
            <a:r>
              <a:rPr lang="zh-CN" altLang="en-US" sz="3600" b="1" dirty="0">
                <a:latin typeface="Times New Roman" panose="02020603050405020304" pitchFamily="18" charset="0"/>
              </a:rPr>
              <a:t>笔直的马路给我们以</a:t>
            </a:r>
            <a:r>
              <a:rPr lang="zh-CN" altLang="en-US" sz="3600" b="1" dirty="0">
                <a:solidFill>
                  <a:srgbClr val="0070C0"/>
                </a:solidFill>
                <a:latin typeface="Times New Roman" panose="02020603050405020304" pitchFamily="18" charset="0"/>
              </a:rPr>
              <a:t>直线</a:t>
            </a:r>
            <a:r>
              <a:rPr lang="zh-CN" altLang="en-US" sz="3600" b="1" dirty="0">
                <a:latin typeface="Times New Roman" panose="02020603050405020304" pitchFamily="18" charset="0"/>
              </a:rPr>
              <a:t>的形象</a:t>
            </a:r>
            <a:r>
              <a:rPr lang="en-US" altLang="zh-CN" sz="3600" b="1" dirty="0">
                <a:latin typeface="Times New Roman" panose="02020603050405020304" pitchFamily="18" charset="0"/>
              </a:rPr>
              <a:t>.</a:t>
            </a:r>
          </a:p>
        </p:txBody>
      </p:sp>
      <p:pic>
        <p:nvPicPr>
          <p:cNvPr id="20484" name="图片 6148" descr="027"/>
          <p:cNvPicPr>
            <a:picLocks noChangeAspect="1" noChangeArrowheads="1"/>
          </p:cNvPicPr>
          <p:nvPr/>
        </p:nvPicPr>
        <p:blipFill>
          <a:blip r:embed="rId2"/>
          <a:srcRect/>
          <a:stretch>
            <a:fillRect/>
          </a:stretch>
        </p:blipFill>
        <p:spPr bwMode="auto">
          <a:xfrm>
            <a:off x="2852738" y="1906588"/>
            <a:ext cx="2447925"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图片 6149" descr="load"/>
          <p:cNvPicPr>
            <a:picLocks noChangeAspect="1" noChangeArrowheads="1"/>
          </p:cNvPicPr>
          <p:nvPr/>
        </p:nvPicPr>
        <p:blipFill>
          <a:blip r:embed="rId3" cstate="email"/>
          <a:srcRect/>
          <a:stretch>
            <a:fillRect/>
          </a:stretch>
        </p:blipFill>
        <p:spPr bwMode="auto">
          <a:xfrm>
            <a:off x="250825" y="1884363"/>
            <a:ext cx="2449513"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图片 6150" descr="u=558433636,2746018451&amp;fm=23&amp;gp=0"/>
          <p:cNvPicPr>
            <a:picLocks noChangeAspect="1" noChangeArrowheads="1"/>
          </p:cNvPicPr>
          <p:nvPr/>
        </p:nvPicPr>
        <p:blipFill>
          <a:blip r:embed="rId4" cstate="email"/>
          <a:srcRect/>
          <a:stretch>
            <a:fillRect/>
          </a:stretch>
        </p:blipFill>
        <p:spPr bwMode="auto">
          <a:xfrm>
            <a:off x="5453063" y="1927225"/>
            <a:ext cx="3222625"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wipe(down)">
                                      <p:cBhvr>
                                        <p:cTn id="7"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ChangeArrowheads="1"/>
          </p:cNvSpPr>
          <p:nvPr/>
        </p:nvSpPr>
        <p:spPr bwMode="auto">
          <a:xfrm>
            <a:off x="6354763" y="2205038"/>
            <a:ext cx="441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latin typeface="Times New Roman" panose="02020603050405020304" pitchFamily="18" charset="0"/>
              </a:rPr>
              <a:t>B</a:t>
            </a:r>
          </a:p>
        </p:txBody>
      </p:sp>
      <p:sp>
        <p:nvSpPr>
          <p:cNvPr id="21506" name="Rectangle 3"/>
          <p:cNvSpPr>
            <a:spLocks noChangeArrowheads="1"/>
          </p:cNvSpPr>
          <p:nvPr/>
        </p:nvSpPr>
        <p:spPr bwMode="auto">
          <a:xfrm>
            <a:off x="5140325" y="2508250"/>
            <a:ext cx="4397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latin typeface="Times New Roman" panose="02020603050405020304" pitchFamily="18" charset="0"/>
              </a:rPr>
              <a:t>A</a:t>
            </a:r>
          </a:p>
        </p:txBody>
      </p:sp>
      <p:sp>
        <p:nvSpPr>
          <p:cNvPr id="21507" name="Rectangle 4"/>
          <p:cNvSpPr>
            <a:spLocks noChangeArrowheads="1"/>
          </p:cNvSpPr>
          <p:nvPr/>
        </p:nvSpPr>
        <p:spPr bwMode="auto">
          <a:xfrm>
            <a:off x="7434263" y="1973263"/>
            <a:ext cx="441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latin typeface="Times New Roman" panose="02020603050405020304" pitchFamily="18" charset="0"/>
              </a:rPr>
              <a:t>C</a:t>
            </a:r>
          </a:p>
        </p:txBody>
      </p:sp>
      <p:sp>
        <p:nvSpPr>
          <p:cNvPr id="21508" name="Text Box 5"/>
          <p:cNvSpPr txBox="1">
            <a:spLocks noChangeArrowheads="1"/>
          </p:cNvSpPr>
          <p:nvPr/>
        </p:nvSpPr>
        <p:spPr bwMode="auto">
          <a:xfrm>
            <a:off x="0" y="246063"/>
            <a:ext cx="9121775"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a:t>           </a:t>
            </a:r>
            <a:r>
              <a:rPr lang="zh-CN" altLang="en-US" sz="2800" b="1">
                <a:latin typeface="宋体" panose="02010600030101010101" pitchFamily="2" charset="-122"/>
              </a:rPr>
              <a:t>如图（</a:t>
            </a:r>
            <a:r>
              <a:rPr lang="en-US" altLang="zh-CN" sz="2800" b="1">
                <a:latin typeface="宋体" panose="02010600030101010101" pitchFamily="2" charset="-122"/>
              </a:rPr>
              <a:t>1—17</a:t>
            </a:r>
            <a:r>
              <a:rPr lang="zh-CN" altLang="en-US" sz="2800" b="1">
                <a:latin typeface="宋体" panose="02010600030101010101" pitchFamily="2" charset="-122"/>
              </a:rPr>
              <a:t>）</a:t>
            </a:r>
            <a:r>
              <a:rPr lang="en-US" altLang="zh-CN" sz="2800" b="1">
                <a:latin typeface="宋体" panose="02010600030101010101" pitchFamily="2" charset="-122"/>
              </a:rPr>
              <a:t>A</a:t>
            </a:r>
            <a:r>
              <a:rPr lang="zh-CN" altLang="en-US" sz="2800" b="1">
                <a:latin typeface="宋体" panose="02010600030101010101" pitchFamily="2" charset="-122"/>
              </a:rPr>
              <a:t>，</a:t>
            </a:r>
            <a:r>
              <a:rPr lang="en-US" altLang="zh-CN" sz="2800" b="1">
                <a:latin typeface="宋体" panose="02010600030101010101" pitchFamily="2" charset="-122"/>
              </a:rPr>
              <a:t>B</a:t>
            </a:r>
            <a:r>
              <a:rPr lang="zh-CN" altLang="en-US" sz="2800" b="1">
                <a:latin typeface="宋体" panose="02010600030101010101" pitchFamily="2" charset="-122"/>
              </a:rPr>
              <a:t>，</a:t>
            </a:r>
            <a:r>
              <a:rPr lang="en-US" altLang="zh-CN" sz="2800" b="1">
                <a:latin typeface="宋体" panose="02010600030101010101" pitchFamily="2" charset="-122"/>
              </a:rPr>
              <a:t>C</a:t>
            </a:r>
            <a:r>
              <a:rPr lang="zh-CN" altLang="en-US" sz="2800" b="1">
                <a:latin typeface="宋体" panose="02010600030101010101" pitchFamily="2" charset="-122"/>
              </a:rPr>
              <a:t>是直线</a:t>
            </a:r>
            <a:r>
              <a:rPr lang="en-US" altLang="zh-CN" sz="2800" b="1">
                <a:latin typeface="宋体" panose="02010600030101010101" pitchFamily="2" charset="-122"/>
              </a:rPr>
              <a:t>L</a:t>
            </a:r>
            <a:r>
              <a:rPr lang="zh-CN" altLang="en-US" sz="2800" b="1">
                <a:latin typeface="宋体" panose="02010600030101010101" pitchFamily="2" charset="-122"/>
              </a:rPr>
              <a:t>上的</a:t>
            </a:r>
            <a:r>
              <a:rPr lang="en-US" altLang="zh-CN" sz="2800" b="1">
                <a:latin typeface="宋体" panose="02010600030101010101" pitchFamily="2" charset="-122"/>
              </a:rPr>
              <a:t>3</a:t>
            </a:r>
            <a:r>
              <a:rPr lang="zh-CN" altLang="en-US" sz="2800" b="1">
                <a:latin typeface="宋体" panose="02010600030101010101" pitchFamily="2" charset="-122"/>
              </a:rPr>
              <a:t>个点</a:t>
            </a:r>
            <a:r>
              <a:rPr lang="en-US" altLang="zh-CN" sz="2800" b="1">
                <a:latin typeface="宋体" panose="02010600030101010101" pitchFamily="2" charset="-122"/>
              </a:rPr>
              <a:t>.</a:t>
            </a:r>
          </a:p>
          <a:p>
            <a:r>
              <a:rPr lang="zh-CN" altLang="en-US" sz="2800" b="1">
                <a:latin typeface="宋体" panose="02010600030101010101" pitchFamily="2" charset="-122"/>
              </a:rPr>
              <a:t>（</a:t>
            </a:r>
            <a:r>
              <a:rPr lang="en-US" altLang="zh-CN" sz="2800" b="1">
                <a:latin typeface="宋体" panose="02010600030101010101" pitchFamily="2" charset="-122"/>
              </a:rPr>
              <a:t>1</a:t>
            </a:r>
            <a:r>
              <a:rPr lang="zh-CN" altLang="en-US" sz="2800" b="1">
                <a:latin typeface="宋体" panose="02010600030101010101" pitchFamily="2" charset="-122"/>
              </a:rPr>
              <a:t>）图中共有几条线段？这些线段怎样表示？</a:t>
            </a:r>
          </a:p>
          <a:p>
            <a:r>
              <a:rPr lang="zh-CN" altLang="en-US" sz="2800" b="1">
                <a:latin typeface="宋体" panose="02010600030101010101" pitchFamily="2" charset="-122"/>
              </a:rPr>
              <a:t>（</a:t>
            </a:r>
            <a:r>
              <a:rPr lang="en-US" altLang="zh-CN" sz="2800" b="1">
                <a:latin typeface="宋体" panose="02010600030101010101" pitchFamily="2" charset="-122"/>
              </a:rPr>
              <a:t>2</a:t>
            </a:r>
            <a:r>
              <a:rPr lang="zh-CN" altLang="en-US" sz="2800" b="1">
                <a:latin typeface="宋体" panose="02010600030101010101" pitchFamily="2" charset="-122"/>
              </a:rPr>
              <a:t>）图中共有几条射线？以点</a:t>
            </a:r>
            <a:r>
              <a:rPr lang="en-US" altLang="zh-CN" sz="2800" b="1">
                <a:latin typeface="宋体" panose="02010600030101010101" pitchFamily="2" charset="-122"/>
              </a:rPr>
              <a:t>B</a:t>
            </a:r>
            <a:r>
              <a:rPr lang="zh-CN" altLang="en-US" sz="2800" b="1">
                <a:latin typeface="宋体" panose="02010600030101010101" pitchFamily="2" charset="-122"/>
              </a:rPr>
              <a:t>为端点的射线如何表示？</a:t>
            </a:r>
          </a:p>
          <a:p>
            <a:r>
              <a:rPr lang="zh-CN" altLang="en-US" sz="2800" b="1">
                <a:latin typeface="宋体" panose="02010600030101010101" pitchFamily="2" charset="-122"/>
              </a:rPr>
              <a:t>（</a:t>
            </a:r>
            <a:r>
              <a:rPr lang="en-US" altLang="zh-CN" sz="2800" b="1">
                <a:latin typeface="宋体" panose="02010600030101010101" pitchFamily="2" charset="-122"/>
              </a:rPr>
              <a:t>3</a:t>
            </a:r>
            <a:r>
              <a:rPr lang="zh-CN" altLang="en-US" sz="2800" b="1">
                <a:latin typeface="宋体" panose="02010600030101010101" pitchFamily="2" charset="-122"/>
              </a:rPr>
              <a:t>）直线</a:t>
            </a:r>
            <a:r>
              <a:rPr lang="en-US" altLang="zh-CN" sz="2800" b="1">
                <a:latin typeface="Times New Roman" panose="02020603050405020304" pitchFamily="18" charset="0"/>
              </a:rPr>
              <a:t>L</a:t>
            </a:r>
            <a:r>
              <a:rPr lang="zh-CN" altLang="en-US" sz="2800" b="1">
                <a:latin typeface="宋体" panose="02010600030101010101" pitchFamily="2" charset="-122"/>
              </a:rPr>
              <a:t>还可以怎样表示？</a:t>
            </a:r>
          </a:p>
        </p:txBody>
      </p:sp>
      <p:sp>
        <p:nvSpPr>
          <p:cNvPr id="8198" name="Text Box 6"/>
          <p:cNvSpPr txBox="1">
            <a:spLocks noChangeArrowheads="1"/>
          </p:cNvSpPr>
          <p:nvPr/>
        </p:nvSpPr>
        <p:spPr bwMode="auto">
          <a:xfrm>
            <a:off x="73025" y="3644900"/>
            <a:ext cx="907097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t>         </a:t>
            </a:r>
            <a:r>
              <a:rPr lang="zh-CN" altLang="en-US" sz="2800" b="1">
                <a:latin typeface="宋体" panose="02010600030101010101" pitchFamily="2" charset="-122"/>
              </a:rPr>
              <a:t>（</a:t>
            </a:r>
            <a:r>
              <a:rPr lang="en-US" altLang="zh-CN" sz="2800" b="1">
                <a:latin typeface="宋体" panose="02010600030101010101" pitchFamily="2" charset="-122"/>
              </a:rPr>
              <a:t>1</a:t>
            </a:r>
            <a:r>
              <a:rPr lang="zh-CN" altLang="en-US" sz="2800" b="1">
                <a:latin typeface="宋体" panose="02010600030101010101" pitchFamily="2" charset="-122"/>
              </a:rPr>
              <a:t>）图中共有</a:t>
            </a:r>
            <a:r>
              <a:rPr lang="en-US" altLang="zh-CN" sz="2800" b="1">
                <a:latin typeface="宋体" panose="02010600030101010101" pitchFamily="2" charset="-122"/>
              </a:rPr>
              <a:t>3</a:t>
            </a:r>
            <a:r>
              <a:rPr lang="zh-CN" altLang="en-US" sz="2800" b="1">
                <a:latin typeface="宋体" panose="02010600030101010101" pitchFamily="2" charset="-122"/>
              </a:rPr>
              <a:t>条线段，分别是线段</a:t>
            </a:r>
            <a:r>
              <a:rPr lang="en-US" altLang="zh-CN" sz="2800" b="1">
                <a:latin typeface="宋体" panose="02010600030101010101" pitchFamily="2" charset="-122"/>
              </a:rPr>
              <a:t>AB (</a:t>
            </a:r>
            <a:r>
              <a:rPr lang="zh-CN" altLang="en-US" sz="2800" b="1">
                <a:latin typeface="宋体" panose="02010600030101010101" pitchFamily="2" charset="-122"/>
              </a:rPr>
              <a:t>或线段</a:t>
            </a:r>
            <a:r>
              <a:rPr lang="en-US" altLang="zh-CN" sz="2800" b="1">
                <a:latin typeface="宋体" panose="02010600030101010101" pitchFamily="2" charset="-122"/>
              </a:rPr>
              <a:t>BA)</a:t>
            </a:r>
            <a:r>
              <a:rPr lang="zh-CN" altLang="en-US" sz="2800" b="1">
                <a:latin typeface="宋体" panose="02010600030101010101" pitchFamily="2" charset="-122"/>
              </a:rPr>
              <a:t>、线段</a:t>
            </a:r>
            <a:r>
              <a:rPr lang="en-US" altLang="zh-CN" sz="2800" b="1">
                <a:latin typeface="宋体" panose="02010600030101010101" pitchFamily="2" charset="-122"/>
              </a:rPr>
              <a:t>AC (</a:t>
            </a:r>
            <a:r>
              <a:rPr lang="zh-CN" altLang="en-US" sz="2800" b="1">
                <a:latin typeface="宋体" panose="02010600030101010101" pitchFamily="2" charset="-122"/>
              </a:rPr>
              <a:t>或线段</a:t>
            </a:r>
            <a:r>
              <a:rPr lang="en-US" altLang="zh-CN" sz="2800" b="1">
                <a:latin typeface="宋体" panose="02010600030101010101" pitchFamily="2" charset="-122"/>
              </a:rPr>
              <a:t>CA)</a:t>
            </a:r>
            <a:r>
              <a:rPr lang="zh-CN" altLang="en-US" sz="2800" b="1">
                <a:latin typeface="宋体" panose="02010600030101010101" pitchFamily="2" charset="-122"/>
              </a:rPr>
              <a:t>、线段</a:t>
            </a:r>
            <a:r>
              <a:rPr lang="en-US" altLang="zh-CN" sz="2800" b="1">
                <a:latin typeface="宋体" panose="02010600030101010101" pitchFamily="2" charset="-122"/>
              </a:rPr>
              <a:t>BC(</a:t>
            </a:r>
            <a:r>
              <a:rPr lang="zh-CN" altLang="en-US" sz="2800" b="1">
                <a:latin typeface="宋体" panose="02010600030101010101" pitchFamily="2" charset="-122"/>
              </a:rPr>
              <a:t>或线段</a:t>
            </a:r>
            <a:r>
              <a:rPr lang="en-US" altLang="zh-CN" sz="2800" b="1">
                <a:latin typeface="宋体" panose="02010600030101010101" pitchFamily="2" charset="-122"/>
              </a:rPr>
              <a:t>CB).</a:t>
            </a:r>
          </a:p>
          <a:p>
            <a:r>
              <a:rPr lang="zh-CN" altLang="en-US" sz="2800" b="1">
                <a:latin typeface="宋体" panose="02010600030101010101" pitchFamily="2" charset="-122"/>
              </a:rPr>
              <a:t>（</a:t>
            </a:r>
            <a:r>
              <a:rPr lang="en-US" altLang="zh-CN" sz="2800" b="1">
                <a:latin typeface="宋体" panose="02010600030101010101" pitchFamily="2" charset="-122"/>
              </a:rPr>
              <a:t>2</a:t>
            </a:r>
            <a:r>
              <a:rPr lang="zh-CN" altLang="en-US" sz="2800" b="1">
                <a:latin typeface="宋体" panose="02010600030101010101" pitchFamily="2" charset="-122"/>
              </a:rPr>
              <a:t>）由于每一个点都把直线分成了两条射线，所以图中 共有</a:t>
            </a:r>
            <a:r>
              <a:rPr lang="en-US" altLang="zh-CN" sz="2800" b="1">
                <a:latin typeface="宋体" panose="02010600030101010101" pitchFamily="2" charset="-122"/>
              </a:rPr>
              <a:t>6</a:t>
            </a:r>
            <a:r>
              <a:rPr lang="zh-CN" altLang="en-US" sz="2800" b="1">
                <a:latin typeface="宋体" panose="02010600030101010101" pitchFamily="2" charset="-122"/>
              </a:rPr>
              <a:t>条射线</a:t>
            </a:r>
            <a:r>
              <a:rPr lang="en-US" altLang="zh-CN" sz="2800" b="1">
                <a:latin typeface="宋体" panose="02010600030101010101" pitchFamily="2" charset="-122"/>
              </a:rPr>
              <a:t>.</a:t>
            </a:r>
            <a:r>
              <a:rPr lang="zh-CN" altLang="en-US" sz="2800" b="1">
                <a:latin typeface="宋体" panose="02010600030101010101" pitchFamily="2" charset="-122"/>
              </a:rPr>
              <a:t>以点</a:t>
            </a:r>
            <a:r>
              <a:rPr lang="en-US" altLang="zh-CN" sz="2800" b="1">
                <a:latin typeface="宋体" panose="02010600030101010101" pitchFamily="2" charset="-122"/>
              </a:rPr>
              <a:t>B</a:t>
            </a:r>
            <a:r>
              <a:rPr lang="zh-CN" altLang="en-US" sz="2800" b="1">
                <a:latin typeface="宋体" panose="02010600030101010101" pitchFamily="2" charset="-122"/>
              </a:rPr>
              <a:t>为端点的射线是射线</a:t>
            </a:r>
            <a:r>
              <a:rPr lang="en-US" altLang="zh-CN" sz="2800" b="1">
                <a:latin typeface="宋体" panose="02010600030101010101" pitchFamily="2" charset="-122"/>
              </a:rPr>
              <a:t>BA</a:t>
            </a:r>
            <a:r>
              <a:rPr lang="zh-CN" altLang="en-US" sz="2800" b="1">
                <a:latin typeface="宋体" panose="02010600030101010101" pitchFamily="2" charset="-122"/>
              </a:rPr>
              <a:t>与射线</a:t>
            </a:r>
            <a:r>
              <a:rPr lang="en-US" altLang="zh-CN" sz="2800" b="1">
                <a:latin typeface="宋体" panose="02010600030101010101" pitchFamily="2" charset="-122"/>
              </a:rPr>
              <a:t>BC.</a:t>
            </a:r>
          </a:p>
          <a:p>
            <a:r>
              <a:rPr lang="zh-CN" altLang="en-US" sz="2800" b="1">
                <a:latin typeface="宋体" panose="02010600030101010101" pitchFamily="2" charset="-122"/>
              </a:rPr>
              <a:t>（</a:t>
            </a:r>
            <a:r>
              <a:rPr lang="en-US" altLang="zh-CN" sz="2800" b="1">
                <a:latin typeface="宋体" panose="02010600030101010101" pitchFamily="2" charset="-122"/>
              </a:rPr>
              <a:t>3</a:t>
            </a:r>
            <a:r>
              <a:rPr lang="zh-CN" altLang="en-US" sz="2800" b="1">
                <a:latin typeface="宋体" panose="02010600030101010101" pitchFamily="2" charset="-122"/>
              </a:rPr>
              <a:t>）直线</a:t>
            </a:r>
            <a:r>
              <a:rPr lang="en-US" altLang="zh-CN" sz="2800" b="1">
                <a:latin typeface="宋体" panose="02010600030101010101" pitchFamily="2" charset="-122"/>
              </a:rPr>
              <a:t>L</a:t>
            </a:r>
            <a:r>
              <a:rPr lang="zh-CN" altLang="en-US" sz="2800" b="1">
                <a:latin typeface="宋体" panose="02010600030101010101" pitchFamily="2" charset="-122"/>
              </a:rPr>
              <a:t>还可以表示为直线</a:t>
            </a:r>
            <a:r>
              <a:rPr lang="en-US" altLang="zh-CN" sz="2800" b="1">
                <a:latin typeface="宋体" panose="02010600030101010101" pitchFamily="2" charset="-122"/>
              </a:rPr>
              <a:t>AB(</a:t>
            </a:r>
            <a:r>
              <a:rPr lang="zh-CN" altLang="en-US" sz="2800" b="1">
                <a:latin typeface="宋体" panose="02010600030101010101" pitchFamily="2" charset="-122"/>
              </a:rPr>
              <a:t>或直线</a:t>
            </a:r>
            <a:r>
              <a:rPr lang="en-US" altLang="zh-CN" sz="2800" b="1">
                <a:latin typeface="宋体" panose="02010600030101010101" pitchFamily="2" charset="-122"/>
              </a:rPr>
              <a:t>BA)</a:t>
            </a:r>
            <a:r>
              <a:rPr lang="zh-CN" altLang="en-US" sz="2800" b="1">
                <a:latin typeface="宋体" panose="02010600030101010101" pitchFamily="2" charset="-122"/>
              </a:rPr>
              <a:t>、直线</a:t>
            </a:r>
            <a:r>
              <a:rPr lang="en-US" altLang="zh-CN" sz="2800" b="1">
                <a:latin typeface="宋体" panose="02010600030101010101" pitchFamily="2" charset="-122"/>
              </a:rPr>
              <a:t>AC(</a:t>
            </a:r>
            <a:r>
              <a:rPr lang="zh-CN" altLang="en-US" sz="2800" b="1">
                <a:latin typeface="宋体" panose="02010600030101010101" pitchFamily="2" charset="-122"/>
              </a:rPr>
              <a:t>或直线</a:t>
            </a:r>
            <a:r>
              <a:rPr lang="en-US" altLang="zh-CN" sz="2800" b="1">
                <a:latin typeface="宋体" panose="02010600030101010101" pitchFamily="2" charset="-122"/>
              </a:rPr>
              <a:t>CA)</a:t>
            </a:r>
            <a:r>
              <a:rPr lang="zh-CN" altLang="en-US" sz="2800" b="1">
                <a:latin typeface="宋体" panose="02010600030101010101" pitchFamily="2" charset="-122"/>
              </a:rPr>
              <a:t>、直线</a:t>
            </a:r>
            <a:r>
              <a:rPr lang="en-US" altLang="zh-CN" sz="2800" b="1">
                <a:latin typeface="宋体" panose="02010600030101010101" pitchFamily="2" charset="-122"/>
              </a:rPr>
              <a:t>BC(</a:t>
            </a:r>
            <a:r>
              <a:rPr lang="zh-CN" altLang="en-US" sz="2800" b="1">
                <a:latin typeface="宋体" panose="02010600030101010101" pitchFamily="2" charset="-122"/>
              </a:rPr>
              <a:t>或直线</a:t>
            </a:r>
            <a:r>
              <a:rPr lang="en-US" altLang="zh-CN" sz="2800" b="1">
                <a:latin typeface="宋体" panose="02010600030101010101" pitchFamily="2" charset="-122"/>
              </a:rPr>
              <a:t>CB).</a:t>
            </a:r>
          </a:p>
        </p:txBody>
      </p:sp>
      <p:sp>
        <p:nvSpPr>
          <p:cNvPr id="8199" name="Rectangle 7"/>
          <p:cNvSpPr>
            <a:spLocks noChangeArrowheads="1"/>
          </p:cNvSpPr>
          <p:nvPr/>
        </p:nvSpPr>
        <p:spPr bwMode="auto">
          <a:xfrm>
            <a:off x="107950" y="3644900"/>
            <a:ext cx="1079500" cy="519113"/>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800" b="1"/>
              <a:t> 解  </a:t>
            </a:r>
          </a:p>
        </p:txBody>
      </p:sp>
      <p:sp>
        <p:nvSpPr>
          <p:cNvPr id="2" name="Rectangle 8"/>
          <p:cNvSpPr/>
          <p:nvPr/>
        </p:nvSpPr>
        <p:spPr>
          <a:xfrm>
            <a:off x="73025" y="246063"/>
            <a:ext cx="1079500" cy="519112"/>
          </a:xfrm>
          <a:prstGeom prst="rect">
            <a:avLst/>
          </a:prstGeom>
          <a:solidFill>
            <a:schemeClr val="accent6">
              <a:lumMod val="75000"/>
            </a:schemeClr>
          </a:solidFill>
          <a:ln w="9525">
            <a:noFill/>
          </a:ln>
        </p:spPr>
        <p:txBody>
          <a:bodyPr>
            <a:spAutoFit/>
          </a:bodyPr>
          <a:lstStyle/>
          <a:p>
            <a:pPr algn="ctr"/>
            <a:r>
              <a:rPr lang="zh-CN" altLang="en-US" sz="2800" b="1" noProof="1">
                <a:cs typeface="+mn-ea"/>
              </a:rPr>
              <a:t>例</a:t>
            </a:r>
            <a:r>
              <a:rPr lang="zh-CN" altLang="en-US" sz="2800" b="1" noProof="1">
                <a:solidFill>
                  <a:schemeClr val="accent6">
                    <a:lumMod val="60000"/>
                    <a:lumOff val="40000"/>
                  </a:schemeClr>
                </a:solidFill>
                <a:cs typeface="+mn-ea"/>
              </a:rPr>
              <a:t>  </a:t>
            </a:r>
            <a:endParaRPr lang="zh-CN" altLang="en-US" sz="2800" b="1" noProof="1">
              <a:solidFill>
                <a:schemeClr val="accent6">
                  <a:lumMod val="60000"/>
                  <a:lumOff val="40000"/>
                </a:schemeClr>
              </a:solidFill>
            </a:endParaRPr>
          </a:p>
        </p:txBody>
      </p:sp>
      <p:sp>
        <p:nvSpPr>
          <p:cNvPr id="21512" name="Line 9"/>
          <p:cNvSpPr>
            <a:spLocks noChangeShapeType="1"/>
          </p:cNvSpPr>
          <p:nvPr/>
        </p:nvSpPr>
        <p:spPr bwMode="auto">
          <a:xfrm rot="-832456">
            <a:off x="4932363" y="2727325"/>
            <a:ext cx="3214687"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3" name="Oval 10"/>
          <p:cNvSpPr>
            <a:spLocks noChangeArrowheads="1"/>
          </p:cNvSpPr>
          <p:nvPr/>
        </p:nvSpPr>
        <p:spPr bwMode="auto">
          <a:xfrm rot="-832456">
            <a:off x="5399088" y="2936875"/>
            <a:ext cx="76200" cy="76200"/>
          </a:xfrm>
          <a:prstGeom prst="ellipse">
            <a:avLst/>
          </a:prstGeom>
          <a:solidFill>
            <a:srgbClr val="FF0000"/>
          </a:solidFill>
          <a:ln w="9525">
            <a:solidFill>
              <a:srgbClr val="FF0000"/>
            </a:solidFill>
            <a:round/>
          </a:ln>
        </p:spPr>
        <p:txBody>
          <a:bodyPr wrap="none" anchor="ctr"/>
          <a:lstStyle/>
          <a:p>
            <a:endParaRPr lang="zh-CN" altLang="en-US"/>
          </a:p>
        </p:txBody>
      </p:sp>
      <p:sp>
        <p:nvSpPr>
          <p:cNvPr id="21514" name="Oval 11"/>
          <p:cNvSpPr>
            <a:spLocks noChangeArrowheads="1"/>
          </p:cNvSpPr>
          <p:nvPr/>
        </p:nvSpPr>
        <p:spPr bwMode="auto">
          <a:xfrm rot="-832456">
            <a:off x="6580188" y="2647950"/>
            <a:ext cx="76200" cy="76200"/>
          </a:xfrm>
          <a:prstGeom prst="ellipse">
            <a:avLst/>
          </a:prstGeom>
          <a:solidFill>
            <a:srgbClr val="FF0000"/>
          </a:solidFill>
          <a:ln w="9525">
            <a:solidFill>
              <a:srgbClr val="FF0000"/>
            </a:solidFill>
            <a:round/>
          </a:ln>
        </p:spPr>
        <p:txBody>
          <a:bodyPr wrap="none" anchor="ctr"/>
          <a:lstStyle/>
          <a:p>
            <a:endParaRPr lang="zh-CN" altLang="en-US"/>
          </a:p>
        </p:txBody>
      </p:sp>
      <p:sp>
        <p:nvSpPr>
          <p:cNvPr id="21515" name="Oval 12"/>
          <p:cNvSpPr>
            <a:spLocks noChangeArrowheads="1"/>
          </p:cNvSpPr>
          <p:nvPr/>
        </p:nvSpPr>
        <p:spPr bwMode="auto">
          <a:xfrm rot="-832456">
            <a:off x="7732713" y="2363788"/>
            <a:ext cx="76200" cy="76200"/>
          </a:xfrm>
          <a:prstGeom prst="ellipse">
            <a:avLst/>
          </a:prstGeom>
          <a:solidFill>
            <a:srgbClr val="FF0000"/>
          </a:solidFill>
          <a:ln w="9525">
            <a:solidFill>
              <a:srgbClr val="FF0000"/>
            </a:solidFill>
            <a:round/>
          </a:ln>
        </p:spPr>
        <p:txBody>
          <a:bodyPr wrap="none" anchor="ctr"/>
          <a:lstStyle/>
          <a:p>
            <a:endParaRPr lang="zh-CN" altLang="en-US"/>
          </a:p>
        </p:txBody>
      </p:sp>
      <p:grpSp>
        <p:nvGrpSpPr>
          <p:cNvPr id="3" name="Group 13"/>
          <p:cNvGrpSpPr/>
          <p:nvPr/>
        </p:nvGrpSpPr>
        <p:grpSpPr bwMode="auto">
          <a:xfrm>
            <a:off x="5364163" y="2368550"/>
            <a:ext cx="2409825" cy="652463"/>
            <a:chOff x="0" y="0"/>
            <a:chExt cx="1518" cy="411"/>
          </a:xfrm>
        </p:grpSpPr>
        <p:sp>
          <p:nvSpPr>
            <p:cNvPr id="21517" name="Line 14"/>
            <p:cNvSpPr>
              <a:spLocks noChangeShapeType="1"/>
            </p:cNvSpPr>
            <p:nvPr/>
          </p:nvSpPr>
          <p:spPr bwMode="auto">
            <a:xfrm rot="-832456">
              <a:off x="13" y="227"/>
              <a:ext cx="1497"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18" name="Oval 15"/>
            <p:cNvSpPr>
              <a:spLocks noChangeArrowheads="1"/>
            </p:cNvSpPr>
            <p:nvPr/>
          </p:nvSpPr>
          <p:spPr bwMode="auto">
            <a:xfrm rot="-832456">
              <a:off x="1470" y="0"/>
              <a:ext cx="48" cy="48"/>
            </a:xfrm>
            <a:prstGeom prst="ellipse">
              <a:avLst/>
            </a:prstGeom>
            <a:solidFill>
              <a:srgbClr val="FF0000"/>
            </a:solidFill>
            <a:ln w="9525">
              <a:solidFill>
                <a:srgbClr val="FF0000"/>
              </a:solidFill>
              <a:round/>
            </a:ln>
          </p:spPr>
          <p:txBody>
            <a:bodyPr wrap="none" anchor="ctr"/>
            <a:lstStyle/>
            <a:p>
              <a:endParaRPr lang="zh-CN" altLang="en-US"/>
            </a:p>
          </p:txBody>
        </p:sp>
        <p:sp>
          <p:nvSpPr>
            <p:cNvPr id="21519" name="Oval 16"/>
            <p:cNvSpPr>
              <a:spLocks noChangeArrowheads="1"/>
            </p:cNvSpPr>
            <p:nvPr/>
          </p:nvSpPr>
          <p:spPr bwMode="auto">
            <a:xfrm rot="-832456">
              <a:off x="0" y="363"/>
              <a:ext cx="48" cy="48"/>
            </a:xfrm>
            <a:prstGeom prst="ellipse">
              <a:avLst/>
            </a:prstGeom>
            <a:solidFill>
              <a:srgbClr val="FF0000"/>
            </a:solidFill>
            <a:ln w="9525">
              <a:solidFill>
                <a:srgbClr val="FF0000"/>
              </a:solidFill>
              <a:round/>
            </a:ln>
          </p:spPr>
          <p:txBody>
            <a:bodyPr wrap="none" anchor="ctr"/>
            <a:lstStyle/>
            <a:p>
              <a:endParaRPr lang="zh-CN" altLang="en-US"/>
            </a:p>
          </p:txBody>
        </p:sp>
      </p:grpSp>
      <p:grpSp>
        <p:nvGrpSpPr>
          <p:cNvPr id="4" name="Group 17"/>
          <p:cNvGrpSpPr/>
          <p:nvPr/>
        </p:nvGrpSpPr>
        <p:grpSpPr bwMode="auto">
          <a:xfrm>
            <a:off x="6575425" y="2349500"/>
            <a:ext cx="1228725" cy="365125"/>
            <a:chOff x="0" y="0"/>
            <a:chExt cx="774" cy="230"/>
          </a:xfrm>
        </p:grpSpPr>
        <p:sp>
          <p:nvSpPr>
            <p:cNvPr id="21521" name="Line 18"/>
            <p:cNvSpPr>
              <a:spLocks noChangeShapeType="1"/>
            </p:cNvSpPr>
            <p:nvPr/>
          </p:nvSpPr>
          <p:spPr bwMode="auto">
            <a:xfrm rot="-832456">
              <a:off x="34" y="136"/>
              <a:ext cx="731"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2" name="Oval 19"/>
            <p:cNvSpPr>
              <a:spLocks noChangeArrowheads="1"/>
            </p:cNvSpPr>
            <p:nvPr/>
          </p:nvSpPr>
          <p:spPr bwMode="auto">
            <a:xfrm rot="-832456">
              <a:off x="0" y="182"/>
              <a:ext cx="48" cy="48"/>
            </a:xfrm>
            <a:prstGeom prst="ellipse">
              <a:avLst/>
            </a:prstGeom>
            <a:solidFill>
              <a:srgbClr val="FF0000"/>
            </a:solidFill>
            <a:ln w="9525">
              <a:solidFill>
                <a:srgbClr val="FF0000"/>
              </a:solidFill>
              <a:round/>
            </a:ln>
          </p:spPr>
          <p:txBody>
            <a:bodyPr wrap="none" anchor="ctr"/>
            <a:lstStyle/>
            <a:p>
              <a:endParaRPr lang="zh-CN" altLang="en-US"/>
            </a:p>
          </p:txBody>
        </p:sp>
        <p:sp>
          <p:nvSpPr>
            <p:cNvPr id="21523" name="Oval 20"/>
            <p:cNvSpPr>
              <a:spLocks noChangeArrowheads="1"/>
            </p:cNvSpPr>
            <p:nvPr/>
          </p:nvSpPr>
          <p:spPr bwMode="auto">
            <a:xfrm rot="-832456">
              <a:off x="726" y="0"/>
              <a:ext cx="48" cy="48"/>
            </a:xfrm>
            <a:prstGeom prst="ellipse">
              <a:avLst/>
            </a:prstGeom>
            <a:solidFill>
              <a:srgbClr val="FF0000"/>
            </a:solidFill>
            <a:ln w="9525">
              <a:solidFill>
                <a:srgbClr val="FF0000"/>
              </a:solidFill>
              <a:round/>
            </a:ln>
          </p:spPr>
          <p:txBody>
            <a:bodyPr wrap="none" anchor="ctr"/>
            <a:lstStyle/>
            <a:p>
              <a:endParaRPr lang="zh-CN" altLang="en-US"/>
            </a:p>
          </p:txBody>
        </p:sp>
      </p:grpSp>
      <p:grpSp>
        <p:nvGrpSpPr>
          <p:cNvPr id="5" name="Group 21"/>
          <p:cNvGrpSpPr/>
          <p:nvPr/>
        </p:nvGrpSpPr>
        <p:grpSpPr bwMode="auto">
          <a:xfrm>
            <a:off x="5394325" y="2636838"/>
            <a:ext cx="1268413" cy="365125"/>
            <a:chOff x="0" y="0"/>
            <a:chExt cx="799" cy="230"/>
          </a:xfrm>
        </p:grpSpPr>
        <p:sp>
          <p:nvSpPr>
            <p:cNvPr id="21525" name="Line 22"/>
            <p:cNvSpPr>
              <a:spLocks noChangeShapeType="1"/>
            </p:cNvSpPr>
            <p:nvPr/>
          </p:nvSpPr>
          <p:spPr bwMode="auto">
            <a:xfrm rot="-832456">
              <a:off x="15" y="138"/>
              <a:ext cx="784"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526" name="Oval 23"/>
            <p:cNvSpPr>
              <a:spLocks noChangeArrowheads="1"/>
            </p:cNvSpPr>
            <p:nvPr/>
          </p:nvSpPr>
          <p:spPr bwMode="auto">
            <a:xfrm rot="-832456">
              <a:off x="0" y="182"/>
              <a:ext cx="48" cy="48"/>
            </a:xfrm>
            <a:prstGeom prst="ellipse">
              <a:avLst/>
            </a:prstGeom>
            <a:solidFill>
              <a:srgbClr val="FF0000"/>
            </a:solidFill>
            <a:ln w="9525">
              <a:solidFill>
                <a:srgbClr val="FF0000"/>
              </a:solidFill>
              <a:round/>
            </a:ln>
          </p:spPr>
          <p:txBody>
            <a:bodyPr wrap="none" anchor="ctr"/>
            <a:lstStyle/>
            <a:p>
              <a:endParaRPr lang="zh-CN" altLang="en-US"/>
            </a:p>
          </p:txBody>
        </p:sp>
        <p:sp>
          <p:nvSpPr>
            <p:cNvPr id="21527" name="Oval 24"/>
            <p:cNvSpPr>
              <a:spLocks noChangeArrowheads="1"/>
            </p:cNvSpPr>
            <p:nvPr/>
          </p:nvSpPr>
          <p:spPr bwMode="auto">
            <a:xfrm rot="-832456">
              <a:off x="744" y="0"/>
              <a:ext cx="48" cy="48"/>
            </a:xfrm>
            <a:prstGeom prst="ellipse">
              <a:avLst/>
            </a:prstGeom>
            <a:solidFill>
              <a:srgbClr val="FF0000"/>
            </a:solidFill>
            <a:ln w="9525">
              <a:solidFill>
                <a:srgbClr val="FF0000"/>
              </a:solidFill>
              <a:round/>
            </a:ln>
          </p:spPr>
          <p:txBody>
            <a:bodyPr wrap="none" anchor="ctr"/>
            <a:lstStyle/>
            <a:p>
              <a:endParaRPr lang="zh-CN" altLang="en-US"/>
            </a:p>
          </p:txBody>
        </p:sp>
      </p:grpSp>
      <p:sp>
        <p:nvSpPr>
          <p:cNvPr id="21528" name="文本框 5"/>
          <p:cNvSpPr txBox="1">
            <a:spLocks noChangeArrowheads="1"/>
          </p:cNvSpPr>
          <p:nvPr/>
        </p:nvSpPr>
        <p:spPr bwMode="auto">
          <a:xfrm>
            <a:off x="6045200" y="3113088"/>
            <a:ext cx="9890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b="1">
                <a:latin typeface="宋体" panose="02010600030101010101" pitchFamily="2" charset="-122"/>
              </a:rPr>
              <a:t>图</a:t>
            </a:r>
            <a:r>
              <a:rPr lang="en-US" altLang="zh-CN" b="1">
                <a:latin typeface="宋体" panose="02010600030101010101" pitchFamily="2" charset="-122"/>
              </a:rPr>
              <a:t>1—17</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64" presetClass="path" presetSubtype="0" accel="50000" decel="50000" fill="hold" nodeType="withEffect">
                                  <p:stCondLst>
                                    <p:cond delay="0"/>
                                  </p:stCondLst>
                                  <p:childTnLst>
                                    <p:animMotion origin="layout" path="M -1.38889E-6 -1.6185E-6 L -1.38889E-6 -0.06104 " pathEditMode="relative" rAng="0" ptsTypes="AA">
                                      <p:cBhvr>
                                        <p:cTn id="9" dur="2000" fill="hold"/>
                                        <p:tgtEl>
                                          <p:spTgt spid="5"/>
                                        </p:tgtEl>
                                        <p:attrNameLst>
                                          <p:attrName>ppt_x</p:attrName>
                                          <p:attrName>ppt_y</p:attrName>
                                        </p:attrNameLst>
                                      </p:cBhvr>
                                      <p:rCtr x="0" y="-300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par>
                                <p:cTn id="15" presetID="64" presetClass="path" presetSubtype="0" accel="50000" decel="50000" fill="hold" nodeType="withEffect">
                                  <p:stCondLst>
                                    <p:cond delay="0"/>
                                  </p:stCondLst>
                                  <p:childTnLst>
                                    <p:animMotion origin="layout" path="M -4.72222E-6 -9.24855E-7 L -4.72222E-6 -0.08948 " pathEditMode="relative" rAng="0" ptsTypes="AA">
                                      <p:cBhvr>
                                        <p:cTn id="16" dur="2000" fill="hold"/>
                                        <p:tgtEl>
                                          <p:spTgt spid="4"/>
                                        </p:tgtEl>
                                        <p:attrNameLst>
                                          <p:attrName>ppt_x</p:attrName>
                                          <p:attrName>ppt_y</p:attrName>
                                        </p:attrNameLst>
                                      </p:cBhvr>
                                      <p:rCtr x="0" y="-440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childTnLst>
                                </p:cTn>
                              </p:par>
                              <p:par>
                                <p:cTn id="22" presetID="42" presetClass="path" presetSubtype="0" accel="50000" decel="50000" fill="hold" nodeType="withEffect">
                                  <p:stCondLst>
                                    <p:cond delay="0"/>
                                  </p:stCondLst>
                                  <p:childTnLst>
                                    <p:animMotion origin="layout" path="M -2.77778E-6 -6.35838E-7 L -2.77778E-6 0.09942 " pathEditMode="relative" rAng="0" ptsTypes="AA">
                                      <p:cBhvr>
                                        <p:cTn id="23" dur="2000" fill="hold"/>
                                        <p:tgtEl>
                                          <p:spTgt spid="3"/>
                                        </p:tgtEl>
                                        <p:attrNameLst>
                                          <p:attrName>ppt_x</p:attrName>
                                          <p:attrName>ppt_y</p:attrName>
                                        </p:attrNameLst>
                                      </p:cBhvr>
                                      <p:rCtr x="0" y="5000"/>
                                    </p:animMotion>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1000"/>
                                        <p:tgtEl>
                                          <p:spTgt spid="4"/>
                                        </p:tgtEl>
                                      </p:cBhvr>
                                    </p:animEffect>
                                    <p:set>
                                      <p:cBhvr>
                                        <p:cTn id="31" dur="1" fill="hold">
                                          <p:stCondLst>
                                            <p:cond delay="999"/>
                                          </p:stCondLst>
                                        </p:cTn>
                                        <p:tgtEl>
                                          <p:spTgt spid="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000"/>
                                        <p:tgtEl>
                                          <p:spTgt spid="3"/>
                                        </p:tgtEl>
                                      </p:cBhvr>
                                    </p:animEffect>
                                    <p:set>
                                      <p:cBhvr>
                                        <p:cTn id="34" dur="1" fill="hold">
                                          <p:stCondLst>
                                            <p:cond delay="999"/>
                                          </p:stCondLst>
                                        </p:cTn>
                                        <p:tgtEl>
                                          <p:spTgt spid="3"/>
                                        </p:tgtEl>
                                        <p:attrNameLst>
                                          <p:attrName>style.visibility</p:attrName>
                                        </p:attrNameLst>
                                      </p:cBhvr>
                                      <p:to>
                                        <p:strVal val="hidden"/>
                                      </p:to>
                                    </p:set>
                                  </p:childTnLst>
                                </p:cTn>
                              </p:par>
                              <p:par>
                                <p:cTn id="35" presetID="12" presetClass="entr" presetSubtype="1" fill="hold" grpId="0" nodeType="withEffect">
                                  <p:stCondLst>
                                    <p:cond delay="0"/>
                                  </p:stCondLst>
                                  <p:childTnLst>
                                    <p:set>
                                      <p:cBhvr>
                                        <p:cTn id="36" dur="1" fill="hold">
                                          <p:stCondLst>
                                            <p:cond delay="0"/>
                                          </p:stCondLst>
                                        </p:cTn>
                                        <p:tgtEl>
                                          <p:spTgt spid="8199"/>
                                        </p:tgtEl>
                                        <p:attrNameLst>
                                          <p:attrName>style.visibility</p:attrName>
                                        </p:attrNameLst>
                                      </p:cBhvr>
                                      <p:to>
                                        <p:strVal val="visible"/>
                                      </p:to>
                                    </p:set>
                                    <p:animEffect transition="in" filter="slide(fromTop)">
                                      <p:cBhvr>
                                        <p:cTn id="37" dur="500"/>
                                        <p:tgtEl>
                                          <p:spTgt spid="8199"/>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8198">
                                            <p:txEl>
                                              <p:pRg st="0" end="0"/>
                                            </p:txEl>
                                          </p:spTgt>
                                        </p:tgtEl>
                                        <p:attrNameLst>
                                          <p:attrName>style.visibility</p:attrName>
                                        </p:attrNameLst>
                                      </p:cBhvr>
                                      <p:to>
                                        <p:strVal val="visible"/>
                                      </p:to>
                                    </p:set>
                                    <p:animEffect transition="in" filter="slide(fromBottom)">
                                      <p:cBhvr>
                                        <p:cTn id="42" dur="500"/>
                                        <p:tgtEl>
                                          <p:spTgt spid="819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8198">
                                            <p:txEl>
                                              <p:charRg st="63" end="118"/>
                                            </p:txEl>
                                          </p:spTgt>
                                        </p:tgtEl>
                                        <p:attrNameLst>
                                          <p:attrName>style.visibility</p:attrName>
                                        </p:attrNameLst>
                                      </p:cBhvr>
                                      <p:to>
                                        <p:strVal val="visible"/>
                                      </p:to>
                                    </p:set>
                                    <p:animEffect transition="in" filter="slide(fromBottom)">
                                      <p:cBhvr>
                                        <p:cTn id="47" dur="500"/>
                                        <p:tgtEl>
                                          <p:spTgt spid="8198">
                                            <p:txEl>
                                              <p:charRg st="63" end="11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8198">
                                            <p:txEl>
                                              <p:charRg st="118" end="166"/>
                                            </p:txEl>
                                          </p:spTgt>
                                        </p:tgtEl>
                                        <p:attrNameLst>
                                          <p:attrName>style.visibility</p:attrName>
                                        </p:attrNameLst>
                                      </p:cBhvr>
                                      <p:to>
                                        <p:strVal val="visible"/>
                                      </p:to>
                                    </p:set>
                                    <p:animEffect transition="in" filter="slide(fromBottom)">
                                      <p:cBhvr>
                                        <p:cTn id="52" dur="500"/>
                                        <p:tgtEl>
                                          <p:spTgt spid="8198">
                                            <p:txEl>
                                              <p:charRg st="118" end="16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Text Box 2"/>
          <p:cNvSpPr txBox="1">
            <a:spLocks noChangeArrowheads="1"/>
          </p:cNvSpPr>
          <p:nvPr/>
        </p:nvSpPr>
        <p:spPr bwMode="auto">
          <a:xfrm>
            <a:off x="34925" y="908050"/>
            <a:ext cx="5832475"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t>       在图</a:t>
            </a:r>
            <a:r>
              <a:rPr lang="en-US" altLang="zh-CN" sz="2800" b="1" dirty="0"/>
              <a:t>1-19</a:t>
            </a:r>
            <a:r>
              <a:rPr lang="zh-CN" altLang="en-US" sz="2800" b="1" dirty="0"/>
              <a:t>中，请你将正方形的两条邻边上用相同的数表示的点用线段分别连接起来，看看会得到一个什么样的图案。</a:t>
            </a:r>
            <a:endParaRPr lang="zh-CN" altLang="en-US" sz="800" b="1" dirty="0">
              <a:solidFill>
                <a:srgbClr val="FFFFCC"/>
              </a:solidFill>
            </a:endParaRPr>
          </a:p>
        </p:txBody>
      </p:sp>
      <p:sp>
        <p:nvSpPr>
          <p:cNvPr id="22530" name="Rectangle 3"/>
          <p:cNvSpPr>
            <a:spLocks noChangeArrowheads="1"/>
          </p:cNvSpPr>
          <p:nvPr/>
        </p:nvSpPr>
        <p:spPr bwMode="auto">
          <a:xfrm rot="5400000">
            <a:off x="6134100" y="338138"/>
            <a:ext cx="2439987" cy="2439988"/>
          </a:xfrm>
          <a:prstGeom prst="rect">
            <a:avLst/>
          </a:prstGeom>
          <a:solidFill>
            <a:schemeClr val="bg1"/>
          </a:solidFill>
          <a:ln w="38100">
            <a:solidFill>
              <a:schemeClr val="tx1"/>
            </a:solidFill>
            <a:miter lim="800000"/>
          </a:ln>
        </p:spPr>
        <p:txBody>
          <a:bodyPr wrap="none" anchor="ctr"/>
          <a:lstStyle/>
          <a:p>
            <a:endParaRPr lang="zh-CN" altLang="en-US"/>
          </a:p>
        </p:txBody>
      </p:sp>
      <p:sp>
        <p:nvSpPr>
          <p:cNvPr id="9220" name="Line 4"/>
          <p:cNvSpPr>
            <a:spLocks noChangeShapeType="1"/>
          </p:cNvSpPr>
          <p:nvPr/>
        </p:nvSpPr>
        <p:spPr bwMode="auto">
          <a:xfrm flipH="1">
            <a:off x="8301038" y="341313"/>
            <a:ext cx="257175" cy="2441575"/>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1" name="Line 5"/>
          <p:cNvSpPr>
            <a:spLocks noChangeShapeType="1"/>
          </p:cNvSpPr>
          <p:nvPr/>
        </p:nvSpPr>
        <p:spPr bwMode="auto">
          <a:xfrm flipH="1">
            <a:off x="8035925" y="738188"/>
            <a:ext cx="527050" cy="2044700"/>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2" name="Line 6"/>
          <p:cNvSpPr>
            <a:spLocks noChangeShapeType="1"/>
          </p:cNvSpPr>
          <p:nvPr/>
        </p:nvSpPr>
        <p:spPr bwMode="auto">
          <a:xfrm flipH="1">
            <a:off x="7769225" y="1066800"/>
            <a:ext cx="792163" cy="1716088"/>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3" name="Line 7"/>
          <p:cNvSpPr>
            <a:spLocks noChangeShapeType="1"/>
          </p:cNvSpPr>
          <p:nvPr/>
        </p:nvSpPr>
        <p:spPr bwMode="auto">
          <a:xfrm rot="71609" flipH="1">
            <a:off x="7543800" y="1397000"/>
            <a:ext cx="1006475" cy="1385888"/>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4" name="Line 8"/>
          <p:cNvSpPr>
            <a:spLocks noChangeShapeType="1"/>
          </p:cNvSpPr>
          <p:nvPr/>
        </p:nvSpPr>
        <p:spPr bwMode="auto">
          <a:xfrm flipH="1">
            <a:off x="7242175" y="1695450"/>
            <a:ext cx="1319213" cy="1055688"/>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5" name="Line 9"/>
          <p:cNvSpPr>
            <a:spLocks noChangeShapeType="1"/>
          </p:cNvSpPr>
          <p:nvPr/>
        </p:nvSpPr>
        <p:spPr bwMode="auto">
          <a:xfrm flipH="1">
            <a:off x="6911975" y="2025650"/>
            <a:ext cx="1649413" cy="725488"/>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6" name="Line 10"/>
          <p:cNvSpPr>
            <a:spLocks noChangeShapeType="1"/>
          </p:cNvSpPr>
          <p:nvPr/>
        </p:nvSpPr>
        <p:spPr bwMode="auto">
          <a:xfrm flipV="1">
            <a:off x="6134100" y="2570163"/>
            <a:ext cx="2413000" cy="212725"/>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9227" name="Line 11"/>
          <p:cNvSpPr>
            <a:spLocks noChangeShapeType="1"/>
          </p:cNvSpPr>
          <p:nvPr/>
        </p:nvSpPr>
        <p:spPr bwMode="auto">
          <a:xfrm flipV="1">
            <a:off x="6648450" y="2289175"/>
            <a:ext cx="1912938" cy="446088"/>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39" name="Rectangle 12"/>
          <p:cNvSpPr>
            <a:spLocks noChangeArrowheads="1"/>
          </p:cNvSpPr>
          <p:nvPr/>
        </p:nvSpPr>
        <p:spPr bwMode="auto">
          <a:xfrm>
            <a:off x="8559800" y="1158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b="1"/>
              <a:t>1</a:t>
            </a:r>
          </a:p>
        </p:txBody>
      </p:sp>
      <p:sp>
        <p:nvSpPr>
          <p:cNvPr id="22540" name="Rectangle 13"/>
          <p:cNvSpPr>
            <a:spLocks noChangeArrowheads="1"/>
          </p:cNvSpPr>
          <p:nvPr/>
        </p:nvSpPr>
        <p:spPr bwMode="auto">
          <a:xfrm>
            <a:off x="8559800" y="40957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b="1"/>
              <a:t>2</a:t>
            </a:r>
          </a:p>
        </p:txBody>
      </p:sp>
      <p:sp>
        <p:nvSpPr>
          <p:cNvPr id="22541" name="Rectangle 14"/>
          <p:cNvSpPr>
            <a:spLocks noChangeArrowheads="1"/>
          </p:cNvSpPr>
          <p:nvPr/>
        </p:nvSpPr>
        <p:spPr bwMode="auto">
          <a:xfrm>
            <a:off x="8582025" y="69215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b="1"/>
              <a:t>3</a:t>
            </a:r>
          </a:p>
        </p:txBody>
      </p:sp>
      <p:sp>
        <p:nvSpPr>
          <p:cNvPr id="22542" name="Rectangle 15"/>
          <p:cNvSpPr>
            <a:spLocks noChangeArrowheads="1"/>
          </p:cNvSpPr>
          <p:nvPr/>
        </p:nvSpPr>
        <p:spPr bwMode="auto">
          <a:xfrm>
            <a:off x="8582025" y="9144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b="1"/>
              <a:t>4</a:t>
            </a:r>
          </a:p>
        </p:txBody>
      </p:sp>
      <p:sp>
        <p:nvSpPr>
          <p:cNvPr id="22543" name="Rectangle 16"/>
          <p:cNvSpPr>
            <a:spLocks noChangeArrowheads="1"/>
          </p:cNvSpPr>
          <p:nvPr/>
        </p:nvSpPr>
        <p:spPr bwMode="auto">
          <a:xfrm>
            <a:off x="8582025" y="119538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b="1"/>
              <a:t>5</a:t>
            </a:r>
          </a:p>
        </p:txBody>
      </p:sp>
      <p:sp>
        <p:nvSpPr>
          <p:cNvPr id="22544" name="Rectangle 17"/>
          <p:cNvSpPr>
            <a:spLocks noChangeArrowheads="1"/>
          </p:cNvSpPr>
          <p:nvPr/>
        </p:nvSpPr>
        <p:spPr bwMode="auto">
          <a:xfrm>
            <a:off x="8582025" y="177165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b="1"/>
              <a:t>7</a:t>
            </a:r>
          </a:p>
        </p:txBody>
      </p:sp>
      <p:sp>
        <p:nvSpPr>
          <p:cNvPr id="22545" name="Rectangle 18"/>
          <p:cNvSpPr>
            <a:spLocks noChangeArrowheads="1"/>
          </p:cNvSpPr>
          <p:nvPr/>
        </p:nvSpPr>
        <p:spPr bwMode="auto">
          <a:xfrm>
            <a:off x="8582025" y="14843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b="1"/>
              <a:t>6</a:t>
            </a:r>
          </a:p>
        </p:txBody>
      </p:sp>
      <p:sp>
        <p:nvSpPr>
          <p:cNvPr id="22546" name="Rectangle 19"/>
          <p:cNvSpPr>
            <a:spLocks noChangeArrowheads="1"/>
          </p:cNvSpPr>
          <p:nvPr/>
        </p:nvSpPr>
        <p:spPr bwMode="auto">
          <a:xfrm>
            <a:off x="8582025" y="2066925"/>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b="1"/>
              <a:t>8</a:t>
            </a:r>
          </a:p>
        </p:txBody>
      </p:sp>
      <p:sp>
        <p:nvSpPr>
          <p:cNvPr id="22547" name="Rectangle 20"/>
          <p:cNvSpPr>
            <a:spLocks noChangeArrowheads="1"/>
          </p:cNvSpPr>
          <p:nvPr/>
        </p:nvSpPr>
        <p:spPr bwMode="auto">
          <a:xfrm>
            <a:off x="8582025" y="23542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b="1"/>
              <a:t>9</a:t>
            </a:r>
          </a:p>
        </p:txBody>
      </p:sp>
      <p:sp>
        <p:nvSpPr>
          <p:cNvPr id="22548" name="Line 21"/>
          <p:cNvSpPr>
            <a:spLocks noChangeShapeType="1"/>
          </p:cNvSpPr>
          <p:nvPr/>
        </p:nvSpPr>
        <p:spPr bwMode="auto">
          <a:xfrm>
            <a:off x="8582025" y="842963"/>
            <a:ext cx="71438"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49" name="Line 22"/>
          <p:cNvSpPr>
            <a:spLocks noChangeShapeType="1"/>
          </p:cNvSpPr>
          <p:nvPr/>
        </p:nvSpPr>
        <p:spPr bwMode="auto">
          <a:xfrm>
            <a:off x="8582025" y="1130300"/>
            <a:ext cx="71438"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50" name="Line 23"/>
          <p:cNvSpPr>
            <a:spLocks noChangeShapeType="1"/>
          </p:cNvSpPr>
          <p:nvPr/>
        </p:nvSpPr>
        <p:spPr bwMode="auto">
          <a:xfrm>
            <a:off x="8582025" y="1419225"/>
            <a:ext cx="71438"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51" name="Line 24"/>
          <p:cNvSpPr>
            <a:spLocks noChangeShapeType="1"/>
          </p:cNvSpPr>
          <p:nvPr/>
        </p:nvSpPr>
        <p:spPr bwMode="auto">
          <a:xfrm>
            <a:off x="8582025" y="1706563"/>
            <a:ext cx="71438"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52" name="Line 25"/>
          <p:cNvSpPr>
            <a:spLocks noChangeShapeType="1"/>
          </p:cNvSpPr>
          <p:nvPr/>
        </p:nvSpPr>
        <p:spPr bwMode="auto">
          <a:xfrm>
            <a:off x="8582025" y="2282825"/>
            <a:ext cx="71438"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53" name="Line 26"/>
          <p:cNvSpPr>
            <a:spLocks noChangeShapeType="1"/>
          </p:cNvSpPr>
          <p:nvPr/>
        </p:nvSpPr>
        <p:spPr bwMode="auto">
          <a:xfrm>
            <a:off x="8582025" y="1993900"/>
            <a:ext cx="71438"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54" name="Line 27"/>
          <p:cNvSpPr>
            <a:spLocks noChangeShapeType="1"/>
          </p:cNvSpPr>
          <p:nvPr/>
        </p:nvSpPr>
        <p:spPr bwMode="auto">
          <a:xfrm>
            <a:off x="8582025" y="2570163"/>
            <a:ext cx="71438"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55" name="Line 28"/>
          <p:cNvSpPr>
            <a:spLocks noChangeShapeType="1"/>
          </p:cNvSpPr>
          <p:nvPr/>
        </p:nvSpPr>
        <p:spPr bwMode="auto">
          <a:xfrm>
            <a:off x="8582025" y="338138"/>
            <a:ext cx="71438"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56" name="Line 29"/>
          <p:cNvSpPr>
            <a:spLocks noChangeShapeType="1"/>
          </p:cNvSpPr>
          <p:nvPr/>
        </p:nvSpPr>
        <p:spPr bwMode="auto">
          <a:xfrm>
            <a:off x="8583613" y="627063"/>
            <a:ext cx="71437"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nvGrpSpPr>
          <p:cNvPr id="22557" name="Group 30"/>
          <p:cNvGrpSpPr/>
          <p:nvPr/>
        </p:nvGrpSpPr>
        <p:grpSpPr bwMode="auto">
          <a:xfrm>
            <a:off x="6010275" y="2757488"/>
            <a:ext cx="2500313" cy="388937"/>
            <a:chOff x="0" y="0"/>
            <a:chExt cx="1575" cy="245"/>
          </a:xfrm>
        </p:grpSpPr>
        <p:sp>
          <p:nvSpPr>
            <p:cNvPr id="22558" name="Rectangle 31"/>
            <p:cNvSpPr>
              <a:spLocks noChangeArrowheads="1"/>
            </p:cNvSpPr>
            <p:nvPr/>
          </p:nvSpPr>
          <p:spPr bwMode="auto">
            <a:xfrm rot="10800000" flipV="1">
              <a:off x="1197" y="1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b="1"/>
                <a:t>2</a:t>
              </a:r>
            </a:p>
          </p:txBody>
        </p:sp>
        <p:sp>
          <p:nvSpPr>
            <p:cNvPr id="22559" name="Rectangle 32"/>
            <p:cNvSpPr>
              <a:spLocks noChangeArrowheads="1"/>
            </p:cNvSpPr>
            <p:nvPr/>
          </p:nvSpPr>
          <p:spPr bwMode="auto">
            <a:xfrm rot="10800000" flipV="1">
              <a:off x="1379" y="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b="1"/>
                <a:t>1</a:t>
              </a:r>
            </a:p>
          </p:txBody>
        </p:sp>
        <p:sp>
          <p:nvSpPr>
            <p:cNvPr id="22560" name="Rectangle 33"/>
            <p:cNvSpPr>
              <a:spLocks noChangeArrowheads="1"/>
            </p:cNvSpPr>
            <p:nvPr/>
          </p:nvSpPr>
          <p:spPr bwMode="auto">
            <a:xfrm rot="10800000" flipV="1">
              <a:off x="1016" y="1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b="1"/>
                <a:t>3</a:t>
              </a:r>
            </a:p>
          </p:txBody>
        </p:sp>
        <p:sp>
          <p:nvSpPr>
            <p:cNvPr id="22561" name="Rectangle 34"/>
            <p:cNvSpPr>
              <a:spLocks noChangeArrowheads="1"/>
            </p:cNvSpPr>
            <p:nvPr/>
          </p:nvSpPr>
          <p:spPr bwMode="auto">
            <a:xfrm rot="10800000" flipV="1">
              <a:off x="876" y="1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b="1"/>
                <a:t>4</a:t>
              </a:r>
            </a:p>
          </p:txBody>
        </p:sp>
        <p:sp>
          <p:nvSpPr>
            <p:cNvPr id="22562" name="Rectangle 35"/>
            <p:cNvSpPr>
              <a:spLocks noChangeArrowheads="1"/>
            </p:cNvSpPr>
            <p:nvPr/>
          </p:nvSpPr>
          <p:spPr bwMode="auto">
            <a:xfrm rot="10800000" flipV="1">
              <a:off x="699" y="1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b="1"/>
                <a:t>5</a:t>
              </a:r>
            </a:p>
          </p:txBody>
        </p:sp>
        <p:sp>
          <p:nvSpPr>
            <p:cNvPr id="22563" name="Rectangle 36"/>
            <p:cNvSpPr>
              <a:spLocks noChangeArrowheads="1"/>
            </p:cNvSpPr>
            <p:nvPr/>
          </p:nvSpPr>
          <p:spPr bwMode="auto">
            <a:xfrm rot="10800000" flipV="1">
              <a:off x="336" y="1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b="1"/>
                <a:t>7</a:t>
              </a:r>
            </a:p>
          </p:txBody>
        </p:sp>
        <p:sp>
          <p:nvSpPr>
            <p:cNvPr id="22564" name="Rectangle 37"/>
            <p:cNvSpPr>
              <a:spLocks noChangeArrowheads="1"/>
            </p:cNvSpPr>
            <p:nvPr/>
          </p:nvSpPr>
          <p:spPr bwMode="auto">
            <a:xfrm rot="10800000" flipV="1">
              <a:off x="517" y="1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b="1"/>
                <a:t>6</a:t>
              </a:r>
            </a:p>
          </p:txBody>
        </p:sp>
        <p:sp>
          <p:nvSpPr>
            <p:cNvPr id="22565" name="Rectangle 38"/>
            <p:cNvSpPr>
              <a:spLocks noChangeArrowheads="1"/>
            </p:cNvSpPr>
            <p:nvPr/>
          </p:nvSpPr>
          <p:spPr bwMode="auto">
            <a:xfrm rot="10800000" flipV="1">
              <a:off x="150" y="1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b="1"/>
                <a:t>8</a:t>
              </a:r>
            </a:p>
          </p:txBody>
        </p:sp>
        <p:sp>
          <p:nvSpPr>
            <p:cNvPr id="22566" name="Rectangle 39"/>
            <p:cNvSpPr>
              <a:spLocks noChangeArrowheads="1"/>
            </p:cNvSpPr>
            <p:nvPr/>
          </p:nvSpPr>
          <p:spPr bwMode="auto">
            <a:xfrm rot="10800000" flipV="1">
              <a:off x="0" y="1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b="1"/>
                <a:t>9</a:t>
              </a:r>
            </a:p>
          </p:txBody>
        </p:sp>
        <p:sp>
          <p:nvSpPr>
            <p:cNvPr id="22567" name="Line 40"/>
            <p:cNvSpPr>
              <a:spLocks noChangeShapeType="1"/>
            </p:cNvSpPr>
            <p:nvPr/>
          </p:nvSpPr>
          <p:spPr bwMode="auto">
            <a:xfrm rot="16200000" flipH="1">
              <a:off x="370" y="38"/>
              <a:ext cx="45"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68" name="Line 41"/>
            <p:cNvSpPr>
              <a:spLocks noChangeShapeType="1"/>
            </p:cNvSpPr>
            <p:nvPr/>
          </p:nvSpPr>
          <p:spPr bwMode="auto">
            <a:xfrm rot="16200000" flipH="1">
              <a:off x="551" y="38"/>
              <a:ext cx="45"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69" name="Line 42"/>
            <p:cNvSpPr>
              <a:spLocks noChangeShapeType="1"/>
            </p:cNvSpPr>
            <p:nvPr/>
          </p:nvSpPr>
          <p:spPr bwMode="auto">
            <a:xfrm rot="16200000" flipH="1">
              <a:off x="733" y="38"/>
              <a:ext cx="45"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70" name="Line 43"/>
            <p:cNvSpPr>
              <a:spLocks noChangeShapeType="1"/>
            </p:cNvSpPr>
            <p:nvPr/>
          </p:nvSpPr>
          <p:spPr bwMode="auto">
            <a:xfrm rot="16200000" flipH="1">
              <a:off x="914" y="38"/>
              <a:ext cx="45"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71" name="Line 44"/>
            <p:cNvSpPr>
              <a:spLocks noChangeShapeType="1"/>
            </p:cNvSpPr>
            <p:nvPr/>
          </p:nvSpPr>
          <p:spPr bwMode="auto">
            <a:xfrm rot="16200000" flipH="1">
              <a:off x="1277" y="38"/>
              <a:ext cx="45"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72" name="Line 45"/>
            <p:cNvSpPr>
              <a:spLocks noChangeShapeType="1"/>
            </p:cNvSpPr>
            <p:nvPr/>
          </p:nvSpPr>
          <p:spPr bwMode="auto">
            <a:xfrm rot="16200000" flipH="1">
              <a:off x="1095" y="38"/>
              <a:ext cx="45"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73" name="Line 46"/>
            <p:cNvSpPr>
              <a:spLocks noChangeShapeType="1"/>
            </p:cNvSpPr>
            <p:nvPr/>
          </p:nvSpPr>
          <p:spPr bwMode="auto">
            <a:xfrm rot="16200000" flipH="1">
              <a:off x="1458" y="38"/>
              <a:ext cx="45"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74" name="Line 47"/>
            <p:cNvSpPr>
              <a:spLocks noChangeShapeType="1"/>
            </p:cNvSpPr>
            <p:nvPr/>
          </p:nvSpPr>
          <p:spPr bwMode="auto">
            <a:xfrm rot="16200000" flipH="1">
              <a:off x="52" y="38"/>
              <a:ext cx="45"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75" name="Line 48"/>
            <p:cNvSpPr>
              <a:spLocks noChangeShapeType="1"/>
            </p:cNvSpPr>
            <p:nvPr/>
          </p:nvSpPr>
          <p:spPr bwMode="auto">
            <a:xfrm rot="16200000" flipH="1">
              <a:off x="234" y="37"/>
              <a:ext cx="45"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22576" name="Rectangle 49"/>
          <p:cNvSpPr>
            <a:spLocks noChangeArrowheads="1"/>
          </p:cNvSpPr>
          <p:nvPr/>
        </p:nvSpPr>
        <p:spPr bwMode="auto">
          <a:xfrm>
            <a:off x="6997700" y="3146425"/>
            <a:ext cx="869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b="1"/>
              <a:t>图</a:t>
            </a:r>
            <a:r>
              <a:rPr lang="en-US" altLang="zh-CN" b="1"/>
              <a:t>1-19</a:t>
            </a:r>
          </a:p>
        </p:txBody>
      </p:sp>
      <p:grpSp>
        <p:nvGrpSpPr>
          <p:cNvPr id="3" name="Group 50"/>
          <p:cNvGrpSpPr/>
          <p:nvPr/>
        </p:nvGrpSpPr>
        <p:grpSpPr bwMode="auto">
          <a:xfrm>
            <a:off x="395288" y="2717800"/>
            <a:ext cx="4024312" cy="4095750"/>
            <a:chOff x="0" y="0"/>
            <a:chExt cx="2535" cy="2580"/>
          </a:xfrm>
        </p:grpSpPr>
        <p:grpSp>
          <p:nvGrpSpPr>
            <p:cNvPr id="22578" name="Group 51"/>
            <p:cNvGrpSpPr/>
            <p:nvPr/>
          </p:nvGrpSpPr>
          <p:grpSpPr bwMode="auto">
            <a:xfrm>
              <a:off x="1225" y="1038"/>
              <a:ext cx="1310" cy="628"/>
              <a:chOff x="0" y="0"/>
              <a:chExt cx="1872" cy="1126"/>
            </a:xfrm>
          </p:grpSpPr>
          <p:sp>
            <p:nvSpPr>
              <p:cNvPr id="22579" name="AutoShape 52"/>
              <p:cNvSpPr>
                <a:spLocks noChangeArrowheads="1"/>
              </p:cNvSpPr>
              <p:nvPr/>
            </p:nvSpPr>
            <p:spPr bwMode="auto">
              <a:xfrm>
                <a:off x="10" y="43"/>
                <a:ext cx="1429" cy="866"/>
              </a:xfrm>
              <a:prstGeom prst="diamond">
                <a:avLst/>
              </a:prstGeom>
              <a:solidFill>
                <a:schemeClr val="bg1"/>
              </a:solidFill>
              <a:ln w="28575">
                <a:solidFill>
                  <a:schemeClr val="tx1"/>
                </a:solidFill>
                <a:miter lim="800000"/>
              </a:ln>
            </p:spPr>
            <p:txBody>
              <a:bodyPr wrap="none" anchor="ctr"/>
              <a:lstStyle/>
              <a:p>
                <a:endParaRPr lang="zh-CN" altLang="en-US"/>
              </a:p>
            </p:txBody>
          </p:sp>
          <p:sp>
            <p:nvSpPr>
              <p:cNvPr id="22580" name="Line 53"/>
              <p:cNvSpPr>
                <a:spLocks noChangeShapeType="1"/>
              </p:cNvSpPr>
              <p:nvPr/>
            </p:nvSpPr>
            <p:spPr bwMode="auto">
              <a:xfrm rot="-75524">
                <a:off x="744" y="27"/>
                <a:ext cx="1126" cy="736"/>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81" name="Line 54"/>
              <p:cNvSpPr>
                <a:spLocks noChangeShapeType="1"/>
              </p:cNvSpPr>
              <p:nvPr/>
            </p:nvSpPr>
            <p:spPr bwMode="auto">
              <a:xfrm rot="-3777708">
                <a:off x="740" y="193"/>
                <a:ext cx="1126" cy="737"/>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82" name="Line 55"/>
              <p:cNvSpPr>
                <a:spLocks noChangeShapeType="1"/>
              </p:cNvSpPr>
              <p:nvPr/>
            </p:nvSpPr>
            <p:spPr bwMode="auto">
              <a:xfrm flipH="1">
                <a:off x="1569" y="260"/>
                <a:ext cx="303" cy="303"/>
              </a:xfrm>
              <a:prstGeom prst="line">
                <a:avLst/>
              </a:prstGeom>
              <a:noFill/>
              <a:ln w="6350">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83" name="Line 56"/>
              <p:cNvSpPr>
                <a:spLocks noChangeShapeType="1"/>
              </p:cNvSpPr>
              <p:nvPr/>
            </p:nvSpPr>
            <p:spPr bwMode="auto">
              <a:xfrm rot="181432" flipH="1">
                <a:off x="1689" y="300"/>
                <a:ext cx="86" cy="347"/>
              </a:xfrm>
              <a:prstGeom prst="line">
                <a:avLst/>
              </a:prstGeom>
              <a:noFill/>
              <a:ln w="6350">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84" name="Line 57"/>
              <p:cNvSpPr>
                <a:spLocks noChangeShapeType="1"/>
              </p:cNvSpPr>
              <p:nvPr/>
            </p:nvSpPr>
            <p:spPr bwMode="auto">
              <a:xfrm>
                <a:off x="1655" y="346"/>
                <a:ext cx="130" cy="34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85" name="Line 58"/>
              <p:cNvSpPr>
                <a:spLocks noChangeShapeType="1"/>
              </p:cNvSpPr>
              <p:nvPr/>
            </p:nvSpPr>
            <p:spPr bwMode="auto">
              <a:xfrm>
                <a:off x="1569" y="433"/>
                <a:ext cx="303" cy="30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86" name="Line 59"/>
              <p:cNvSpPr>
                <a:spLocks noChangeShapeType="1"/>
              </p:cNvSpPr>
              <p:nvPr/>
            </p:nvSpPr>
            <p:spPr bwMode="auto">
              <a:xfrm flipV="1">
                <a:off x="10" y="130"/>
                <a:ext cx="866" cy="346"/>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87" name="Line 60"/>
              <p:cNvSpPr>
                <a:spLocks noChangeShapeType="1"/>
              </p:cNvSpPr>
              <p:nvPr/>
            </p:nvSpPr>
            <p:spPr bwMode="auto">
              <a:xfrm flipV="1">
                <a:off x="140" y="217"/>
                <a:ext cx="866" cy="17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88" name="Line 61"/>
              <p:cNvSpPr>
                <a:spLocks noChangeShapeType="1"/>
              </p:cNvSpPr>
              <p:nvPr/>
            </p:nvSpPr>
            <p:spPr bwMode="auto">
              <a:xfrm rot="-83394">
                <a:off x="338" y="268"/>
                <a:ext cx="780" cy="4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89" name="Line 62"/>
              <p:cNvSpPr>
                <a:spLocks noChangeShapeType="1"/>
              </p:cNvSpPr>
              <p:nvPr/>
            </p:nvSpPr>
            <p:spPr bwMode="auto">
              <a:xfrm>
                <a:off x="486" y="173"/>
                <a:ext cx="780" cy="21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90" name="Line 63"/>
              <p:cNvSpPr>
                <a:spLocks noChangeShapeType="1"/>
              </p:cNvSpPr>
              <p:nvPr/>
            </p:nvSpPr>
            <p:spPr bwMode="auto">
              <a:xfrm>
                <a:off x="616" y="87"/>
                <a:ext cx="823" cy="389"/>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91" name="Line 64"/>
              <p:cNvSpPr>
                <a:spLocks noChangeShapeType="1"/>
              </p:cNvSpPr>
              <p:nvPr/>
            </p:nvSpPr>
            <p:spPr bwMode="auto">
              <a:xfrm rot="10800000" flipV="1">
                <a:off x="563" y="466"/>
                <a:ext cx="866" cy="34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92" name="Line 65"/>
              <p:cNvSpPr>
                <a:spLocks noChangeShapeType="1"/>
              </p:cNvSpPr>
              <p:nvPr/>
            </p:nvSpPr>
            <p:spPr bwMode="auto">
              <a:xfrm rot="10800000" flipV="1">
                <a:off x="433" y="553"/>
                <a:ext cx="866" cy="17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93" name="Line 66"/>
              <p:cNvSpPr>
                <a:spLocks noChangeShapeType="1"/>
              </p:cNvSpPr>
              <p:nvPr/>
            </p:nvSpPr>
            <p:spPr bwMode="auto">
              <a:xfrm rot="10716606">
                <a:off x="321" y="632"/>
                <a:ext cx="780" cy="4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94" name="Line 67"/>
              <p:cNvSpPr>
                <a:spLocks noChangeShapeType="1"/>
              </p:cNvSpPr>
              <p:nvPr/>
            </p:nvSpPr>
            <p:spPr bwMode="auto">
              <a:xfrm rot="10800000">
                <a:off x="173" y="553"/>
                <a:ext cx="780" cy="21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95" name="Line 68"/>
              <p:cNvSpPr>
                <a:spLocks noChangeShapeType="1"/>
              </p:cNvSpPr>
              <p:nvPr/>
            </p:nvSpPr>
            <p:spPr bwMode="auto">
              <a:xfrm rot="10800000">
                <a:off x="0" y="466"/>
                <a:ext cx="823" cy="390"/>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22596" name="Group 69"/>
            <p:cNvGrpSpPr/>
            <p:nvPr/>
          </p:nvGrpSpPr>
          <p:grpSpPr bwMode="auto">
            <a:xfrm rot="-3078450">
              <a:off x="1022" y="522"/>
              <a:ext cx="1310" cy="628"/>
              <a:chOff x="0" y="0"/>
              <a:chExt cx="1872" cy="1126"/>
            </a:xfrm>
          </p:grpSpPr>
          <p:sp>
            <p:nvSpPr>
              <p:cNvPr id="22597" name="AutoShape 70"/>
              <p:cNvSpPr>
                <a:spLocks noChangeArrowheads="1"/>
              </p:cNvSpPr>
              <p:nvPr/>
            </p:nvSpPr>
            <p:spPr bwMode="auto">
              <a:xfrm>
                <a:off x="10" y="43"/>
                <a:ext cx="1429" cy="866"/>
              </a:xfrm>
              <a:prstGeom prst="diamond">
                <a:avLst/>
              </a:prstGeom>
              <a:solidFill>
                <a:schemeClr val="bg1"/>
              </a:solidFill>
              <a:ln w="28575">
                <a:solidFill>
                  <a:schemeClr val="tx1"/>
                </a:solidFill>
                <a:miter lim="800000"/>
              </a:ln>
            </p:spPr>
            <p:txBody>
              <a:bodyPr wrap="none" anchor="ctr"/>
              <a:lstStyle/>
              <a:p>
                <a:endParaRPr lang="zh-CN" altLang="en-US"/>
              </a:p>
            </p:txBody>
          </p:sp>
          <p:sp>
            <p:nvSpPr>
              <p:cNvPr id="22598" name="Line 71"/>
              <p:cNvSpPr>
                <a:spLocks noChangeShapeType="1"/>
              </p:cNvSpPr>
              <p:nvPr/>
            </p:nvSpPr>
            <p:spPr bwMode="auto">
              <a:xfrm rot="-75524">
                <a:off x="744" y="27"/>
                <a:ext cx="1126" cy="736"/>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599" name="Line 72"/>
              <p:cNvSpPr>
                <a:spLocks noChangeShapeType="1"/>
              </p:cNvSpPr>
              <p:nvPr/>
            </p:nvSpPr>
            <p:spPr bwMode="auto">
              <a:xfrm rot="-3777708">
                <a:off x="740" y="193"/>
                <a:ext cx="1126" cy="737"/>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00" name="Line 73"/>
              <p:cNvSpPr>
                <a:spLocks noChangeShapeType="1"/>
              </p:cNvSpPr>
              <p:nvPr/>
            </p:nvSpPr>
            <p:spPr bwMode="auto">
              <a:xfrm flipH="1">
                <a:off x="1569" y="260"/>
                <a:ext cx="303" cy="303"/>
              </a:xfrm>
              <a:prstGeom prst="line">
                <a:avLst/>
              </a:prstGeom>
              <a:noFill/>
              <a:ln w="6350">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01" name="Line 74"/>
              <p:cNvSpPr>
                <a:spLocks noChangeShapeType="1"/>
              </p:cNvSpPr>
              <p:nvPr/>
            </p:nvSpPr>
            <p:spPr bwMode="auto">
              <a:xfrm rot="181432" flipH="1">
                <a:off x="1689" y="300"/>
                <a:ext cx="86" cy="347"/>
              </a:xfrm>
              <a:prstGeom prst="line">
                <a:avLst/>
              </a:prstGeom>
              <a:noFill/>
              <a:ln w="6350">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02" name="Line 75"/>
              <p:cNvSpPr>
                <a:spLocks noChangeShapeType="1"/>
              </p:cNvSpPr>
              <p:nvPr/>
            </p:nvSpPr>
            <p:spPr bwMode="auto">
              <a:xfrm>
                <a:off x="1655" y="346"/>
                <a:ext cx="130" cy="34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03" name="Line 76"/>
              <p:cNvSpPr>
                <a:spLocks noChangeShapeType="1"/>
              </p:cNvSpPr>
              <p:nvPr/>
            </p:nvSpPr>
            <p:spPr bwMode="auto">
              <a:xfrm>
                <a:off x="1569" y="433"/>
                <a:ext cx="303" cy="30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04" name="Line 77"/>
              <p:cNvSpPr>
                <a:spLocks noChangeShapeType="1"/>
              </p:cNvSpPr>
              <p:nvPr/>
            </p:nvSpPr>
            <p:spPr bwMode="auto">
              <a:xfrm flipV="1">
                <a:off x="10" y="130"/>
                <a:ext cx="866" cy="346"/>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05" name="Line 78"/>
              <p:cNvSpPr>
                <a:spLocks noChangeShapeType="1"/>
              </p:cNvSpPr>
              <p:nvPr/>
            </p:nvSpPr>
            <p:spPr bwMode="auto">
              <a:xfrm flipV="1">
                <a:off x="140" y="217"/>
                <a:ext cx="866" cy="17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06" name="Line 79"/>
              <p:cNvSpPr>
                <a:spLocks noChangeShapeType="1"/>
              </p:cNvSpPr>
              <p:nvPr/>
            </p:nvSpPr>
            <p:spPr bwMode="auto">
              <a:xfrm rot="-83394">
                <a:off x="338" y="268"/>
                <a:ext cx="780" cy="4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07" name="Line 80"/>
              <p:cNvSpPr>
                <a:spLocks noChangeShapeType="1"/>
              </p:cNvSpPr>
              <p:nvPr/>
            </p:nvSpPr>
            <p:spPr bwMode="auto">
              <a:xfrm>
                <a:off x="486" y="173"/>
                <a:ext cx="780" cy="21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08" name="Line 81"/>
              <p:cNvSpPr>
                <a:spLocks noChangeShapeType="1"/>
              </p:cNvSpPr>
              <p:nvPr/>
            </p:nvSpPr>
            <p:spPr bwMode="auto">
              <a:xfrm>
                <a:off x="616" y="87"/>
                <a:ext cx="823" cy="389"/>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09" name="Line 82"/>
              <p:cNvSpPr>
                <a:spLocks noChangeShapeType="1"/>
              </p:cNvSpPr>
              <p:nvPr/>
            </p:nvSpPr>
            <p:spPr bwMode="auto">
              <a:xfrm rot="10800000" flipV="1">
                <a:off x="563" y="466"/>
                <a:ext cx="866" cy="34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10" name="Line 83"/>
              <p:cNvSpPr>
                <a:spLocks noChangeShapeType="1"/>
              </p:cNvSpPr>
              <p:nvPr/>
            </p:nvSpPr>
            <p:spPr bwMode="auto">
              <a:xfrm rot="10800000" flipV="1">
                <a:off x="433" y="553"/>
                <a:ext cx="866" cy="17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11" name="Line 84"/>
              <p:cNvSpPr>
                <a:spLocks noChangeShapeType="1"/>
              </p:cNvSpPr>
              <p:nvPr/>
            </p:nvSpPr>
            <p:spPr bwMode="auto">
              <a:xfrm rot="10716606">
                <a:off x="321" y="632"/>
                <a:ext cx="780" cy="4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12" name="Line 85"/>
              <p:cNvSpPr>
                <a:spLocks noChangeShapeType="1"/>
              </p:cNvSpPr>
              <p:nvPr/>
            </p:nvSpPr>
            <p:spPr bwMode="auto">
              <a:xfrm rot="10800000">
                <a:off x="173" y="553"/>
                <a:ext cx="780" cy="21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13" name="Line 86"/>
              <p:cNvSpPr>
                <a:spLocks noChangeShapeType="1"/>
              </p:cNvSpPr>
              <p:nvPr/>
            </p:nvSpPr>
            <p:spPr bwMode="auto">
              <a:xfrm rot="10800000">
                <a:off x="0" y="466"/>
                <a:ext cx="823" cy="390"/>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22614" name="Group 87"/>
            <p:cNvGrpSpPr/>
            <p:nvPr/>
          </p:nvGrpSpPr>
          <p:grpSpPr bwMode="auto">
            <a:xfrm rot="-9345032">
              <a:off x="0" y="680"/>
              <a:ext cx="1310" cy="628"/>
              <a:chOff x="0" y="0"/>
              <a:chExt cx="1872" cy="1126"/>
            </a:xfrm>
          </p:grpSpPr>
          <p:sp>
            <p:nvSpPr>
              <p:cNvPr id="22615" name="AutoShape 88"/>
              <p:cNvSpPr>
                <a:spLocks noChangeArrowheads="1"/>
              </p:cNvSpPr>
              <p:nvPr/>
            </p:nvSpPr>
            <p:spPr bwMode="auto">
              <a:xfrm>
                <a:off x="10" y="43"/>
                <a:ext cx="1429" cy="866"/>
              </a:xfrm>
              <a:prstGeom prst="diamond">
                <a:avLst/>
              </a:prstGeom>
              <a:solidFill>
                <a:schemeClr val="bg1"/>
              </a:solidFill>
              <a:ln w="28575">
                <a:solidFill>
                  <a:schemeClr val="tx1"/>
                </a:solidFill>
                <a:miter lim="800000"/>
              </a:ln>
            </p:spPr>
            <p:txBody>
              <a:bodyPr wrap="none" anchor="ctr"/>
              <a:lstStyle/>
              <a:p>
                <a:endParaRPr lang="zh-CN" altLang="en-US"/>
              </a:p>
            </p:txBody>
          </p:sp>
          <p:sp>
            <p:nvSpPr>
              <p:cNvPr id="22616" name="Line 89"/>
              <p:cNvSpPr>
                <a:spLocks noChangeShapeType="1"/>
              </p:cNvSpPr>
              <p:nvPr/>
            </p:nvSpPr>
            <p:spPr bwMode="auto">
              <a:xfrm rot="-75524">
                <a:off x="744" y="27"/>
                <a:ext cx="1126" cy="736"/>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17" name="Line 90"/>
              <p:cNvSpPr>
                <a:spLocks noChangeShapeType="1"/>
              </p:cNvSpPr>
              <p:nvPr/>
            </p:nvSpPr>
            <p:spPr bwMode="auto">
              <a:xfrm rot="-3777708">
                <a:off x="740" y="193"/>
                <a:ext cx="1126" cy="737"/>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18" name="Line 91"/>
              <p:cNvSpPr>
                <a:spLocks noChangeShapeType="1"/>
              </p:cNvSpPr>
              <p:nvPr/>
            </p:nvSpPr>
            <p:spPr bwMode="auto">
              <a:xfrm flipH="1">
                <a:off x="1569" y="260"/>
                <a:ext cx="303" cy="303"/>
              </a:xfrm>
              <a:prstGeom prst="line">
                <a:avLst/>
              </a:prstGeom>
              <a:noFill/>
              <a:ln w="6350">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19" name="Line 92"/>
              <p:cNvSpPr>
                <a:spLocks noChangeShapeType="1"/>
              </p:cNvSpPr>
              <p:nvPr/>
            </p:nvSpPr>
            <p:spPr bwMode="auto">
              <a:xfrm rot="181432" flipH="1">
                <a:off x="1689" y="300"/>
                <a:ext cx="86" cy="347"/>
              </a:xfrm>
              <a:prstGeom prst="line">
                <a:avLst/>
              </a:prstGeom>
              <a:noFill/>
              <a:ln w="6350">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20" name="Line 93"/>
              <p:cNvSpPr>
                <a:spLocks noChangeShapeType="1"/>
              </p:cNvSpPr>
              <p:nvPr/>
            </p:nvSpPr>
            <p:spPr bwMode="auto">
              <a:xfrm>
                <a:off x="1655" y="346"/>
                <a:ext cx="130" cy="34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21" name="Line 94"/>
              <p:cNvSpPr>
                <a:spLocks noChangeShapeType="1"/>
              </p:cNvSpPr>
              <p:nvPr/>
            </p:nvSpPr>
            <p:spPr bwMode="auto">
              <a:xfrm>
                <a:off x="1569" y="433"/>
                <a:ext cx="303" cy="30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22" name="Line 95"/>
              <p:cNvSpPr>
                <a:spLocks noChangeShapeType="1"/>
              </p:cNvSpPr>
              <p:nvPr/>
            </p:nvSpPr>
            <p:spPr bwMode="auto">
              <a:xfrm flipV="1">
                <a:off x="10" y="130"/>
                <a:ext cx="866" cy="346"/>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23" name="Line 96"/>
              <p:cNvSpPr>
                <a:spLocks noChangeShapeType="1"/>
              </p:cNvSpPr>
              <p:nvPr/>
            </p:nvSpPr>
            <p:spPr bwMode="auto">
              <a:xfrm flipV="1">
                <a:off x="140" y="217"/>
                <a:ext cx="866" cy="17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24" name="Line 97"/>
              <p:cNvSpPr>
                <a:spLocks noChangeShapeType="1"/>
              </p:cNvSpPr>
              <p:nvPr/>
            </p:nvSpPr>
            <p:spPr bwMode="auto">
              <a:xfrm rot="-83394">
                <a:off x="338" y="268"/>
                <a:ext cx="780" cy="4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25" name="Line 98"/>
              <p:cNvSpPr>
                <a:spLocks noChangeShapeType="1"/>
              </p:cNvSpPr>
              <p:nvPr/>
            </p:nvSpPr>
            <p:spPr bwMode="auto">
              <a:xfrm>
                <a:off x="486" y="173"/>
                <a:ext cx="780" cy="21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26" name="Line 99"/>
              <p:cNvSpPr>
                <a:spLocks noChangeShapeType="1"/>
              </p:cNvSpPr>
              <p:nvPr/>
            </p:nvSpPr>
            <p:spPr bwMode="auto">
              <a:xfrm>
                <a:off x="616" y="87"/>
                <a:ext cx="823" cy="389"/>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27" name="Line 100"/>
              <p:cNvSpPr>
                <a:spLocks noChangeShapeType="1"/>
              </p:cNvSpPr>
              <p:nvPr/>
            </p:nvSpPr>
            <p:spPr bwMode="auto">
              <a:xfrm rot="10800000" flipV="1">
                <a:off x="563" y="466"/>
                <a:ext cx="866" cy="34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28" name="Line 101"/>
              <p:cNvSpPr>
                <a:spLocks noChangeShapeType="1"/>
              </p:cNvSpPr>
              <p:nvPr/>
            </p:nvSpPr>
            <p:spPr bwMode="auto">
              <a:xfrm rot="10800000" flipV="1">
                <a:off x="433" y="553"/>
                <a:ext cx="866" cy="17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29" name="Line 102"/>
              <p:cNvSpPr>
                <a:spLocks noChangeShapeType="1"/>
              </p:cNvSpPr>
              <p:nvPr/>
            </p:nvSpPr>
            <p:spPr bwMode="auto">
              <a:xfrm rot="10716606">
                <a:off x="321" y="632"/>
                <a:ext cx="780" cy="4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30" name="Line 103"/>
              <p:cNvSpPr>
                <a:spLocks noChangeShapeType="1"/>
              </p:cNvSpPr>
              <p:nvPr/>
            </p:nvSpPr>
            <p:spPr bwMode="auto">
              <a:xfrm rot="10800000">
                <a:off x="173" y="553"/>
                <a:ext cx="780" cy="21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31" name="Line 104"/>
              <p:cNvSpPr>
                <a:spLocks noChangeShapeType="1"/>
              </p:cNvSpPr>
              <p:nvPr/>
            </p:nvSpPr>
            <p:spPr bwMode="auto">
              <a:xfrm rot="10800000">
                <a:off x="0" y="466"/>
                <a:ext cx="823" cy="390"/>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22632" name="Group 105"/>
            <p:cNvGrpSpPr/>
            <p:nvPr/>
          </p:nvGrpSpPr>
          <p:grpSpPr bwMode="auto">
            <a:xfrm rot="-6266435">
              <a:off x="477" y="341"/>
              <a:ext cx="1310" cy="628"/>
              <a:chOff x="0" y="0"/>
              <a:chExt cx="1872" cy="1126"/>
            </a:xfrm>
          </p:grpSpPr>
          <p:sp>
            <p:nvSpPr>
              <p:cNvPr id="22633" name="AutoShape 106"/>
              <p:cNvSpPr>
                <a:spLocks noChangeArrowheads="1"/>
              </p:cNvSpPr>
              <p:nvPr/>
            </p:nvSpPr>
            <p:spPr bwMode="auto">
              <a:xfrm>
                <a:off x="10" y="43"/>
                <a:ext cx="1429" cy="866"/>
              </a:xfrm>
              <a:prstGeom prst="diamond">
                <a:avLst/>
              </a:prstGeom>
              <a:solidFill>
                <a:schemeClr val="bg1"/>
              </a:solidFill>
              <a:ln w="28575">
                <a:solidFill>
                  <a:schemeClr val="tx1"/>
                </a:solidFill>
                <a:miter lim="800000"/>
              </a:ln>
            </p:spPr>
            <p:txBody>
              <a:bodyPr wrap="none" anchor="ctr"/>
              <a:lstStyle/>
              <a:p>
                <a:endParaRPr lang="zh-CN" altLang="en-US"/>
              </a:p>
            </p:txBody>
          </p:sp>
          <p:sp>
            <p:nvSpPr>
              <p:cNvPr id="22634" name="Line 107"/>
              <p:cNvSpPr>
                <a:spLocks noChangeShapeType="1"/>
              </p:cNvSpPr>
              <p:nvPr/>
            </p:nvSpPr>
            <p:spPr bwMode="auto">
              <a:xfrm rot="-75524">
                <a:off x="744" y="27"/>
                <a:ext cx="1126" cy="736"/>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35" name="Line 108"/>
              <p:cNvSpPr>
                <a:spLocks noChangeShapeType="1"/>
              </p:cNvSpPr>
              <p:nvPr/>
            </p:nvSpPr>
            <p:spPr bwMode="auto">
              <a:xfrm rot="-3777708">
                <a:off x="740" y="193"/>
                <a:ext cx="1126" cy="737"/>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36" name="Line 109"/>
              <p:cNvSpPr>
                <a:spLocks noChangeShapeType="1"/>
              </p:cNvSpPr>
              <p:nvPr/>
            </p:nvSpPr>
            <p:spPr bwMode="auto">
              <a:xfrm flipH="1">
                <a:off x="1569" y="260"/>
                <a:ext cx="303" cy="303"/>
              </a:xfrm>
              <a:prstGeom prst="line">
                <a:avLst/>
              </a:prstGeom>
              <a:noFill/>
              <a:ln w="6350">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37" name="Line 110"/>
              <p:cNvSpPr>
                <a:spLocks noChangeShapeType="1"/>
              </p:cNvSpPr>
              <p:nvPr/>
            </p:nvSpPr>
            <p:spPr bwMode="auto">
              <a:xfrm rot="181432" flipH="1">
                <a:off x="1689" y="300"/>
                <a:ext cx="86" cy="347"/>
              </a:xfrm>
              <a:prstGeom prst="line">
                <a:avLst/>
              </a:prstGeom>
              <a:noFill/>
              <a:ln w="6350">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38" name="Line 111"/>
              <p:cNvSpPr>
                <a:spLocks noChangeShapeType="1"/>
              </p:cNvSpPr>
              <p:nvPr/>
            </p:nvSpPr>
            <p:spPr bwMode="auto">
              <a:xfrm>
                <a:off x="1655" y="346"/>
                <a:ext cx="130" cy="34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39" name="Line 112"/>
              <p:cNvSpPr>
                <a:spLocks noChangeShapeType="1"/>
              </p:cNvSpPr>
              <p:nvPr/>
            </p:nvSpPr>
            <p:spPr bwMode="auto">
              <a:xfrm>
                <a:off x="1569" y="433"/>
                <a:ext cx="303" cy="30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40" name="Line 113"/>
              <p:cNvSpPr>
                <a:spLocks noChangeShapeType="1"/>
              </p:cNvSpPr>
              <p:nvPr/>
            </p:nvSpPr>
            <p:spPr bwMode="auto">
              <a:xfrm flipV="1">
                <a:off x="10" y="130"/>
                <a:ext cx="866" cy="346"/>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41" name="Line 114"/>
              <p:cNvSpPr>
                <a:spLocks noChangeShapeType="1"/>
              </p:cNvSpPr>
              <p:nvPr/>
            </p:nvSpPr>
            <p:spPr bwMode="auto">
              <a:xfrm flipV="1">
                <a:off x="140" y="217"/>
                <a:ext cx="866" cy="17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42" name="Line 115"/>
              <p:cNvSpPr>
                <a:spLocks noChangeShapeType="1"/>
              </p:cNvSpPr>
              <p:nvPr/>
            </p:nvSpPr>
            <p:spPr bwMode="auto">
              <a:xfrm rot="-83394">
                <a:off x="338" y="268"/>
                <a:ext cx="780" cy="4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43" name="Line 116"/>
              <p:cNvSpPr>
                <a:spLocks noChangeShapeType="1"/>
              </p:cNvSpPr>
              <p:nvPr/>
            </p:nvSpPr>
            <p:spPr bwMode="auto">
              <a:xfrm>
                <a:off x="486" y="173"/>
                <a:ext cx="780" cy="21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44" name="Line 117"/>
              <p:cNvSpPr>
                <a:spLocks noChangeShapeType="1"/>
              </p:cNvSpPr>
              <p:nvPr/>
            </p:nvSpPr>
            <p:spPr bwMode="auto">
              <a:xfrm>
                <a:off x="616" y="87"/>
                <a:ext cx="823" cy="389"/>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45" name="Line 118"/>
              <p:cNvSpPr>
                <a:spLocks noChangeShapeType="1"/>
              </p:cNvSpPr>
              <p:nvPr/>
            </p:nvSpPr>
            <p:spPr bwMode="auto">
              <a:xfrm rot="10800000" flipV="1">
                <a:off x="563" y="466"/>
                <a:ext cx="866" cy="34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46" name="Line 119"/>
              <p:cNvSpPr>
                <a:spLocks noChangeShapeType="1"/>
              </p:cNvSpPr>
              <p:nvPr/>
            </p:nvSpPr>
            <p:spPr bwMode="auto">
              <a:xfrm rot="10800000" flipV="1">
                <a:off x="433" y="553"/>
                <a:ext cx="866" cy="17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47" name="Line 120"/>
              <p:cNvSpPr>
                <a:spLocks noChangeShapeType="1"/>
              </p:cNvSpPr>
              <p:nvPr/>
            </p:nvSpPr>
            <p:spPr bwMode="auto">
              <a:xfrm rot="10716606">
                <a:off x="321" y="632"/>
                <a:ext cx="780" cy="4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48" name="Line 121"/>
              <p:cNvSpPr>
                <a:spLocks noChangeShapeType="1"/>
              </p:cNvSpPr>
              <p:nvPr/>
            </p:nvSpPr>
            <p:spPr bwMode="auto">
              <a:xfrm rot="10800000">
                <a:off x="173" y="553"/>
                <a:ext cx="780" cy="21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49" name="Line 122"/>
              <p:cNvSpPr>
                <a:spLocks noChangeShapeType="1"/>
              </p:cNvSpPr>
              <p:nvPr/>
            </p:nvSpPr>
            <p:spPr bwMode="auto">
              <a:xfrm rot="10800000">
                <a:off x="0" y="466"/>
                <a:ext cx="823" cy="390"/>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22650" name="Group 123"/>
            <p:cNvGrpSpPr/>
            <p:nvPr/>
          </p:nvGrpSpPr>
          <p:grpSpPr bwMode="auto">
            <a:xfrm rot="3134025">
              <a:off x="931" y="1526"/>
              <a:ext cx="1310" cy="628"/>
              <a:chOff x="0" y="0"/>
              <a:chExt cx="1872" cy="1126"/>
            </a:xfrm>
          </p:grpSpPr>
          <p:sp>
            <p:nvSpPr>
              <p:cNvPr id="22651" name="AutoShape 124"/>
              <p:cNvSpPr>
                <a:spLocks noChangeArrowheads="1"/>
              </p:cNvSpPr>
              <p:nvPr/>
            </p:nvSpPr>
            <p:spPr bwMode="auto">
              <a:xfrm>
                <a:off x="10" y="43"/>
                <a:ext cx="1429" cy="866"/>
              </a:xfrm>
              <a:prstGeom prst="diamond">
                <a:avLst/>
              </a:prstGeom>
              <a:solidFill>
                <a:schemeClr val="bg1"/>
              </a:solidFill>
              <a:ln w="28575">
                <a:solidFill>
                  <a:schemeClr val="tx1"/>
                </a:solidFill>
                <a:miter lim="800000"/>
              </a:ln>
            </p:spPr>
            <p:txBody>
              <a:bodyPr wrap="none" anchor="ctr"/>
              <a:lstStyle/>
              <a:p>
                <a:endParaRPr lang="zh-CN" altLang="en-US"/>
              </a:p>
            </p:txBody>
          </p:sp>
          <p:sp>
            <p:nvSpPr>
              <p:cNvPr id="22652" name="Line 125"/>
              <p:cNvSpPr>
                <a:spLocks noChangeShapeType="1"/>
              </p:cNvSpPr>
              <p:nvPr/>
            </p:nvSpPr>
            <p:spPr bwMode="auto">
              <a:xfrm rot="-75524">
                <a:off x="744" y="27"/>
                <a:ext cx="1126" cy="736"/>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53" name="Line 126"/>
              <p:cNvSpPr>
                <a:spLocks noChangeShapeType="1"/>
              </p:cNvSpPr>
              <p:nvPr/>
            </p:nvSpPr>
            <p:spPr bwMode="auto">
              <a:xfrm rot="-3777708">
                <a:off x="740" y="193"/>
                <a:ext cx="1126" cy="737"/>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54" name="Line 127"/>
              <p:cNvSpPr>
                <a:spLocks noChangeShapeType="1"/>
              </p:cNvSpPr>
              <p:nvPr/>
            </p:nvSpPr>
            <p:spPr bwMode="auto">
              <a:xfrm flipH="1">
                <a:off x="1569" y="260"/>
                <a:ext cx="303" cy="303"/>
              </a:xfrm>
              <a:prstGeom prst="line">
                <a:avLst/>
              </a:prstGeom>
              <a:noFill/>
              <a:ln w="6350">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55" name="Line 128"/>
              <p:cNvSpPr>
                <a:spLocks noChangeShapeType="1"/>
              </p:cNvSpPr>
              <p:nvPr/>
            </p:nvSpPr>
            <p:spPr bwMode="auto">
              <a:xfrm rot="181432" flipH="1">
                <a:off x="1689" y="300"/>
                <a:ext cx="86" cy="347"/>
              </a:xfrm>
              <a:prstGeom prst="line">
                <a:avLst/>
              </a:prstGeom>
              <a:noFill/>
              <a:ln w="6350">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56" name="Line 129"/>
              <p:cNvSpPr>
                <a:spLocks noChangeShapeType="1"/>
              </p:cNvSpPr>
              <p:nvPr/>
            </p:nvSpPr>
            <p:spPr bwMode="auto">
              <a:xfrm>
                <a:off x="1655" y="346"/>
                <a:ext cx="130" cy="34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57" name="Line 130"/>
              <p:cNvSpPr>
                <a:spLocks noChangeShapeType="1"/>
              </p:cNvSpPr>
              <p:nvPr/>
            </p:nvSpPr>
            <p:spPr bwMode="auto">
              <a:xfrm>
                <a:off x="1569" y="433"/>
                <a:ext cx="303" cy="30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58" name="Line 131"/>
              <p:cNvSpPr>
                <a:spLocks noChangeShapeType="1"/>
              </p:cNvSpPr>
              <p:nvPr/>
            </p:nvSpPr>
            <p:spPr bwMode="auto">
              <a:xfrm flipV="1">
                <a:off x="10" y="130"/>
                <a:ext cx="866" cy="346"/>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59" name="Line 132"/>
              <p:cNvSpPr>
                <a:spLocks noChangeShapeType="1"/>
              </p:cNvSpPr>
              <p:nvPr/>
            </p:nvSpPr>
            <p:spPr bwMode="auto">
              <a:xfrm flipV="1">
                <a:off x="140" y="217"/>
                <a:ext cx="866" cy="17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60" name="Line 133"/>
              <p:cNvSpPr>
                <a:spLocks noChangeShapeType="1"/>
              </p:cNvSpPr>
              <p:nvPr/>
            </p:nvSpPr>
            <p:spPr bwMode="auto">
              <a:xfrm rot="-83394">
                <a:off x="338" y="268"/>
                <a:ext cx="780" cy="4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61" name="Line 134"/>
              <p:cNvSpPr>
                <a:spLocks noChangeShapeType="1"/>
              </p:cNvSpPr>
              <p:nvPr/>
            </p:nvSpPr>
            <p:spPr bwMode="auto">
              <a:xfrm>
                <a:off x="486" y="173"/>
                <a:ext cx="780" cy="21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62" name="Line 135"/>
              <p:cNvSpPr>
                <a:spLocks noChangeShapeType="1"/>
              </p:cNvSpPr>
              <p:nvPr/>
            </p:nvSpPr>
            <p:spPr bwMode="auto">
              <a:xfrm>
                <a:off x="616" y="87"/>
                <a:ext cx="823" cy="389"/>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63" name="Line 136"/>
              <p:cNvSpPr>
                <a:spLocks noChangeShapeType="1"/>
              </p:cNvSpPr>
              <p:nvPr/>
            </p:nvSpPr>
            <p:spPr bwMode="auto">
              <a:xfrm rot="10800000" flipV="1">
                <a:off x="563" y="466"/>
                <a:ext cx="866" cy="34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64" name="Line 137"/>
              <p:cNvSpPr>
                <a:spLocks noChangeShapeType="1"/>
              </p:cNvSpPr>
              <p:nvPr/>
            </p:nvSpPr>
            <p:spPr bwMode="auto">
              <a:xfrm rot="10800000" flipV="1">
                <a:off x="433" y="553"/>
                <a:ext cx="866" cy="17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65" name="Line 138"/>
              <p:cNvSpPr>
                <a:spLocks noChangeShapeType="1"/>
              </p:cNvSpPr>
              <p:nvPr/>
            </p:nvSpPr>
            <p:spPr bwMode="auto">
              <a:xfrm rot="10716606">
                <a:off x="321" y="632"/>
                <a:ext cx="780" cy="4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66" name="Line 139"/>
              <p:cNvSpPr>
                <a:spLocks noChangeShapeType="1"/>
              </p:cNvSpPr>
              <p:nvPr/>
            </p:nvSpPr>
            <p:spPr bwMode="auto">
              <a:xfrm rot="10800000">
                <a:off x="173" y="553"/>
                <a:ext cx="780" cy="21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67" name="Line 140"/>
              <p:cNvSpPr>
                <a:spLocks noChangeShapeType="1"/>
              </p:cNvSpPr>
              <p:nvPr/>
            </p:nvSpPr>
            <p:spPr bwMode="auto">
              <a:xfrm rot="10800000">
                <a:off x="0" y="466"/>
                <a:ext cx="823" cy="390"/>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22668" name="Group 141"/>
            <p:cNvGrpSpPr/>
            <p:nvPr/>
          </p:nvGrpSpPr>
          <p:grpSpPr bwMode="auto">
            <a:xfrm rot="6315985">
              <a:off x="379" y="1611"/>
              <a:ext cx="1310" cy="628"/>
              <a:chOff x="0" y="0"/>
              <a:chExt cx="1872" cy="1126"/>
            </a:xfrm>
          </p:grpSpPr>
          <p:sp>
            <p:nvSpPr>
              <p:cNvPr id="22669" name="AutoShape 142"/>
              <p:cNvSpPr>
                <a:spLocks noChangeArrowheads="1"/>
              </p:cNvSpPr>
              <p:nvPr/>
            </p:nvSpPr>
            <p:spPr bwMode="auto">
              <a:xfrm>
                <a:off x="10" y="43"/>
                <a:ext cx="1429" cy="866"/>
              </a:xfrm>
              <a:prstGeom prst="diamond">
                <a:avLst/>
              </a:prstGeom>
              <a:solidFill>
                <a:schemeClr val="bg1"/>
              </a:solidFill>
              <a:ln w="28575">
                <a:solidFill>
                  <a:schemeClr val="tx1"/>
                </a:solidFill>
                <a:miter lim="800000"/>
              </a:ln>
            </p:spPr>
            <p:txBody>
              <a:bodyPr wrap="none" anchor="ctr"/>
              <a:lstStyle/>
              <a:p>
                <a:endParaRPr lang="zh-CN" altLang="en-US"/>
              </a:p>
            </p:txBody>
          </p:sp>
          <p:sp>
            <p:nvSpPr>
              <p:cNvPr id="22670" name="Line 143"/>
              <p:cNvSpPr>
                <a:spLocks noChangeShapeType="1"/>
              </p:cNvSpPr>
              <p:nvPr/>
            </p:nvSpPr>
            <p:spPr bwMode="auto">
              <a:xfrm rot="-75524">
                <a:off x="744" y="27"/>
                <a:ext cx="1126" cy="736"/>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71" name="Line 144"/>
              <p:cNvSpPr>
                <a:spLocks noChangeShapeType="1"/>
              </p:cNvSpPr>
              <p:nvPr/>
            </p:nvSpPr>
            <p:spPr bwMode="auto">
              <a:xfrm rot="-3777708">
                <a:off x="740" y="193"/>
                <a:ext cx="1126" cy="737"/>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72" name="Line 145"/>
              <p:cNvSpPr>
                <a:spLocks noChangeShapeType="1"/>
              </p:cNvSpPr>
              <p:nvPr/>
            </p:nvSpPr>
            <p:spPr bwMode="auto">
              <a:xfrm flipH="1">
                <a:off x="1569" y="260"/>
                <a:ext cx="303" cy="303"/>
              </a:xfrm>
              <a:prstGeom prst="line">
                <a:avLst/>
              </a:prstGeom>
              <a:noFill/>
              <a:ln w="6350">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73" name="Line 146"/>
              <p:cNvSpPr>
                <a:spLocks noChangeShapeType="1"/>
              </p:cNvSpPr>
              <p:nvPr/>
            </p:nvSpPr>
            <p:spPr bwMode="auto">
              <a:xfrm rot="181432" flipH="1">
                <a:off x="1689" y="300"/>
                <a:ext cx="86" cy="347"/>
              </a:xfrm>
              <a:prstGeom prst="line">
                <a:avLst/>
              </a:prstGeom>
              <a:noFill/>
              <a:ln w="6350">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74" name="Line 147"/>
              <p:cNvSpPr>
                <a:spLocks noChangeShapeType="1"/>
              </p:cNvSpPr>
              <p:nvPr/>
            </p:nvSpPr>
            <p:spPr bwMode="auto">
              <a:xfrm>
                <a:off x="1655" y="346"/>
                <a:ext cx="130" cy="34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75" name="Line 148"/>
              <p:cNvSpPr>
                <a:spLocks noChangeShapeType="1"/>
              </p:cNvSpPr>
              <p:nvPr/>
            </p:nvSpPr>
            <p:spPr bwMode="auto">
              <a:xfrm>
                <a:off x="1569" y="433"/>
                <a:ext cx="303" cy="30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76" name="Line 149"/>
              <p:cNvSpPr>
                <a:spLocks noChangeShapeType="1"/>
              </p:cNvSpPr>
              <p:nvPr/>
            </p:nvSpPr>
            <p:spPr bwMode="auto">
              <a:xfrm flipV="1">
                <a:off x="10" y="130"/>
                <a:ext cx="866" cy="346"/>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77" name="Line 150"/>
              <p:cNvSpPr>
                <a:spLocks noChangeShapeType="1"/>
              </p:cNvSpPr>
              <p:nvPr/>
            </p:nvSpPr>
            <p:spPr bwMode="auto">
              <a:xfrm flipV="1">
                <a:off x="140" y="217"/>
                <a:ext cx="866" cy="17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78" name="Line 151"/>
              <p:cNvSpPr>
                <a:spLocks noChangeShapeType="1"/>
              </p:cNvSpPr>
              <p:nvPr/>
            </p:nvSpPr>
            <p:spPr bwMode="auto">
              <a:xfrm rot="-83394">
                <a:off x="338" y="268"/>
                <a:ext cx="780" cy="4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79" name="Line 152"/>
              <p:cNvSpPr>
                <a:spLocks noChangeShapeType="1"/>
              </p:cNvSpPr>
              <p:nvPr/>
            </p:nvSpPr>
            <p:spPr bwMode="auto">
              <a:xfrm>
                <a:off x="486" y="173"/>
                <a:ext cx="780" cy="21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80" name="Line 153"/>
              <p:cNvSpPr>
                <a:spLocks noChangeShapeType="1"/>
              </p:cNvSpPr>
              <p:nvPr/>
            </p:nvSpPr>
            <p:spPr bwMode="auto">
              <a:xfrm>
                <a:off x="616" y="87"/>
                <a:ext cx="823" cy="389"/>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81" name="Line 154"/>
              <p:cNvSpPr>
                <a:spLocks noChangeShapeType="1"/>
              </p:cNvSpPr>
              <p:nvPr/>
            </p:nvSpPr>
            <p:spPr bwMode="auto">
              <a:xfrm rot="10800000" flipV="1">
                <a:off x="563" y="466"/>
                <a:ext cx="866" cy="34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82" name="Line 155"/>
              <p:cNvSpPr>
                <a:spLocks noChangeShapeType="1"/>
              </p:cNvSpPr>
              <p:nvPr/>
            </p:nvSpPr>
            <p:spPr bwMode="auto">
              <a:xfrm rot="10800000" flipV="1">
                <a:off x="433" y="553"/>
                <a:ext cx="866" cy="17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83" name="Line 156"/>
              <p:cNvSpPr>
                <a:spLocks noChangeShapeType="1"/>
              </p:cNvSpPr>
              <p:nvPr/>
            </p:nvSpPr>
            <p:spPr bwMode="auto">
              <a:xfrm rot="10716606">
                <a:off x="321" y="632"/>
                <a:ext cx="780" cy="4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84" name="Line 157"/>
              <p:cNvSpPr>
                <a:spLocks noChangeShapeType="1"/>
              </p:cNvSpPr>
              <p:nvPr/>
            </p:nvSpPr>
            <p:spPr bwMode="auto">
              <a:xfrm rot="10800000">
                <a:off x="173" y="553"/>
                <a:ext cx="780" cy="21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85" name="Line 158"/>
              <p:cNvSpPr>
                <a:spLocks noChangeShapeType="1"/>
              </p:cNvSpPr>
              <p:nvPr/>
            </p:nvSpPr>
            <p:spPr bwMode="auto">
              <a:xfrm rot="10800000">
                <a:off x="0" y="466"/>
                <a:ext cx="823" cy="390"/>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22686" name="Group 159"/>
            <p:cNvGrpSpPr/>
            <p:nvPr/>
          </p:nvGrpSpPr>
          <p:grpSpPr bwMode="auto">
            <a:xfrm rot="9165709">
              <a:off x="0" y="1232"/>
              <a:ext cx="1310" cy="628"/>
              <a:chOff x="0" y="0"/>
              <a:chExt cx="1872" cy="1126"/>
            </a:xfrm>
          </p:grpSpPr>
          <p:sp>
            <p:nvSpPr>
              <p:cNvPr id="22687" name="AutoShape 160"/>
              <p:cNvSpPr>
                <a:spLocks noChangeArrowheads="1"/>
              </p:cNvSpPr>
              <p:nvPr/>
            </p:nvSpPr>
            <p:spPr bwMode="auto">
              <a:xfrm>
                <a:off x="10" y="43"/>
                <a:ext cx="1429" cy="866"/>
              </a:xfrm>
              <a:prstGeom prst="diamond">
                <a:avLst/>
              </a:prstGeom>
              <a:solidFill>
                <a:schemeClr val="bg1"/>
              </a:solidFill>
              <a:ln w="28575">
                <a:solidFill>
                  <a:schemeClr val="tx1"/>
                </a:solidFill>
                <a:miter lim="800000"/>
              </a:ln>
            </p:spPr>
            <p:txBody>
              <a:bodyPr wrap="none" anchor="ctr"/>
              <a:lstStyle/>
              <a:p>
                <a:endParaRPr lang="zh-CN" altLang="en-US"/>
              </a:p>
            </p:txBody>
          </p:sp>
          <p:sp>
            <p:nvSpPr>
              <p:cNvPr id="22688" name="Line 161"/>
              <p:cNvSpPr>
                <a:spLocks noChangeShapeType="1"/>
              </p:cNvSpPr>
              <p:nvPr/>
            </p:nvSpPr>
            <p:spPr bwMode="auto">
              <a:xfrm rot="-75524">
                <a:off x="744" y="27"/>
                <a:ext cx="1126" cy="736"/>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89" name="Line 162"/>
              <p:cNvSpPr>
                <a:spLocks noChangeShapeType="1"/>
              </p:cNvSpPr>
              <p:nvPr/>
            </p:nvSpPr>
            <p:spPr bwMode="auto">
              <a:xfrm rot="-3777708">
                <a:off x="740" y="193"/>
                <a:ext cx="1126" cy="737"/>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90" name="Line 163"/>
              <p:cNvSpPr>
                <a:spLocks noChangeShapeType="1"/>
              </p:cNvSpPr>
              <p:nvPr/>
            </p:nvSpPr>
            <p:spPr bwMode="auto">
              <a:xfrm flipH="1">
                <a:off x="1569" y="260"/>
                <a:ext cx="303" cy="303"/>
              </a:xfrm>
              <a:prstGeom prst="line">
                <a:avLst/>
              </a:prstGeom>
              <a:noFill/>
              <a:ln w="6350">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91" name="Line 164"/>
              <p:cNvSpPr>
                <a:spLocks noChangeShapeType="1"/>
              </p:cNvSpPr>
              <p:nvPr/>
            </p:nvSpPr>
            <p:spPr bwMode="auto">
              <a:xfrm rot="181432" flipH="1">
                <a:off x="1689" y="300"/>
                <a:ext cx="86" cy="347"/>
              </a:xfrm>
              <a:prstGeom prst="line">
                <a:avLst/>
              </a:prstGeom>
              <a:noFill/>
              <a:ln w="6350">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92" name="Line 165"/>
              <p:cNvSpPr>
                <a:spLocks noChangeShapeType="1"/>
              </p:cNvSpPr>
              <p:nvPr/>
            </p:nvSpPr>
            <p:spPr bwMode="auto">
              <a:xfrm>
                <a:off x="1655" y="346"/>
                <a:ext cx="130" cy="34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93" name="Line 166"/>
              <p:cNvSpPr>
                <a:spLocks noChangeShapeType="1"/>
              </p:cNvSpPr>
              <p:nvPr/>
            </p:nvSpPr>
            <p:spPr bwMode="auto">
              <a:xfrm>
                <a:off x="1569" y="433"/>
                <a:ext cx="303" cy="30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94" name="Line 167"/>
              <p:cNvSpPr>
                <a:spLocks noChangeShapeType="1"/>
              </p:cNvSpPr>
              <p:nvPr/>
            </p:nvSpPr>
            <p:spPr bwMode="auto">
              <a:xfrm flipV="1">
                <a:off x="10" y="130"/>
                <a:ext cx="866" cy="346"/>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95" name="Line 168"/>
              <p:cNvSpPr>
                <a:spLocks noChangeShapeType="1"/>
              </p:cNvSpPr>
              <p:nvPr/>
            </p:nvSpPr>
            <p:spPr bwMode="auto">
              <a:xfrm flipV="1">
                <a:off x="140" y="217"/>
                <a:ext cx="866" cy="17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96" name="Line 169"/>
              <p:cNvSpPr>
                <a:spLocks noChangeShapeType="1"/>
              </p:cNvSpPr>
              <p:nvPr/>
            </p:nvSpPr>
            <p:spPr bwMode="auto">
              <a:xfrm rot="-83394">
                <a:off x="338" y="268"/>
                <a:ext cx="780" cy="4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97" name="Line 170"/>
              <p:cNvSpPr>
                <a:spLocks noChangeShapeType="1"/>
              </p:cNvSpPr>
              <p:nvPr/>
            </p:nvSpPr>
            <p:spPr bwMode="auto">
              <a:xfrm>
                <a:off x="486" y="173"/>
                <a:ext cx="780" cy="21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98" name="Line 171"/>
              <p:cNvSpPr>
                <a:spLocks noChangeShapeType="1"/>
              </p:cNvSpPr>
              <p:nvPr/>
            </p:nvSpPr>
            <p:spPr bwMode="auto">
              <a:xfrm>
                <a:off x="616" y="87"/>
                <a:ext cx="823" cy="389"/>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699" name="Line 172"/>
              <p:cNvSpPr>
                <a:spLocks noChangeShapeType="1"/>
              </p:cNvSpPr>
              <p:nvPr/>
            </p:nvSpPr>
            <p:spPr bwMode="auto">
              <a:xfrm rot="10800000" flipV="1">
                <a:off x="563" y="466"/>
                <a:ext cx="866" cy="34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00" name="Line 173"/>
              <p:cNvSpPr>
                <a:spLocks noChangeShapeType="1"/>
              </p:cNvSpPr>
              <p:nvPr/>
            </p:nvSpPr>
            <p:spPr bwMode="auto">
              <a:xfrm rot="10800000" flipV="1">
                <a:off x="433" y="553"/>
                <a:ext cx="866" cy="17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01" name="Line 174"/>
              <p:cNvSpPr>
                <a:spLocks noChangeShapeType="1"/>
              </p:cNvSpPr>
              <p:nvPr/>
            </p:nvSpPr>
            <p:spPr bwMode="auto">
              <a:xfrm rot="10716606">
                <a:off x="321" y="632"/>
                <a:ext cx="780" cy="4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02" name="Line 175"/>
              <p:cNvSpPr>
                <a:spLocks noChangeShapeType="1"/>
              </p:cNvSpPr>
              <p:nvPr/>
            </p:nvSpPr>
            <p:spPr bwMode="auto">
              <a:xfrm rot="10800000">
                <a:off x="173" y="553"/>
                <a:ext cx="780" cy="21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03" name="Line 176"/>
              <p:cNvSpPr>
                <a:spLocks noChangeShapeType="1"/>
              </p:cNvSpPr>
              <p:nvPr/>
            </p:nvSpPr>
            <p:spPr bwMode="auto">
              <a:xfrm rot="10800000">
                <a:off x="0" y="466"/>
                <a:ext cx="823" cy="390"/>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grpSp>
      </p:grpSp>
      <p:grpSp>
        <p:nvGrpSpPr>
          <p:cNvPr id="11" name="Group 177"/>
          <p:cNvGrpSpPr/>
          <p:nvPr/>
        </p:nvGrpSpPr>
        <p:grpSpPr bwMode="auto">
          <a:xfrm>
            <a:off x="5646738" y="3789363"/>
            <a:ext cx="2454275" cy="2455862"/>
            <a:chOff x="0" y="0"/>
            <a:chExt cx="1546" cy="1547"/>
          </a:xfrm>
        </p:grpSpPr>
        <p:sp>
          <p:nvSpPr>
            <p:cNvPr id="22705" name="Rectangle 178"/>
            <p:cNvSpPr>
              <a:spLocks noChangeArrowheads="1"/>
            </p:cNvSpPr>
            <p:nvPr/>
          </p:nvSpPr>
          <p:spPr bwMode="auto">
            <a:xfrm>
              <a:off x="9" y="10"/>
              <a:ext cx="1537" cy="1537"/>
            </a:xfrm>
            <a:prstGeom prst="rect">
              <a:avLst/>
            </a:prstGeom>
            <a:solidFill>
              <a:schemeClr val="bg1"/>
            </a:solidFill>
            <a:ln w="38100">
              <a:solidFill>
                <a:schemeClr val="tx1"/>
              </a:solidFill>
              <a:miter lim="800000"/>
            </a:ln>
          </p:spPr>
          <p:txBody>
            <a:bodyPr wrap="none" anchor="ctr"/>
            <a:lstStyle/>
            <a:p>
              <a:endParaRPr lang="zh-CN" altLang="en-US"/>
            </a:p>
          </p:txBody>
        </p:sp>
        <p:sp>
          <p:nvSpPr>
            <p:cNvPr id="22706" name="Line 179"/>
            <p:cNvSpPr>
              <a:spLocks noChangeShapeType="1"/>
            </p:cNvSpPr>
            <p:nvPr/>
          </p:nvSpPr>
          <p:spPr bwMode="auto">
            <a:xfrm rot="16200000" flipH="1">
              <a:off x="692" y="-685"/>
              <a:ext cx="162" cy="1538"/>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07" name="Line 180"/>
            <p:cNvSpPr>
              <a:spLocks noChangeShapeType="1"/>
            </p:cNvSpPr>
            <p:nvPr/>
          </p:nvSpPr>
          <p:spPr bwMode="auto">
            <a:xfrm rot="16200000" flipH="1">
              <a:off x="732" y="-478"/>
              <a:ext cx="332" cy="1288"/>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08" name="Line 181"/>
            <p:cNvSpPr>
              <a:spLocks noChangeShapeType="1"/>
            </p:cNvSpPr>
            <p:nvPr/>
          </p:nvSpPr>
          <p:spPr bwMode="auto">
            <a:xfrm rot="16200000" flipH="1">
              <a:off x="751" y="-291"/>
              <a:ext cx="499" cy="1081"/>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09" name="Line 182"/>
            <p:cNvSpPr>
              <a:spLocks noChangeShapeType="1"/>
            </p:cNvSpPr>
            <p:nvPr/>
          </p:nvSpPr>
          <p:spPr bwMode="auto">
            <a:xfrm rot="16271609" flipH="1">
              <a:off x="786" y="-112"/>
              <a:ext cx="634" cy="87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10" name="Line 183"/>
            <p:cNvSpPr>
              <a:spLocks noChangeShapeType="1"/>
            </p:cNvSpPr>
            <p:nvPr/>
          </p:nvSpPr>
          <p:spPr bwMode="auto">
            <a:xfrm rot="16200000" flipH="1">
              <a:off x="793" y="83"/>
              <a:ext cx="831" cy="665"/>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11" name="Line 184"/>
            <p:cNvSpPr>
              <a:spLocks noChangeShapeType="1"/>
            </p:cNvSpPr>
            <p:nvPr/>
          </p:nvSpPr>
          <p:spPr bwMode="auto">
            <a:xfrm rot="16200000" flipH="1">
              <a:off x="793" y="291"/>
              <a:ext cx="1039" cy="45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12" name="Line 185"/>
            <p:cNvSpPr>
              <a:spLocks noChangeShapeType="1"/>
            </p:cNvSpPr>
            <p:nvPr/>
          </p:nvSpPr>
          <p:spPr bwMode="auto">
            <a:xfrm rot="16200000" flipV="1">
              <a:off x="715" y="710"/>
              <a:ext cx="1520" cy="134"/>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13" name="Line 186"/>
            <p:cNvSpPr>
              <a:spLocks noChangeShapeType="1"/>
            </p:cNvSpPr>
            <p:nvPr/>
          </p:nvSpPr>
          <p:spPr bwMode="auto">
            <a:xfrm rot="16200000" flipV="1">
              <a:off x="788" y="462"/>
              <a:ext cx="1205" cy="281"/>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14" name="Line 187"/>
            <p:cNvSpPr>
              <a:spLocks noChangeShapeType="1"/>
            </p:cNvSpPr>
            <p:nvPr/>
          </p:nvSpPr>
          <p:spPr bwMode="auto">
            <a:xfrm rot="10804216" flipH="1">
              <a:off x="3" y="9"/>
              <a:ext cx="162" cy="153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15" name="Line 188"/>
            <p:cNvSpPr>
              <a:spLocks noChangeShapeType="1"/>
            </p:cNvSpPr>
            <p:nvPr/>
          </p:nvSpPr>
          <p:spPr bwMode="auto">
            <a:xfrm rot="10804216" flipH="1">
              <a:off x="0" y="9"/>
              <a:ext cx="332" cy="1288"/>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16" name="Line 189"/>
            <p:cNvSpPr>
              <a:spLocks noChangeShapeType="1"/>
            </p:cNvSpPr>
            <p:nvPr/>
          </p:nvSpPr>
          <p:spPr bwMode="auto">
            <a:xfrm rot="10804216" flipH="1">
              <a:off x="0" y="9"/>
              <a:ext cx="499" cy="1080"/>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17" name="Line 190"/>
            <p:cNvSpPr>
              <a:spLocks noChangeShapeType="1"/>
            </p:cNvSpPr>
            <p:nvPr/>
          </p:nvSpPr>
          <p:spPr bwMode="auto">
            <a:xfrm rot="10875825" flipH="1">
              <a:off x="8" y="9"/>
              <a:ext cx="634" cy="872"/>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18" name="Line 191"/>
            <p:cNvSpPr>
              <a:spLocks noChangeShapeType="1"/>
            </p:cNvSpPr>
            <p:nvPr/>
          </p:nvSpPr>
          <p:spPr bwMode="auto">
            <a:xfrm rot="10804216" flipH="1">
              <a:off x="0" y="9"/>
              <a:ext cx="831" cy="665"/>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19" name="Line 192"/>
            <p:cNvSpPr>
              <a:spLocks noChangeShapeType="1"/>
            </p:cNvSpPr>
            <p:nvPr/>
          </p:nvSpPr>
          <p:spPr bwMode="auto">
            <a:xfrm rot="10804216" flipH="1">
              <a:off x="0" y="9"/>
              <a:ext cx="1039" cy="45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20" name="Line 193"/>
            <p:cNvSpPr>
              <a:spLocks noChangeShapeType="1"/>
            </p:cNvSpPr>
            <p:nvPr/>
          </p:nvSpPr>
          <p:spPr bwMode="auto">
            <a:xfrm rot="10804216" flipV="1">
              <a:off x="17" y="10"/>
              <a:ext cx="1520" cy="13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21" name="Line 194"/>
            <p:cNvSpPr>
              <a:spLocks noChangeShapeType="1"/>
            </p:cNvSpPr>
            <p:nvPr/>
          </p:nvSpPr>
          <p:spPr bwMode="auto">
            <a:xfrm rot="10804216" flipV="1">
              <a:off x="0" y="17"/>
              <a:ext cx="1205" cy="282"/>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22" name="Line 195"/>
            <p:cNvSpPr>
              <a:spLocks noChangeShapeType="1"/>
            </p:cNvSpPr>
            <p:nvPr/>
          </p:nvSpPr>
          <p:spPr bwMode="auto">
            <a:xfrm rot="5400000" flipH="1">
              <a:off x="692" y="685"/>
              <a:ext cx="162" cy="1538"/>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23" name="Line 196"/>
            <p:cNvSpPr>
              <a:spLocks noChangeShapeType="1"/>
            </p:cNvSpPr>
            <p:nvPr/>
          </p:nvSpPr>
          <p:spPr bwMode="auto">
            <a:xfrm rot="5400000" flipH="1">
              <a:off x="482" y="729"/>
              <a:ext cx="332" cy="1288"/>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24" name="Line 197"/>
            <p:cNvSpPr>
              <a:spLocks noChangeShapeType="1"/>
            </p:cNvSpPr>
            <p:nvPr/>
          </p:nvSpPr>
          <p:spPr bwMode="auto">
            <a:xfrm rot="5400000" flipH="1">
              <a:off x="293" y="746"/>
              <a:ext cx="498" cy="1081"/>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25" name="Line 198"/>
            <p:cNvSpPr>
              <a:spLocks noChangeShapeType="1"/>
            </p:cNvSpPr>
            <p:nvPr/>
          </p:nvSpPr>
          <p:spPr bwMode="auto">
            <a:xfrm rot="5471609" flipH="1">
              <a:off x="122" y="776"/>
              <a:ext cx="635" cy="87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26" name="Line 199"/>
            <p:cNvSpPr>
              <a:spLocks noChangeShapeType="1"/>
            </p:cNvSpPr>
            <p:nvPr/>
          </p:nvSpPr>
          <p:spPr bwMode="auto">
            <a:xfrm rot="5400000" flipH="1">
              <a:off x="-80" y="790"/>
              <a:ext cx="831" cy="665"/>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27" name="Line 200"/>
            <p:cNvSpPr>
              <a:spLocks noChangeShapeType="1"/>
            </p:cNvSpPr>
            <p:nvPr/>
          </p:nvSpPr>
          <p:spPr bwMode="auto">
            <a:xfrm rot="5400000" flipH="1">
              <a:off x="-288" y="790"/>
              <a:ext cx="1039" cy="45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28" name="Line 201"/>
            <p:cNvSpPr>
              <a:spLocks noChangeShapeType="1"/>
            </p:cNvSpPr>
            <p:nvPr/>
          </p:nvSpPr>
          <p:spPr bwMode="auto">
            <a:xfrm rot="5400000" flipV="1">
              <a:off x="-689" y="695"/>
              <a:ext cx="1520" cy="134"/>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29" name="Line 202"/>
            <p:cNvSpPr>
              <a:spLocks noChangeShapeType="1"/>
            </p:cNvSpPr>
            <p:nvPr/>
          </p:nvSpPr>
          <p:spPr bwMode="auto">
            <a:xfrm rot="5400000" flipV="1">
              <a:off x="-450" y="795"/>
              <a:ext cx="1205" cy="281"/>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30" name="Line 203"/>
            <p:cNvSpPr>
              <a:spLocks noChangeShapeType="1"/>
            </p:cNvSpPr>
            <p:nvPr/>
          </p:nvSpPr>
          <p:spPr bwMode="auto">
            <a:xfrm flipH="1">
              <a:off x="1380" y="10"/>
              <a:ext cx="162" cy="153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31" name="Line 204"/>
            <p:cNvSpPr>
              <a:spLocks noChangeShapeType="1"/>
            </p:cNvSpPr>
            <p:nvPr/>
          </p:nvSpPr>
          <p:spPr bwMode="auto">
            <a:xfrm flipH="1">
              <a:off x="1214" y="259"/>
              <a:ext cx="332" cy="1288"/>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32" name="Line 205"/>
            <p:cNvSpPr>
              <a:spLocks noChangeShapeType="1"/>
            </p:cNvSpPr>
            <p:nvPr/>
          </p:nvSpPr>
          <p:spPr bwMode="auto">
            <a:xfrm flipH="1">
              <a:off x="1047" y="467"/>
              <a:ext cx="499" cy="1080"/>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33" name="Line 206"/>
            <p:cNvSpPr>
              <a:spLocks noChangeShapeType="1"/>
            </p:cNvSpPr>
            <p:nvPr/>
          </p:nvSpPr>
          <p:spPr bwMode="auto">
            <a:xfrm rot="71609" flipH="1">
              <a:off x="903" y="674"/>
              <a:ext cx="634" cy="87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34" name="Line 207"/>
            <p:cNvSpPr>
              <a:spLocks noChangeShapeType="1"/>
            </p:cNvSpPr>
            <p:nvPr/>
          </p:nvSpPr>
          <p:spPr bwMode="auto">
            <a:xfrm flipH="1">
              <a:off x="715" y="882"/>
              <a:ext cx="831" cy="665"/>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35" name="Line 208"/>
            <p:cNvSpPr>
              <a:spLocks noChangeShapeType="1"/>
            </p:cNvSpPr>
            <p:nvPr/>
          </p:nvSpPr>
          <p:spPr bwMode="auto">
            <a:xfrm flipH="1">
              <a:off x="507" y="1090"/>
              <a:ext cx="1039" cy="457"/>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36" name="Line 209"/>
            <p:cNvSpPr>
              <a:spLocks noChangeShapeType="1"/>
            </p:cNvSpPr>
            <p:nvPr/>
          </p:nvSpPr>
          <p:spPr bwMode="auto">
            <a:xfrm flipV="1">
              <a:off x="9" y="1414"/>
              <a:ext cx="1520" cy="133"/>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sp>
          <p:nvSpPr>
            <p:cNvPr id="22737" name="Line 210"/>
            <p:cNvSpPr>
              <a:spLocks noChangeShapeType="1"/>
            </p:cNvSpPr>
            <p:nvPr/>
          </p:nvSpPr>
          <p:spPr bwMode="auto">
            <a:xfrm flipV="1">
              <a:off x="341" y="1256"/>
              <a:ext cx="1205" cy="281"/>
            </a:xfrm>
            <a:prstGeom prst="line">
              <a:avLst/>
            </a:prstGeom>
            <a:noFill/>
            <a:ln w="9525">
              <a:solidFill>
                <a:srgbClr val="FF5959"/>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22738" name="WordArt 211"/>
          <p:cNvSpPr>
            <a:spLocks noChangeArrowheads="1" noChangeShapeType="1" noTextEdit="1"/>
          </p:cNvSpPr>
          <p:nvPr/>
        </p:nvSpPr>
        <p:spPr bwMode="auto">
          <a:xfrm>
            <a:off x="-34925" y="260350"/>
            <a:ext cx="1870075" cy="700088"/>
          </a:xfrm>
          <a:prstGeom prst="rect">
            <a:avLst/>
          </a:prstGeom>
          <a:extLst>
            <a:ext uri="{91240B29-F687-4F45-9708-019B960494DF}">
              <a14:hiddenLine xmlns:a14="http://schemas.microsoft.com/office/drawing/2010/main" w="9525">
                <a:noFill/>
                <a:round/>
              </a14:hiddenLine>
            </a:ext>
          </a:extLst>
        </p:spPr>
        <p:txBody>
          <a:bodyPr wrap="none" fromWordArt="1">
            <a:prstTxWarp prst="textCascadeUp">
              <a:avLst>
                <a:gd name="adj" fmla="val 44444"/>
              </a:avLst>
            </a:prstTxWarp>
            <a:scene3d>
              <a:camera prst="legacyPerspectiveFront">
                <a:rot lat="20519999" lon="1080000" rev="0"/>
              </a:camera>
              <a:lightRig rig="legacyFlat3" dir="r"/>
            </a:scene3d>
            <a:sp3d extrusionH="430200" prstMaterial="legacyMatte">
              <a:extrusionClr>
                <a:srgbClr val="FF6600"/>
              </a:extrusionClr>
            </a:sp3d>
          </a:bodyPr>
          <a:lstStyle/>
          <a:p>
            <a:pPr algn="ctr"/>
            <a:r>
              <a:rPr lang="zh-CN" altLang="en-US" sz="3600">
                <a:gradFill rotWithShape="0">
                  <a:gsLst>
                    <a:gs pos="0">
                      <a:srgbClr val="FFE701"/>
                    </a:gs>
                    <a:gs pos="100000">
                      <a:srgbClr val="FE3E02"/>
                    </a:gs>
                  </a:gsLst>
                  <a:lin ang="5400000" scaled="1"/>
                </a:gradFill>
                <a:latin typeface="宋体" panose="02010600030101010101" pitchFamily="2" charset="-122"/>
                <a:ea typeface="宋体" panose="02010600030101010101" pitchFamily="2" charset="-122"/>
              </a:rPr>
              <a:t>智慧园</a:t>
            </a:r>
          </a:p>
        </p:txBody>
      </p:sp>
      <p:sp>
        <p:nvSpPr>
          <p:cNvPr id="9428" name="Rectangle 212"/>
          <p:cNvSpPr>
            <a:spLocks noChangeArrowheads="1"/>
          </p:cNvSpPr>
          <p:nvPr/>
        </p:nvSpPr>
        <p:spPr bwMode="auto">
          <a:xfrm>
            <a:off x="2098675" y="388938"/>
            <a:ext cx="1968500" cy="519112"/>
          </a:xfrm>
          <a:prstGeom prst="rect">
            <a:avLst/>
          </a:prstGeom>
          <a:noFill/>
          <a:ln w="9525">
            <a:noFill/>
            <a:miter lim="800000"/>
          </a:ln>
          <a:effectLst/>
        </p:spPr>
        <p:txBody>
          <a:bodyPr wrap="none">
            <a:spAutoFit/>
          </a:bodyPr>
          <a:lstStyle/>
          <a:p>
            <a:pPr eaLnBrk="0" hangingPunct="0">
              <a:defRPr/>
            </a:pPr>
            <a:r>
              <a:rPr lang="zh-CN" altLang="en-US" sz="2800" b="1">
                <a:solidFill>
                  <a:schemeClr val="accent2"/>
                </a:solidFill>
                <a:effectLst>
                  <a:outerShdw blurRad="38100" dist="38100" dir="2700000" algn="tl">
                    <a:srgbClr val="C0C0C0"/>
                  </a:outerShdw>
                </a:effectLst>
                <a:ea typeface="黑体" panose="02010609060101010101" pitchFamily="49" charset="-122"/>
              </a:rPr>
              <a:t>以直“诱”曲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ipe(up)">
                                      <p:cBhvr>
                                        <p:cTn id="7" dur="2000"/>
                                        <p:tgtEl>
                                          <p:spTgt spid="922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221"/>
                                        </p:tgtEl>
                                        <p:attrNameLst>
                                          <p:attrName>style.visibility</p:attrName>
                                        </p:attrNameLst>
                                      </p:cBhvr>
                                      <p:to>
                                        <p:strVal val="visible"/>
                                      </p:to>
                                    </p:set>
                                    <p:animEffect transition="in" filter="wipe(up)">
                                      <p:cBhvr>
                                        <p:cTn id="10" dur="2000"/>
                                        <p:tgtEl>
                                          <p:spTgt spid="922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222"/>
                                        </p:tgtEl>
                                        <p:attrNameLst>
                                          <p:attrName>style.visibility</p:attrName>
                                        </p:attrNameLst>
                                      </p:cBhvr>
                                      <p:to>
                                        <p:strVal val="visible"/>
                                      </p:to>
                                    </p:set>
                                    <p:animEffect transition="in" filter="wipe(up)">
                                      <p:cBhvr>
                                        <p:cTn id="13" dur="2000"/>
                                        <p:tgtEl>
                                          <p:spTgt spid="922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9223"/>
                                        </p:tgtEl>
                                        <p:attrNameLst>
                                          <p:attrName>style.visibility</p:attrName>
                                        </p:attrNameLst>
                                      </p:cBhvr>
                                      <p:to>
                                        <p:strVal val="visible"/>
                                      </p:to>
                                    </p:set>
                                    <p:animEffect transition="in" filter="wipe(up)">
                                      <p:cBhvr>
                                        <p:cTn id="16" dur="2000"/>
                                        <p:tgtEl>
                                          <p:spTgt spid="9223"/>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9224"/>
                                        </p:tgtEl>
                                        <p:attrNameLst>
                                          <p:attrName>style.visibility</p:attrName>
                                        </p:attrNameLst>
                                      </p:cBhvr>
                                      <p:to>
                                        <p:strVal val="visible"/>
                                      </p:to>
                                    </p:set>
                                    <p:animEffect transition="in" filter="wipe(up)">
                                      <p:cBhvr>
                                        <p:cTn id="19" dur="2000"/>
                                        <p:tgtEl>
                                          <p:spTgt spid="9224"/>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9225"/>
                                        </p:tgtEl>
                                        <p:attrNameLst>
                                          <p:attrName>style.visibility</p:attrName>
                                        </p:attrNameLst>
                                      </p:cBhvr>
                                      <p:to>
                                        <p:strVal val="visible"/>
                                      </p:to>
                                    </p:set>
                                    <p:animEffect transition="in" filter="wipe(up)">
                                      <p:cBhvr>
                                        <p:cTn id="22" dur="2000"/>
                                        <p:tgtEl>
                                          <p:spTgt spid="9225"/>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9226"/>
                                        </p:tgtEl>
                                        <p:attrNameLst>
                                          <p:attrName>style.visibility</p:attrName>
                                        </p:attrNameLst>
                                      </p:cBhvr>
                                      <p:to>
                                        <p:strVal val="visible"/>
                                      </p:to>
                                    </p:set>
                                    <p:animEffect transition="in" filter="wipe(up)">
                                      <p:cBhvr>
                                        <p:cTn id="25" dur="2000"/>
                                        <p:tgtEl>
                                          <p:spTgt spid="9226"/>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9227"/>
                                        </p:tgtEl>
                                        <p:attrNameLst>
                                          <p:attrName>style.visibility</p:attrName>
                                        </p:attrNameLst>
                                      </p:cBhvr>
                                      <p:to>
                                        <p:strVal val="visible"/>
                                      </p:to>
                                    </p:set>
                                    <p:animEffect transition="in" filter="wipe(up)">
                                      <p:cBhvr>
                                        <p:cTn id="28" dur="2000"/>
                                        <p:tgtEl>
                                          <p:spTgt spid="9227"/>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1000" fill="hold"/>
                                        <p:tgtEl>
                                          <p:spTgt spid="3"/>
                                        </p:tgtEl>
                                        <p:attrNameLst>
                                          <p:attrName>ppt_w</p:attrName>
                                        </p:attrNameLst>
                                      </p:cBhvr>
                                      <p:tavLst>
                                        <p:tav tm="0">
                                          <p:val>
                                            <p:fltVal val="0"/>
                                          </p:val>
                                        </p:tav>
                                        <p:tav tm="100000">
                                          <p:val>
                                            <p:strVal val="#ppt_w"/>
                                          </p:val>
                                        </p:tav>
                                      </p:tavLst>
                                    </p:anim>
                                    <p:anim calcmode="lin" valueType="num">
                                      <p:cBhvr>
                                        <p:cTn id="34" dur="1000" fill="hold"/>
                                        <p:tgtEl>
                                          <p:spTgt spid="3"/>
                                        </p:tgtEl>
                                        <p:attrNameLst>
                                          <p:attrName>ppt_h</p:attrName>
                                        </p:attrNameLst>
                                      </p:cBhvr>
                                      <p:tavLst>
                                        <p:tav tm="0">
                                          <p:val>
                                            <p:fltVal val="0"/>
                                          </p:val>
                                        </p:tav>
                                        <p:tav tm="100000">
                                          <p:val>
                                            <p:strVal val="#ppt_h"/>
                                          </p:val>
                                        </p:tav>
                                      </p:tavLst>
                                    </p:anim>
                                  </p:childTnLst>
                                </p:cTn>
                              </p:par>
                              <p:par>
                                <p:cTn id="35" presetID="8" presetClass="emph" presetSubtype="0" fill="hold" nodeType="withEffect">
                                  <p:stCondLst>
                                    <p:cond delay="0"/>
                                  </p:stCondLst>
                                  <p:childTnLst>
                                    <p:animRot by="10800000">
                                      <p:cBhvr>
                                        <p:cTn id="36" dur="1000" fill="hold"/>
                                        <p:tgtEl>
                                          <p:spTgt spid="3"/>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1" grpId="0" animBg="1"/>
      <p:bldP spid="9222" grpId="0" animBg="1"/>
      <p:bldP spid="9223" grpId="0" animBg="1"/>
      <p:bldP spid="9224" grpId="0" animBg="1"/>
      <p:bldP spid="9225" grpId="0" animBg="1"/>
      <p:bldP spid="9226" grpId="0" animBg="1"/>
      <p:bldP spid="922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250825" y="1268413"/>
            <a:ext cx="65992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AutoNum type="arabicPeriod"/>
            </a:pPr>
            <a:r>
              <a:rPr lang="zh-CN" altLang="en-US" sz="2800" b="1"/>
              <a:t>说出直线、射线、线段的区别和联系。</a:t>
            </a:r>
          </a:p>
        </p:txBody>
      </p:sp>
      <p:graphicFrame>
        <p:nvGraphicFramePr>
          <p:cNvPr id="19512" name="表格 19511"/>
          <p:cNvGraphicFramePr/>
          <p:nvPr/>
        </p:nvGraphicFramePr>
        <p:xfrm>
          <a:off x="684213" y="2060575"/>
          <a:ext cx="7696200" cy="2649538"/>
        </p:xfrm>
        <a:graphic>
          <a:graphicData uri="http://schemas.openxmlformats.org/drawingml/2006/table">
            <a:tbl>
              <a:tblPr/>
              <a:tblGrid>
                <a:gridCol w="1235075">
                  <a:extLst>
                    <a:ext uri="{9D8B030D-6E8A-4147-A177-3AD203B41FA5}">
                      <a16:colId xmlns:a16="http://schemas.microsoft.com/office/drawing/2014/main" val="20000"/>
                    </a:ext>
                  </a:extLst>
                </a:gridCol>
                <a:gridCol w="1427163">
                  <a:extLst>
                    <a:ext uri="{9D8B030D-6E8A-4147-A177-3AD203B41FA5}">
                      <a16:colId xmlns:a16="http://schemas.microsoft.com/office/drawing/2014/main" val="20001"/>
                    </a:ext>
                  </a:extLst>
                </a:gridCol>
                <a:gridCol w="2214562">
                  <a:extLst>
                    <a:ext uri="{9D8B030D-6E8A-4147-A177-3AD203B41FA5}">
                      <a16:colId xmlns:a16="http://schemas.microsoft.com/office/drawing/2014/main" val="20002"/>
                    </a:ext>
                  </a:extLst>
                </a:gridCol>
                <a:gridCol w="1314450">
                  <a:extLst>
                    <a:ext uri="{9D8B030D-6E8A-4147-A177-3AD203B41FA5}">
                      <a16:colId xmlns:a16="http://schemas.microsoft.com/office/drawing/2014/main" val="20003"/>
                    </a:ext>
                  </a:extLst>
                </a:gridCol>
                <a:gridCol w="1504950">
                  <a:extLst>
                    <a:ext uri="{9D8B030D-6E8A-4147-A177-3AD203B41FA5}">
                      <a16:colId xmlns:a16="http://schemas.microsoft.com/office/drawing/2014/main" val="20004"/>
                    </a:ext>
                  </a:extLst>
                </a:gridCol>
              </a:tblGrid>
              <a:tr h="647778">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800" b="1" dirty="0"/>
                        <a:t>类型</a:t>
                      </a:r>
                    </a:p>
                  </a:txBody>
                  <a:tcPr marT="45725" marB="4572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3">
                        <a:lumMod val="40000"/>
                        <a:lumOff val="60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3600" b="1" dirty="0"/>
                    </a:p>
                  </a:txBody>
                  <a:tcPr marT="45725" marB="4572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3600" b="1" dirty="0"/>
                    </a:p>
                  </a:txBody>
                  <a:tcPr marT="45725" marB="4572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3600" b="1" dirty="0"/>
                    </a:p>
                  </a:txBody>
                  <a:tcPr marT="45725" marB="4572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400" b="1" dirty="0"/>
                        <a:t>图形</a:t>
                      </a:r>
                    </a:p>
                  </a:txBody>
                  <a:tcPr marT="45725" marB="4572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0479">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800" b="1" dirty="0"/>
                        <a:t>直线</a:t>
                      </a:r>
                    </a:p>
                  </a:txBody>
                  <a:tcPr marT="45725" marB="4572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3">
                        <a:lumMod val="40000"/>
                        <a:lumOff val="60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3600" b="1" dirty="0"/>
                    </a:p>
                  </a:txBody>
                  <a:tcPr marT="45725" marB="4572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3600" b="1" dirty="0"/>
                    </a:p>
                  </a:txBody>
                  <a:tcPr marT="45725" marB="4572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3600" b="1" dirty="0"/>
                    </a:p>
                  </a:txBody>
                  <a:tcPr marT="45725" marB="4572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3600" b="1" dirty="0">
                        <a:latin typeface="Tahoma" panose="020B0604030504040204" pitchFamily="34" charset="0"/>
                        <a:ea typeface="隶书" panose="02010509060101010101" pitchFamily="49" charset="-122"/>
                      </a:endParaRPr>
                    </a:p>
                  </a:txBody>
                  <a:tcPr marT="45725" marB="4572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124">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800" b="1" dirty="0"/>
                        <a:t>射线</a:t>
                      </a:r>
                    </a:p>
                  </a:txBody>
                  <a:tcPr marT="45725" marB="4572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3">
                        <a:lumMod val="40000"/>
                        <a:lumOff val="60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3600" b="1" dirty="0"/>
                    </a:p>
                  </a:txBody>
                  <a:tcPr marT="45725" marB="4572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3600" b="1" dirty="0"/>
                    </a:p>
                  </a:txBody>
                  <a:tcPr marT="45725" marB="4572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3600" b="1" dirty="0"/>
                    </a:p>
                  </a:txBody>
                  <a:tcPr marT="45725" marB="4572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4000" b="1" dirty="0">
                        <a:latin typeface="宋体" panose="02010600030101010101" pitchFamily="2" charset="-122"/>
                      </a:endParaRPr>
                    </a:p>
                  </a:txBody>
                  <a:tcPr marT="45725" marB="4572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0157">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r>
                        <a:rPr lang="zh-CN" altLang="en-US" sz="2800" b="1" dirty="0"/>
                        <a:t>线段</a:t>
                      </a:r>
                    </a:p>
                  </a:txBody>
                  <a:tcPr marT="45725" marB="4572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accent3">
                        <a:lumMod val="40000"/>
                        <a:lumOff val="60000"/>
                      </a:schemeClr>
                    </a:solid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3600" b="1" dirty="0"/>
                    </a:p>
                  </a:txBody>
                  <a:tcPr marT="45725" marB="4572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3600" b="1" dirty="0"/>
                    </a:p>
                  </a:txBody>
                  <a:tcPr marT="45725" marB="4572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3600" b="1" dirty="0"/>
                    </a:p>
                  </a:txBody>
                  <a:tcPr marT="45725" marB="4572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eaLnBrk="1" fontAlgn="base" latinLnBrk="0" hangingPunct="1">
                        <a:lnSpc>
                          <a:spcPct val="100000"/>
                        </a:lnSpc>
                        <a:spcBef>
                          <a:spcPct val="20000"/>
                        </a:spcBef>
                        <a:spcAft>
                          <a:spcPct val="0"/>
                        </a:spcAft>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defRPr sz="2400" kern="1200"/>
                      </a:lvl2pPr>
                      <a:lvl3pPr marL="1143000" lvl="2" indent="-228600">
                        <a:defRPr sz="2000" kern="1200"/>
                      </a:lvl3pPr>
                      <a:lvl4pPr marL="1600200" lvl="3" indent="-228600">
                        <a:defRPr sz="1800" kern="1200"/>
                      </a:lvl4pPr>
                      <a:lvl5pPr marL="2057400" lvl="4" indent="-228600">
                        <a:defRPr sz="1800" kern="1200"/>
                      </a:lvl5pPr>
                    </a:lstStyle>
                    <a:p>
                      <a:pPr marL="0" lvl="0" indent="0" algn="ctr">
                        <a:buNone/>
                      </a:pPr>
                      <a:endParaRPr lang="zh-CN" altLang="en-US" sz="2800" b="1" dirty="0">
                        <a:latin typeface="Trebuchet MS" panose="020B0603020202020204" pitchFamily="34" charset="0"/>
                        <a:ea typeface="隶书" panose="02010509060101010101" pitchFamily="49" charset="-122"/>
                      </a:endParaRPr>
                    </a:p>
                  </a:txBody>
                  <a:tcPr marT="45725" marB="45725"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3586" name="Text Box 35"/>
          <p:cNvSpPr txBox="1">
            <a:spLocks noChangeArrowheads="1"/>
          </p:cNvSpPr>
          <p:nvPr/>
        </p:nvSpPr>
        <p:spPr bwMode="auto">
          <a:xfrm>
            <a:off x="2051050" y="2205038"/>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400" b="1">
                <a:latin typeface="Tahoma" panose="020B0604030504040204" pitchFamily="34" charset="0"/>
              </a:rPr>
              <a:t>端点数</a:t>
            </a:r>
          </a:p>
        </p:txBody>
      </p:sp>
      <p:sp>
        <p:nvSpPr>
          <p:cNvPr id="23587" name="Text Box 36"/>
          <p:cNvSpPr txBox="1">
            <a:spLocks noChangeArrowheads="1"/>
          </p:cNvSpPr>
          <p:nvPr/>
        </p:nvSpPr>
        <p:spPr bwMode="auto">
          <a:xfrm>
            <a:off x="3543300" y="2136775"/>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400" b="1">
                <a:latin typeface="Tahoma" panose="020B0604030504040204" pitchFamily="34" charset="0"/>
              </a:rPr>
              <a:t>延伸</a:t>
            </a:r>
          </a:p>
        </p:txBody>
      </p:sp>
      <p:sp>
        <p:nvSpPr>
          <p:cNvPr id="23588" name="Text Box 37"/>
          <p:cNvSpPr txBox="1">
            <a:spLocks noChangeArrowheads="1"/>
          </p:cNvSpPr>
          <p:nvPr/>
        </p:nvSpPr>
        <p:spPr bwMode="auto">
          <a:xfrm>
            <a:off x="5486400" y="21367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400" b="1">
                <a:latin typeface="Tahoma" panose="020B0604030504040204" pitchFamily="34" charset="0"/>
              </a:rPr>
              <a:t>度量</a:t>
            </a:r>
          </a:p>
        </p:txBody>
      </p:sp>
      <p:sp>
        <p:nvSpPr>
          <p:cNvPr id="10278" name="Text Box 38"/>
          <p:cNvSpPr txBox="1">
            <a:spLocks noChangeArrowheads="1"/>
          </p:cNvSpPr>
          <p:nvPr/>
        </p:nvSpPr>
        <p:spPr bwMode="auto">
          <a:xfrm>
            <a:off x="2133600" y="3579813"/>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zh-CN" sz="2000" b="1">
                <a:latin typeface="Tahoma" panose="020B0604030504040204" pitchFamily="34" charset="0"/>
              </a:rPr>
              <a:t>1</a:t>
            </a:r>
            <a:r>
              <a:rPr lang="zh-CN" altLang="en-US" sz="2000" b="1">
                <a:latin typeface="Tahoma" panose="020B0604030504040204" pitchFamily="34" charset="0"/>
              </a:rPr>
              <a:t>个</a:t>
            </a:r>
          </a:p>
        </p:txBody>
      </p:sp>
      <p:sp>
        <p:nvSpPr>
          <p:cNvPr id="10279" name="Text Box 39"/>
          <p:cNvSpPr txBox="1">
            <a:spLocks noChangeArrowheads="1"/>
          </p:cNvSpPr>
          <p:nvPr/>
        </p:nvSpPr>
        <p:spPr bwMode="auto">
          <a:xfrm>
            <a:off x="3352800" y="3375025"/>
            <a:ext cx="205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000" b="1">
                <a:latin typeface="Tahoma" panose="020B0604030504040204" pitchFamily="34" charset="0"/>
              </a:rPr>
              <a:t>向一个方向无限延伸</a:t>
            </a:r>
          </a:p>
        </p:txBody>
      </p:sp>
      <p:sp>
        <p:nvSpPr>
          <p:cNvPr id="10280" name="Text Box 40"/>
          <p:cNvSpPr txBox="1">
            <a:spLocks noChangeArrowheads="1"/>
          </p:cNvSpPr>
          <p:nvPr/>
        </p:nvSpPr>
        <p:spPr bwMode="auto">
          <a:xfrm>
            <a:off x="5486400" y="3527425"/>
            <a:ext cx="137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zh-CN" altLang="en-US" sz="2000" b="1">
                <a:latin typeface="Tahoma" panose="020B0604030504040204" pitchFamily="34" charset="0"/>
              </a:rPr>
              <a:t>不可度量</a:t>
            </a:r>
          </a:p>
        </p:txBody>
      </p:sp>
      <p:sp>
        <p:nvSpPr>
          <p:cNvPr id="10281" name="Text Box 41"/>
          <p:cNvSpPr txBox="1">
            <a:spLocks noChangeArrowheads="1"/>
          </p:cNvSpPr>
          <p:nvPr/>
        </p:nvSpPr>
        <p:spPr bwMode="auto">
          <a:xfrm>
            <a:off x="2209800" y="2852738"/>
            <a:ext cx="1066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2000" b="1">
                <a:latin typeface="Tahoma" panose="020B0604030504040204" pitchFamily="34" charset="0"/>
              </a:rPr>
              <a:t>无端点</a:t>
            </a:r>
          </a:p>
        </p:txBody>
      </p:sp>
      <p:sp>
        <p:nvSpPr>
          <p:cNvPr id="10282" name="Text Box 42"/>
          <p:cNvSpPr txBox="1">
            <a:spLocks noChangeArrowheads="1"/>
          </p:cNvSpPr>
          <p:nvPr/>
        </p:nvSpPr>
        <p:spPr bwMode="auto">
          <a:xfrm>
            <a:off x="3276600" y="2708275"/>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2000" b="1">
                <a:latin typeface="Tahoma" panose="020B0604030504040204" pitchFamily="34" charset="0"/>
              </a:rPr>
              <a:t>向两个方向无限延伸</a:t>
            </a:r>
          </a:p>
        </p:txBody>
      </p:sp>
      <p:sp>
        <p:nvSpPr>
          <p:cNvPr id="10283" name="Text Box 43"/>
          <p:cNvSpPr txBox="1">
            <a:spLocks noChangeArrowheads="1"/>
          </p:cNvSpPr>
          <p:nvPr/>
        </p:nvSpPr>
        <p:spPr bwMode="auto">
          <a:xfrm>
            <a:off x="5524500" y="2860675"/>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2000" b="1">
                <a:latin typeface="Tahoma" panose="020B0604030504040204" pitchFamily="34" charset="0"/>
              </a:rPr>
              <a:t>不可度量</a:t>
            </a:r>
          </a:p>
        </p:txBody>
      </p:sp>
      <p:sp>
        <p:nvSpPr>
          <p:cNvPr id="10284" name="Text Box 44"/>
          <p:cNvSpPr txBox="1">
            <a:spLocks noChangeArrowheads="1"/>
          </p:cNvSpPr>
          <p:nvPr/>
        </p:nvSpPr>
        <p:spPr bwMode="auto">
          <a:xfrm>
            <a:off x="1981200" y="4219575"/>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2000" b="1">
                <a:latin typeface="Tahoma" panose="020B0604030504040204" pitchFamily="34" charset="0"/>
              </a:rPr>
              <a:t>2</a:t>
            </a:r>
            <a:r>
              <a:rPr lang="zh-CN" altLang="en-US" sz="2000" b="1">
                <a:latin typeface="Tahoma" panose="020B0604030504040204" pitchFamily="34" charset="0"/>
              </a:rPr>
              <a:t>个</a:t>
            </a:r>
          </a:p>
        </p:txBody>
      </p:sp>
      <p:sp>
        <p:nvSpPr>
          <p:cNvPr id="10285" name="Text Box 45"/>
          <p:cNvSpPr txBox="1">
            <a:spLocks noChangeArrowheads="1"/>
          </p:cNvSpPr>
          <p:nvPr/>
        </p:nvSpPr>
        <p:spPr bwMode="auto">
          <a:xfrm>
            <a:off x="3124200" y="4149725"/>
            <a:ext cx="2667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2000" b="1">
                <a:latin typeface="Tahoma" panose="020B0604030504040204" pitchFamily="34" charset="0"/>
              </a:rPr>
              <a:t>不向任何方向延伸</a:t>
            </a:r>
          </a:p>
        </p:txBody>
      </p:sp>
      <p:sp>
        <p:nvSpPr>
          <p:cNvPr id="10286" name="Text Box 46"/>
          <p:cNvSpPr txBox="1">
            <a:spLocks noChangeArrowheads="1"/>
          </p:cNvSpPr>
          <p:nvPr/>
        </p:nvSpPr>
        <p:spPr bwMode="auto">
          <a:xfrm>
            <a:off x="5486400" y="4149725"/>
            <a:ext cx="1447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sz="2000" b="1">
                <a:latin typeface="Tahoma" panose="020B0604030504040204" pitchFamily="34" charset="0"/>
              </a:rPr>
              <a:t>可度量</a:t>
            </a:r>
          </a:p>
        </p:txBody>
      </p:sp>
      <p:sp>
        <p:nvSpPr>
          <p:cNvPr id="10287" name="Line 47"/>
          <p:cNvSpPr>
            <a:spLocks noChangeShapeType="1"/>
          </p:cNvSpPr>
          <p:nvPr/>
        </p:nvSpPr>
        <p:spPr bwMode="auto">
          <a:xfrm>
            <a:off x="7086600" y="3122613"/>
            <a:ext cx="914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88" name="Line 48"/>
          <p:cNvSpPr>
            <a:spLocks noChangeShapeType="1"/>
          </p:cNvSpPr>
          <p:nvPr/>
        </p:nvSpPr>
        <p:spPr bwMode="auto">
          <a:xfrm>
            <a:off x="7162800" y="3808413"/>
            <a:ext cx="914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89" name="Line 49"/>
          <p:cNvSpPr>
            <a:spLocks noChangeShapeType="1"/>
          </p:cNvSpPr>
          <p:nvPr/>
        </p:nvSpPr>
        <p:spPr bwMode="auto">
          <a:xfrm>
            <a:off x="7162800" y="4418013"/>
            <a:ext cx="91440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290" name="Oval 50"/>
          <p:cNvSpPr>
            <a:spLocks noChangeArrowheads="1"/>
          </p:cNvSpPr>
          <p:nvPr/>
        </p:nvSpPr>
        <p:spPr bwMode="auto">
          <a:xfrm>
            <a:off x="7162800" y="4360863"/>
            <a:ext cx="76200" cy="76200"/>
          </a:xfrm>
          <a:prstGeom prst="ellipse">
            <a:avLst/>
          </a:prstGeom>
          <a:solidFill>
            <a:srgbClr val="FF3300"/>
          </a:solidFill>
          <a:ln w="9525">
            <a:solidFill>
              <a:srgbClr val="FF0000"/>
            </a:solidFill>
            <a:round/>
          </a:ln>
        </p:spPr>
        <p:txBody>
          <a:bodyPr wrap="none" anchor="ctr"/>
          <a:lstStyle/>
          <a:p>
            <a:endParaRPr lang="zh-CN" altLang="en-US"/>
          </a:p>
        </p:txBody>
      </p:sp>
      <p:sp>
        <p:nvSpPr>
          <p:cNvPr id="10291" name="Oval 51"/>
          <p:cNvSpPr>
            <a:spLocks noChangeArrowheads="1"/>
          </p:cNvSpPr>
          <p:nvPr/>
        </p:nvSpPr>
        <p:spPr bwMode="auto">
          <a:xfrm>
            <a:off x="7086600" y="3784600"/>
            <a:ext cx="76200" cy="76200"/>
          </a:xfrm>
          <a:prstGeom prst="ellipse">
            <a:avLst/>
          </a:prstGeom>
          <a:solidFill>
            <a:srgbClr val="FF3300"/>
          </a:solidFill>
          <a:ln w="9525">
            <a:solidFill>
              <a:srgbClr val="FF0000"/>
            </a:solidFill>
            <a:round/>
          </a:ln>
        </p:spPr>
        <p:txBody>
          <a:bodyPr wrap="none" anchor="ctr"/>
          <a:lstStyle/>
          <a:p>
            <a:endParaRPr lang="zh-CN" altLang="en-US"/>
          </a:p>
        </p:txBody>
      </p:sp>
      <p:sp>
        <p:nvSpPr>
          <p:cNvPr id="10292" name="Oval 52"/>
          <p:cNvSpPr>
            <a:spLocks noChangeArrowheads="1"/>
          </p:cNvSpPr>
          <p:nvPr/>
        </p:nvSpPr>
        <p:spPr bwMode="auto">
          <a:xfrm>
            <a:off x="8001000" y="4360863"/>
            <a:ext cx="76200" cy="76200"/>
          </a:xfrm>
          <a:prstGeom prst="ellipse">
            <a:avLst/>
          </a:prstGeom>
          <a:solidFill>
            <a:srgbClr val="FF3300"/>
          </a:solidFill>
          <a:ln w="9525">
            <a:solidFill>
              <a:srgbClr val="FF0000"/>
            </a:solidFill>
            <a:round/>
          </a:ln>
        </p:spPr>
        <p:txBody>
          <a:bodyPr wrap="none" anchor="ctr"/>
          <a:lstStyle/>
          <a:p>
            <a:endParaRPr lang="zh-CN" altLang="en-US"/>
          </a:p>
        </p:txBody>
      </p:sp>
      <p:pic>
        <p:nvPicPr>
          <p:cNvPr id="23604" name="Picture 53" descr="图片17"/>
          <p:cNvPicPr>
            <a:picLocks noChangeAspect="1" noChangeArrowheads="1"/>
          </p:cNvPicPr>
          <p:nvPr/>
        </p:nvPicPr>
        <p:blipFill>
          <a:blip r:embed="rId2" cstate="email"/>
          <a:srcRect/>
          <a:stretch>
            <a:fillRect/>
          </a:stretch>
        </p:blipFill>
        <p:spPr bwMode="auto">
          <a:xfrm>
            <a:off x="1116013" y="404813"/>
            <a:ext cx="187166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4" name="Rectangle 54"/>
          <p:cNvSpPr>
            <a:spLocks noChangeArrowheads="1"/>
          </p:cNvSpPr>
          <p:nvPr/>
        </p:nvSpPr>
        <p:spPr bwMode="auto">
          <a:xfrm>
            <a:off x="611188" y="4941888"/>
            <a:ext cx="7993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2400" b="1">
                <a:solidFill>
                  <a:srgbClr val="00B050"/>
                </a:solidFill>
                <a:latin typeface="Times New Roman" panose="02020603050405020304" pitchFamily="18" charset="0"/>
              </a:rPr>
              <a:t>射线、线段都是直线的一部分。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81"/>
                                        </p:tgtEl>
                                        <p:attrNameLst>
                                          <p:attrName>style.visibility</p:attrName>
                                        </p:attrNameLst>
                                      </p:cBhvr>
                                      <p:to>
                                        <p:strVal val="visible"/>
                                      </p:to>
                                    </p:set>
                                    <p:animEffect transition="in" filter="wipe(left)">
                                      <p:cBhvr>
                                        <p:cTn id="7" dur="500"/>
                                        <p:tgtEl>
                                          <p:spTgt spid="102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8"/>
                                        </p:tgtEl>
                                        <p:attrNameLst>
                                          <p:attrName>style.visibility</p:attrName>
                                        </p:attrNameLst>
                                      </p:cBhvr>
                                      <p:to>
                                        <p:strVal val="visible"/>
                                      </p:to>
                                    </p:set>
                                    <p:animEffect transition="in" filter="wipe(left)">
                                      <p:cBhvr>
                                        <p:cTn id="12" dur="500"/>
                                        <p:tgtEl>
                                          <p:spTgt spid="102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84"/>
                                        </p:tgtEl>
                                        <p:attrNameLst>
                                          <p:attrName>style.visibility</p:attrName>
                                        </p:attrNameLst>
                                      </p:cBhvr>
                                      <p:to>
                                        <p:strVal val="visible"/>
                                      </p:to>
                                    </p:set>
                                    <p:animEffect transition="in" filter="wipe(left)">
                                      <p:cBhvr>
                                        <p:cTn id="17" dur="500"/>
                                        <p:tgtEl>
                                          <p:spTgt spid="1028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82"/>
                                        </p:tgtEl>
                                        <p:attrNameLst>
                                          <p:attrName>style.visibility</p:attrName>
                                        </p:attrNameLst>
                                      </p:cBhvr>
                                      <p:to>
                                        <p:strVal val="visible"/>
                                      </p:to>
                                    </p:set>
                                    <p:animEffect transition="in" filter="wipe(left)">
                                      <p:cBhvr>
                                        <p:cTn id="22" dur="500"/>
                                        <p:tgtEl>
                                          <p:spTgt spid="10282"/>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0279"/>
                                        </p:tgtEl>
                                        <p:attrNameLst>
                                          <p:attrName>style.visibility</p:attrName>
                                        </p:attrNameLst>
                                      </p:cBhvr>
                                      <p:to>
                                        <p:strVal val="visible"/>
                                      </p:to>
                                    </p:set>
                                    <p:anim calcmode="lin" valueType="num">
                                      <p:cBhvr>
                                        <p:cTn id="27" dur="500" fill="hold"/>
                                        <p:tgtEl>
                                          <p:spTgt spid="10279"/>
                                        </p:tgtEl>
                                        <p:attrNameLst>
                                          <p:attrName>ppt_w</p:attrName>
                                        </p:attrNameLst>
                                      </p:cBhvr>
                                      <p:tavLst>
                                        <p:tav tm="0">
                                          <p:val>
                                            <p:fltVal val="0"/>
                                          </p:val>
                                        </p:tav>
                                        <p:tav tm="100000">
                                          <p:val>
                                            <p:strVal val="#ppt_w"/>
                                          </p:val>
                                        </p:tav>
                                      </p:tavLst>
                                    </p:anim>
                                    <p:anim calcmode="lin" valueType="num">
                                      <p:cBhvr>
                                        <p:cTn id="28" dur="500" fill="hold"/>
                                        <p:tgtEl>
                                          <p:spTgt spid="10279"/>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42" fill="hold" grpId="0" nodeType="clickEffect">
                                  <p:stCondLst>
                                    <p:cond delay="0"/>
                                  </p:stCondLst>
                                  <p:childTnLst>
                                    <p:set>
                                      <p:cBhvr>
                                        <p:cTn id="32" dur="1" fill="hold">
                                          <p:stCondLst>
                                            <p:cond delay="0"/>
                                          </p:stCondLst>
                                        </p:cTn>
                                        <p:tgtEl>
                                          <p:spTgt spid="10285"/>
                                        </p:tgtEl>
                                        <p:attrNameLst>
                                          <p:attrName>style.visibility</p:attrName>
                                        </p:attrNameLst>
                                      </p:cBhvr>
                                      <p:to>
                                        <p:strVal val="visible"/>
                                      </p:to>
                                    </p:set>
                                    <p:animEffect transition="in" filter="barn(outHorizontal)">
                                      <p:cBhvr>
                                        <p:cTn id="33" dur="500"/>
                                        <p:tgtEl>
                                          <p:spTgt spid="1028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283"/>
                                        </p:tgtEl>
                                        <p:attrNameLst>
                                          <p:attrName>style.visibility</p:attrName>
                                        </p:attrNameLst>
                                      </p:cBhvr>
                                      <p:to>
                                        <p:strVal val="visible"/>
                                      </p:to>
                                    </p:set>
                                    <p:animEffect transition="in" filter="wipe(left)">
                                      <p:cBhvr>
                                        <p:cTn id="38" dur="500"/>
                                        <p:tgtEl>
                                          <p:spTgt spid="1028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280"/>
                                        </p:tgtEl>
                                        <p:attrNameLst>
                                          <p:attrName>style.visibility</p:attrName>
                                        </p:attrNameLst>
                                      </p:cBhvr>
                                      <p:to>
                                        <p:strVal val="visible"/>
                                      </p:to>
                                    </p:set>
                                    <p:animEffect transition="in" filter="wipe(left)">
                                      <p:cBhvr>
                                        <p:cTn id="43" dur="500"/>
                                        <p:tgtEl>
                                          <p:spTgt spid="1028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286"/>
                                        </p:tgtEl>
                                        <p:attrNameLst>
                                          <p:attrName>style.visibility</p:attrName>
                                        </p:attrNameLst>
                                      </p:cBhvr>
                                      <p:to>
                                        <p:strVal val="visible"/>
                                      </p:to>
                                    </p:set>
                                    <p:animEffect transition="in" filter="wipe(left)">
                                      <p:cBhvr>
                                        <p:cTn id="48" dur="500"/>
                                        <p:tgtEl>
                                          <p:spTgt spid="1028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37" fill="hold" grpId="0" nodeType="clickEffect">
                                  <p:stCondLst>
                                    <p:cond delay="0"/>
                                  </p:stCondLst>
                                  <p:childTnLst>
                                    <p:set>
                                      <p:cBhvr>
                                        <p:cTn id="52" dur="1" fill="hold">
                                          <p:stCondLst>
                                            <p:cond delay="0"/>
                                          </p:stCondLst>
                                        </p:cTn>
                                        <p:tgtEl>
                                          <p:spTgt spid="10287"/>
                                        </p:tgtEl>
                                        <p:attrNameLst>
                                          <p:attrName>style.visibility</p:attrName>
                                        </p:attrNameLst>
                                      </p:cBhvr>
                                      <p:to>
                                        <p:strVal val="visible"/>
                                      </p:to>
                                    </p:set>
                                    <p:animEffect transition="in" filter="barn(outVertical)">
                                      <p:cBhvr>
                                        <p:cTn id="53" dur="500"/>
                                        <p:tgtEl>
                                          <p:spTgt spid="1028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0291"/>
                                        </p:tgtEl>
                                        <p:attrNameLst>
                                          <p:attrName>style.visibility</p:attrName>
                                        </p:attrNameLst>
                                      </p:cBhvr>
                                      <p:to>
                                        <p:strVal val="visible"/>
                                      </p:to>
                                    </p:set>
                                    <p:animEffect transition="in" filter="fade">
                                      <p:cBhvr>
                                        <p:cTn id="58" dur="1000"/>
                                        <p:tgtEl>
                                          <p:spTgt spid="10291"/>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0288"/>
                                        </p:tgtEl>
                                        <p:attrNameLst>
                                          <p:attrName>style.visibility</p:attrName>
                                        </p:attrNameLst>
                                      </p:cBhvr>
                                      <p:to>
                                        <p:strVal val="visible"/>
                                      </p:to>
                                    </p:set>
                                    <p:animEffect transition="in" filter="wipe(left)">
                                      <p:cBhvr>
                                        <p:cTn id="62" dur="500"/>
                                        <p:tgtEl>
                                          <p:spTgt spid="10288"/>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0290"/>
                                        </p:tgtEl>
                                        <p:attrNameLst>
                                          <p:attrName>style.visibility</p:attrName>
                                        </p:attrNameLst>
                                      </p:cBhvr>
                                      <p:to>
                                        <p:strVal val="visible"/>
                                      </p:to>
                                    </p:set>
                                    <p:animEffect transition="in" filter="dissolve">
                                      <p:cBhvr>
                                        <p:cTn id="67" dur="500"/>
                                        <p:tgtEl>
                                          <p:spTgt spid="10290"/>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10292"/>
                                        </p:tgtEl>
                                        <p:attrNameLst>
                                          <p:attrName>style.visibility</p:attrName>
                                        </p:attrNameLst>
                                      </p:cBhvr>
                                      <p:to>
                                        <p:strVal val="visible"/>
                                      </p:to>
                                    </p:set>
                                    <p:animEffect transition="in" filter="dissolve">
                                      <p:cBhvr>
                                        <p:cTn id="70" dur="500"/>
                                        <p:tgtEl>
                                          <p:spTgt spid="10292"/>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10289"/>
                                        </p:tgtEl>
                                        <p:attrNameLst>
                                          <p:attrName>style.visibility</p:attrName>
                                        </p:attrNameLst>
                                      </p:cBhvr>
                                      <p:to>
                                        <p:strVal val="visible"/>
                                      </p:to>
                                    </p:set>
                                    <p:animEffect transition="in" filter="wipe(left)">
                                      <p:cBhvr>
                                        <p:cTn id="74" dur="500"/>
                                        <p:tgtEl>
                                          <p:spTgt spid="1028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0294"/>
                                        </p:tgtEl>
                                        <p:attrNameLst>
                                          <p:attrName>style.visibility</p:attrName>
                                        </p:attrNameLst>
                                      </p:cBhvr>
                                      <p:to>
                                        <p:strVal val="visible"/>
                                      </p:to>
                                    </p:set>
                                    <p:animEffect transition="in" filter="wipe(left)">
                                      <p:cBhvr>
                                        <p:cTn id="79" dur="1000"/>
                                        <p:tgtEl>
                                          <p:spTgt spid="10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8" grpId="0"/>
      <p:bldP spid="10279" grpId="0"/>
      <p:bldP spid="10280" grpId="0"/>
      <p:bldP spid="10281" grpId="0"/>
      <p:bldP spid="10282" grpId="0"/>
      <p:bldP spid="10283" grpId="0"/>
      <p:bldP spid="10284" grpId="0"/>
      <p:bldP spid="10285" grpId="0"/>
      <p:bldP spid="10286" grpId="0"/>
      <p:bldP spid="10287" grpId="0" animBg="1"/>
      <p:bldP spid="10288" grpId="0" animBg="1"/>
      <p:bldP spid="10289" grpId="0" animBg="1"/>
      <p:bldP spid="10290" grpId="0" animBg="1"/>
      <p:bldP spid="10291" grpId="0" animBg="1"/>
      <p:bldP spid="10292" grpId="0" animBg="1"/>
      <p:bldP spid="1029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319088" y="660400"/>
            <a:ext cx="73802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r>
              <a:rPr lang="en-US" altLang="zh-CN" sz="2800" b="1"/>
              <a:t>2.</a:t>
            </a:r>
            <a:r>
              <a:rPr lang="zh-CN" altLang="en-US" sz="2800" b="1"/>
              <a:t>射线</a:t>
            </a:r>
            <a:r>
              <a:rPr lang="en-US" altLang="zh-CN" sz="2800" b="1"/>
              <a:t>OA</a:t>
            </a:r>
            <a:r>
              <a:rPr lang="zh-CN" altLang="en-US" sz="2800" b="1"/>
              <a:t>与射线</a:t>
            </a:r>
            <a:r>
              <a:rPr lang="en-US" altLang="zh-CN" sz="2800" b="1"/>
              <a:t>AO</a:t>
            </a:r>
            <a:r>
              <a:rPr lang="zh-CN" altLang="en-US" sz="2800" b="1"/>
              <a:t>相同吗？区别在哪里？</a:t>
            </a:r>
          </a:p>
        </p:txBody>
      </p:sp>
      <p:sp>
        <p:nvSpPr>
          <p:cNvPr id="24578" name="Oval 3"/>
          <p:cNvSpPr>
            <a:spLocks noChangeArrowheads="1"/>
          </p:cNvSpPr>
          <p:nvPr/>
        </p:nvSpPr>
        <p:spPr bwMode="auto">
          <a:xfrm rot="-832456">
            <a:off x="2555875" y="2417763"/>
            <a:ext cx="76200" cy="76200"/>
          </a:xfrm>
          <a:prstGeom prst="ellipse">
            <a:avLst/>
          </a:prstGeom>
          <a:solidFill>
            <a:srgbClr val="FF0000"/>
          </a:solidFill>
          <a:ln w="9525">
            <a:solidFill>
              <a:srgbClr val="FF0000"/>
            </a:solidFill>
            <a:round/>
          </a:ln>
        </p:spPr>
        <p:txBody>
          <a:bodyPr wrap="none" anchor="ctr"/>
          <a:lstStyle/>
          <a:p>
            <a:endParaRPr lang="zh-CN" altLang="en-US"/>
          </a:p>
        </p:txBody>
      </p:sp>
      <p:sp>
        <p:nvSpPr>
          <p:cNvPr id="24579" name="Oval 4"/>
          <p:cNvSpPr>
            <a:spLocks noChangeArrowheads="1"/>
          </p:cNvSpPr>
          <p:nvPr/>
        </p:nvSpPr>
        <p:spPr bwMode="auto">
          <a:xfrm rot="-832456">
            <a:off x="3848100" y="2417763"/>
            <a:ext cx="76200" cy="76200"/>
          </a:xfrm>
          <a:prstGeom prst="ellipse">
            <a:avLst/>
          </a:prstGeom>
          <a:solidFill>
            <a:srgbClr val="FF0000"/>
          </a:solidFill>
          <a:ln w="9525">
            <a:solidFill>
              <a:srgbClr val="FF0000"/>
            </a:solidFill>
            <a:round/>
          </a:ln>
        </p:spPr>
        <p:txBody>
          <a:bodyPr wrap="none" anchor="ctr"/>
          <a:lstStyle/>
          <a:p>
            <a:endParaRPr lang="zh-CN" altLang="en-US"/>
          </a:p>
        </p:txBody>
      </p:sp>
      <p:sp>
        <p:nvSpPr>
          <p:cNvPr id="24580" name="Line 5"/>
          <p:cNvSpPr>
            <a:spLocks noChangeShapeType="1"/>
          </p:cNvSpPr>
          <p:nvPr/>
        </p:nvSpPr>
        <p:spPr bwMode="auto">
          <a:xfrm>
            <a:off x="1619250" y="2490788"/>
            <a:ext cx="3384550"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581" name="Rectangle 6"/>
          <p:cNvSpPr>
            <a:spLocks noChangeArrowheads="1"/>
          </p:cNvSpPr>
          <p:nvPr/>
        </p:nvSpPr>
        <p:spPr bwMode="auto">
          <a:xfrm>
            <a:off x="3625850" y="1914525"/>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latin typeface="Times New Roman" panose="02020603050405020304" pitchFamily="18" charset="0"/>
              </a:rPr>
              <a:t>A</a:t>
            </a:r>
          </a:p>
        </p:txBody>
      </p:sp>
      <p:sp>
        <p:nvSpPr>
          <p:cNvPr id="24582" name="Rectangle 7"/>
          <p:cNvSpPr>
            <a:spLocks noChangeArrowheads="1"/>
          </p:cNvSpPr>
          <p:nvPr/>
        </p:nvSpPr>
        <p:spPr bwMode="auto">
          <a:xfrm>
            <a:off x="2382838" y="1914525"/>
            <a:ext cx="4603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latin typeface="Times New Roman" panose="02020603050405020304" pitchFamily="18" charset="0"/>
              </a:rPr>
              <a:t>O</a:t>
            </a:r>
          </a:p>
        </p:txBody>
      </p:sp>
      <p:sp>
        <p:nvSpPr>
          <p:cNvPr id="24583" name="Line 8"/>
          <p:cNvSpPr>
            <a:spLocks noChangeShapeType="1"/>
          </p:cNvSpPr>
          <p:nvPr/>
        </p:nvSpPr>
        <p:spPr bwMode="auto">
          <a:xfrm>
            <a:off x="4686300" y="4721225"/>
            <a:ext cx="1296988"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4584" name="Oval 9"/>
          <p:cNvSpPr>
            <a:spLocks noChangeArrowheads="1"/>
          </p:cNvSpPr>
          <p:nvPr/>
        </p:nvSpPr>
        <p:spPr bwMode="auto">
          <a:xfrm rot="-832456">
            <a:off x="4645025" y="4648200"/>
            <a:ext cx="76200" cy="76200"/>
          </a:xfrm>
          <a:prstGeom prst="ellipse">
            <a:avLst/>
          </a:prstGeom>
          <a:solidFill>
            <a:srgbClr val="FF0000"/>
          </a:solidFill>
          <a:ln w="9525">
            <a:solidFill>
              <a:srgbClr val="FF0000"/>
            </a:solidFill>
            <a:round/>
          </a:ln>
        </p:spPr>
        <p:txBody>
          <a:bodyPr wrap="none" anchor="ctr"/>
          <a:lstStyle/>
          <a:p>
            <a:endParaRPr lang="zh-CN" altLang="en-US"/>
          </a:p>
        </p:txBody>
      </p:sp>
      <p:sp>
        <p:nvSpPr>
          <p:cNvPr id="24585" name="Oval 10"/>
          <p:cNvSpPr>
            <a:spLocks noChangeArrowheads="1"/>
          </p:cNvSpPr>
          <p:nvPr/>
        </p:nvSpPr>
        <p:spPr bwMode="auto">
          <a:xfrm rot="-832456">
            <a:off x="5937250" y="4648200"/>
            <a:ext cx="76200" cy="76200"/>
          </a:xfrm>
          <a:prstGeom prst="ellipse">
            <a:avLst/>
          </a:prstGeom>
          <a:solidFill>
            <a:srgbClr val="FF0000"/>
          </a:solidFill>
          <a:ln w="9525">
            <a:solidFill>
              <a:srgbClr val="FF0000"/>
            </a:solidFill>
            <a:round/>
          </a:ln>
        </p:spPr>
        <p:txBody>
          <a:bodyPr wrap="none" anchor="ctr"/>
          <a:lstStyle/>
          <a:p>
            <a:endParaRPr lang="zh-CN" altLang="en-US"/>
          </a:p>
        </p:txBody>
      </p:sp>
      <p:sp>
        <p:nvSpPr>
          <p:cNvPr id="24586" name="Rectangle 11"/>
          <p:cNvSpPr>
            <a:spLocks noChangeArrowheads="1"/>
          </p:cNvSpPr>
          <p:nvPr/>
        </p:nvSpPr>
        <p:spPr bwMode="auto">
          <a:xfrm>
            <a:off x="5715000" y="4144963"/>
            <a:ext cx="4413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latin typeface="Times New Roman" panose="02020603050405020304" pitchFamily="18" charset="0"/>
              </a:rPr>
              <a:t>B</a:t>
            </a:r>
          </a:p>
        </p:txBody>
      </p:sp>
      <p:sp>
        <p:nvSpPr>
          <p:cNvPr id="24587" name="Rectangle 12"/>
          <p:cNvSpPr>
            <a:spLocks noChangeArrowheads="1"/>
          </p:cNvSpPr>
          <p:nvPr/>
        </p:nvSpPr>
        <p:spPr bwMode="auto">
          <a:xfrm>
            <a:off x="4471988" y="4144963"/>
            <a:ext cx="4397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800" b="1">
                <a:latin typeface="Times New Roman" panose="02020603050405020304" pitchFamily="18" charset="0"/>
              </a:rPr>
              <a:t>A</a:t>
            </a:r>
          </a:p>
        </p:txBody>
      </p:sp>
      <p:sp>
        <p:nvSpPr>
          <p:cNvPr id="24588" name="Rectangle 13"/>
          <p:cNvSpPr>
            <a:spLocks noChangeArrowheads="1"/>
          </p:cNvSpPr>
          <p:nvPr/>
        </p:nvSpPr>
        <p:spPr bwMode="auto">
          <a:xfrm>
            <a:off x="295275" y="3338513"/>
            <a:ext cx="69421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eaLnBrk="0" hangingPunct="0"/>
            <a:r>
              <a:rPr lang="en-US" altLang="zh-CN" sz="2800" b="1"/>
              <a:t>3.</a:t>
            </a:r>
            <a:r>
              <a:rPr lang="zh-CN" altLang="en-US" sz="2800" b="1"/>
              <a:t>用直尺画图：延长线段</a:t>
            </a:r>
            <a:r>
              <a:rPr lang="en-US" altLang="zh-CN" sz="2800" b="1"/>
              <a:t>AB</a:t>
            </a:r>
            <a:r>
              <a:rPr lang="zh-CN" altLang="en-US" sz="2800" b="1"/>
              <a:t>，得到射线</a:t>
            </a:r>
            <a:r>
              <a:rPr lang="en-US" altLang="zh-CN" sz="2800" b="1"/>
              <a:t>AB.</a:t>
            </a:r>
          </a:p>
        </p:txBody>
      </p:sp>
      <p:grpSp>
        <p:nvGrpSpPr>
          <p:cNvPr id="2" name="Group 14"/>
          <p:cNvGrpSpPr/>
          <p:nvPr/>
        </p:nvGrpSpPr>
        <p:grpSpPr bwMode="auto">
          <a:xfrm>
            <a:off x="2555875" y="2420938"/>
            <a:ext cx="2447925" cy="76200"/>
            <a:chOff x="0" y="0"/>
            <a:chExt cx="1542" cy="48"/>
          </a:xfrm>
        </p:grpSpPr>
        <p:sp>
          <p:nvSpPr>
            <p:cNvPr id="24590" name="Oval 15"/>
            <p:cNvSpPr>
              <a:spLocks noChangeArrowheads="1"/>
            </p:cNvSpPr>
            <p:nvPr/>
          </p:nvSpPr>
          <p:spPr bwMode="auto">
            <a:xfrm rot="-832456">
              <a:off x="0" y="0"/>
              <a:ext cx="48" cy="48"/>
            </a:xfrm>
            <a:prstGeom prst="ellipse">
              <a:avLst/>
            </a:prstGeom>
            <a:solidFill>
              <a:srgbClr val="FF0000"/>
            </a:solidFill>
            <a:ln w="9525">
              <a:solidFill>
                <a:srgbClr val="FF0000"/>
              </a:solidFill>
              <a:round/>
            </a:ln>
          </p:spPr>
          <p:txBody>
            <a:bodyPr wrap="none" anchor="ctr"/>
            <a:lstStyle/>
            <a:p>
              <a:endParaRPr lang="zh-CN" altLang="en-US"/>
            </a:p>
          </p:txBody>
        </p:sp>
        <p:sp>
          <p:nvSpPr>
            <p:cNvPr id="24591" name="Oval 16"/>
            <p:cNvSpPr>
              <a:spLocks noChangeArrowheads="1"/>
            </p:cNvSpPr>
            <p:nvPr/>
          </p:nvSpPr>
          <p:spPr bwMode="auto">
            <a:xfrm rot="-832456">
              <a:off x="814" y="0"/>
              <a:ext cx="48" cy="48"/>
            </a:xfrm>
            <a:prstGeom prst="ellipse">
              <a:avLst/>
            </a:prstGeom>
            <a:solidFill>
              <a:srgbClr val="FF0000"/>
            </a:solidFill>
            <a:ln w="9525">
              <a:solidFill>
                <a:srgbClr val="FF0000"/>
              </a:solidFill>
              <a:round/>
            </a:ln>
          </p:spPr>
          <p:txBody>
            <a:bodyPr wrap="none" anchor="ctr"/>
            <a:lstStyle/>
            <a:p>
              <a:endParaRPr lang="zh-CN" altLang="en-US"/>
            </a:p>
          </p:txBody>
        </p:sp>
        <p:sp>
          <p:nvSpPr>
            <p:cNvPr id="24592" name="Line 17"/>
            <p:cNvSpPr>
              <a:spLocks noChangeShapeType="1"/>
            </p:cNvSpPr>
            <p:nvPr/>
          </p:nvSpPr>
          <p:spPr bwMode="auto">
            <a:xfrm>
              <a:off x="0" y="46"/>
              <a:ext cx="1542"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3" name="Group 18"/>
          <p:cNvGrpSpPr/>
          <p:nvPr/>
        </p:nvGrpSpPr>
        <p:grpSpPr bwMode="auto">
          <a:xfrm>
            <a:off x="1619250" y="2420938"/>
            <a:ext cx="2305050" cy="76200"/>
            <a:chOff x="0" y="0"/>
            <a:chExt cx="1452" cy="48"/>
          </a:xfrm>
        </p:grpSpPr>
        <p:sp>
          <p:nvSpPr>
            <p:cNvPr id="24594" name="Oval 19"/>
            <p:cNvSpPr>
              <a:spLocks noChangeArrowheads="1"/>
            </p:cNvSpPr>
            <p:nvPr/>
          </p:nvSpPr>
          <p:spPr bwMode="auto">
            <a:xfrm rot="-832456">
              <a:off x="590" y="0"/>
              <a:ext cx="48" cy="48"/>
            </a:xfrm>
            <a:prstGeom prst="ellipse">
              <a:avLst/>
            </a:prstGeom>
            <a:solidFill>
              <a:srgbClr val="FF0000"/>
            </a:solidFill>
            <a:ln w="9525">
              <a:solidFill>
                <a:srgbClr val="FF0000"/>
              </a:solidFill>
              <a:round/>
            </a:ln>
          </p:spPr>
          <p:txBody>
            <a:bodyPr wrap="none" anchor="ctr"/>
            <a:lstStyle/>
            <a:p>
              <a:endParaRPr lang="zh-CN" altLang="en-US"/>
            </a:p>
          </p:txBody>
        </p:sp>
        <p:sp>
          <p:nvSpPr>
            <p:cNvPr id="24595" name="Oval 20"/>
            <p:cNvSpPr>
              <a:spLocks noChangeArrowheads="1"/>
            </p:cNvSpPr>
            <p:nvPr/>
          </p:nvSpPr>
          <p:spPr bwMode="auto">
            <a:xfrm rot="-832456">
              <a:off x="1404" y="0"/>
              <a:ext cx="48" cy="48"/>
            </a:xfrm>
            <a:prstGeom prst="ellipse">
              <a:avLst/>
            </a:prstGeom>
            <a:solidFill>
              <a:srgbClr val="FF0000"/>
            </a:solidFill>
            <a:ln w="9525">
              <a:solidFill>
                <a:srgbClr val="FF0000"/>
              </a:solidFill>
              <a:round/>
            </a:ln>
          </p:spPr>
          <p:txBody>
            <a:bodyPr wrap="none" anchor="ctr"/>
            <a:lstStyle/>
            <a:p>
              <a:endParaRPr lang="zh-CN" altLang="en-US"/>
            </a:p>
          </p:txBody>
        </p:sp>
        <p:sp>
          <p:nvSpPr>
            <p:cNvPr id="24596" name="Line 21"/>
            <p:cNvSpPr>
              <a:spLocks noChangeShapeType="1"/>
            </p:cNvSpPr>
            <p:nvPr/>
          </p:nvSpPr>
          <p:spPr bwMode="auto">
            <a:xfrm>
              <a:off x="0" y="46"/>
              <a:ext cx="1406"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11286" name="Line 22"/>
          <p:cNvSpPr>
            <a:spLocks noChangeShapeType="1"/>
          </p:cNvSpPr>
          <p:nvPr/>
        </p:nvSpPr>
        <p:spPr bwMode="auto">
          <a:xfrm>
            <a:off x="5940425" y="4724400"/>
            <a:ext cx="1296988"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87" name="Rectangle 23"/>
          <p:cNvSpPr>
            <a:spLocks noChangeArrowheads="1"/>
          </p:cNvSpPr>
          <p:nvPr/>
        </p:nvSpPr>
        <p:spPr bwMode="auto">
          <a:xfrm>
            <a:off x="5435600" y="2133600"/>
            <a:ext cx="2673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800" b="1">
                <a:solidFill>
                  <a:srgbClr val="FF3300"/>
                </a:solidFill>
              </a:rPr>
              <a:t>端点与方向不同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64" presetClass="path" presetSubtype="0" accel="50000" decel="50000" fill="hold" nodeType="withEffect">
                                  <p:stCondLst>
                                    <p:cond delay="0"/>
                                  </p:stCondLst>
                                  <p:childTnLst>
                                    <p:animMotion origin="layout" path="M 1.94444E-6 5.55112E-17 L 1.94444E-6 -0.12092 " pathEditMode="relative" rAng="0" ptsTypes="AA">
                                      <p:cBhvr>
                                        <p:cTn id="9" dur="2000" fill="hold"/>
                                        <p:tgtEl>
                                          <p:spTgt spid="2"/>
                                        </p:tgtEl>
                                        <p:attrNameLst>
                                          <p:attrName>ppt_x</p:attrName>
                                          <p:attrName>ppt_y</p:attrName>
                                        </p:attrNameLst>
                                      </p:cBhvr>
                                      <p:rCtr x="0" y="-600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childTnLst>
                                </p:cTn>
                              </p:par>
                              <p:par>
                                <p:cTn id="15" presetID="42" presetClass="path" presetSubtype="0" accel="50000" decel="50000" fill="hold" nodeType="withEffect">
                                  <p:stCondLst>
                                    <p:cond delay="0"/>
                                  </p:stCondLst>
                                  <p:childTnLst>
                                    <p:animMotion origin="layout" path="M 5E-6 5.55112E-17 L 5E-6 0.09942 " pathEditMode="relative" rAng="0" ptsTypes="AA">
                                      <p:cBhvr>
                                        <p:cTn id="16" dur="2000" fill="hold"/>
                                        <p:tgtEl>
                                          <p:spTgt spid="3"/>
                                        </p:tgtEl>
                                        <p:attrNameLst>
                                          <p:attrName>ppt_x</p:attrName>
                                          <p:attrName>ppt_y</p:attrName>
                                        </p:attrNameLst>
                                      </p:cBhvr>
                                      <p:rCtr x="0" y="5000"/>
                                    </p:animMotion>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287"/>
                                        </p:tgtEl>
                                        <p:attrNameLst>
                                          <p:attrName>style.visibility</p:attrName>
                                        </p:attrNameLst>
                                      </p:cBhvr>
                                      <p:to>
                                        <p:strVal val="visible"/>
                                      </p:to>
                                    </p:set>
                                    <p:animEffect transition="in" filter="fade">
                                      <p:cBhvr>
                                        <p:cTn id="21" dur="1000"/>
                                        <p:tgtEl>
                                          <p:spTgt spid="11287"/>
                                        </p:tgtEl>
                                      </p:cBhvr>
                                    </p:animEffect>
                                    <p:anim calcmode="lin" valueType="num">
                                      <p:cBhvr>
                                        <p:cTn id="22" dur="1000" fill="hold"/>
                                        <p:tgtEl>
                                          <p:spTgt spid="11287"/>
                                        </p:tgtEl>
                                        <p:attrNameLst>
                                          <p:attrName>ppt_x</p:attrName>
                                        </p:attrNameLst>
                                      </p:cBhvr>
                                      <p:tavLst>
                                        <p:tav tm="0">
                                          <p:val>
                                            <p:strVal val="#ppt_x"/>
                                          </p:val>
                                        </p:tav>
                                        <p:tav tm="100000">
                                          <p:val>
                                            <p:strVal val="#ppt_x"/>
                                          </p:val>
                                        </p:tav>
                                      </p:tavLst>
                                    </p:anim>
                                    <p:anim calcmode="lin" valueType="num">
                                      <p:cBhvr>
                                        <p:cTn id="23" dur="1000" fill="hold"/>
                                        <p:tgtEl>
                                          <p:spTgt spid="1128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286"/>
                                        </p:tgtEl>
                                        <p:attrNameLst>
                                          <p:attrName>style.visibility</p:attrName>
                                        </p:attrNameLst>
                                      </p:cBhvr>
                                      <p:to>
                                        <p:strVal val="visible"/>
                                      </p:to>
                                    </p:set>
                                    <p:animEffect transition="in" filter="wipe(left)">
                                      <p:cBhvr>
                                        <p:cTn id="28" dur="1000"/>
                                        <p:tgtEl>
                                          <p:spTgt spid="11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6" grpId="0" animBg="1"/>
      <p:bldP spid="11287" grpId="0"/>
    </p:bldLst>
  </p:timing>
</p:sld>
</file>

<file path=ppt/theme/theme1.xml><?xml version="1.0" encoding="utf-8"?>
<a:theme xmlns:a="http://schemas.openxmlformats.org/drawingml/2006/main" name="WWW.2PPT.COM&#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www.7cxk.com1</Template>
  <TotalTime>0</TotalTime>
  <Words>740</Words>
  <Application>Microsoft Office PowerPoint</Application>
  <PresentationFormat>全屏显示(4:3)</PresentationFormat>
  <Paragraphs>120</Paragraphs>
  <Slides>13</Slides>
  <Notes>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13</vt:i4>
      </vt:variant>
    </vt:vector>
  </HeadingPairs>
  <TitlesOfParts>
    <vt:vector size="25" baseType="lpstr">
      <vt:lpstr>黑体</vt:lpstr>
      <vt:lpstr>华文中宋</vt:lpstr>
      <vt:lpstr>隶书</vt:lpstr>
      <vt:lpstr>宋体</vt:lpstr>
      <vt:lpstr>微软雅黑</vt:lpstr>
      <vt:lpstr>Arial</vt:lpstr>
      <vt:lpstr>Calibri</vt:lpstr>
      <vt:lpstr>Tahoma</vt:lpstr>
      <vt:lpstr>Times New Roman</vt:lpstr>
      <vt:lpstr>Trebuchet MS</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2017-09-01T08:31:00Z</dcterms:created>
  <dcterms:modified xsi:type="dcterms:W3CDTF">2023-01-16T23:54:02Z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0008008205000000000001024120</vt:lpwstr>
  </property>
  <property fmtid="{D5CDD505-2E9C-101B-9397-08002B2CF9AE}" pid="3" name="KSOProductBuildVer">
    <vt:lpwstr>2052-11.1.0.11194</vt:lpwstr>
  </property>
  <property fmtid="{D5CDD505-2E9C-101B-9397-08002B2CF9AE}" pid="4" name="ICV">
    <vt:lpwstr>BB7022C0A5484765972CE384CBA666B7</vt:lpwstr>
  </property>
  <property fmtid="{A09F084E-AD41-489F-8076-AA5BE3082BCA}" pid="100">
    <vt:ui4>5</vt:ui4>
  </property>
  <property fmtid="{64440492-4C8B-11D1-8B70-080036B11A03}" pid="11">
    <vt:lpwstr>www.2ppt.com-爱PPT提供资源下载</vt:lpwstr>
  </property>
</Properties>
</file>