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333" r:id="rId3"/>
    <p:sldId id="334" r:id="rId4"/>
    <p:sldId id="335" r:id="rId5"/>
    <p:sldId id="262" r:id="rId6"/>
    <p:sldId id="337" r:id="rId7"/>
    <p:sldId id="336" r:id="rId8"/>
    <p:sldId id="339" r:id="rId9"/>
    <p:sldId id="338" r:id="rId10"/>
    <p:sldId id="340" r:id="rId11"/>
    <p:sldId id="344" r:id="rId12"/>
    <p:sldId id="286" r:id="rId13"/>
    <p:sldId id="287" r:id="rId14"/>
    <p:sldId id="289" r:id="rId15"/>
    <p:sldId id="291" r:id="rId16"/>
    <p:sldId id="298" r:id="rId17"/>
    <p:sldId id="292" r:id="rId18"/>
    <p:sldId id="345" r:id="rId19"/>
    <p:sldId id="341" r:id="rId20"/>
    <p:sldId id="342" r:id="rId21"/>
    <p:sldId id="343" r:id="rId22"/>
    <p:sldId id="346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5FD"/>
    <a:srgbClr val="0478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B939-5C31-454C-9348-698A650559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63304" y="6712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216023"/>
            <a:ext cx="12192000" cy="6641977"/>
            <a:chOff x="0" y="216023"/>
            <a:chExt cx="12192000" cy="664197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005102" y="216023"/>
              <a:ext cx="10572753" cy="5872477"/>
              <a:chOff x="1207" y="666"/>
              <a:chExt cx="16651" cy="9876"/>
            </a:xfrm>
          </p:grpSpPr>
          <p:pic>
            <p:nvPicPr>
              <p:cNvPr id="8" name="图片 7" descr="8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1207" y="927"/>
                <a:ext cx="8438" cy="9615"/>
              </a:xfrm>
              <a:prstGeom prst="rect">
                <a:avLst/>
              </a:prstGeom>
            </p:spPr>
          </p:pic>
          <p:pic>
            <p:nvPicPr>
              <p:cNvPr id="9" name="图片 8" descr="86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9946" y="666"/>
                <a:ext cx="7912" cy="9615"/>
              </a:xfrm>
              <a:prstGeom prst="rect">
                <a:avLst/>
              </a:prstGeom>
            </p:spPr>
          </p:pic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29" y="-134649"/>
            <a:ext cx="10462376" cy="6266804"/>
          </a:xfrm>
          <a:prstGeom prst="rect">
            <a:avLst/>
          </a:prstGeom>
        </p:spPr>
      </p:pic>
      <p:pic>
        <p:nvPicPr>
          <p:cNvPr id="14" name="图片 13" descr="8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3031812" y="-2399983"/>
            <a:ext cx="6201410" cy="11657965"/>
          </a:xfrm>
          <a:prstGeom prst="rect">
            <a:avLst/>
          </a:prstGeom>
        </p:spPr>
      </p:pic>
      <p:pic>
        <p:nvPicPr>
          <p:cNvPr id="11" name="图片 10" descr="8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69353" y="4928111"/>
            <a:ext cx="3972560" cy="560705"/>
          </a:xfrm>
          <a:prstGeom prst="rect">
            <a:avLst/>
          </a:prstGeom>
        </p:spPr>
      </p:pic>
      <p:pic>
        <p:nvPicPr>
          <p:cNvPr id="12" name="图片 11" descr="8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91479" y="4203148"/>
            <a:ext cx="3533775" cy="5600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77389" y="2011729"/>
            <a:ext cx="3575034" cy="39238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103239" y="216023"/>
            <a:ext cx="4599817" cy="4599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134649"/>
            <a:ext cx="12192000" cy="6992649"/>
            <a:chOff x="0" y="-134649"/>
            <a:chExt cx="12192000" cy="69926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29" y="-134649"/>
              <a:ext cx="10462376" cy="626680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8234" y="699106"/>
            <a:ext cx="4871061" cy="5346287"/>
          </a:xfrm>
          <a:prstGeom prst="rect">
            <a:avLst/>
          </a:prstGeom>
        </p:spPr>
      </p:pic>
      <p:pic>
        <p:nvPicPr>
          <p:cNvPr id="26" name="图片 25" descr="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10590" y="296545"/>
            <a:ext cx="10612755" cy="6231255"/>
            <a:chOff x="1144" y="467"/>
            <a:chExt cx="16714" cy="9813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44" y="467"/>
              <a:ext cx="8438" cy="9615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872420" y="2337272"/>
            <a:ext cx="3099317" cy="3099317"/>
            <a:chOff x="4546341" y="614267"/>
            <a:chExt cx="3099317" cy="3099317"/>
          </a:xfrm>
        </p:grpSpPr>
        <p:sp>
          <p:nvSpPr>
            <p:cNvPr id="2" name="椭圆 1"/>
            <p:cNvSpPr/>
            <p:nvPr/>
          </p:nvSpPr>
          <p:spPr>
            <a:xfrm>
              <a:off x="4662195" y="769612"/>
              <a:ext cx="2867608" cy="286760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46341" y="614267"/>
              <a:ext cx="3099317" cy="3099317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746" y="2838381"/>
            <a:ext cx="738664" cy="23949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 spc="600" dirty="0">
                <a:solidFill>
                  <a:srgbClr val="005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冬至习俗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62480" y="4149725"/>
            <a:ext cx="85902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冬至是一个内容丰富的节日，据传，冬至在历史上的周代是新年元旦，曾经是个很热闹的日子。 在今天江南一带仍有：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吃了冬至夜饭长一岁的说法，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俗称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“添岁”。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76286" y="571818"/>
            <a:ext cx="3429000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14892" y="1509395"/>
            <a:ext cx="2438405" cy="2045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" y="6623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accent1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1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1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1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1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8120" y="2457450"/>
            <a:ext cx="53638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冬至经过数千年发展，形成了独特的节令食文化。诸如馄饨、饺子、汤圆、赤豆粥、黍米糕等都可作为年节食品。曾较为时兴的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“冬至亚岁宴”</a:t>
            </a:r>
            <a:r>
              <a:rPr lang="zh-CN" altLang="en-US" sz="2400" dirty="0">
                <a:cs typeface="+mn-ea"/>
                <a:sym typeface="+mn-lt"/>
              </a:rPr>
              <a:t>的名目也很多，如吃冬至肉、献冬至盘、供冬至团、馄饨拜冬等。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54991" y="1871335"/>
            <a:ext cx="2245327" cy="3565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8669369" y="1009021"/>
            <a:ext cx="2727836" cy="1724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8150" y="1428115"/>
            <a:ext cx="575246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500" dirty="0">
                <a:solidFill>
                  <a:srgbClr val="C00000"/>
                </a:solidFill>
                <a:cs typeface="+mn-ea"/>
                <a:sym typeface="+mn-lt"/>
              </a:rPr>
              <a:t>吃 汤 圆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6666"/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cs typeface="+mn-ea"/>
                <a:sym typeface="+mn-lt"/>
              </a:rPr>
              <a:t>吃汤圆也是冬至的传统习俗，在江南尤为盛行。汤圆是冬至必备的食品，是一种用糯米粉制成的圆形甜品，“圆”意味着“团圆”“圆满”，冬至吃汤圆又叫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“冬至团”</a:t>
            </a:r>
            <a:r>
              <a:rPr lang="zh-CN" altLang="en-US" sz="2000" dirty="0">
                <a:cs typeface="+mn-ea"/>
                <a:sym typeface="+mn-lt"/>
              </a:rPr>
              <a:t>。古人有诗云：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“家家捣米做汤圆，知是明朝冬至天。”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0590" y="2105730"/>
            <a:ext cx="4271646" cy="2582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3660" y="1204241"/>
            <a:ext cx="5584778" cy="421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吃 馄 饨 忆 西 施   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6666"/>
                </a:solidFill>
                <a:cs typeface="+mn-ea"/>
                <a:sym typeface="+mn-lt"/>
              </a:rPr>
              <a:t>    </a:t>
            </a:r>
            <a:r>
              <a:rPr lang="zh-CN" altLang="en-US" dirty="0">
                <a:cs typeface="+mn-ea"/>
                <a:sym typeface="+mn-lt"/>
              </a:rPr>
              <a:t>相传吴越春秋一宴上，吃腻了山珍海味的吴王没胃口，西施就进御厨房包出一种畚箕式点心献给吴王。吴王一口气吃了一大碗，连声问道：“此为何种点心，如此鲜美？”西施想：这昏君浑浑噩噩混沌不开，便随口应道：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“混沌。”</a:t>
            </a:r>
            <a:r>
              <a:rPr lang="zh-CN" altLang="en-US" dirty="0">
                <a:cs typeface="+mn-ea"/>
                <a:sym typeface="+mn-lt"/>
              </a:rPr>
              <a:t>为了纪念西施的智慧，人们便把它定为冬至节的应景美食。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79545" y="2811053"/>
            <a:ext cx="2534856" cy="25348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99015" y="2095640"/>
            <a:ext cx="3703899" cy="3703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3218" y="1373060"/>
            <a:ext cx="437836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C00000"/>
                </a:solidFill>
                <a:cs typeface="+mn-ea"/>
                <a:sym typeface="+mn-lt"/>
              </a:rPr>
              <a:t>吃馄饨的另一个传说</a:t>
            </a:r>
          </a:p>
          <a:p>
            <a:endParaRPr lang="zh-CN" altLang="en-US" sz="2000" b="1" dirty="0">
              <a:solidFill>
                <a:srgbClr val="009999"/>
              </a:solidFill>
              <a:cs typeface="+mn-ea"/>
              <a:sym typeface="+mn-lt"/>
            </a:endParaRPr>
          </a:p>
          <a:p>
            <a:r>
              <a:rPr lang="zh-CN" altLang="en-US" sz="2000" b="1" dirty="0">
                <a:cs typeface="+mn-ea"/>
                <a:sym typeface="+mn-lt"/>
              </a:rPr>
              <a:t>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95265" y="2416810"/>
            <a:ext cx="564197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      </a:t>
            </a:r>
            <a:r>
              <a:rPr lang="zh-CN" altLang="zh-CN" sz="2000" dirty="0">
                <a:cs typeface="+mn-ea"/>
                <a:sym typeface="+mn-lt"/>
              </a:rPr>
              <a:t>一、过去老北京有</a:t>
            </a:r>
            <a:r>
              <a:rPr lang="zh-CN" altLang="en-US" sz="2000" dirty="0"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冬至馄饨夏至面”</a:t>
            </a:r>
            <a:r>
              <a:rPr lang="zh-CN" altLang="en-US" sz="2000" dirty="0">
                <a:cs typeface="+mn-ea"/>
                <a:sym typeface="+mn-lt"/>
              </a:rPr>
              <a:t>的说法。相传汉朝时，北方匈奴经常骚扰边疆，百姓不得安宁。当时匈奴部落中有浑氏和屯氏两个首领，十分凶残。百姓对其恨之入骨，于是用肉馅包成角儿，取“浑”与屯”之音，叫做作“馄饨”。恨以食之，并求平息战乱，能过上太平日子。因最初制成馄饨是在冬至这一天，在冬至这天家家户户吃馄饨。</a:t>
            </a:r>
          </a:p>
          <a:p>
            <a:endParaRPr lang="zh-CN" altLang="en-US" sz="2000" dirty="0">
              <a:solidFill>
                <a:srgbClr val="009999"/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5771" y="804007"/>
            <a:ext cx="2275390" cy="2275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9559" y="1573229"/>
            <a:ext cx="4502552" cy="4502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9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57816" y="1117695"/>
            <a:ext cx="83680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009999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cs typeface="+mn-ea"/>
                <a:sym typeface="+mn-lt"/>
              </a:rPr>
              <a:t> </a:t>
            </a:r>
          </a:p>
          <a:p>
            <a:pPr algn="ctr"/>
            <a:r>
              <a:rPr lang="zh-CN" altLang="en-US" sz="2800" b="1" dirty="0">
                <a:cs typeface="+mn-ea"/>
                <a:sym typeface="+mn-lt"/>
              </a:rPr>
              <a:t>　</a:t>
            </a: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　吃赤豆糯米饭驱避疫鬼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56360" y="2501265"/>
            <a:ext cx="6202680" cy="2322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000" dirty="0">
              <a:solidFill>
                <a:srgbClr val="009999"/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 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　</a:t>
            </a:r>
            <a:r>
              <a:rPr lang="zh-CN" altLang="en-US" sz="2500" dirty="0">
                <a:solidFill>
                  <a:srgbClr val="C00000"/>
                </a:solidFill>
                <a:cs typeface="+mn-ea"/>
                <a:sym typeface="+mn-lt"/>
              </a:rPr>
              <a:t>　</a:t>
            </a:r>
            <a:r>
              <a:rPr lang="zh-CN" altLang="en-US" sz="2000" dirty="0">
                <a:cs typeface="+mn-ea"/>
                <a:sym typeface="+mn-lt"/>
              </a:rPr>
              <a:t>二、在江南水乡，有冬至之夜全家欢聚一堂共吃赤豆糯米饭的习俗。相传，共工氏有不才子，作恶多端，死于冬至这一天，死后变成疫鬼，继续残害百姓。但是，这个疫鬼最怕赤豆，于是，人们就在冬至这一天煮吃赤豆饭，用以驱避疫鬼，防灾祛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51468" y="1564029"/>
            <a:ext cx="3729942" cy="3729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9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134649"/>
            <a:ext cx="12192000" cy="6992649"/>
            <a:chOff x="0" y="-134649"/>
            <a:chExt cx="12192000" cy="69926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29" y="-134649"/>
              <a:ext cx="10462376" cy="626680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8234" y="699106"/>
            <a:ext cx="4871061" cy="5346287"/>
          </a:xfrm>
          <a:prstGeom prst="rect">
            <a:avLst/>
          </a:prstGeom>
        </p:spPr>
      </p:pic>
      <p:pic>
        <p:nvPicPr>
          <p:cNvPr id="26" name="图片 25" descr="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10590" y="296545"/>
            <a:ext cx="10612755" cy="6231255"/>
            <a:chOff x="1144" y="467"/>
            <a:chExt cx="16714" cy="9813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44" y="467"/>
              <a:ext cx="8438" cy="9615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872420" y="2337272"/>
            <a:ext cx="3099317" cy="3099317"/>
            <a:chOff x="4546341" y="614267"/>
            <a:chExt cx="3099317" cy="3099317"/>
          </a:xfrm>
        </p:grpSpPr>
        <p:sp>
          <p:nvSpPr>
            <p:cNvPr id="2" name="椭圆 1"/>
            <p:cNvSpPr/>
            <p:nvPr/>
          </p:nvSpPr>
          <p:spPr>
            <a:xfrm>
              <a:off x="4662195" y="769612"/>
              <a:ext cx="2867608" cy="286760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46341" y="614267"/>
              <a:ext cx="3099317" cy="3099317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746" y="2838381"/>
            <a:ext cx="738664" cy="23949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 spc="600" dirty="0">
                <a:solidFill>
                  <a:srgbClr val="005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冬至诗歌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48231" y="1304986"/>
            <a:ext cx="60960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00000"/>
                </a:solidFill>
                <a:cs typeface="+mn-ea"/>
                <a:sym typeface="+mn-lt"/>
              </a:rPr>
              <a:t>小 至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 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唐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杜甫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　　天时人事日相催，冬至阳生春又来。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　　刺绣五纹添弱线，吹葭六管动飞灰。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　　岸容待腊将舒柳，山意冲寒欲放梅。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　　云物不殊乡国异，教儿且覆掌中杯。</a:t>
            </a:r>
            <a:endParaRPr lang="zh-CN" altLang="en-US" sz="24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52315" y="1464433"/>
            <a:ext cx="2137179" cy="13072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53519" y="4635334"/>
            <a:ext cx="2942381" cy="179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98068" y="2555272"/>
            <a:ext cx="5091881" cy="2029289"/>
            <a:chOff x="1457690" y="2645707"/>
            <a:chExt cx="5091881" cy="2029289"/>
          </a:xfrm>
        </p:grpSpPr>
        <p:sp>
          <p:nvSpPr>
            <p:cNvPr id="2" name="矩形 1"/>
            <p:cNvSpPr/>
            <p:nvPr/>
          </p:nvSpPr>
          <p:spPr>
            <a:xfrm>
              <a:off x="1457690" y="2645707"/>
              <a:ext cx="3877985" cy="20292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天时人事日相催，冬至阳生春又来。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刺绣五纹添弱线，吹葭六管动飞灰。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岸容待腊将舒柳，山意冲寒欲放梅。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云物不殊乡国异，教儿且覆掌中杯。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210743" y="2766723"/>
              <a:ext cx="1338828" cy="13245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cs typeface="+mn-ea"/>
                  <a:sym typeface="+mn-lt"/>
                </a:rPr>
                <a:t>小 至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 </a:t>
              </a:r>
              <a:r>
                <a:rPr lang="en-US" altLang="zh-CN" dirty="0">
                  <a:solidFill>
                    <a:srgbClr val="000000"/>
                  </a:solidFill>
                  <a:cs typeface="+mn-ea"/>
                  <a:sym typeface="+mn-lt"/>
                </a:rPr>
                <a:t>(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唐</a:t>
              </a:r>
              <a:r>
                <a:rPr lang="en-US" altLang="zh-CN" dirty="0">
                  <a:solidFill>
                    <a:srgbClr val="000000"/>
                  </a:solidFill>
                  <a:cs typeface="+mn-ea"/>
                  <a:sym typeface="+mn-lt"/>
                </a:rPr>
                <a:t>)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杜甫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37221" y="1112870"/>
            <a:ext cx="1594688" cy="9754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53274" y="5051546"/>
            <a:ext cx="1594688" cy="975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82" y="1253418"/>
            <a:ext cx="6942244" cy="4844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34649"/>
            <a:ext cx="12192000" cy="6992649"/>
            <a:chOff x="0" y="-134649"/>
            <a:chExt cx="12192000" cy="699264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29" y="-134649"/>
              <a:ext cx="10462376" cy="6266804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58847" y="422910"/>
            <a:ext cx="10564498" cy="6282690"/>
            <a:chOff x="1220" y="666"/>
            <a:chExt cx="16638" cy="9894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220" y="945"/>
              <a:ext cx="8438" cy="9615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350510" y="1943735"/>
            <a:ext cx="1089660" cy="3255010"/>
            <a:chOff x="9162" y="3061"/>
            <a:chExt cx="1716" cy="512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103" y="3061"/>
              <a:ext cx="0" cy="31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909" y="3676"/>
              <a:ext cx="969" cy="451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spc="600" dirty="0">
                  <a:solidFill>
                    <a:srgbClr val="032A47"/>
                  </a:solidFill>
                  <a:cs typeface="+mn-ea"/>
                  <a:sym typeface="+mn-lt"/>
                </a:rPr>
                <a:t>冬至简介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62" y="3676"/>
              <a:ext cx="872" cy="18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第一章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73373" y="1605539"/>
            <a:ext cx="1167130" cy="2697480"/>
            <a:chOff x="11342" y="3187"/>
            <a:chExt cx="1838" cy="4248"/>
          </a:xfrm>
        </p:grpSpPr>
        <p:sp>
          <p:nvSpPr>
            <p:cNvPr id="13" name="矩形 12"/>
            <p:cNvSpPr/>
            <p:nvPr/>
          </p:nvSpPr>
          <p:spPr>
            <a:xfrm>
              <a:off x="12211" y="3688"/>
              <a:ext cx="969" cy="374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spc="600" dirty="0">
                  <a:solidFill>
                    <a:srgbClr val="032A47"/>
                  </a:solidFill>
                  <a:cs typeface="+mn-ea"/>
                  <a:sym typeface="+mn-lt"/>
                </a:rPr>
                <a:t>冬至起源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2214" y="3187"/>
              <a:ext cx="0" cy="31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1342" y="3729"/>
              <a:ext cx="872" cy="18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第二章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0880" y="2058670"/>
            <a:ext cx="1105535" cy="3620770"/>
            <a:chOff x="13870" y="3242"/>
            <a:chExt cx="1741" cy="5702"/>
          </a:xfrm>
        </p:grpSpPr>
        <p:sp>
          <p:nvSpPr>
            <p:cNvPr id="11" name="矩形 10"/>
            <p:cNvSpPr/>
            <p:nvPr/>
          </p:nvSpPr>
          <p:spPr>
            <a:xfrm>
              <a:off x="14642" y="3679"/>
              <a:ext cx="969" cy="526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spc="600" dirty="0">
                  <a:solidFill>
                    <a:srgbClr val="032A47"/>
                  </a:solidFill>
                  <a:cs typeface="+mn-ea"/>
                  <a:sym typeface="+mn-lt"/>
                </a:rPr>
                <a:t>冬至习俗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4794" y="3242"/>
              <a:ext cx="0" cy="31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3870" y="3748"/>
              <a:ext cx="872" cy="18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第三章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708038" y="1621414"/>
            <a:ext cx="1081405" cy="2963545"/>
            <a:chOff x="16098" y="3212"/>
            <a:chExt cx="1703" cy="4667"/>
          </a:xfrm>
        </p:grpSpPr>
        <p:sp>
          <p:nvSpPr>
            <p:cNvPr id="12" name="矩形 11"/>
            <p:cNvSpPr/>
            <p:nvPr/>
          </p:nvSpPr>
          <p:spPr>
            <a:xfrm>
              <a:off x="16832" y="3626"/>
              <a:ext cx="969" cy="42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spc="600" dirty="0">
                  <a:solidFill>
                    <a:srgbClr val="032A47"/>
                  </a:solidFill>
                  <a:cs typeface="+mn-ea"/>
                  <a:sym typeface="+mn-lt"/>
                </a:rPr>
                <a:t>冬至诗歌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023" y="3212"/>
              <a:ext cx="0" cy="341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6098" y="3856"/>
              <a:ext cx="872" cy="18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第四章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49666" y="757061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032A47"/>
                </a:solidFill>
                <a:cs typeface="+mn-ea"/>
                <a:sym typeface="+mn-lt"/>
              </a:rPr>
              <a:t>目 录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76499" y="2210877"/>
            <a:ext cx="3575034" cy="3923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980382" y="2625132"/>
            <a:ext cx="2585648" cy="1607737"/>
            <a:chOff x="6578448" y="1637880"/>
            <a:chExt cx="2585648" cy="1607737"/>
          </a:xfrm>
        </p:grpSpPr>
        <p:sp>
          <p:nvSpPr>
            <p:cNvPr id="7" name="菱形 6"/>
            <p:cNvSpPr/>
            <p:nvPr/>
          </p:nvSpPr>
          <p:spPr>
            <a:xfrm>
              <a:off x="7556359" y="1637880"/>
              <a:ext cx="1607737" cy="1607737"/>
            </a:xfrm>
            <a:prstGeom prst="diamond">
              <a:avLst/>
            </a:prstGeom>
            <a:noFill/>
            <a:ln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6578448" y="1637880"/>
              <a:ext cx="1607737" cy="1607737"/>
            </a:xfrm>
            <a:prstGeom prst="diamond">
              <a:avLst/>
            </a:prstGeom>
            <a:noFill/>
            <a:ln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78945" y="2659363"/>
            <a:ext cx="4812481" cy="2029289"/>
            <a:chOff x="1457690" y="2645707"/>
            <a:chExt cx="4812481" cy="2029289"/>
          </a:xfrm>
        </p:grpSpPr>
        <p:sp>
          <p:nvSpPr>
            <p:cNvPr id="12" name="矩形 11"/>
            <p:cNvSpPr/>
            <p:nvPr/>
          </p:nvSpPr>
          <p:spPr>
            <a:xfrm>
              <a:off x="1457690" y="2645707"/>
              <a:ext cx="3877985" cy="20292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天时人事日相催，冬至阳生春又来。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刺绣五纹添弱线，吹葭六管动飞灰。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岸容待腊将舒柳，山意冲寒欲放梅。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云物不殊乡国异，教儿且覆掌中杯。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023676" y="2766723"/>
              <a:ext cx="1246495" cy="13245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cs typeface="+mn-ea"/>
                  <a:sym typeface="+mn-lt"/>
                </a:rPr>
                <a:t>小 至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 </a:t>
              </a:r>
              <a:r>
                <a:rPr lang="en-US" altLang="zh-CN" dirty="0">
                  <a:solidFill>
                    <a:srgbClr val="000000"/>
                  </a:solidFill>
                  <a:cs typeface="+mn-ea"/>
                  <a:sym typeface="+mn-lt"/>
                </a:rPr>
                <a:t>(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唐</a:t>
              </a:r>
              <a:r>
                <a:rPr lang="en-US" altLang="zh-CN" dirty="0">
                  <a:solidFill>
                    <a:srgbClr val="000000"/>
                  </a:solidFill>
                  <a:cs typeface="+mn-ea"/>
                  <a:sym typeface="+mn-lt"/>
                </a:rPr>
                <a:t>)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杜甫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658242" y="2219508"/>
            <a:ext cx="390035" cy="4056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 flipV="1">
            <a:off x="6245037" y="4485840"/>
            <a:ext cx="390035" cy="405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rgbClr val="24234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flipH="1">
            <a:off x="2048277" y="4905788"/>
            <a:ext cx="1125044" cy="518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7812112" y="1009021"/>
            <a:ext cx="3585093" cy="2266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2011729"/>
            <a:ext cx="12192000" cy="48462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9" y="-134649"/>
            <a:ext cx="10462376" cy="6266804"/>
          </a:xfrm>
          <a:prstGeom prst="rect">
            <a:avLst/>
          </a:prstGeom>
        </p:spPr>
      </p:pic>
      <p:pic>
        <p:nvPicPr>
          <p:cNvPr id="17" name="图片 16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005102" y="216023"/>
            <a:ext cx="10572753" cy="5872477"/>
            <a:chOff x="1207" y="666"/>
            <a:chExt cx="16651" cy="9876"/>
          </a:xfrm>
        </p:grpSpPr>
        <p:pic>
          <p:nvPicPr>
            <p:cNvPr id="20" name="图片 19" descr="8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207" y="927"/>
              <a:ext cx="8438" cy="9615"/>
            </a:xfrm>
            <a:prstGeom prst="rect">
              <a:avLst/>
            </a:prstGeom>
          </p:spPr>
        </p:pic>
        <p:pic>
          <p:nvPicPr>
            <p:cNvPr id="21" name="图片 20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  <p:pic>
        <p:nvPicPr>
          <p:cNvPr id="22" name="图片 21" descr="8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95905" y="4966363"/>
            <a:ext cx="3972560" cy="560705"/>
          </a:xfrm>
          <a:prstGeom prst="rect">
            <a:avLst/>
          </a:prstGeom>
        </p:spPr>
      </p:pic>
      <p:pic>
        <p:nvPicPr>
          <p:cNvPr id="23" name="图片 22" descr="8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91479" y="4203148"/>
            <a:ext cx="3533775" cy="5600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77389" y="2011729"/>
            <a:ext cx="3575034" cy="39238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103239" y="216023"/>
            <a:ext cx="4599817" cy="4599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134649"/>
            <a:ext cx="12192000" cy="6992649"/>
            <a:chOff x="0" y="-134649"/>
            <a:chExt cx="12192000" cy="69926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29" y="-134649"/>
              <a:ext cx="10462376" cy="626680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8234" y="699106"/>
            <a:ext cx="4871061" cy="53462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72420" y="2337272"/>
            <a:ext cx="3099317" cy="3099317"/>
            <a:chOff x="4546341" y="614267"/>
            <a:chExt cx="3099317" cy="3099317"/>
          </a:xfrm>
        </p:grpSpPr>
        <p:sp>
          <p:nvSpPr>
            <p:cNvPr id="2" name="椭圆 1"/>
            <p:cNvSpPr/>
            <p:nvPr/>
          </p:nvSpPr>
          <p:spPr>
            <a:xfrm>
              <a:off x="4662195" y="769612"/>
              <a:ext cx="2867608" cy="286760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46341" y="614267"/>
              <a:ext cx="3099317" cy="3099317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746" y="2838381"/>
            <a:ext cx="738664" cy="23949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 spc="600" dirty="0">
                <a:solidFill>
                  <a:srgbClr val="005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冬至简介</a:t>
            </a:r>
          </a:p>
        </p:txBody>
      </p:sp>
      <p:pic>
        <p:nvPicPr>
          <p:cNvPr id="26" name="图片 25" descr="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10590" y="296545"/>
            <a:ext cx="10612755" cy="6231890"/>
            <a:chOff x="1144" y="467"/>
            <a:chExt cx="16714" cy="9814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44" y="467"/>
              <a:ext cx="8438" cy="9615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0225" y="1490345"/>
            <a:ext cx="418274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冬至，是我国农历中一个非常重要的节气，也是一个传统节日，至今仍有不少地方有过冬至节的习俗。冬至俗称“冬节”、“长至节”、“亚岁”等。</a:t>
            </a:r>
            <a:endParaRPr lang="zh-CN" altLang="en-US" sz="2000" dirty="0">
              <a:solidFill>
                <a:srgbClr val="D3111A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99962" y="4039166"/>
            <a:ext cx="4271748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时间在每年的阳历12月22日或者23日之间。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这一天是北半球全年中白天最短、夜晚最长的一天。</a:t>
            </a:r>
            <a:endParaRPr lang="zh-CN" altLang="en-US" sz="2000" dirty="0">
              <a:solidFill>
                <a:srgbClr val="D3111A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8290" y="1490345"/>
            <a:ext cx="41497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早在二千五百多年前的春秋时代，我国已经用土圭观测太阳测定出冬至来了，它是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二十四节气</a:t>
            </a:r>
            <a:r>
              <a:rPr lang="zh-CN" altLang="en-US" sz="2000" dirty="0">
                <a:cs typeface="+mn-ea"/>
                <a:sym typeface="+mn-lt"/>
              </a:rPr>
              <a:t>中最早制订出的一个。</a:t>
            </a:r>
            <a:endParaRPr lang="zh-CN" altLang="en-US" sz="2000" dirty="0">
              <a:solidFill>
                <a:srgbClr val="D3111A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24093" y="883520"/>
            <a:ext cx="1943814" cy="45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67907" y="2889727"/>
            <a:ext cx="3428365" cy="342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79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9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62441" y="2034549"/>
            <a:ext cx="3508653" cy="35079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冬至过节源于汉代，盛于唐宋，相沿至今。《清嘉录》甚至有“冬至大如年”之说。这表明古人对冬至十分重视。人们认为冬至是阴阳二气的自然转化，是上天赐予的福气，。汉朝以冬至为“冬节”，官府要举行祝贺仪式称为“贺冬”，例行放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52012" y="1727596"/>
            <a:ext cx="4103025" cy="38148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67319" y="1207793"/>
            <a:ext cx="883243" cy="826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134649"/>
            <a:ext cx="12192000" cy="6992649"/>
            <a:chOff x="0" y="-134649"/>
            <a:chExt cx="12192000" cy="69926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0" y="2011729"/>
              <a:ext cx="12192000" cy="484627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29" y="-134649"/>
              <a:ext cx="10462376" cy="626680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8234" y="699106"/>
            <a:ext cx="4871061" cy="5346287"/>
          </a:xfrm>
          <a:prstGeom prst="rect">
            <a:avLst/>
          </a:prstGeom>
        </p:spPr>
      </p:pic>
      <p:pic>
        <p:nvPicPr>
          <p:cNvPr id="26" name="图片 25" descr="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10590" y="296545"/>
            <a:ext cx="10612755" cy="6231255"/>
            <a:chOff x="1144" y="467"/>
            <a:chExt cx="16714" cy="9813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44" y="467"/>
              <a:ext cx="8438" cy="9615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946" y="666"/>
              <a:ext cx="7912" cy="961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872420" y="2337272"/>
            <a:ext cx="3099317" cy="3099317"/>
            <a:chOff x="4546341" y="614267"/>
            <a:chExt cx="3099317" cy="3099317"/>
          </a:xfrm>
        </p:grpSpPr>
        <p:sp>
          <p:nvSpPr>
            <p:cNvPr id="2" name="椭圆 1"/>
            <p:cNvSpPr/>
            <p:nvPr/>
          </p:nvSpPr>
          <p:spPr>
            <a:xfrm>
              <a:off x="4662195" y="769612"/>
              <a:ext cx="2867608" cy="286760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46341" y="614267"/>
              <a:ext cx="3099317" cy="3099317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746" y="2838381"/>
            <a:ext cx="738664" cy="23949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 spc="600" dirty="0">
                <a:solidFill>
                  <a:srgbClr val="005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冬至起源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18374" y="1854794"/>
            <a:ext cx="677108" cy="3119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一家人齐齐整整</a:t>
            </a:r>
          </a:p>
        </p:txBody>
      </p:sp>
      <p:sp>
        <p:nvSpPr>
          <p:cNvPr id="7" name="矩形 6"/>
          <p:cNvSpPr/>
          <p:nvPr/>
        </p:nvSpPr>
        <p:spPr>
          <a:xfrm>
            <a:off x="6157863" y="1933919"/>
            <a:ext cx="4339650" cy="35079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比较常见的是，在中国北方有冬至吃饺子的风俗。俗话说：冬至到，吃水饺。而南方则是吃汤圆，当然也有例外，如在山东滕州等地冬至习惯叫做数九，流行过数九当天喝羊肉汤的习俗，寓意驱除寒冷之意比较常见的是，在中国北方有冬至吃饺子的风俗。俗话说：冬至到，吃水饺。而南方则是吃汤圆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24093" y="989565"/>
            <a:ext cx="1943814" cy="45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1732" y="1652457"/>
            <a:ext cx="4039964" cy="40399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32990" y="4267856"/>
            <a:ext cx="883243" cy="826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26" name="图片 25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14036" y="2120203"/>
            <a:ext cx="1677392" cy="3239549"/>
            <a:chOff x="1814036" y="2120203"/>
            <a:chExt cx="1677392" cy="3239549"/>
          </a:xfrm>
        </p:grpSpPr>
        <p:sp>
          <p:nvSpPr>
            <p:cNvPr id="7" name="矩形 6"/>
            <p:cNvSpPr/>
            <p:nvPr/>
          </p:nvSpPr>
          <p:spPr>
            <a:xfrm>
              <a:off x="1814036" y="2230733"/>
              <a:ext cx="1431161" cy="31290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比较常见的是，在中国北方有冬至吃饺子的风俗。俗话说冬至到，吃水饺。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98985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26974" y="1448414"/>
            <a:ext cx="1677392" cy="3239549"/>
            <a:chOff x="1814036" y="2120203"/>
            <a:chExt cx="1677392" cy="3239549"/>
          </a:xfrm>
        </p:grpSpPr>
        <p:sp>
          <p:nvSpPr>
            <p:cNvPr id="15" name="矩形 14"/>
            <p:cNvSpPr/>
            <p:nvPr/>
          </p:nvSpPr>
          <p:spPr>
            <a:xfrm>
              <a:off x="1814036" y="2230733"/>
              <a:ext cx="1431161" cy="31290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比较常见的是，在中国北方有冬至吃饺子的风俗。俗话说冬至到，吃水饺。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98985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26213" y="2545745"/>
            <a:ext cx="3712904" cy="1155560"/>
            <a:chOff x="4052745" y="2599157"/>
            <a:chExt cx="3712904" cy="1155560"/>
          </a:xfrm>
        </p:grpSpPr>
        <p:sp>
          <p:nvSpPr>
            <p:cNvPr id="18" name="菱形 17"/>
            <p:cNvSpPr/>
            <p:nvPr/>
          </p:nvSpPr>
          <p:spPr>
            <a:xfrm>
              <a:off x="4906690" y="2599157"/>
              <a:ext cx="1155560" cy="1155560"/>
            </a:xfrm>
            <a:prstGeom prst="diamond">
              <a:avLst/>
            </a:prstGeom>
            <a:noFill/>
            <a:ln w="19050"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作</a:t>
              </a:r>
            </a:p>
          </p:txBody>
        </p:sp>
        <p:sp>
          <p:nvSpPr>
            <p:cNvPr id="19" name="菱形 18"/>
            <p:cNvSpPr/>
            <p:nvPr/>
          </p:nvSpPr>
          <p:spPr>
            <a:xfrm>
              <a:off x="5769630" y="2599157"/>
              <a:ext cx="1155560" cy="1155560"/>
            </a:xfrm>
            <a:prstGeom prst="diamond">
              <a:avLst/>
            </a:prstGeom>
            <a:noFill/>
            <a:ln w="19050"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饺</a:t>
              </a:r>
            </a:p>
          </p:txBody>
        </p:sp>
        <p:sp>
          <p:nvSpPr>
            <p:cNvPr id="21" name="菱形 20"/>
            <p:cNvSpPr/>
            <p:nvPr/>
          </p:nvSpPr>
          <p:spPr>
            <a:xfrm>
              <a:off x="6610089" y="2599157"/>
              <a:ext cx="1155560" cy="1155560"/>
            </a:xfrm>
            <a:prstGeom prst="diamond">
              <a:avLst/>
            </a:prstGeom>
            <a:noFill/>
            <a:ln w="19050"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子</a:t>
              </a:r>
            </a:p>
          </p:txBody>
        </p:sp>
        <p:sp>
          <p:nvSpPr>
            <p:cNvPr id="22" name="菱形 21"/>
            <p:cNvSpPr/>
            <p:nvPr/>
          </p:nvSpPr>
          <p:spPr>
            <a:xfrm>
              <a:off x="4052745" y="2599157"/>
              <a:ext cx="1155560" cy="1155560"/>
            </a:xfrm>
            <a:prstGeom prst="diamond">
              <a:avLst/>
            </a:prstGeom>
            <a:noFill/>
            <a:ln w="19050">
              <a:solidFill>
                <a:srgbClr val="242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制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24093" y="883520"/>
            <a:ext cx="1943814" cy="45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96316" y="1849146"/>
            <a:ext cx="739643" cy="6923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5667" y="1341232"/>
            <a:ext cx="739643" cy="692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22228" y="1934865"/>
            <a:ext cx="4086587" cy="408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10590" y="296545"/>
            <a:ext cx="10612755" cy="7643495"/>
            <a:chOff x="1144" y="467"/>
            <a:chExt cx="16714" cy="12037"/>
          </a:xfrm>
        </p:grpSpPr>
        <p:pic>
          <p:nvPicPr>
            <p:cNvPr id="32" name="图片 31" descr="8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44" y="467"/>
              <a:ext cx="8438" cy="12037"/>
            </a:xfrm>
            <a:prstGeom prst="rect">
              <a:avLst/>
            </a:prstGeom>
          </p:spPr>
        </p:pic>
        <p:pic>
          <p:nvPicPr>
            <p:cNvPr id="33" name="图片 32" descr="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46" y="666"/>
              <a:ext cx="7912" cy="11393"/>
            </a:xfrm>
            <a:prstGeom prst="rect">
              <a:avLst/>
            </a:prstGeom>
          </p:spPr>
        </p:pic>
      </p:grpSp>
      <p:pic>
        <p:nvPicPr>
          <p:cNvPr id="8" name="图片 7" descr="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2760" y="-2432050"/>
            <a:ext cx="6201410" cy="1165796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01387" y="1887023"/>
            <a:ext cx="2092969" cy="3552190"/>
            <a:chOff x="1398459" y="2120203"/>
            <a:chExt cx="2092969" cy="3552190"/>
          </a:xfrm>
        </p:grpSpPr>
        <p:sp>
          <p:nvSpPr>
            <p:cNvPr id="16" name="矩形 15"/>
            <p:cNvSpPr/>
            <p:nvPr/>
          </p:nvSpPr>
          <p:spPr>
            <a:xfrm>
              <a:off x="1398459" y="2230693"/>
              <a:ext cx="1846659" cy="344170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比较常见的是，在中国北方有冬至吃饺子的风俗。俗话说冬至到，吃水饺。比较常见的是，在中国北方有冬至吃饺子的风俗。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98985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92426" y="1349973"/>
            <a:ext cx="1262192" cy="3949065"/>
            <a:chOff x="2229236" y="2120203"/>
            <a:chExt cx="1262192" cy="3949065"/>
          </a:xfrm>
        </p:grpSpPr>
        <p:sp>
          <p:nvSpPr>
            <p:cNvPr id="29" name="矩形 28"/>
            <p:cNvSpPr/>
            <p:nvPr/>
          </p:nvSpPr>
          <p:spPr>
            <a:xfrm>
              <a:off x="2229236" y="2561528"/>
              <a:ext cx="1015663" cy="35077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比较常见的是，在中国北方有冬至吃饺子的风俗。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998985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124093" y="883520"/>
            <a:ext cx="1943814" cy="45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34738" y="1687402"/>
            <a:ext cx="739643" cy="6923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52811" y="1214248"/>
            <a:ext cx="739643" cy="692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476" y="774485"/>
            <a:ext cx="4662569" cy="6212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14658" y="4216590"/>
            <a:ext cx="2281048" cy="2281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小清新卡通冬至.pptx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dqmh4zfi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宽屏</PresentationFormat>
  <Paragraphs>93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2022-03-11T03:10:23Z</dcterms:created>
  <dcterms:modified xsi:type="dcterms:W3CDTF">2023-01-11T01:11:52Z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B51B66E2B190489C9FD39F3A517B41CC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