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77" r:id="rId3"/>
    <p:sldId id="278" r:id="rId4"/>
    <p:sldId id="301" r:id="rId5"/>
    <p:sldId id="302" r:id="rId6"/>
    <p:sldId id="260" r:id="rId7"/>
    <p:sldId id="291" r:id="rId8"/>
    <p:sldId id="292" r:id="rId9"/>
    <p:sldId id="296" r:id="rId10"/>
    <p:sldId id="297" r:id="rId11"/>
    <p:sldId id="300" r:id="rId12"/>
    <p:sldId id="294" r:id="rId13"/>
    <p:sldId id="285" r:id="rId14"/>
    <p:sldId id="298" r:id="rId15"/>
    <p:sldId id="288" r:id="rId16"/>
    <p:sldId id="299" r:id="rId17"/>
    <p:sldId id="280" r:id="rId18"/>
    <p:sldId id="279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9933FF"/>
    <a:srgbClr val="00CC00"/>
    <a:srgbClr val="FF00FF"/>
    <a:srgbClr val="0000FF"/>
    <a:srgbClr val="000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5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407E9CF-7204-43EE-B1CC-18EE240C481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7E9CF-7204-43EE-B1CC-18EE240C4819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7E9CF-7204-43EE-B1CC-18EE240C4819}" type="slidenum">
              <a:rPr lang="en-US" altLang="zh-CN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F4A5DB5-B237-4816-B09B-72DB246A326C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/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75779" name="Group 3"/>
            <p:cNvGrpSpPr/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75780" name="Freeform 4"/>
              <p:cNvSpPr/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81" name="Freeform 5"/>
              <p:cNvSpPr/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82" name="Freeform 6"/>
              <p:cNvSpPr/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83" name="Freeform 7"/>
              <p:cNvSpPr/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84" name="Freeform 8"/>
              <p:cNvSpPr/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85" name="Freeform 9"/>
              <p:cNvSpPr/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86" name="Freeform 10"/>
              <p:cNvSpPr/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5787" name="Freeform 11"/>
            <p:cNvSpPr/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8" name="Freeform 12"/>
            <p:cNvSpPr/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9" name="Freeform 13"/>
            <p:cNvSpPr/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0" name="Freeform 14"/>
            <p:cNvSpPr/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1" name="Freeform 15"/>
            <p:cNvSpPr/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2" name="Freeform 16"/>
            <p:cNvSpPr/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5793" name="Group 17"/>
            <p:cNvGrpSpPr/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75794" name="Freeform 18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95" name="Freeform 19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96" name="Freeform 20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5797" name="Group 21"/>
            <p:cNvGrpSpPr/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75798" name="Freeform 22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99" name="Freeform 23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00" name="Freeform 24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5801" name="Group 25"/>
            <p:cNvGrpSpPr/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75802" name="Freeform 26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03" name="Freeform 27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04" name="Freeform 28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5805" name="Group 29"/>
            <p:cNvGrpSpPr/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75806" name="Freeform 30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07" name="Freeform 31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08" name="Freeform 32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5809" name="Group 33"/>
            <p:cNvGrpSpPr/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75810" name="Freeform 34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11" name="Freeform 35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812" name="Freeform 36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5813" name="Freeform 37"/>
            <p:cNvSpPr/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4" name="Freeform 38"/>
            <p:cNvSpPr/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5" name="Freeform 39"/>
            <p:cNvSpPr/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6" name="Freeform 40"/>
            <p:cNvSpPr/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7" name="Freeform 41"/>
            <p:cNvSpPr/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8" name="Freeform 42"/>
            <p:cNvSpPr/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9" name="Freeform 43"/>
            <p:cNvSpPr/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582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582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582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C0050A-82ED-4D07-9FFB-D7D186DCEFC4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7582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7582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4AA-2E36-4D90-B936-1BB5151858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9F3BF-1106-4167-B069-3D7287AB3C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C5C02-575A-4C5F-ABEE-BD5514F67F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2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582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582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C0050A-82ED-4D07-9FFB-D7D186DCEF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CC578-E2E6-420B-AD31-CFC1986218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B032B-FBD4-4740-8C92-CD4EAB899F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CC44A-4772-4D69-8721-1AED13A45B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7C468-ADB2-4857-91D9-5D5FE7EE83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A9268-2C42-4142-9D9D-7D996CA4CE4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731D7-A037-492D-9C3D-DCC9FC45D0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B6F72-D460-4F8B-B5D9-9761BE3027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/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4755" name="Freeform 3"/>
            <p:cNvSpPr/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4756" name="Group 4"/>
            <p:cNvGrpSpPr/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4757" name="Freeform 5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58" name="Freeform 6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59" name="Freeform 7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4760" name="Freeform 8"/>
            <p:cNvSpPr/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4761" name="Group 9"/>
            <p:cNvGrpSpPr/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4762" name="Freeform 10"/>
              <p:cNvSpPr/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3" name="Freeform 11"/>
              <p:cNvSpPr/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4" name="Freeform 12"/>
              <p:cNvSpPr/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5" name="Freeform 13"/>
              <p:cNvSpPr/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6" name="Freeform 14"/>
              <p:cNvSpPr/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4767" name="Group 15"/>
              <p:cNvGrpSpPr/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4768" name="Freeform 16"/>
                <p:cNvSpPr/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769" name="Freeform 17"/>
                <p:cNvSpPr/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770" name="Freeform 18"/>
                <p:cNvSpPr/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4771" name="Group 19"/>
            <p:cNvGrpSpPr/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4772" name="Freeform 20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3" name="Freeform 21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4" name="Freeform 22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4775" name="Group 23"/>
            <p:cNvGrpSpPr/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4776" name="Freeform 24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7" name="Freeform 25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8" name="Freeform 26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4779" name="Group 27"/>
            <p:cNvGrpSpPr/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4780" name="Freeform 28"/>
              <p:cNvSpPr/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1" name="Freeform 29"/>
              <p:cNvSpPr/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2" name="Freeform 30"/>
              <p:cNvSpPr/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4783" name="Freeform 31"/>
            <p:cNvSpPr/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84" name="Freeform 32"/>
            <p:cNvSpPr/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85" name="Freeform 33"/>
            <p:cNvSpPr/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86" name="Freeform 34"/>
            <p:cNvSpPr/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87" name="Freeform 35"/>
            <p:cNvSpPr/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88" name="Freeform 36"/>
            <p:cNvSpPr/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89" name="Freeform 37"/>
            <p:cNvSpPr/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90" name="Freeform 38"/>
            <p:cNvSpPr/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91" name="Freeform 39"/>
            <p:cNvSpPr/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92" name="Freeform 40"/>
            <p:cNvSpPr/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93" name="Freeform 41"/>
            <p:cNvSpPr/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94" name="Freeform 42"/>
            <p:cNvSpPr/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95" name="Freeform 43"/>
            <p:cNvSpPr/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96" name="Freeform 44"/>
            <p:cNvSpPr/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479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479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479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7480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7480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0BE5D6C-086A-42C8-8736-649B023EA95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GIF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BK0001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16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922" y="1844824"/>
            <a:ext cx="91340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b="1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平行线的性质</a:t>
            </a:r>
          </a:p>
        </p:txBody>
      </p:sp>
      <p:sp>
        <p:nvSpPr>
          <p:cNvPr id="9" name="矩形 8"/>
          <p:cNvSpPr/>
          <p:nvPr/>
        </p:nvSpPr>
        <p:spPr>
          <a:xfrm>
            <a:off x="2924754" y="5229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90600" y="4937125"/>
            <a:ext cx="60467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两直线平行，内错角相等。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990600" y="5624513"/>
            <a:ext cx="6551613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两直线平行，同旁内角互补。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990600" y="4251325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两直线平行，同位角相等。</a:t>
            </a:r>
            <a:endParaRPr kumimoji="1"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148263" y="990600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同位角相等，两直线平行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148263" y="1531938"/>
            <a:ext cx="370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内错角相等，两直线平行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148263" y="2108200"/>
            <a:ext cx="3995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同旁内角互补，两直线平行</a:t>
            </a:r>
          </a:p>
        </p:txBody>
      </p:sp>
      <p:pic>
        <p:nvPicPr>
          <p:cNvPr id="100360" name="Picture 8" descr="dw0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23850" y="333375"/>
            <a:ext cx="115252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1" name="AutoShape 9"/>
          <p:cNvSpPr>
            <a:spLocks noChangeArrowheads="1"/>
          </p:cNvSpPr>
          <p:nvPr/>
        </p:nvSpPr>
        <p:spPr bwMode="auto">
          <a:xfrm flipH="1">
            <a:off x="1763713" y="1196975"/>
            <a:ext cx="2303462" cy="1295400"/>
          </a:xfrm>
          <a:prstGeom prst="cloudCallout">
            <a:avLst>
              <a:gd name="adj1" fmla="val 63986"/>
              <a:gd name="adj2" fmla="val -5000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91432" tIns="45716" rIns="91432" bIns="45716"/>
          <a:lstStyle/>
          <a:p>
            <a:pPr algn="ctr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1979613" y="1196975"/>
            <a:ext cx="22240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 dirty="0">
                <a:solidFill>
                  <a:srgbClr val="FFFF66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你记</a:t>
            </a:r>
          </a:p>
          <a:p>
            <a:r>
              <a:rPr kumimoji="1" lang="zh-CN" altLang="en-US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清楚了吗？</a:t>
            </a:r>
          </a:p>
        </p:txBody>
      </p:sp>
      <p:sp>
        <p:nvSpPr>
          <p:cNvPr id="59403" name="WordArt 11"/>
          <p:cNvSpPr>
            <a:spLocks noChangeArrowheads="1" noChangeShapeType="1" noTextEdit="1"/>
          </p:cNvSpPr>
          <p:nvPr/>
        </p:nvSpPr>
        <p:spPr bwMode="auto">
          <a:xfrm>
            <a:off x="563563" y="3155950"/>
            <a:ext cx="2251075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本节结论：</a:t>
            </a: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4922838" y="0"/>
            <a:ext cx="3924300" cy="3068638"/>
            <a:chOff x="3288" y="0"/>
            <a:chExt cx="2472" cy="1933"/>
          </a:xfrm>
        </p:grpSpPr>
        <p:sp>
          <p:nvSpPr>
            <p:cNvPr id="100365" name="Text Box 13"/>
            <p:cNvSpPr txBox="1">
              <a:spLocks noChangeArrowheads="1"/>
            </p:cNvSpPr>
            <p:nvPr/>
          </p:nvSpPr>
          <p:spPr bwMode="auto">
            <a:xfrm>
              <a:off x="3360" y="240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上节结论</a:t>
              </a:r>
            </a:p>
          </p:txBody>
        </p:sp>
        <p:grpSp>
          <p:nvGrpSpPr>
            <p:cNvPr id="100366" name="Group 14"/>
            <p:cNvGrpSpPr/>
            <p:nvPr/>
          </p:nvGrpSpPr>
          <p:grpSpPr bwMode="auto">
            <a:xfrm>
              <a:off x="3288" y="0"/>
              <a:ext cx="2472" cy="1933"/>
              <a:chOff x="3288" y="0"/>
              <a:chExt cx="2472" cy="1933"/>
            </a:xfrm>
          </p:grpSpPr>
          <p:sp>
            <p:nvSpPr>
              <p:cNvPr id="100367" name="Line 15"/>
              <p:cNvSpPr>
                <a:spLocks noChangeShapeType="1"/>
              </p:cNvSpPr>
              <p:nvPr/>
            </p:nvSpPr>
            <p:spPr bwMode="auto">
              <a:xfrm>
                <a:off x="3288" y="0"/>
                <a:ext cx="0" cy="1933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368" name="Line 16"/>
              <p:cNvSpPr>
                <a:spLocks noChangeShapeType="1"/>
              </p:cNvSpPr>
              <p:nvPr/>
            </p:nvSpPr>
            <p:spPr bwMode="auto">
              <a:xfrm>
                <a:off x="3288" y="1933"/>
                <a:ext cx="2472" cy="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autoUpdateAnimBg="0"/>
      <p:bldP spid="59396" grpId="0" autoUpdateAnimBg="0"/>
      <p:bldP spid="59397" grpId="0" autoUpdateAnimBg="0"/>
      <p:bldP spid="59398" grpId="0" autoUpdateAnimBg="0"/>
      <p:bldP spid="59399" grpId="0" autoUpdateAnimBg="0"/>
      <p:bldP spid="594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50000">
              <a:schemeClr val="bg1"/>
            </a:gs>
            <a:gs pos="100000">
              <a:srgbClr val="0000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266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CC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巩固练习</a:t>
            </a:r>
            <a:r>
              <a:rPr kumimoji="1" lang="zh-CN" altLang="en-US" sz="4000" dirty="0">
                <a:solidFill>
                  <a:srgbClr val="CC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：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04788" y="2733675"/>
            <a:ext cx="8534400" cy="37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、如果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AD//BC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，根据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__________________________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   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可得∠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B=∠1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、如果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AB//CD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，根据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___________________________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   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可得∠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D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＝∠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1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、如果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AD//BC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，根据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___________________________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   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可得∠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C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＋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_______</a:t>
            </a:r>
            <a:r>
              <a:rPr kumimoji="1"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＝</a:t>
            </a:r>
            <a:r>
              <a:rPr kumimoji="1"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180</a:t>
            </a:r>
            <a:r>
              <a:rPr kumimoji="1" lang="en-US" altLang="zh-CN" b="1" dirty="0">
                <a:sym typeface="Symbol" panose="05050102010706020507" pitchFamily="18" charset="2"/>
              </a:rPr>
              <a:t>°</a:t>
            </a:r>
          </a:p>
        </p:txBody>
      </p:sp>
      <p:grpSp>
        <p:nvGrpSpPr>
          <p:cNvPr id="103428" name="Group 4"/>
          <p:cNvGrpSpPr/>
          <p:nvPr/>
        </p:nvGrpSpPr>
        <p:grpSpPr bwMode="auto">
          <a:xfrm>
            <a:off x="4419600" y="228600"/>
            <a:ext cx="3886200" cy="2438400"/>
            <a:chOff x="3312" y="2640"/>
            <a:chExt cx="2448" cy="1536"/>
          </a:xfrm>
        </p:grpSpPr>
        <p:grpSp>
          <p:nvGrpSpPr>
            <p:cNvPr id="103429" name="Group 5"/>
            <p:cNvGrpSpPr/>
            <p:nvPr/>
          </p:nvGrpSpPr>
          <p:grpSpPr bwMode="auto">
            <a:xfrm>
              <a:off x="3552" y="2640"/>
              <a:ext cx="1824" cy="1392"/>
              <a:chOff x="2928" y="2928"/>
              <a:chExt cx="1824" cy="1392"/>
            </a:xfrm>
          </p:grpSpPr>
          <p:sp>
            <p:nvSpPr>
              <p:cNvPr id="103430" name="Line 6"/>
              <p:cNvSpPr>
                <a:spLocks noChangeShapeType="1"/>
              </p:cNvSpPr>
              <p:nvPr/>
            </p:nvSpPr>
            <p:spPr bwMode="auto">
              <a:xfrm flipH="1">
                <a:off x="2928" y="2928"/>
                <a:ext cx="1392" cy="1392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3431" name="Line 7"/>
              <p:cNvSpPr>
                <a:spLocks noChangeShapeType="1"/>
              </p:cNvSpPr>
              <p:nvPr/>
            </p:nvSpPr>
            <p:spPr bwMode="auto">
              <a:xfrm>
                <a:off x="3600" y="3648"/>
                <a:ext cx="1152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3432" name="Line 8"/>
              <p:cNvSpPr>
                <a:spLocks noChangeShapeType="1"/>
              </p:cNvSpPr>
              <p:nvPr/>
            </p:nvSpPr>
            <p:spPr bwMode="auto">
              <a:xfrm>
                <a:off x="2928" y="4320"/>
                <a:ext cx="1152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3433" name="Line 9"/>
              <p:cNvSpPr>
                <a:spLocks noChangeShapeType="1"/>
              </p:cNvSpPr>
              <p:nvPr/>
            </p:nvSpPr>
            <p:spPr bwMode="auto">
              <a:xfrm flipH="1">
                <a:off x="4080" y="3648"/>
                <a:ext cx="672" cy="672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03434" name="Text Box 10"/>
            <p:cNvSpPr txBox="1">
              <a:spLocks noChangeArrowheads="1"/>
            </p:cNvSpPr>
            <p:nvPr/>
          </p:nvSpPr>
          <p:spPr bwMode="auto">
            <a:xfrm>
              <a:off x="3936" y="321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3435" name="Text Box 11"/>
            <p:cNvSpPr txBox="1">
              <a:spLocks noChangeArrowheads="1"/>
            </p:cNvSpPr>
            <p:nvPr/>
          </p:nvSpPr>
          <p:spPr bwMode="auto">
            <a:xfrm>
              <a:off x="3312" y="388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3436" name="Text Box 12"/>
            <p:cNvSpPr txBox="1">
              <a:spLocks noChangeArrowheads="1"/>
            </p:cNvSpPr>
            <p:nvPr/>
          </p:nvSpPr>
          <p:spPr bwMode="auto">
            <a:xfrm>
              <a:off x="4848" y="388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3437" name="Text Box 13"/>
            <p:cNvSpPr txBox="1">
              <a:spLocks noChangeArrowheads="1"/>
            </p:cNvSpPr>
            <p:nvPr/>
          </p:nvSpPr>
          <p:spPr bwMode="auto">
            <a:xfrm>
              <a:off x="5376" y="312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103438" name="Freeform 14"/>
          <p:cNvSpPr/>
          <p:nvPr/>
        </p:nvSpPr>
        <p:spPr bwMode="auto">
          <a:xfrm>
            <a:off x="6042025" y="1219200"/>
            <a:ext cx="173038" cy="174625"/>
          </a:xfrm>
          <a:custGeom>
            <a:avLst/>
            <a:gdLst>
              <a:gd name="T0" fmla="*/ 0 w 109"/>
              <a:gd name="T1" fmla="*/ 0 h 110"/>
              <a:gd name="T2" fmla="*/ 82 w 109"/>
              <a:gd name="T3" fmla="*/ 55 h 110"/>
              <a:gd name="T4" fmla="*/ 109 w 109"/>
              <a:gd name="T5" fmla="*/ 11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9" h="110">
                <a:moveTo>
                  <a:pt x="0" y="0"/>
                </a:moveTo>
                <a:cubicBezTo>
                  <a:pt x="36" y="17"/>
                  <a:pt x="61" y="22"/>
                  <a:pt x="82" y="55"/>
                </a:cubicBezTo>
                <a:cubicBezTo>
                  <a:pt x="93" y="72"/>
                  <a:pt x="109" y="110"/>
                  <a:pt x="109" y="110"/>
                </a:cubicBezTo>
              </a:path>
            </a:pathLst>
          </a:custGeom>
          <a:noFill/>
          <a:ln w="3175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6140450" y="914400"/>
            <a:ext cx="48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3440" name="Text Box 16"/>
          <p:cNvSpPr txBox="1">
            <a:spLocks noChangeArrowheads="1"/>
          </p:cNvSpPr>
          <p:nvPr/>
        </p:nvSpPr>
        <p:spPr bwMode="auto">
          <a:xfrm>
            <a:off x="3852863" y="2643188"/>
            <a:ext cx="472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两直线平行，同位角相等</a:t>
            </a: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3852863" y="3900488"/>
            <a:ext cx="495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CC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两直线平行，内错角相等</a:t>
            </a: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3829050" y="5214938"/>
            <a:ext cx="495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99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两直线平行，同旁内角互补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2700338" y="5876925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0" grpId="0" autoUpdateAnimBg="0"/>
      <p:bldP spid="103441" grpId="0" autoUpdateAnimBg="0"/>
      <p:bldP spid="103442" grpId="0" autoUpdateAnimBg="0"/>
      <p:bldP spid="10344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ChangeArrowheads="1"/>
          </p:cNvSpPr>
          <p:nvPr/>
        </p:nvSpPr>
        <p:spPr bwMode="auto">
          <a:xfrm>
            <a:off x="228600" y="121920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例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：如图，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AD∥BC,AB∥DC,∠1=100°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，求∠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2,∠3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的 度数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539750" y="1952625"/>
            <a:ext cx="80645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FF"/>
                </a:solidFill>
              </a:rPr>
              <a:t>解</a:t>
            </a:r>
            <a:r>
              <a:rPr lang="en-US" altLang="zh-CN" sz="2400" b="1" dirty="0">
                <a:solidFill>
                  <a:srgbClr val="0000FF"/>
                </a:solidFill>
              </a:rPr>
              <a:t>: </a:t>
            </a:r>
            <a:r>
              <a:rPr lang="zh-CN" altLang="en-US" sz="2400" b="1" dirty="0">
                <a:solidFill>
                  <a:srgbClr val="0000FF"/>
                </a:solidFill>
              </a:rPr>
              <a:t>因为 </a:t>
            </a:r>
            <a:r>
              <a:rPr lang="en-US" altLang="zh-CN" sz="2400" b="1" dirty="0">
                <a:solidFill>
                  <a:srgbClr val="0000FF"/>
                </a:solidFill>
              </a:rPr>
              <a:t>AD∥BC                                      </a:t>
            </a:r>
          </a:p>
          <a:p>
            <a:r>
              <a:rPr lang="en-US" altLang="zh-CN" sz="2400" b="1" dirty="0">
                <a:solidFill>
                  <a:srgbClr val="0000FF"/>
                </a:solidFill>
              </a:rPr>
              <a:t>      </a:t>
            </a:r>
            <a:r>
              <a:rPr lang="zh-CN" altLang="en-US" sz="2400" b="1" dirty="0">
                <a:solidFill>
                  <a:srgbClr val="0000FF"/>
                </a:solidFill>
              </a:rPr>
              <a:t>所以 ∠</a:t>
            </a:r>
            <a:r>
              <a:rPr lang="en-US" altLang="zh-CN" sz="2400" b="1" dirty="0">
                <a:solidFill>
                  <a:srgbClr val="0000FF"/>
                </a:solidFill>
              </a:rPr>
              <a:t>1=∠2  ( </a:t>
            </a:r>
            <a:r>
              <a:rPr lang="zh-CN" altLang="en-US" sz="2400" b="1" dirty="0">
                <a:solidFill>
                  <a:srgbClr val="FF0000"/>
                </a:solidFill>
              </a:rPr>
              <a:t>两直线平行，内错角相等 </a:t>
            </a:r>
            <a:r>
              <a:rPr lang="en-US" altLang="zh-CN" sz="2400" b="1" dirty="0">
                <a:solidFill>
                  <a:srgbClr val="0000FF"/>
                </a:solidFill>
              </a:rPr>
              <a:t>)</a:t>
            </a:r>
          </a:p>
          <a:p>
            <a:r>
              <a:rPr lang="en-US" altLang="zh-CN" sz="2400" b="1" dirty="0">
                <a:solidFill>
                  <a:srgbClr val="0000FF"/>
                </a:solidFill>
              </a:rPr>
              <a:t>      </a:t>
            </a:r>
            <a:r>
              <a:rPr lang="zh-CN" altLang="en-US" sz="2400" b="1" dirty="0">
                <a:solidFill>
                  <a:srgbClr val="0000FF"/>
                </a:solidFill>
              </a:rPr>
              <a:t>因为∠</a:t>
            </a:r>
            <a:r>
              <a:rPr lang="en-US" altLang="zh-CN" sz="2400" b="1" dirty="0">
                <a:solidFill>
                  <a:srgbClr val="0000FF"/>
                </a:solidFill>
              </a:rPr>
              <a:t>1=100°</a:t>
            </a:r>
            <a:r>
              <a:rPr lang="zh-CN" altLang="en-US" sz="2400" b="1" dirty="0">
                <a:solidFill>
                  <a:srgbClr val="0000FF"/>
                </a:solidFill>
              </a:rPr>
              <a:t>（</a:t>
            </a:r>
            <a:r>
              <a:rPr lang="zh-CN" altLang="en-US" sz="2400" b="1" dirty="0">
                <a:solidFill>
                  <a:srgbClr val="FF0000"/>
                </a:solidFill>
              </a:rPr>
              <a:t>已知</a:t>
            </a:r>
            <a:r>
              <a:rPr lang="zh-CN" altLang="en-US" sz="2400" b="1" dirty="0">
                <a:solidFill>
                  <a:srgbClr val="0000FF"/>
                </a:solidFill>
              </a:rPr>
              <a:t>）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      所以 ∠</a:t>
            </a:r>
            <a:r>
              <a:rPr lang="en-US" altLang="zh-CN" sz="2400" b="1" dirty="0">
                <a:solidFill>
                  <a:srgbClr val="0000FF"/>
                </a:solidFill>
              </a:rPr>
              <a:t>2=100°(</a:t>
            </a:r>
            <a:r>
              <a:rPr lang="zh-CN" altLang="en-US" sz="2400" b="1" dirty="0">
                <a:solidFill>
                  <a:srgbClr val="FF0000"/>
                </a:solidFill>
              </a:rPr>
              <a:t>等量代换</a:t>
            </a:r>
            <a:r>
              <a:rPr lang="en-US" altLang="zh-CN" sz="2400" b="1" dirty="0">
                <a:solidFill>
                  <a:srgbClr val="0000FF"/>
                </a:solidFill>
              </a:rPr>
              <a:t>)</a:t>
            </a:r>
          </a:p>
          <a:p>
            <a:r>
              <a:rPr lang="en-US" altLang="zh-CN" sz="2400" b="1" dirty="0">
                <a:solidFill>
                  <a:srgbClr val="0000FF"/>
                </a:solidFill>
              </a:rPr>
              <a:t>      </a:t>
            </a:r>
            <a:r>
              <a:rPr lang="zh-CN" altLang="en-US" sz="2400" b="1" dirty="0">
                <a:solidFill>
                  <a:srgbClr val="0000FF"/>
                </a:solidFill>
              </a:rPr>
              <a:t>因为 </a:t>
            </a:r>
            <a:r>
              <a:rPr lang="en-US" altLang="zh-CN" sz="2400" b="1" dirty="0">
                <a:solidFill>
                  <a:srgbClr val="0000FF"/>
                </a:solidFill>
              </a:rPr>
              <a:t>AB∥CD   </a:t>
            </a:r>
            <a:r>
              <a:rPr lang="zh-CN" altLang="en-US" sz="2400" b="1" dirty="0">
                <a:solidFill>
                  <a:srgbClr val="0000FF"/>
                </a:solidFill>
              </a:rPr>
              <a:t>（</a:t>
            </a:r>
            <a:r>
              <a:rPr lang="zh-CN" altLang="en-US" sz="2400" b="1" dirty="0">
                <a:solidFill>
                  <a:srgbClr val="FF0000"/>
                </a:solidFill>
              </a:rPr>
              <a:t>已知</a:t>
            </a:r>
            <a:r>
              <a:rPr lang="zh-CN" altLang="en-US" sz="2400" b="1" dirty="0">
                <a:solidFill>
                  <a:srgbClr val="0000FF"/>
                </a:solidFill>
              </a:rPr>
              <a:t>）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      所以 ∠</a:t>
            </a:r>
            <a:r>
              <a:rPr lang="en-US" altLang="zh-CN" sz="2400" b="1" dirty="0">
                <a:solidFill>
                  <a:srgbClr val="0000FF"/>
                </a:solidFill>
              </a:rPr>
              <a:t>1+∠3=180°(</a:t>
            </a:r>
            <a:r>
              <a:rPr lang="zh-CN" altLang="en-US" sz="2400" b="1" dirty="0">
                <a:solidFill>
                  <a:srgbClr val="FF0000"/>
                </a:solidFill>
              </a:rPr>
              <a:t>两直线平行，同旁内角互补</a:t>
            </a:r>
            <a:r>
              <a:rPr lang="en-US" altLang="zh-CN" sz="2400" b="1" dirty="0">
                <a:solidFill>
                  <a:srgbClr val="0000FF"/>
                </a:solidFill>
              </a:rPr>
              <a:t>)</a:t>
            </a:r>
          </a:p>
          <a:p>
            <a:r>
              <a:rPr lang="en-US" altLang="zh-CN" sz="2400" b="1" dirty="0">
                <a:solidFill>
                  <a:srgbClr val="0000FF"/>
                </a:solidFill>
              </a:rPr>
              <a:t>      </a:t>
            </a:r>
            <a:r>
              <a:rPr lang="zh-CN" altLang="en-US" sz="2400" b="1" dirty="0">
                <a:solidFill>
                  <a:srgbClr val="0000FF"/>
                </a:solidFill>
              </a:rPr>
              <a:t>因为 ∠</a:t>
            </a:r>
            <a:r>
              <a:rPr lang="en-US" altLang="zh-CN" sz="2400" b="1" dirty="0">
                <a:solidFill>
                  <a:srgbClr val="0000FF"/>
                </a:solidFill>
              </a:rPr>
              <a:t>1=100°</a:t>
            </a:r>
            <a:r>
              <a:rPr lang="zh-CN" altLang="en-US" sz="2400" b="1" dirty="0">
                <a:solidFill>
                  <a:srgbClr val="0000FF"/>
                </a:solidFill>
              </a:rPr>
              <a:t>（</a:t>
            </a:r>
            <a:r>
              <a:rPr lang="zh-CN" altLang="en-US" sz="2400" b="1" dirty="0">
                <a:solidFill>
                  <a:srgbClr val="FF0000"/>
                </a:solidFill>
              </a:rPr>
              <a:t>已知</a:t>
            </a:r>
            <a:r>
              <a:rPr lang="zh-CN" altLang="en-US" sz="2400" b="1" dirty="0">
                <a:solidFill>
                  <a:srgbClr val="0000FF"/>
                </a:solidFill>
              </a:rPr>
              <a:t>）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      所以 ∠</a:t>
            </a:r>
            <a:r>
              <a:rPr lang="en-US" altLang="zh-CN" sz="2400" b="1" dirty="0">
                <a:solidFill>
                  <a:srgbClr val="0000FF"/>
                </a:solidFill>
              </a:rPr>
              <a:t>3=180°-100°=80</a:t>
            </a:r>
            <a:r>
              <a:rPr lang="en-US" altLang="zh-CN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°</a:t>
            </a:r>
            <a:endParaRPr lang="en-US" altLang="zh-CN" sz="2400" b="1" dirty="0">
              <a:solidFill>
                <a:srgbClr val="0000FF"/>
              </a:solidFill>
            </a:endParaRPr>
          </a:p>
          <a:p>
            <a:r>
              <a:rPr lang="en-US" altLang="zh-CN" sz="2400" b="1" dirty="0">
                <a:solidFill>
                  <a:srgbClr val="0000FF"/>
                </a:solidFill>
              </a:rPr>
              <a:t>     </a:t>
            </a:r>
            <a:r>
              <a:rPr lang="zh-CN" altLang="en-US" sz="2400" b="1" dirty="0">
                <a:solidFill>
                  <a:srgbClr val="0000FF"/>
                </a:solidFill>
              </a:rPr>
              <a:t>（ </a:t>
            </a:r>
            <a:r>
              <a:rPr lang="zh-CN" altLang="en-US" sz="2400" b="1" dirty="0">
                <a:solidFill>
                  <a:srgbClr val="FF0000"/>
                </a:solidFill>
              </a:rPr>
              <a:t>等量代换 </a:t>
            </a:r>
            <a:r>
              <a:rPr lang="zh-CN" altLang="en-US" sz="2400" b="1" dirty="0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97284" name="Text Box 30"/>
          <p:cNvSpPr txBox="1">
            <a:spLocks noChangeArrowheads="1"/>
          </p:cNvSpPr>
          <p:nvPr/>
        </p:nvSpPr>
        <p:spPr bwMode="auto">
          <a:xfrm>
            <a:off x="246063" y="-368300"/>
            <a:ext cx="22161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800" b="1">
                <a:ea typeface="隶书" panose="02010509060101010101" pitchFamily="49" charset="-122"/>
              </a:rPr>
              <a:t>          </a:t>
            </a:r>
            <a:r>
              <a:rPr lang="zh-CN" altLang="en-US" sz="3900" b="1">
                <a:solidFill>
                  <a:srgbClr val="FF0000"/>
                </a:solidFill>
                <a:ea typeface="隶书" panose="02010509060101010101" pitchFamily="49" charset="-122"/>
              </a:rPr>
              <a:t>问题三：</a:t>
            </a:r>
          </a:p>
        </p:txBody>
      </p:sp>
      <p:grpSp>
        <p:nvGrpSpPr>
          <p:cNvPr id="97285" name="Group 31"/>
          <p:cNvGrpSpPr/>
          <p:nvPr/>
        </p:nvGrpSpPr>
        <p:grpSpPr bwMode="auto">
          <a:xfrm>
            <a:off x="4889500" y="4492625"/>
            <a:ext cx="4011613" cy="2028825"/>
            <a:chOff x="1608" y="1359"/>
            <a:chExt cx="2527" cy="1278"/>
          </a:xfrm>
        </p:grpSpPr>
        <p:sp>
          <p:nvSpPr>
            <p:cNvPr id="97286" name="Freeform 32"/>
            <p:cNvSpPr/>
            <p:nvPr/>
          </p:nvSpPr>
          <p:spPr bwMode="auto">
            <a:xfrm>
              <a:off x="2415" y="1531"/>
              <a:ext cx="192" cy="101"/>
            </a:xfrm>
            <a:custGeom>
              <a:avLst/>
              <a:gdLst>
                <a:gd name="T0" fmla="*/ 192 w 135"/>
                <a:gd name="T1" fmla="*/ 0 h 71"/>
                <a:gd name="T2" fmla="*/ 192 w 135"/>
                <a:gd name="T3" fmla="*/ 4 h 71"/>
                <a:gd name="T4" fmla="*/ 192 w 135"/>
                <a:gd name="T5" fmla="*/ 7 h 71"/>
                <a:gd name="T6" fmla="*/ 191 w 135"/>
                <a:gd name="T7" fmla="*/ 10 h 71"/>
                <a:gd name="T8" fmla="*/ 189 w 135"/>
                <a:gd name="T9" fmla="*/ 14 h 71"/>
                <a:gd name="T10" fmla="*/ 189 w 135"/>
                <a:gd name="T11" fmla="*/ 16 h 71"/>
                <a:gd name="T12" fmla="*/ 189 w 135"/>
                <a:gd name="T13" fmla="*/ 17 h 71"/>
                <a:gd name="T14" fmla="*/ 189 w 135"/>
                <a:gd name="T15" fmla="*/ 17 h 71"/>
                <a:gd name="T16" fmla="*/ 188 w 135"/>
                <a:gd name="T17" fmla="*/ 20 h 71"/>
                <a:gd name="T18" fmla="*/ 186 w 135"/>
                <a:gd name="T19" fmla="*/ 24 h 71"/>
                <a:gd name="T20" fmla="*/ 183 w 135"/>
                <a:gd name="T21" fmla="*/ 30 h 71"/>
                <a:gd name="T22" fmla="*/ 181 w 135"/>
                <a:gd name="T23" fmla="*/ 34 h 71"/>
                <a:gd name="T24" fmla="*/ 178 w 135"/>
                <a:gd name="T25" fmla="*/ 38 h 71"/>
                <a:gd name="T26" fmla="*/ 174 w 135"/>
                <a:gd name="T27" fmla="*/ 43 h 71"/>
                <a:gd name="T28" fmla="*/ 169 w 135"/>
                <a:gd name="T29" fmla="*/ 47 h 71"/>
                <a:gd name="T30" fmla="*/ 169 w 135"/>
                <a:gd name="T31" fmla="*/ 47 h 71"/>
                <a:gd name="T32" fmla="*/ 168 w 135"/>
                <a:gd name="T33" fmla="*/ 48 h 71"/>
                <a:gd name="T34" fmla="*/ 168 w 135"/>
                <a:gd name="T35" fmla="*/ 50 h 71"/>
                <a:gd name="T36" fmla="*/ 165 w 135"/>
                <a:gd name="T37" fmla="*/ 51 h 71"/>
                <a:gd name="T38" fmla="*/ 159 w 135"/>
                <a:gd name="T39" fmla="*/ 55 h 71"/>
                <a:gd name="T40" fmla="*/ 154 w 135"/>
                <a:gd name="T41" fmla="*/ 60 h 71"/>
                <a:gd name="T42" fmla="*/ 148 w 135"/>
                <a:gd name="T43" fmla="*/ 64 h 71"/>
                <a:gd name="T44" fmla="*/ 142 w 135"/>
                <a:gd name="T45" fmla="*/ 68 h 71"/>
                <a:gd name="T46" fmla="*/ 141 w 135"/>
                <a:gd name="T47" fmla="*/ 68 h 71"/>
                <a:gd name="T48" fmla="*/ 141 w 135"/>
                <a:gd name="T49" fmla="*/ 68 h 71"/>
                <a:gd name="T50" fmla="*/ 138 w 135"/>
                <a:gd name="T51" fmla="*/ 70 h 71"/>
                <a:gd name="T52" fmla="*/ 135 w 135"/>
                <a:gd name="T53" fmla="*/ 71 h 71"/>
                <a:gd name="T54" fmla="*/ 128 w 135"/>
                <a:gd name="T55" fmla="*/ 75 h 71"/>
                <a:gd name="T56" fmla="*/ 124 w 135"/>
                <a:gd name="T57" fmla="*/ 77 h 71"/>
                <a:gd name="T58" fmla="*/ 124 w 135"/>
                <a:gd name="T59" fmla="*/ 77 h 71"/>
                <a:gd name="T60" fmla="*/ 122 w 135"/>
                <a:gd name="T61" fmla="*/ 77 h 71"/>
                <a:gd name="T62" fmla="*/ 121 w 135"/>
                <a:gd name="T63" fmla="*/ 78 h 71"/>
                <a:gd name="T64" fmla="*/ 114 w 135"/>
                <a:gd name="T65" fmla="*/ 81 h 71"/>
                <a:gd name="T66" fmla="*/ 105 w 135"/>
                <a:gd name="T67" fmla="*/ 84 h 71"/>
                <a:gd name="T68" fmla="*/ 98 w 135"/>
                <a:gd name="T69" fmla="*/ 87 h 71"/>
                <a:gd name="T70" fmla="*/ 94 w 135"/>
                <a:gd name="T71" fmla="*/ 88 h 71"/>
                <a:gd name="T72" fmla="*/ 90 w 135"/>
                <a:gd name="T73" fmla="*/ 90 h 71"/>
                <a:gd name="T74" fmla="*/ 81 w 135"/>
                <a:gd name="T75" fmla="*/ 91 h 71"/>
                <a:gd name="T76" fmla="*/ 73 w 135"/>
                <a:gd name="T77" fmla="*/ 94 h 71"/>
                <a:gd name="T78" fmla="*/ 64 w 135"/>
                <a:gd name="T79" fmla="*/ 95 h 71"/>
                <a:gd name="T80" fmla="*/ 55 w 135"/>
                <a:gd name="T81" fmla="*/ 97 h 71"/>
                <a:gd name="T82" fmla="*/ 47 w 135"/>
                <a:gd name="T83" fmla="*/ 98 h 71"/>
                <a:gd name="T84" fmla="*/ 41 w 135"/>
                <a:gd name="T85" fmla="*/ 98 h 71"/>
                <a:gd name="T86" fmla="*/ 37 w 135"/>
                <a:gd name="T87" fmla="*/ 100 h 71"/>
                <a:gd name="T88" fmla="*/ 28 w 135"/>
                <a:gd name="T89" fmla="*/ 100 h 71"/>
                <a:gd name="T90" fmla="*/ 23 w 135"/>
                <a:gd name="T91" fmla="*/ 100 h 71"/>
                <a:gd name="T92" fmla="*/ 18 w 135"/>
                <a:gd name="T93" fmla="*/ 101 h 71"/>
                <a:gd name="T94" fmla="*/ 9 w 135"/>
                <a:gd name="T95" fmla="*/ 101 h 71"/>
                <a:gd name="T96" fmla="*/ 4 w 135"/>
                <a:gd name="T97" fmla="*/ 101 h 71"/>
                <a:gd name="T98" fmla="*/ 1 w 135"/>
                <a:gd name="T99" fmla="*/ 101 h 71"/>
                <a:gd name="T100" fmla="*/ 0 w 135"/>
                <a:gd name="T101" fmla="*/ 101 h 7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5"/>
                <a:gd name="T154" fmla="*/ 0 h 71"/>
                <a:gd name="T155" fmla="*/ 135 w 135"/>
                <a:gd name="T156" fmla="*/ 71 h 7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5" h="71">
                  <a:moveTo>
                    <a:pt x="135" y="0"/>
                  </a:moveTo>
                  <a:lnTo>
                    <a:pt x="135" y="3"/>
                  </a:lnTo>
                  <a:lnTo>
                    <a:pt x="135" y="5"/>
                  </a:lnTo>
                  <a:lnTo>
                    <a:pt x="134" y="7"/>
                  </a:lnTo>
                  <a:lnTo>
                    <a:pt x="133" y="10"/>
                  </a:lnTo>
                  <a:lnTo>
                    <a:pt x="133" y="11"/>
                  </a:lnTo>
                  <a:lnTo>
                    <a:pt x="133" y="12"/>
                  </a:lnTo>
                  <a:lnTo>
                    <a:pt x="132" y="14"/>
                  </a:lnTo>
                  <a:lnTo>
                    <a:pt x="131" y="17"/>
                  </a:lnTo>
                  <a:lnTo>
                    <a:pt x="129" y="21"/>
                  </a:lnTo>
                  <a:lnTo>
                    <a:pt x="127" y="24"/>
                  </a:lnTo>
                  <a:lnTo>
                    <a:pt x="125" y="27"/>
                  </a:lnTo>
                  <a:lnTo>
                    <a:pt x="122" y="30"/>
                  </a:lnTo>
                  <a:lnTo>
                    <a:pt x="119" y="33"/>
                  </a:lnTo>
                  <a:lnTo>
                    <a:pt x="118" y="34"/>
                  </a:lnTo>
                  <a:lnTo>
                    <a:pt x="118" y="35"/>
                  </a:lnTo>
                  <a:lnTo>
                    <a:pt x="116" y="36"/>
                  </a:lnTo>
                  <a:lnTo>
                    <a:pt x="112" y="39"/>
                  </a:lnTo>
                  <a:lnTo>
                    <a:pt x="108" y="42"/>
                  </a:lnTo>
                  <a:lnTo>
                    <a:pt x="104" y="45"/>
                  </a:lnTo>
                  <a:lnTo>
                    <a:pt x="100" y="48"/>
                  </a:lnTo>
                  <a:lnTo>
                    <a:pt x="99" y="48"/>
                  </a:lnTo>
                  <a:lnTo>
                    <a:pt x="97" y="49"/>
                  </a:lnTo>
                  <a:lnTo>
                    <a:pt x="95" y="50"/>
                  </a:lnTo>
                  <a:lnTo>
                    <a:pt x="90" y="53"/>
                  </a:lnTo>
                  <a:lnTo>
                    <a:pt x="87" y="54"/>
                  </a:lnTo>
                  <a:lnTo>
                    <a:pt x="86" y="54"/>
                  </a:lnTo>
                  <a:lnTo>
                    <a:pt x="85" y="55"/>
                  </a:lnTo>
                  <a:lnTo>
                    <a:pt x="80" y="57"/>
                  </a:lnTo>
                  <a:lnTo>
                    <a:pt x="74" y="59"/>
                  </a:lnTo>
                  <a:lnTo>
                    <a:pt x="69" y="61"/>
                  </a:lnTo>
                  <a:lnTo>
                    <a:pt x="66" y="62"/>
                  </a:lnTo>
                  <a:lnTo>
                    <a:pt x="63" y="63"/>
                  </a:lnTo>
                  <a:lnTo>
                    <a:pt x="57" y="64"/>
                  </a:lnTo>
                  <a:lnTo>
                    <a:pt x="51" y="66"/>
                  </a:lnTo>
                  <a:lnTo>
                    <a:pt x="45" y="67"/>
                  </a:lnTo>
                  <a:lnTo>
                    <a:pt x="39" y="68"/>
                  </a:lnTo>
                  <a:lnTo>
                    <a:pt x="33" y="69"/>
                  </a:lnTo>
                  <a:lnTo>
                    <a:pt x="29" y="69"/>
                  </a:lnTo>
                  <a:lnTo>
                    <a:pt x="26" y="70"/>
                  </a:lnTo>
                  <a:lnTo>
                    <a:pt x="20" y="70"/>
                  </a:lnTo>
                  <a:lnTo>
                    <a:pt x="16" y="70"/>
                  </a:lnTo>
                  <a:lnTo>
                    <a:pt x="13" y="71"/>
                  </a:lnTo>
                  <a:lnTo>
                    <a:pt x="6" y="71"/>
                  </a:lnTo>
                  <a:lnTo>
                    <a:pt x="3" y="71"/>
                  </a:lnTo>
                  <a:lnTo>
                    <a:pt x="1" y="71"/>
                  </a:lnTo>
                  <a:lnTo>
                    <a:pt x="0" y="71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97287" name="Line 33"/>
            <p:cNvSpPr>
              <a:spLocks noChangeShapeType="1"/>
            </p:cNvSpPr>
            <p:nvPr/>
          </p:nvSpPr>
          <p:spPr bwMode="auto">
            <a:xfrm flipV="1">
              <a:off x="3842" y="1531"/>
              <a:ext cx="73" cy="16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88" name="Freeform 34"/>
            <p:cNvSpPr/>
            <p:nvPr/>
          </p:nvSpPr>
          <p:spPr bwMode="auto">
            <a:xfrm>
              <a:off x="3743" y="1531"/>
              <a:ext cx="99" cy="168"/>
            </a:xfrm>
            <a:custGeom>
              <a:avLst/>
              <a:gdLst>
                <a:gd name="T0" fmla="*/ 99 w 70"/>
                <a:gd name="T1" fmla="*/ 168 h 118"/>
                <a:gd name="T2" fmla="*/ 93 w 70"/>
                <a:gd name="T3" fmla="*/ 168 h 118"/>
                <a:gd name="T4" fmla="*/ 88 w 70"/>
                <a:gd name="T5" fmla="*/ 168 h 118"/>
                <a:gd name="T6" fmla="*/ 83 w 70"/>
                <a:gd name="T7" fmla="*/ 167 h 118"/>
                <a:gd name="T8" fmla="*/ 79 w 70"/>
                <a:gd name="T9" fmla="*/ 165 h 118"/>
                <a:gd name="T10" fmla="*/ 74 w 70"/>
                <a:gd name="T11" fmla="*/ 164 h 118"/>
                <a:gd name="T12" fmla="*/ 69 w 70"/>
                <a:gd name="T13" fmla="*/ 161 h 118"/>
                <a:gd name="T14" fmla="*/ 65 w 70"/>
                <a:gd name="T15" fmla="*/ 158 h 118"/>
                <a:gd name="T16" fmla="*/ 61 w 70"/>
                <a:gd name="T17" fmla="*/ 155 h 118"/>
                <a:gd name="T18" fmla="*/ 52 w 70"/>
                <a:gd name="T19" fmla="*/ 148 h 118"/>
                <a:gd name="T20" fmla="*/ 47 w 70"/>
                <a:gd name="T21" fmla="*/ 145 h 118"/>
                <a:gd name="T22" fmla="*/ 44 w 70"/>
                <a:gd name="T23" fmla="*/ 141 h 118"/>
                <a:gd name="T24" fmla="*/ 40 w 70"/>
                <a:gd name="T25" fmla="*/ 135 h 118"/>
                <a:gd name="T26" fmla="*/ 35 w 70"/>
                <a:gd name="T27" fmla="*/ 131 h 118"/>
                <a:gd name="T28" fmla="*/ 28 w 70"/>
                <a:gd name="T29" fmla="*/ 120 h 118"/>
                <a:gd name="T30" fmla="*/ 25 w 70"/>
                <a:gd name="T31" fmla="*/ 112 h 118"/>
                <a:gd name="T32" fmla="*/ 21 w 70"/>
                <a:gd name="T33" fmla="*/ 107 h 118"/>
                <a:gd name="T34" fmla="*/ 18 w 70"/>
                <a:gd name="T35" fmla="*/ 100 h 118"/>
                <a:gd name="T36" fmla="*/ 16 w 70"/>
                <a:gd name="T37" fmla="*/ 93 h 118"/>
                <a:gd name="T38" fmla="*/ 11 w 70"/>
                <a:gd name="T39" fmla="*/ 78 h 118"/>
                <a:gd name="T40" fmla="*/ 8 w 70"/>
                <a:gd name="T41" fmla="*/ 71 h 118"/>
                <a:gd name="T42" fmla="*/ 7 w 70"/>
                <a:gd name="T43" fmla="*/ 64 h 118"/>
                <a:gd name="T44" fmla="*/ 3 w 70"/>
                <a:gd name="T45" fmla="*/ 48 h 118"/>
                <a:gd name="T46" fmla="*/ 3 w 70"/>
                <a:gd name="T47" fmla="*/ 41 h 118"/>
                <a:gd name="T48" fmla="*/ 1 w 70"/>
                <a:gd name="T49" fmla="*/ 33 h 118"/>
                <a:gd name="T50" fmla="*/ 0 w 70"/>
                <a:gd name="T51" fmla="*/ 17 h 118"/>
                <a:gd name="T52" fmla="*/ 0 w 70"/>
                <a:gd name="T53" fmla="*/ 0 h 11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0"/>
                <a:gd name="T82" fmla="*/ 0 h 118"/>
                <a:gd name="T83" fmla="*/ 70 w 70"/>
                <a:gd name="T84" fmla="*/ 118 h 11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0" h="118">
                  <a:moveTo>
                    <a:pt x="70" y="118"/>
                  </a:moveTo>
                  <a:lnTo>
                    <a:pt x="66" y="118"/>
                  </a:lnTo>
                  <a:lnTo>
                    <a:pt x="62" y="118"/>
                  </a:lnTo>
                  <a:lnTo>
                    <a:pt x="59" y="117"/>
                  </a:lnTo>
                  <a:lnTo>
                    <a:pt x="56" y="116"/>
                  </a:lnTo>
                  <a:lnTo>
                    <a:pt x="52" y="115"/>
                  </a:lnTo>
                  <a:lnTo>
                    <a:pt x="49" y="113"/>
                  </a:lnTo>
                  <a:lnTo>
                    <a:pt x="46" y="111"/>
                  </a:lnTo>
                  <a:lnTo>
                    <a:pt x="43" y="109"/>
                  </a:lnTo>
                  <a:lnTo>
                    <a:pt x="37" y="104"/>
                  </a:lnTo>
                  <a:lnTo>
                    <a:pt x="33" y="102"/>
                  </a:lnTo>
                  <a:lnTo>
                    <a:pt x="31" y="99"/>
                  </a:lnTo>
                  <a:lnTo>
                    <a:pt x="28" y="95"/>
                  </a:lnTo>
                  <a:lnTo>
                    <a:pt x="25" y="92"/>
                  </a:lnTo>
                  <a:lnTo>
                    <a:pt x="20" y="84"/>
                  </a:lnTo>
                  <a:lnTo>
                    <a:pt x="18" y="79"/>
                  </a:lnTo>
                  <a:lnTo>
                    <a:pt x="15" y="75"/>
                  </a:lnTo>
                  <a:lnTo>
                    <a:pt x="13" y="70"/>
                  </a:lnTo>
                  <a:lnTo>
                    <a:pt x="11" y="65"/>
                  </a:lnTo>
                  <a:lnTo>
                    <a:pt x="8" y="55"/>
                  </a:lnTo>
                  <a:lnTo>
                    <a:pt x="6" y="50"/>
                  </a:lnTo>
                  <a:lnTo>
                    <a:pt x="5" y="45"/>
                  </a:lnTo>
                  <a:lnTo>
                    <a:pt x="2" y="34"/>
                  </a:lnTo>
                  <a:lnTo>
                    <a:pt x="2" y="29"/>
                  </a:lnTo>
                  <a:lnTo>
                    <a:pt x="1" y="23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97289" name="Line 35"/>
            <p:cNvSpPr>
              <a:spLocks noChangeShapeType="1"/>
            </p:cNvSpPr>
            <p:nvPr/>
          </p:nvSpPr>
          <p:spPr bwMode="auto">
            <a:xfrm flipH="1">
              <a:off x="3743" y="1531"/>
              <a:ext cx="172" cy="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90" name="Line 36"/>
            <p:cNvSpPr>
              <a:spLocks noChangeShapeType="1"/>
            </p:cNvSpPr>
            <p:nvPr/>
          </p:nvSpPr>
          <p:spPr bwMode="auto">
            <a:xfrm flipH="1">
              <a:off x="2607" y="1531"/>
              <a:ext cx="1136" cy="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91" name="Freeform 37"/>
            <p:cNvSpPr/>
            <p:nvPr/>
          </p:nvSpPr>
          <p:spPr bwMode="auto">
            <a:xfrm>
              <a:off x="2415" y="1531"/>
              <a:ext cx="192" cy="101"/>
            </a:xfrm>
            <a:custGeom>
              <a:avLst/>
              <a:gdLst>
                <a:gd name="T0" fmla="*/ 0 w 135"/>
                <a:gd name="T1" fmla="*/ 101 h 71"/>
                <a:gd name="T2" fmla="*/ 44 w 135"/>
                <a:gd name="T3" fmla="*/ 0 h 71"/>
                <a:gd name="T4" fmla="*/ 192 w 135"/>
                <a:gd name="T5" fmla="*/ 0 h 71"/>
                <a:gd name="T6" fmla="*/ 0 60000 65536"/>
                <a:gd name="T7" fmla="*/ 0 60000 65536"/>
                <a:gd name="T8" fmla="*/ 0 60000 65536"/>
                <a:gd name="T9" fmla="*/ 0 w 135"/>
                <a:gd name="T10" fmla="*/ 0 h 71"/>
                <a:gd name="T11" fmla="*/ 135 w 135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5" h="71">
                  <a:moveTo>
                    <a:pt x="0" y="71"/>
                  </a:moveTo>
                  <a:lnTo>
                    <a:pt x="31" y="0"/>
                  </a:lnTo>
                  <a:lnTo>
                    <a:pt x="135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97292" name="Line 38"/>
            <p:cNvSpPr>
              <a:spLocks noChangeShapeType="1"/>
            </p:cNvSpPr>
            <p:nvPr/>
          </p:nvSpPr>
          <p:spPr bwMode="auto">
            <a:xfrm flipH="1">
              <a:off x="3915" y="1531"/>
              <a:ext cx="12" cy="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93" name="Line 39"/>
            <p:cNvSpPr>
              <a:spLocks noChangeShapeType="1"/>
            </p:cNvSpPr>
            <p:nvPr/>
          </p:nvSpPr>
          <p:spPr bwMode="auto">
            <a:xfrm>
              <a:off x="2015" y="2348"/>
              <a:ext cx="86" cy="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94" name="Freeform 40"/>
            <p:cNvSpPr/>
            <p:nvPr/>
          </p:nvSpPr>
          <p:spPr bwMode="auto">
            <a:xfrm>
              <a:off x="2015" y="2256"/>
              <a:ext cx="127" cy="92"/>
            </a:xfrm>
            <a:custGeom>
              <a:avLst/>
              <a:gdLst>
                <a:gd name="T0" fmla="*/ 0 w 90"/>
                <a:gd name="T1" fmla="*/ 92 h 65"/>
                <a:gd name="T2" fmla="*/ 1 w 90"/>
                <a:gd name="T3" fmla="*/ 82 h 65"/>
                <a:gd name="T4" fmla="*/ 3 w 90"/>
                <a:gd name="T5" fmla="*/ 72 h 65"/>
                <a:gd name="T6" fmla="*/ 6 w 90"/>
                <a:gd name="T7" fmla="*/ 64 h 65"/>
                <a:gd name="T8" fmla="*/ 10 w 90"/>
                <a:gd name="T9" fmla="*/ 57 h 65"/>
                <a:gd name="T10" fmla="*/ 14 w 90"/>
                <a:gd name="T11" fmla="*/ 48 h 65"/>
                <a:gd name="T12" fmla="*/ 21 w 90"/>
                <a:gd name="T13" fmla="*/ 41 h 65"/>
                <a:gd name="T14" fmla="*/ 28 w 90"/>
                <a:gd name="T15" fmla="*/ 33 h 65"/>
                <a:gd name="T16" fmla="*/ 38 w 90"/>
                <a:gd name="T17" fmla="*/ 27 h 65"/>
                <a:gd name="T18" fmla="*/ 47 w 90"/>
                <a:gd name="T19" fmla="*/ 20 h 65"/>
                <a:gd name="T20" fmla="*/ 56 w 90"/>
                <a:gd name="T21" fmla="*/ 14 h 65"/>
                <a:gd name="T22" fmla="*/ 68 w 90"/>
                <a:gd name="T23" fmla="*/ 10 h 65"/>
                <a:gd name="T24" fmla="*/ 78 w 90"/>
                <a:gd name="T25" fmla="*/ 6 h 65"/>
                <a:gd name="T26" fmla="*/ 89 w 90"/>
                <a:gd name="T27" fmla="*/ 3 h 65"/>
                <a:gd name="T28" fmla="*/ 102 w 90"/>
                <a:gd name="T29" fmla="*/ 1 h 65"/>
                <a:gd name="T30" fmla="*/ 113 w 90"/>
                <a:gd name="T31" fmla="*/ 0 h 65"/>
                <a:gd name="T32" fmla="*/ 127 w 90"/>
                <a:gd name="T33" fmla="*/ 0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0"/>
                <a:gd name="T52" fmla="*/ 0 h 65"/>
                <a:gd name="T53" fmla="*/ 90 w 90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0" h="65">
                  <a:moveTo>
                    <a:pt x="0" y="65"/>
                  </a:moveTo>
                  <a:lnTo>
                    <a:pt x="1" y="5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7" y="40"/>
                  </a:lnTo>
                  <a:lnTo>
                    <a:pt x="10" y="34"/>
                  </a:lnTo>
                  <a:lnTo>
                    <a:pt x="15" y="29"/>
                  </a:lnTo>
                  <a:lnTo>
                    <a:pt x="20" y="23"/>
                  </a:lnTo>
                  <a:lnTo>
                    <a:pt x="27" y="19"/>
                  </a:lnTo>
                  <a:lnTo>
                    <a:pt x="33" y="14"/>
                  </a:lnTo>
                  <a:lnTo>
                    <a:pt x="40" y="10"/>
                  </a:lnTo>
                  <a:lnTo>
                    <a:pt x="48" y="7"/>
                  </a:lnTo>
                  <a:lnTo>
                    <a:pt x="55" y="4"/>
                  </a:lnTo>
                  <a:lnTo>
                    <a:pt x="63" y="2"/>
                  </a:lnTo>
                  <a:lnTo>
                    <a:pt x="72" y="1"/>
                  </a:lnTo>
                  <a:lnTo>
                    <a:pt x="80" y="0"/>
                  </a:lnTo>
                  <a:lnTo>
                    <a:pt x="90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97295" name="Line 41"/>
            <p:cNvSpPr>
              <a:spLocks noChangeShapeType="1"/>
            </p:cNvSpPr>
            <p:nvPr/>
          </p:nvSpPr>
          <p:spPr bwMode="auto">
            <a:xfrm flipV="1">
              <a:off x="2101" y="2256"/>
              <a:ext cx="41" cy="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96" name="Line 42"/>
            <p:cNvSpPr>
              <a:spLocks noChangeShapeType="1"/>
            </p:cNvSpPr>
            <p:nvPr/>
          </p:nvSpPr>
          <p:spPr bwMode="auto">
            <a:xfrm>
              <a:off x="1608" y="2348"/>
              <a:ext cx="407" cy="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97" name="Freeform 43"/>
            <p:cNvSpPr/>
            <p:nvPr/>
          </p:nvSpPr>
          <p:spPr bwMode="auto">
            <a:xfrm>
              <a:off x="2101" y="1699"/>
              <a:ext cx="1741" cy="649"/>
            </a:xfrm>
            <a:custGeom>
              <a:avLst/>
              <a:gdLst>
                <a:gd name="T0" fmla="*/ 0 w 1225"/>
                <a:gd name="T1" fmla="*/ 649 h 457"/>
                <a:gd name="T2" fmla="*/ 1455 w 1225"/>
                <a:gd name="T3" fmla="*/ 649 h 457"/>
                <a:gd name="T4" fmla="*/ 1741 w 1225"/>
                <a:gd name="T5" fmla="*/ 0 h 457"/>
                <a:gd name="T6" fmla="*/ 0 60000 65536"/>
                <a:gd name="T7" fmla="*/ 0 60000 65536"/>
                <a:gd name="T8" fmla="*/ 0 60000 65536"/>
                <a:gd name="T9" fmla="*/ 0 w 1225"/>
                <a:gd name="T10" fmla="*/ 0 h 457"/>
                <a:gd name="T11" fmla="*/ 1225 w 1225"/>
                <a:gd name="T12" fmla="*/ 457 h 4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" h="457">
                  <a:moveTo>
                    <a:pt x="0" y="457"/>
                  </a:moveTo>
                  <a:lnTo>
                    <a:pt x="1024" y="457"/>
                  </a:lnTo>
                  <a:lnTo>
                    <a:pt x="1225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97298" name="Line 44"/>
            <p:cNvSpPr>
              <a:spLocks noChangeShapeType="1"/>
            </p:cNvSpPr>
            <p:nvPr/>
          </p:nvSpPr>
          <p:spPr bwMode="auto">
            <a:xfrm flipV="1">
              <a:off x="2142" y="1632"/>
              <a:ext cx="273" cy="6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99" name="Rectangle 45"/>
            <p:cNvSpPr>
              <a:spLocks noChangeArrowheads="1"/>
            </p:cNvSpPr>
            <p:nvPr/>
          </p:nvSpPr>
          <p:spPr bwMode="auto">
            <a:xfrm>
              <a:off x="2273" y="1384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0000"/>
                  </a:solidFill>
                  <a:latin typeface="宋体" panose="02010600030101010101" pitchFamily="2" charset="-122"/>
                </a:rPr>
                <a:t>A</a:t>
              </a:r>
              <a:endParaRPr lang="en-US" altLang="zh-CN" sz="2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300" name="Rectangle 46"/>
            <p:cNvSpPr>
              <a:spLocks noChangeArrowheads="1"/>
            </p:cNvSpPr>
            <p:nvPr/>
          </p:nvSpPr>
          <p:spPr bwMode="auto">
            <a:xfrm>
              <a:off x="2064" y="2411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0000"/>
                  </a:solidFill>
                  <a:latin typeface="宋体" panose="02010600030101010101" pitchFamily="2" charset="-122"/>
                </a:rPr>
                <a:t>B</a:t>
              </a:r>
              <a:endParaRPr lang="en-US" altLang="zh-CN" sz="2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301" name="Rectangle 47"/>
            <p:cNvSpPr>
              <a:spLocks noChangeArrowheads="1"/>
            </p:cNvSpPr>
            <p:nvPr/>
          </p:nvSpPr>
          <p:spPr bwMode="auto">
            <a:xfrm>
              <a:off x="3508" y="2435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0000"/>
                  </a:solidFill>
                  <a:latin typeface="宋体" panose="02010600030101010101" pitchFamily="2" charset="-122"/>
                </a:rPr>
                <a:t>C</a:t>
              </a:r>
              <a:endParaRPr lang="en-US" altLang="zh-CN" sz="2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302" name="Rectangle 48"/>
            <p:cNvSpPr>
              <a:spLocks noChangeArrowheads="1"/>
            </p:cNvSpPr>
            <p:nvPr/>
          </p:nvSpPr>
          <p:spPr bwMode="auto">
            <a:xfrm>
              <a:off x="4051" y="1359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0000"/>
                  </a:solidFill>
                  <a:latin typeface="宋体" panose="02010600030101010101" pitchFamily="2" charset="-122"/>
                </a:rPr>
                <a:t>D</a:t>
              </a:r>
              <a:endParaRPr lang="en-US" altLang="zh-CN" sz="2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303" name="Rectangle 49"/>
            <p:cNvSpPr>
              <a:spLocks noChangeArrowheads="1"/>
            </p:cNvSpPr>
            <p:nvPr/>
          </p:nvSpPr>
          <p:spPr bwMode="auto">
            <a:xfrm>
              <a:off x="3582" y="1631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0000"/>
                  </a:solidFill>
                  <a:latin typeface="宋体" panose="02010600030101010101" pitchFamily="2" charset="-122"/>
                </a:rPr>
                <a:t>3</a:t>
              </a:r>
              <a:endParaRPr lang="en-US" altLang="zh-CN" sz="2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304" name="Rectangle 50"/>
            <p:cNvSpPr>
              <a:spLocks noChangeArrowheads="1"/>
            </p:cNvSpPr>
            <p:nvPr/>
          </p:nvSpPr>
          <p:spPr bwMode="auto">
            <a:xfrm>
              <a:off x="1941" y="2014"/>
              <a:ext cx="8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0000"/>
                  </a:solidFill>
                  <a:latin typeface="宋体" panose="02010600030101010101" pitchFamily="2" charset="-122"/>
                </a:rPr>
                <a:t>2</a:t>
              </a:r>
              <a:endParaRPr lang="en-US" altLang="zh-CN" sz="2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305" name="Rectangle 51"/>
            <p:cNvSpPr>
              <a:spLocks noChangeArrowheads="1"/>
            </p:cNvSpPr>
            <p:nvPr/>
          </p:nvSpPr>
          <p:spPr bwMode="auto">
            <a:xfrm>
              <a:off x="2570" y="166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0000"/>
                  </a:solidFill>
                  <a:latin typeface="宋体" panose="02010600030101010101" pitchFamily="2" charset="-122"/>
                </a:rPr>
                <a:t>1</a:t>
              </a:r>
              <a:endParaRPr lang="en-US" altLang="zh-CN" sz="2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/>
          <p:nvPr/>
        </p:nvGrpSpPr>
        <p:grpSpPr bwMode="auto">
          <a:xfrm>
            <a:off x="4876800" y="381000"/>
            <a:ext cx="3886200" cy="4343400"/>
            <a:chOff x="2832" y="144"/>
            <a:chExt cx="2448" cy="2736"/>
          </a:xfrm>
        </p:grpSpPr>
        <p:sp>
          <p:nvSpPr>
            <p:cNvPr id="86019" name="Arc 3"/>
            <p:cNvSpPr/>
            <p:nvPr/>
          </p:nvSpPr>
          <p:spPr bwMode="auto">
            <a:xfrm>
              <a:off x="3456" y="1872"/>
              <a:ext cx="192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6020" name="Group 4"/>
            <p:cNvGrpSpPr/>
            <p:nvPr/>
          </p:nvGrpSpPr>
          <p:grpSpPr bwMode="auto">
            <a:xfrm>
              <a:off x="2832" y="144"/>
              <a:ext cx="2448" cy="2736"/>
              <a:chOff x="2832" y="192"/>
              <a:chExt cx="2448" cy="2736"/>
            </a:xfrm>
          </p:grpSpPr>
          <p:sp>
            <p:nvSpPr>
              <p:cNvPr id="86021" name="Text Box 5"/>
              <p:cNvSpPr txBox="1">
                <a:spLocks noChangeArrowheads="1"/>
              </p:cNvSpPr>
              <p:nvPr/>
            </p:nvSpPr>
            <p:spPr bwMode="auto">
              <a:xfrm>
                <a:off x="3744" y="192"/>
                <a:ext cx="4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3600" b="1">
                    <a:solidFill>
                      <a:srgbClr val="FF00FF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86022" name="Text Box 6"/>
              <p:cNvSpPr txBox="1">
                <a:spLocks noChangeArrowheads="1"/>
              </p:cNvSpPr>
              <p:nvPr/>
            </p:nvSpPr>
            <p:spPr bwMode="auto">
              <a:xfrm>
                <a:off x="4128" y="240"/>
                <a:ext cx="43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3200" b="1">
                    <a:solidFill>
                      <a:srgbClr val="FF00FF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grpSp>
            <p:nvGrpSpPr>
              <p:cNvPr id="86023" name="Group 7"/>
              <p:cNvGrpSpPr/>
              <p:nvPr/>
            </p:nvGrpSpPr>
            <p:grpSpPr bwMode="auto">
              <a:xfrm>
                <a:off x="2832" y="489"/>
                <a:ext cx="2448" cy="2439"/>
                <a:chOff x="2832" y="441"/>
                <a:chExt cx="2448" cy="2439"/>
              </a:xfrm>
            </p:grpSpPr>
            <p:sp>
              <p:nvSpPr>
                <p:cNvPr id="8602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832" y="816"/>
                  <a:ext cx="28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3200" b="1">
                      <a:solidFill>
                        <a:srgbClr val="FF00FF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8602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880" y="1929"/>
                  <a:ext cx="48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3200" b="1">
                      <a:solidFill>
                        <a:srgbClr val="FF00FF"/>
                      </a:solidFill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8602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360" y="912"/>
                  <a:ext cx="28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>
                      <a:solidFill>
                        <a:srgbClr val="FF00FF"/>
                      </a:solidFill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grpSp>
              <p:nvGrpSpPr>
                <p:cNvPr id="86027" name="Group 11"/>
                <p:cNvGrpSpPr/>
                <p:nvPr/>
              </p:nvGrpSpPr>
              <p:grpSpPr bwMode="auto">
                <a:xfrm>
                  <a:off x="3120" y="528"/>
                  <a:ext cx="2160" cy="2352"/>
                  <a:chOff x="3120" y="528"/>
                  <a:chExt cx="2160" cy="2352"/>
                </a:xfrm>
              </p:grpSpPr>
              <p:sp>
                <p:nvSpPr>
                  <p:cNvPr id="8602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912"/>
                    <a:ext cx="168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2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120" y="2112"/>
                    <a:ext cx="2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30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16" y="528"/>
                    <a:ext cx="672" cy="201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3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624"/>
                    <a:ext cx="864" cy="225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32" name="Arc 16"/>
                  <p:cNvSpPr/>
                  <p:nvPr/>
                </p:nvSpPr>
                <p:spPr bwMode="auto">
                  <a:xfrm>
                    <a:off x="4272" y="720"/>
                    <a:ext cx="240" cy="192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33" name="Arc 17"/>
                  <p:cNvSpPr/>
                  <p:nvPr/>
                </p:nvSpPr>
                <p:spPr bwMode="auto">
                  <a:xfrm>
                    <a:off x="4704" y="1920"/>
                    <a:ext cx="240" cy="192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zh-CN" altLang="zh-CN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6034" name="Arc 18"/>
                  <p:cNvSpPr/>
                  <p:nvPr/>
                </p:nvSpPr>
                <p:spPr bwMode="auto">
                  <a:xfrm flipH="1" flipV="1">
                    <a:off x="3552" y="912"/>
                    <a:ext cx="144" cy="144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603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00" y="1728"/>
                    <a:ext cx="336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kumimoji="1" lang="en-US" altLang="zh-CN" sz="2800" b="1">
                        <a:solidFill>
                          <a:srgbClr val="FF00FF"/>
                        </a:solidFill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860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848" y="1737"/>
                  <a:ext cx="336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>
                      <a:solidFill>
                        <a:srgbClr val="FF00FF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8603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320" y="441"/>
                  <a:ext cx="28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800" b="1">
                      <a:solidFill>
                        <a:srgbClr val="FF00FF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</p:grpSp>
        </p:grpSp>
      </p:grp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228600" y="381000"/>
            <a:ext cx="434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例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2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如图所示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∠</a:t>
            </a: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 </a:t>
            </a:r>
            <a:r>
              <a:rPr kumimoji="1" lang="en-US" altLang="zh-C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=</a:t>
            </a: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∠2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求证 ： ∠</a:t>
            </a: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 </a:t>
            </a:r>
            <a:r>
              <a:rPr kumimoji="1" lang="en-US" altLang="zh-C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=</a:t>
            </a:r>
            <a:r>
              <a:rPr kumimoji="1"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∠4</a:t>
            </a:r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228600" y="19050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latin typeface="Times New Roman" panose="02020603050405020304" pitchFamily="18" charset="0"/>
              </a:rPr>
              <a:t>证明：</a:t>
            </a:r>
            <a:r>
              <a:rPr kumimoji="1"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∵</a:t>
            </a:r>
            <a:r>
              <a:rPr kumimoji="1" lang="zh-CN" altLang="en-US" sz="3200">
                <a:latin typeface="Times New Roman" panose="02020603050405020304" pitchFamily="18" charset="0"/>
              </a:rPr>
              <a:t> </a:t>
            </a: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∠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 </a:t>
            </a:r>
            <a:r>
              <a:rPr kumimoji="1" lang="en-US" altLang="zh-CN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=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∠2</a:t>
            </a: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（已知）</a:t>
            </a: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381000" y="2667000"/>
            <a:ext cx="457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          </a:t>
            </a: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∴  </a:t>
            </a:r>
            <a:r>
              <a:rPr kumimoji="1"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 // b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同位角相等</a:t>
            </a:r>
            <a:r>
              <a:rPr kumimoji="1"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kumimoji="1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两直线平行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609600" y="4191000"/>
            <a:ext cx="5029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         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∴</a:t>
            </a:r>
            <a:r>
              <a:rPr kumimoji="1" lang="en-US" altLang="zh-CN" sz="3200" b="1"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∠3 </a:t>
            </a:r>
            <a:r>
              <a:rPr kumimoji="1" lang="en-US" altLang="zh-CN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=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∠4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zh-CN" altLang="en-US" sz="3200" b="1">
                <a:solidFill>
                  <a:srgbClr val="9900CC"/>
                </a:solidFill>
                <a:latin typeface="Times New Roman" panose="02020603050405020304" pitchFamily="18" charset="0"/>
              </a:rPr>
              <a:t>两直线平行，内错角相等</a:t>
            </a: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8" grpId="0" autoUpdateAnimBg="0"/>
      <p:bldP spid="86039" grpId="0" autoUpdateAnimBg="0"/>
      <p:bldP spid="86040" grpId="0" autoUpdateAnimBg="0"/>
      <p:bldP spid="8604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8458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、如图，</a:t>
            </a:r>
            <a:r>
              <a:rPr lang="en-US" altLang="zh-CN" sz="2800" b="1" dirty="0"/>
              <a:t>AB </a:t>
            </a:r>
            <a:r>
              <a:rPr kumimoji="1" lang="en-US" altLang="zh-CN" sz="2800" b="1" dirty="0"/>
              <a:t>//</a:t>
            </a:r>
            <a:r>
              <a:rPr lang="en-US" altLang="zh-CN" sz="2800" b="1" dirty="0"/>
              <a:t> DC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AD </a:t>
            </a:r>
            <a:r>
              <a:rPr kumimoji="1" lang="en-US" altLang="zh-CN" sz="2800" b="1" dirty="0"/>
              <a:t>//</a:t>
            </a:r>
            <a:r>
              <a:rPr lang="en-US" altLang="zh-CN" sz="2800" b="1" dirty="0"/>
              <a:t> BC</a:t>
            </a:r>
            <a:r>
              <a:rPr lang="zh-CN" altLang="en-US" sz="2800" b="1" dirty="0"/>
              <a:t>，并且</a:t>
            </a:r>
            <a:r>
              <a:rPr kumimoji="1" lang="zh-CN" altLang="en-US" sz="2800" b="1" dirty="0"/>
              <a:t>∠</a:t>
            </a:r>
            <a:r>
              <a:rPr kumimoji="1" lang="en-US" altLang="zh-CN" sz="2800" b="1" dirty="0"/>
              <a:t>1= 60</a:t>
            </a:r>
            <a:r>
              <a:rPr kumimoji="1" lang="en-US" altLang="en-US" sz="2400" b="1" dirty="0">
                <a:latin typeface="Verdana" panose="020B0604030504040204" pitchFamily="34" charset="0"/>
                <a:sym typeface="Symbol" panose="05050102010706020507" pitchFamily="18" charset="2"/>
              </a:rPr>
              <a:t>°</a:t>
            </a:r>
            <a:r>
              <a:rPr kumimoji="1" lang="en-US" altLang="zh-CN" sz="2800" b="1" dirty="0"/>
              <a:t> </a:t>
            </a:r>
            <a:r>
              <a:rPr kumimoji="1" lang="zh-CN" altLang="en-US" sz="2800" b="1" dirty="0"/>
              <a:t>，求    ∠</a:t>
            </a:r>
            <a:r>
              <a:rPr kumimoji="1" lang="en-US" altLang="zh-CN" sz="2800" b="1" dirty="0"/>
              <a:t>2</a:t>
            </a:r>
            <a:r>
              <a:rPr kumimoji="1" lang="zh-CN" altLang="en-US" sz="2800" b="1" dirty="0"/>
              <a:t>， ∠</a:t>
            </a:r>
            <a:r>
              <a:rPr kumimoji="1" lang="en-US" altLang="zh-CN" sz="2800" b="1" dirty="0"/>
              <a:t>3</a:t>
            </a:r>
            <a:r>
              <a:rPr kumimoji="1" lang="zh-CN" altLang="en-US" sz="2800" b="1" dirty="0"/>
              <a:t>， ∠</a:t>
            </a:r>
            <a:r>
              <a:rPr kumimoji="1" lang="en-US" altLang="zh-CN" sz="2800" b="1" dirty="0"/>
              <a:t>4</a:t>
            </a:r>
            <a:r>
              <a:rPr kumimoji="1" lang="zh-CN" altLang="en-US" sz="2800" b="1" dirty="0"/>
              <a:t>的度数。 </a:t>
            </a:r>
          </a:p>
        </p:txBody>
      </p:sp>
      <p:grpSp>
        <p:nvGrpSpPr>
          <p:cNvPr id="101379" name="Group 23"/>
          <p:cNvGrpSpPr/>
          <p:nvPr/>
        </p:nvGrpSpPr>
        <p:grpSpPr bwMode="auto">
          <a:xfrm>
            <a:off x="4038600" y="2057400"/>
            <a:ext cx="3581400" cy="1920875"/>
            <a:chOff x="1296" y="720"/>
            <a:chExt cx="2256" cy="1210"/>
          </a:xfrm>
        </p:grpSpPr>
        <p:sp>
          <p:nvSpPr>
            <p:cNvPr id="101380" name="Line 5"/>
            <p:cNvSpPr>
              <a:spLocks noChangeShapeType="1"/>
            </p:cNvSpPr>
            <p:nvPr/>
          </p:nvSpPr>
          <p:spPr bwMode="auto">
            <a:xfrm>
              <a:off x="1536" y="1632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81" name="Line 6"/>
            <p:cNvSpPr>
              <a:spLocks noChangeShapeType="1"/>
            </p:cNvSpPr>
            <p:nvPr/>
          </p:nvSpPr>
          <p:spPr bwMode="auto">
            <a:xfrm flipV="1">
              <a:off x="1536" y="960"/>
              <a:ext cx="672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82" name="Line 8"/>
            <p:cNvSpPr>
              <a:spLocks noChangeShapeType="1"/>
            </p:cNvSpPr>
            <p:nvPr/>
          </p:nvSpPr>
          <p:spPr bwMode="auto">
            <a:xfrm>
              <a:off x="2208" y="960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83" name="Line 9"/>
            <p:cNvSpPr>
              <a:spLocks noChangeShapeType="1"/>
            </p:cNvSpPr>
            <p:nvPr/>
          </p:nvSpPr>
          <p:spPr bwMode="auto">
            <a:xfrm flipV="1">
              <a:off x="2400" y="960"/>
              <a:ext cx="67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84" name="Freeform 10"/>
            <p:cNvSpPr/>
            <p:nvPr/>
          </p:nvSpPr>
          <p:spPr bwMode="auto">
            <a:xfrm>
              <a:off x="1655" y="1527"/>
              <a:ext cx="55" cy="100"/>
            </a:xfrm>
            <a:custGeom>
              <a:avLst/>
              <a:gdLst>
                <a:gd name="T0" fmla="*/ 0 w 55"/>
                <a:gd name="T1" fmla="*/ 0 h 100"/>
                <a:gd name="T2" fmla="*/ 27 w 55"/>
                <a:gd name="T3" fmla="*/ 9 h 100"/>
                <a:gd name="T4" fmla="*/ 55 w 55"/>
                <a:gd name="T5" fmla="*/ 100 h 100"/>
                <a:gd name="T6" fmla="*/ 0 60000 65536"/>
                <a:gd name="T7" fmla="*/ 0 60000 65536"/>
                <a:gd name="T8" fmla="*/ 0 60000 65536"/>
                <a:gd name="T9" fmla="*/ 0 w 55"/>
                <a:gd name="T10" fmla="*/ 0 h 100"/>
                <a:gd name="T11" fmla="*/ 55 w 55"/>
                <a:gd name="T12" fmla="*/ 100 h 1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" h="100">
                  <a:moveTo>
                    <a:pt x="0" y="0"/>
                  </a:moveTo>
                  <a:cubicBezTo>
                    <a:pt x="9" y="3"/>
                    <a:pt x="21" y="1"/>
                    <a:pt x="27" y="9"/>
                  </a:cubicBezTo>
                  <a:cubicBezTo>
                    <a:pt x="36" y="22"/>
                    <a:pt x="55" y="76"/>
                    <a:pt x="55" y="1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1385" name="Freeform 11"/>
            <p:cNvSpPr/>
            <p:nvPr/>
          </p:nvSpPr>
          <p:spPr bwMode="auto">
            <a:xfrm>
              <a:off x="2496" y="1536"/>
              <a:ext cx="49" cy="91"/>
            </a:xfrm>
            <a:custGeom>
              <a:avLst/>
              <a:gdLst>
                <a:gd name="T0" fmla="*/ 0 w 49"/>
                <a:gd name="T1" fmla="*/ 0 h 91"/>
                <a:gd name="T2" fmla="*/ 46 w 49"/>
                <a:gd name="T3" fmla="*/ 91 h 91"/>
                <a:gd name="T4" fmla="*/ 0 60000 65536"/>
                <a:gd name="T5" fmla="*/ 0 60000 65536"/>
                <a:gd name="T6" fmla="*/ 0 w 49"/>
                <a:gd name="T7" fmla="*/ 0 h 91"/>
                <a:gd name="T8" fmla="*/ 49 w 49"/>
                <a:gd name="T9" fmla="*/ 91 h 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9" h="91">
                  <a:moveTo>
                    <a:pt x="0" y="0"/>
                  </a:moveTo>
                  <a:cubicBezTo>
                    <a:pt x="49" y="16"/>
                    <a:pt x="46" y="48"/>
                    <a:pt x="46" y="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1386" name="Freeform 12"/>
            <p:cNvSpPr/>
            <p:nvPr/>
          </p:nvSpPr>
          <p:spPr bwMode="auto">
            <a:xfrm>
              <a:off x="2112" y="960"/>
              <a:ext cx="238" cy="83"/>
            </a:xfrm>
            <a:custGeom>
              <a:avLst/>
              <a:gdLst>
                <a:gd name="T0" fmla="*/ 0 w 238"/>
                <a:gd name="T1" fmla="*/ 83 h 83"/>
                <a:gd name="T2" fmla="*/ 137 w 238"/>
                <a:gd name="T3" fmla="*/ 73 h 83"/>
                <a:gd name="T4" fmla="*/ 192 w 238"/>
                <a:gd name="T5" fmla="*/ 55 h 83"/>
                <a:gd name="T6" fmla="*/ 238 w 238"/>
                <a:gd name="T7" fmla="*/ 0 h 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8"/>
                <a:gd name="T13" fmla="*/ 0 h 83"/>
                <a:gd name="T14" fmla="*/ 238 w 238"/>
                <a:gd name="T15" fmla="*/ 83 h 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8" h="83">
                  <a:moveTo>
                    <a:pt x="0" y="83"/>
                  </a:moveTo>
                  <a:cubicBezTo>
                    <a:pt x="46" y="80"/>
                    <a:pt x="92" y="80"/>
                    <a:pt x="137" y="73"/>
                  </a:cubicBezTo>
                  <a:cubicBezTo>
                    <a:pt x="156" y="70"/>
                    <a:pt x="192" y="55"/>
                    <a:pt x="192" y="55"/>
                  </a:cubicBezTo>
                  <a:cubicBezTo>
                    <a:pt x="210" y="38"/>
                    <a:pt x="221" y="17"/>
                    <a:pt x="23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1387" name="Freeform 13"/>
            <p:cNvSpPr/>
            <p:nvPr/>
          </p:nvSpPr>
          <p:spPr bwMode="auto">
            <a:xfrm>
              <a:off x="2928" y="960"/>
              <a:ext cx="36" cy="83"/>
            </a:xfrm>
            <a:custGeom>
              <a:avLst/>
              <a:gdLst>
                <a:gd name="T0" fmla="*/ 0 w 36"/>
                <a:gd name="T1" fmla="*/ 0 h 83"/>
                <a:gd name="T2" fmla="*/ 36 w 36"/>
                <a:gd name="T3" fmla="*/ 83 h 83"/>
                <a:gd name="T4" fmla="*/ 0 60000 65536"/>
                <a:gd name="T5" fmla="*/ 0 60000 65536"/>
                <a:gd name="T6" fmla="*/ 0 w 36"/>
                <a:gd name="T7" fmla="*/ 0 h 83"/>
                <a:gd name="T8" fmla="*/ 36 w 36"/>
                <a:gd name="T9" fmla="*/ 83 h 8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83">
                  <a:moveTo>
                    <a:pt x="0" y="0"/>
                  </a:moveTo>
                  <a:cubicBezTo>
                    <a:pt x="7" y="34"/>
                    <a:pt x="4" y="67"/>
                    <a:pt x="36" y="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1388" name="Text Box 15"/>
            <p:cNvSpPr txBox="1">
              <a:spLocks noChangeArrowheads="1"/>
            </p:cNvSpPr>
            <p:nvPr/>
          </p:nvSpPr>
          <p:spPr bwMode="auto">
            <a:xfrm>
              <a:off x="1296" y="1526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/>
                <a:t>A</a:t>
              </a:r>
            </a:p>
          </p:txBody>
        </p:sp>
        <p:sp>
          <p:nvSpPr>
            <p:cNvPr id="101389" name="Text Box 16"/>
            <p:cNvSpPr txBox="1">
              <a:spLocks noChangeArrowheads="1"/>
            </p:cNvSpPr>
            <p:nvPr/>
          </p:nvSpPr>
          <p:spPr bwMode="auto">
            <a:xfrm>
              <a:off x="2304" y="1680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/>
                <a:t>B</a:t>
              </a:r>
            </a:p>
          </p:txBody>
        </p:sp>
        <p:sp>
          <p:nvSpPr>
            <p:cNvPr id="101390" name="Text Box 17"/>
            <p:cNvSpPr txBox="1">
              <a:spLocks noChangeArrowheads="1"/>
            </p:cNvSpPr>
            <p:nvPr/>
          </p:nvSpPr>
          <p:spPr bwMode="auto">
            <a:xfrm>
              <a:off x="3120" y="81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/>
                <a:t>C</a:t>
              </a:r>
            </a:p>
          </p:txBody>
        </p:sp>
        <p:sp>
          <p:nvSpPr>
            <p:cNvPr id="101391" name="Text Box 18"/>
            <p:cNvSpPr txBox="1">
              <a:spLocks noChangeArrowheads="1"/>
            </p:cNvSpPr>
            <p:nvPr/>
          </p:nvSpPr>
          <p:spPr bwMode="auto">
            <a:xfrm>
              <a:off x="2064" y="72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/>
                <a:t>D</a:t>
              </a:r>
            </a:p>
          </p:txBody>
        </p:sp>
        <p:sp>
          <p:nvSpPr>
            <p:cNvPr id="101392" name="Text Box 19"/>
            <p:cNvSpPr txBox="1">
              <a:spLocks noChangeArrowheads="1"/>
            </p:cNvSpPr>
            <p:nvPr/>
          </p:nvSpPr>
          <p:spPr bwMode="auto">
            <a:xfrm>
              <a:off x="1728" y="140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/>
                <a:t>1</a:t>
              </a:r>
            </a:p>
          </p:txBody>
        </p:sp>
        <p:sp>
          <p:nvSpPr>
            <p:cNvPr id="101393" name="Text Box 20"/>
            <p:cNvSpPr txBox="1">
              <a:spLocks noChangeArrowheads="1"/>
            </p:cNvSpPr>
            <p:nvPr/>
          </p:nvSpPr>
          <p:spPr bwMode="auto">
            <a:xfrm>
              <a:off x="2592" y="1401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/>
                <a:t>2</a:t>
              </a:r>
            </a:p>
          </p:txBody>
        </p:sp>
        <p:sp>
          <p:nvSpPr>
            <p:cNvPr id="101394" name="Text Box 21"/>
            <p:cNvSpPr txBox="1">
              <a:spLocks noChangeArrowheads="1"/>
            </p:cNvSpPr>
            <p:nvPr/>
          </p:nvSpPr>
          <p:spPr bwMode="auto">
            <a:xfrm>
              <a:off x="2736" y="960"/>
              <a:ext cx="1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/>
                <a:t>3</a:t>
              </a:r>
            </a:p>
          </p:txBody>
        </p:sp>
        <p:sp>
          <p:nvSpPr>
            <p:cNvPr id="101395" name="Text Box 22"/>
            <p:cNvSpPr txBox="1">
              <a:spLocks noChangeArrowheads="1"/>
            </p:cNvSpPr>
            <p:nvPr/>
          </p:nvSpPr>
          <p:spPr bwMode="auto">
            <a:xfrm>
              <a:off x="2208" y="1008"/>
              <a:ext cx="1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/>
                <a:t>4</a:t>
              </a:r>
            </a:p>
          </p:txBody>
        </p:sp>
      </p:grpSp>
      <p:sp>
        <p:nvSpPr>
          <p:cNvPr id="101396" name="Text Box 24"/>
          <p:cNvSpPr txBox="1">
            <a:spLocks noChangeArrowheads="1"/>
          </p:cNvSpPr>
          <p:nvPr/>
        </p:nvSpPr>
        <p:spPr bwMode="auto">
          <a:xfrm>
            <a:off x="179388" y="4191000"/>
            <a:ext cx="89646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/>
              <a:t>2</a:t>
            </a:r>
            <a:r>
              <a:rPr lang="zh-CN" altLang="en-US" sz="2800" b="1" dirty="0"/>
              <a:t>、如图</a:t>
            </a:r>
            <a:r>
              <a:rPr lang="zh-CN" altLang="en-US" sz="2800" dirty="0"/>
              <a:t>， </a:t>
            </a:r>
            <a:r>
              <a:rPr lang="en-US" altLang="zh-CN" sz="2800" b="1" dirty="0"/>
              <a:t>AD </a:t>
            </a:r>
            <a:r>
              <a:rPr kumimoji="1" lang="en-US" altLang="zh-CN" sz="2800" b="1" dirty="0"/>
              <a:t>//</a:t>
            </a:r>
            <a:r>
              <a:rPr lang="en-US" altLang="zh-CN" sz="2800" b="1" dirty="0"/>
              <a:t> BC</a:t>
            </a:r>
            <a:r>
              <a:rPr lang="zh-CN" altLang="en-US" sz="2800" b="1" dirty="0"/>
              <a:t>， </a:t>
            </a:r>
            <a:r>
              <a:rPr kumimoji="1" lang="zh-CN" altLang="en-US" sz="2800" b="1" dirty="0"/>
              <a:t>∠</a:t>
            </a:r>
            <a:r>
              <a:rPr kumimoji="1" lang="en-US" altLang="zh-CN" sz="2800" b="1" dirty="0"/>
              <a:t>B= 58 </a:t>
            </a:r>
            <a:r>
              <a:rPr kumimoji="1" lang="en-US" altLang="zh-CN" sz="2800" b="1" dirty="0">
                <a:latin typeface="Verdana" panose="020B0604030504040204" pitchFamily="34" charset="0"/>
              </a:rPr>
              <a:t>°</a:t>
            </a:r>
            <a:r>
              <a:rPr kumimoji="1" lang="zh-CN" altLang="en-US" sz="2800" b="1" dirty="0"/>
              <a:t>， ∠</a:t>
            </a:r>
            <a:r>
              <a:rPr kumimoji="1" lang="en-US" altLang="zh-CN" sz="2800" b="1" dirty="0"/>
              <a:t>D=136 </a:t>
            </a:r>
            <a:r>
              <a:rPr kumimoji="1" lang="en-US" altLang="zh-CN" sz="2400" b="1" dirty="0">
                <a:latin typeface="Verdana" panose="020B0604030504040204" pitchFamily="34" charset="0"/>
              </a:rPr>
              <a:t>°</a:t>
            </a:r>
            <a:r>
              <a:rPr kumimoji="1" lang="en-US" altLang="zh-CN" dirty="0">
                <a:latin typeface="Verdana" panose="020B0604030504040204" pitchFamily="34" charset="0"/>
              </a:rPr>
              <a:t> </a:t>
            </a:r>
            <a:r>
              <a:rPr kumimoji="1" lang="zh-CN" altLang="en-US" sz="2800" b="1" dirty="0">
                <a:sym typeface="Symbol" panose="05050102010706020507" pitchFamily="18" charset="2"/>
              </a:rPr>
              <a:t>，求</a:t>
            </a:r>
            <a:r>
              <a:rPr kumimoji="1" lang="zh-CN" altLang="en-US" sz="2800" b="1" dirty="0"/>
              <a:t>∠</a:t>
            </a:r>
            <a:r>
              <a:rPr kumimoji="1" lang="en-US" altLang="zh-CN" sz="2800" b="1" dirty="0"/>
              <a:t>A</a:t>
            </a:r>
            <a:r>
              <a:rPr kumimoji="1" lang="zh-CN" altLang="en-US" sz="2800" b="1" dirty="0"/>
              <a:t>， ∠</a:t>
            </a:r>
            <a:r>
              <a:rPr kumimoji="1" lang="en-US" altLang="zh-CN" sz="2800" b="1" dirty="0"/>
              <a:t>C</a:t>
            </a:r>
            <a:r>
              <a:rPr kumimoji="1" lang="zh-CN" altLang="en-US" sz="2800" b="1" dirty="0"/>
              <a:t>的度数</a:t>
            </a:r>
            <a:r>
              <a:rPr kumimoji="1" lang="zh-CN" altLang="en-US" sz="2800" dirty="0"/>
              <a:t> </a:t>
            </a:r>
          </a:p>
        </p:txBody>
      </p:sp>
      <p:grpSp>
        <p:nvGrpSpPr>
          <p:cNvPr id="101397" name="Group 33"/>
          <p:cNvGrpSpPr/>
          <p:nvPr/>
        </p:nvGrpSpPr>
        <p:grpSpPr bwMode="auto">
          <a:xfrm>
            <a:off x="4038600" y="5029200"/>
            <a:ext cx="3810000" cy="1250950"/>
            <a:chOff x="2256" y="2918"/>
            <a:chExt cx="2160" cy="788"/>
          </a:xfrm>
        </p:grpSpPr>
        <p:sp>
          <p:nvSpPr>
            <p:cNvPr id="101398" name="Line 25"/>
            <p:cNvSpPr>
              <a:spLocks noChangeShapeType="1"/>
            </p:cNvSpPr>
            <p:nvPr/>
          </p:nvSpPr>
          <p:spPr bwMode="auto">
            <a:xfrm>
              <a:off x="2880" y="312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99" name="Line 26"/>
            <p:cNvSpPr>
              <a:spLocks noChangeShapeType="1"/>
            </p:cNvSpPr>
            <p:nvPr/>
          </p:nvSpPr>
          <p:spPr bwMode="auto">
            <a:xfrm>
              <a:off x="2496" y="3552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00" name="Line 27"/>
            <p:cNvSpPr>
              <a:spLocks noChangeShapeType="1"/>
            </p:cNvSpPr>
            <p:nvPr/>
          </p:nvSpPr>
          <p:spPr bwMode="auto">
            <a:xfrm flipH="1">
              <a:off x="2496" y="3120"/>
              <a:ext cx="38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01" name="Line 28"/>
            <p:cNvSpPr>
              <a:spLocks noChangeShapeType="1"/>
            </p:cNvSpPr>
            <p:nvPr/>
          </p:nvSpPr>
          <p:spPr bwMode="auto">
            <a:xfrm>
              <a:off x="3360" y="3120"/>
              <a:ext cx="67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02" name="Text Box 29"/>
            <p:cNvSpPr txBox="1">
              <a:spLocks noChangeArrowheads="1"/>
            </p:cNvSpPr>
            <p:nvPr/>
          </p:nvSpPr>
          <p:spPr bwMode="auto">
            <a:xfrm>
              <a:off x="2592" y="292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/>
                <a:t>A</a:t>
              </a:r>
            </a:p>
          </p:txBody>
        </p:sp>
        <p:sp>
          <p:nvSpPr>
            <p:cNvPr id="101403" name="Text Box 30"/>
            <p:cNvSpPr txBox="1">
              <a:spLocks noChangeArrowheads="1"/>
            </p:cNvSpPr>
            <p:nvPr/>
          </p:nvSpPr>
          <p:spPr bwMode="auto">
            <a:xfrm>
              <a:off x="2256" y="345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/>
                <a:t>B</a:t>
              </a:r>
            </a:p>
          </p:txBody>
        </p:sp>
        <p:sp>
          <p:nvSpPr>
            <p:cNvPr id="101404" name="Text Box 31"/>
            <p:cNvSpPr txBox="1">
              <a:spLocks noChangeArrowheads="1"/>
            </p:cNvSpPr>
            <p:nvPr/>
          </p:nvSpPr>
          <p:spPr bwMode="auto">
            <a:xfrm>
              <a:off x="4080" y="345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/>
                <a:t>C</a:t>
              </a:r>
            </a:p>
          </p:txBody>
        </p:sp>
        <p:sp>
          <p:nvSpPr>
            <p:cNvPr id="101405" name="Text Box 32"/>
            <p:cNvSpPr txBox="1">
              <a:spLocks noChangeArrowheads="1"/>
            </p:cNvSpPr>
            <p:nvPr/>
          </p:nvSpPr>
          <p:spPr bwMode="auto">
            <a:xfrm>
              <a:off x="3360" y="2918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/>
                <a:t>D</a:t>
              </a:r>
            </a:p>
          </p:txBody>
        </p:sp>
      </p:grpSp>
      <p:sp>
        <p:nvSpPr>
          <p:cNvPr id="101406" name="Text Box 34"/>
          <p:cNvSpPr txBox="1">
            <a:spLocks noChangeArrowheads="1"/>
          </p:cNvSpPr>
          <p:nvPr/>
        </p:nvSpPr>
        <p:spPr bwMode="auto">
          <a:xfrm>
            <a:off x="685800" y="3810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101407" name="Group 38"/>
          <p:cNvGrpSpPr/>
          <p:nvPr/>
        </p:nvGrpSpPr>
        <p:grpSpPr bwMode="auto">
          <a:xfrm>
            <a:off x="0" y="166688"/>
            <a:ext cx="3886200" cy="523874"/>
            <a:chOff x="0" y="105"/>
            <a:chExt cx="2448" cy="330"/>
          </a:xfrm>
        </p:grpSpPr>
        <p:sp>
          <p:nvSpPr>
            <p:cNvPr id="71716" name="UpRibbonSharp"/>
            <p:cNvSpPr>
              <a:spLocks noEditPoints="1" noChangeArrowheads="1"/>
            </p:cNvSpPr>
            <p:nvPr/>
          </p:nvSpPr>
          <p:spPr bwMode="auto">
            <a:xfrm>
              <a:off x="0" y="144"/>
              <a:ext cx="2448" cy="288"/>
            </a:xfrm>
            <a:custGeom>
              <a:avLst/>
              <a:gdLst>
                <a:gd name="T0" fmla="*/ 1224 w 21600"/>
                <a:gd name="T1" fmla="*/ 0 h 21600"/>
                <a:gd name="T2" fmla="*/ 306 w 21600"/>
                <a:gd name="T3" fmla="*/ 144 h 21600"/>
                <a:gd name="T4" fmla="*/ 1224 w 21600"/>
                <a:gd name="T5" fmla="*/ 288 h 21600"/>
                <a:gd name="T6" fmla="*/ 2142 w 21600"/>
                <a:gd name="T7" fmla="*/ 14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400 w 21600"/>
                <a:gd name="T13" fmla="*/ 0 h 21600"/>
                <a:gd name="T14" fmla="*/ 162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0" y="21600"/>
                  </a:moveTo>
                  <a:lnTo>
                    <a:pt x="8100" y="21600"/>
                  </a:lnTo>
                  <a:lnTo>
                    <a:pt x="13500" y="21600"/>
                  </a:lnTo>
                  <a:lnTo>
                    <a:pt x="21600" y="21600"/>
                  </a:lnTo>
                  <a:lnTo>
                    <a:pt x="18900" y="10800"/>
                  </a:lnTo>
                  <a:lnTo>
                    <a:pt x="21600" y="0"/>
                  </a:lnTo>
                  <a:lnTo>
                    <a:pt x="16200" y="0"/>
                  </a:lnTo>
                  <a:lnTo>
                    <a:pt x="5400" y="0"/>
                  </a:lnTo>
                  <a:lnTo>
                    <a:pt x="0" y="0"/>
                  </a:lnTo>
                  <a:lnTo>
                    <a:pt x="2700" y="10800"/>
                  </a:lnTo>
                  <a:close/>
                </a:path>
                <a:path w="21600" h="21600" fill="none" extrusionOk="0">
                  <a:moveTo>
                    <a:pt x="8100" y="21600"/>
                  </a:moveTo>
                  <a:lnTo>
                    <a:pt x="5400" y="21600"/>
                  </a:lnTo>
                  <a:lnTo>
                    <a:pt x="5400" y="0"/>
                  </a:lnTo>
                </a:path>
                <a:path w="21600" h="21600" fill="none" extrusionOk="0">
                  <a:moveTo>
                    <a:pt x="5400" y="21600"/>
                  </a:moveTo>
                  <a:lnTo>
                    <a:pt x="8100" y="21600"/>
                  </a:lnTo>
                </a:path>
                <a:path w="21600" h="21600" fill="none" extrusionOk="0">
                  <a:moveTo>
                    <a:pt x="13500" y="21600"/>
                  </a:moveTo>
                  <a:lnTo>
                    <a:pt x="16200" y="21600"/>
                  </a:lnTo>
                  <a:lnTo>
                    <a:pt x="16200" y="0"/>
                  </a:lnTo>
                </a:path>
                <a:path w="21600" h="21600" fill="none" extrusionOk="0">
                  <a:moveTo>
                    <a:pt x="16200" y="21600"/>
                  </a:moveTo>
                  <a:lnTo>
                    <a:pt x="13500" y="21600"/>
                  </a:lnTo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1409" name="Text Box 37"/>
            <p:cNvSpPr txBox="1">
              <a:spLocks noChangeArrowheads="1"/>
            </p:cNvSpPr>
            <p:nvPr/>
          </p:nvSpPr>
          <p:spPr bwMode="auto">
            <a:xfrm>
              <a:off x="816" y="105"/>
              <a:ext cx="10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CC3300"/>
                  </a:solidFill>
                  <a:ea typeface="隶书" panose="02010509060101010101" pitchFamily="49" charset="-122"/>
                </a:rPr>
                <a:t>练 一 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WordArt 2"/>
          <p:cNvSpPr>
            <a:spLocks noChangeArrowheads="1" noChangeShapeType="1" noTextEdit="1"/>
          </p:cNvSpPr>
          <p:nvPr/>
        </p:nvSpPr>
        <p:spPr bwMode="auto">
          <a:xfrm>
            <a:off x="7019925" y="5876925"/>
            <a:ext cx="18288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知识巩固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539750" y="1125538"/>
            <a:ext cx="7993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3600">
              <a:latin typeface="Arial" panose="020B0604020202020204" pitchFamily="34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16346" y="476672"/>
            <a:ext cx="88201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(1)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如图１，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AB∥CD, ∠1=45°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， ∠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D= ∠C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，依次求出∠Ｄ， ∠Ｃ， ∠Ｂ的度数．</a:t>
            </a:r>
          </a:p>
          <a:p>
            <a:pPr>
              <a:spcBef>
                <a:spcPct val="50000"/>
              </a:spcBef>
            </a:pP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2)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在下图所示的３个图中，</a:t>
            </a:r>
            <a:r>
              <a:rPr lang="en-US" altLang="zh-CN" sz="3600" b="1" dirty="0" err="1">
                <a:solidFill>
                  <a:srgbClr val="0000FF"/>
                </a:solidFill>
                <a:latin typeface="Arial" panose="020B0604020202020204" pitchFamily="34" charset="0"/>
              </a:rPr>
              <a:t>a∥b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，分别计算∠１的度数．</a:t>
            </a: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4932363" y="1773238"/>
            <a:ext cx="22320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4932363" y="1773238"/>
            <a:ext cx="792162" cy="1728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5364163" y="2708275"/>
            <a:ext cx="12239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 flipH="1">
            <a:off x="6588125" y="1773238"/>
            <a:ext cx="576263" cy="935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500563" y="1557338"/>
            <a:ext cx="576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7164388" y="162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7092950" y="148431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859338" y="2420938"/>
            <a:ext cx="792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6588125" y="2420938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1150" name="Arc 14"/>
          <p:cNvSpPr/>
          <p:nvPr/>
        </p:nvSpPr>
        <p:spPr bwMode="auto">
          <a:xfrm flipV="1">
            <a:off x="5508625" y="2638425"/>
            <a:ext cx="14287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2"/>
              <a:gd name="T1" fmla="*/ 0 h 21600"/>
              <a:gd name="T2" fmla="*/ 21542 w 21542"/>
              <a:gd name="T3" fmla="*/ 20015 h 21600"/>
              <a:gd name="T4" fmla="*/ 0 w 2154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2" h="21600" fill="none" extrusionOk="0">
                <a:moveTo>
                  <a:pt x="-1" y="0"/>
                </a:moveTo>
                <a:cubicBezTo>
                  <a:pt x="11314" y="0"/>
                  <a:pt x="20711" y="8731"/>
                  <a:pt x="21541" y="20015"/>
                </a:cubicBezTo>
              </a:path>
              <a:path w="21542" h="21600" stroke="0" extrusionOk="0">
                <a:moveTo>
                  <a:pt x="-1" y="0"/>
                </a:moveTo>
                <a:cubicBezTo>
                  <a:pt x="11314" y="0"/>
                  <a:pt x="20711" y="8731"/>
                  <a:pt x="21541" y="20015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5580063" y="2636838"/>
            <a:ext cx="50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>
            <a:off x="611188" y="5084763"/>
            <a:ext cx="17287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>
            <a:off x="611188" y="5805488"/>
            <a:ext cx="17287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>
            <a:off x="3276600" y="5013325"/>
            <a:ext cx="1728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3276600" y="5734050"/>
            <a:ext cx="1728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6084888" y="4724400"/>
            <a:ext cx="17287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6084888" y="5445125"/>
            <a:ext cx="17287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58" name="Line 22"/>
          <p:cNvSpPr>
            <a:spLocks noChangeShapeType="1"/>
          </p:cNvSpPr>
          <p:nvPr/>
        </p:nvSpPr>
        <p:spPr bwMode="auto">
          <a:xfrm>
            <a:off x="1403350" y="4508500"/>
            <a:ext cx="0" cy="1800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59" name="Line 23"/>
          <p:cNvSpPr>
            <a:spLocks noChangeShapeType="1"/>
          </p:cNvSpPr>
          <p:nvPr/>
        </p:nvSpPr>
        <p:spPr bwMode="auto">
          <a:xfrm flipH="1">
            <a:off x="3419475" y="4221163"/>
            <a:ext cx="1368425" cy="20875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60" name="Line 24"/>
          <p:cNvSpPr>
            <a:spLocks noChangeShapeType="1"/>
          </p:cNvSpPr>
          <p:nvPr/>
        </p:nvSpPr>
        <p:spPr bwMode="auto">
          <a:xfrm>
            <a:off x="6516688" y="4149725"/>
            <a:ext cx="863600" cy="1800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2268538" y="4797425"/>
            <a:ext cx="503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5003800" y="4724400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7812088" y="4437063"/>
            <a:ext cx="503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2268538" y="551656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5003800" y="544512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1166" name="Text Box 30"/>
          <p:cNvSpPr txBox="1">
            <a:spLocks noChangeArrowheads="1"/>
          </p:cNvSpPr>
          <p:nvPr/>
        </p:nvSpPr>
        <p:spPr bwMode="auto">
          <a:xfrm>
            <a:off x="7812088" y="522922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1167" name="Line 31"/>
          <p:cNvSpPr>
            <a:spLocks noChangeShapeType="1"/>
          </p:cNvSpPr>
          <p:nvPr/>
        </p:nvSpPr>
        <p:spPr bwMode="auto">
          <a:xfrm>
            <a:off x="1403350" y="558958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68" name="Line 32"/>
          <p:cNvSpPr>
            <a:spLocks noChangeShapeType="1"/>
          </p:cNvSpPr>
          <p:nvPr/>
        </p:nvSpPr>
        <p:spPr bwMode="auto">
          <a:xfrm>
            <a:off x="1619250" y="558958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169" name="Arc 33"/>
          <p:cNvSpPr/>
          <p:nvPr/>
        </p:nvSpPr>
        <p:spPr bwMode="auto">
          <a:xfrm flipH="1">
            <a:off x="3635375" y="5516563"/>
            <a:ext cx="246063" cy="217487"/>
          </a:xfrm>
          <a:custGeom>
            <a:avLst/>
            <a:gdLst>
              <a:gd name="G0" fmla="+- 2989 0 0"/>
              <a:gd name="G1" fmla="+- 21600 0 0"/>
              <a:gd name="G2" fmla="+- 21600 0 0"/>
              <a:gd name="T0" fmla="*/ 0 w 24589"/>
              <a:gd name="T1" fmla="*/ 208 h 21600"/>
              <a:gd name="T2" fmla="*/ 24589 w 24589"/>
              <a:gd name="T3" fmla="*/ 21600 h 21600"/>
              <a:gd name="T4" fmla="*/ 2989 w 2458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589" h="21600" fill="none" extrusionOk="0">
                <a:moveTo>
                  <a:pt x="-1" y="207"/>
                </a:moveTo>
                <a:cubicBezTo>
                  <a:pt x="990" y="69"/>
                  <a:pt x="1989" y="-1"/>
                  <a:pt x="2989" y="0"/>
                </a:cubicBezTo>
                <a:cubicBezTo>
                  <a:pt x="14918" y="0"/>
                  <a:pt x="24589" y="9670"/>
                  <a:pt x="24589" y="21600"/>
                </a:cubicBezTo>
              </a:path>
              <a:path w="24589" h="21600" stroke="0" extrusionOk="0">
                <a:moveTo>
                  <a:pt x="-1" y="207"/>
                </a:moveTo>
                <a:cubicBezTo>
                  <a:pt x="990" y="69"/>
                  <a:pt x="1989" y="-1"/>
                  <a:pt x="2989" y="0"/>
                </a:cubicBezTo>
                <a:cubicBezTo>
                  <a:pt x="14918" y="0"/>
                  <a:pt x="24589" y="9670"/>
                  <a:pt x="24589" y="21600"/>
                </a:cubicBezTo>
                <a:lnTo>
                  <a:pt x="298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170" name="Arc 34"/>
          <p:cNvSpPr/>
          <p:nvPr/>
        </p:nvSpPr>
        <p:spPr bwMode="auto">
          <a:xfrm>
            <a:off x="6659563" y="4437063"/>
            <a:ext cx="360362" cy="2873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171" name="Text Box 35"/>
          <p:cNvSpPr txBox="1">
            <a:spLocks noChangeArrowheads="1"/>
          </p:cNvSpPr>
          <p:nvPr/>
        </p:nvSpPr>
        <p:spPr bwMode="auto">
          <a:xfrm>
            <a:off x="1547813" y="530066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1172" name="Text Box 36"/>
          <p:cNvSpPr txBox="1">
            <a:spLocks noChangeArrowheads="1"/>
          </p:cNvSpPr>
          <p:nvPr/>
        </p:nvSpPr>
        <p:spPr bwMode="auto">
          <a:xfrm>
            <a:off x="3348038" y="5229225"/>
            <a:ext cx="574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6877050" y="4149725"/>
            <a:ext cx="574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1174" name="Text Box 38"/>
          <p:cNvSpPr txBox="1">
            <a:spLocks noChangeArrowheads="1"/>
          </p:cNvSpPr>
          <p:nvPr/>
        </p:nvSpPr>
        <p:spPr bwMode="auto">
          <a:xfrm>
            <a:off x="4500563" y="4437063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36°</a:t>
            </a:r>
          </a:p>
        </p:txBody>
      </p:sp>
      <p:sp>
        <p:nvSpPr>
          <p:cNvPr id="91175" name="Text Box 39"/>
          <p:cNvSpPr txBox="1">
            <a:spLocks noChangeArrowheads="1"/>
          </p:cNvSpPr>
          <p:nvPr/>
        </p:nvSpPr>
        <p:spPr bwMode="auto">
          <a:xfrm>
            <a:off x="6227763" y="5445125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120°</a:t>
            </a:r>
          </a:p>
        </p:txBody>
      </p:sp>
      <p:sp>
        <p:nvSpPr>
          <p:cNvPr id="91176" name="Text Box 40"/>
          <p:cNvSpPr txBox="1">
            <a:spLocks noChangeArrowheads="1"/>
          </p:cNvSpPr>
          <p:nvPr/>
        </p:nvSpPr>
        <p:spPr bwMode="auto">
          <a:xfrm>
            <a:off x="1547813" y="465296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4"/>
          <p:cNvSpPr txBox="1">
            <a:spLocks noChangeArrowheads="1"/>
          </p:cNvSpPr>
          <p:nvPr/>
        </p:nvSpPr>
        <p:spPr bwMode="auto">
          <a:xfrm>
            <a:off x="228600" y="1552575"/>
            <a:ext cx="8686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</a:rPr>
              <a:t>、如图是举世闻名的三星堆考古中发掘出的一个梯形  残缺玉片，工作人员从玉片上已经量得∠</a:t>
            </a:r>
            <a:r>
              <a:rPr lang="en-US" altLang="zh-CN" sz="2800" b="1" dirty="0">
                <a:solidFill>
                  <a:srgbClr val="0000FF"/>
                </a:solidFill>
              </a:rPr>
              <a:t>A=115°</a:t>
            </a:r>
            <a:r>
              <a:rPr lang="zh-CN" altLang="en-US" sz="2800" b="1" dirty="0">
                <a:solidFill>
                  <a:srgbClr val="0000FF"/>
                </a:solidFill>
              </a:rPr>
              <a:t>，∠</a:t>
            </a:r>
            <a:r>
              <a:rPr lang="en-US" altLang="zh-CN" sz="2800" b="1" dirty="0">
                <a:solidFill>
                  <a:srgbClr val="0000FF"/>
                </a:solidFill>
              </a:rPr>
              <a:t>D=100°</a:t>
            </a:r>
            <a:r>
              <a:rPr lang="zh-CN" altLang="en-US" sz="2800" b="1" dirty="0">
                <a:solidFill>
                  <a:srgbClr val="0000FF"/>
                </a:solidFill>
              </a:rPr>
              <a:t>。已知梯形的两底</a:t>
            </a:r>
            <a:r>
              <a:rPr lang="en-US" altLang="zh-CN" sz="2800" b="1" dirty="0">
                <a:solidFill>
                  <a:srgbClr val="0000FF"/>
                </a:solidFill>
              </a:rPr>
              <a:t>AD//BC</a:t>
            </a:r>
            <a:r>
              <a:rPr lang="zh-CN" altLang="en-US" sz="2800" b="1" dirty="0">
                <a:solidFill>
                  <a:srgbClr val="0000FF"/>
                </a:solidFill>
              </a:rPr>
              <a:t>，请你求出另外两个角的度数。 </a:t>
            </a:r>
          </a:p>
        </p:txBody>
      </p:sp>
      <p:pic>
        <p:nvPicPr>
          <p:cNvPr id="10240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429000"/>
            <a:ext cx="3048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4" name="Picture 7" descr="P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48600" y="228600"/>
            <a:ext cx="9906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05" name="Group 17"/>
          <p:cNvGrpSpPr/>
          <p:nvPr/>
        </p:nvGrpSpPr>
        <p:grpSpPr bwMode="auto">
          <a:xfrm>
            <a:off x="381000" y="304800"/>
            <a:ext cx="2667000" cy="981075"/>
            <a:chOff x="-192" y="144"/>
            <a:chExt cx="1680" cy="618"/>
          </a:xfrm>
        </p:grpSpPr>
        <p:sp>
          <p:nvSpPr>
            <p:cNvPr id="102406" name="laptop"/>
            <p:cNvSpPr>
              <a:spLocks noEditPoints="1" noChangeArrowheads="1"/>
            </p:cNvSpPr>
            <p:nvPr/>
          </p:nvSpPr>
          <p:spPr bwMode="auto">
            <a:xfrm>
              <a:off x="-192" y="144"/>
              <a:ext cx="1584" cy="618"/>
            </a:xfrm>
            <a:custGeom>
              <a:avLst/>
              <a:gdLst>
                <a:gd name="T0" fmla="*/ 18 w 21600"/>
                <a:gd name="T1" fmla="*/ 0 h 21600"/>
                <a:gd name="T2" fmla="*/ 18 w 21600"/>
                <a:gd name="T3" fmla="*/ 6 h 21600"/>
                <a:gd name="T4" fmla="*/ 99 w 21600"/>
                <a:gd name="T5" fmla="*/ 0 h 21600"/>
                <a:gd name="T6" fmla="*/ 99 w 21600"/>
                <a:gd name="T7" fmla="*/ 6 h 21600"/>
                <a:gd name="T8" fmla="*/ 58 w 21600"/>
                <a:gd name="T9" fmla="*/ 0 h 21600"/>
                <a:gd name="T10" fmla="*/ 58 w 21600"/>
                <a:gd name="T11" fmla="*/ 18 h 21600"/>
                <a:gd name="T12" fmla="*/ 0 w 21600"/>
                <a:gd name="T13" fmla="*/ 18 h 21600"/>
                <a:gd name="T14" fmla="*/ 116 w 21600"/>
                <a:gd name="T15" fmla="*/ 1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45 w 21600"/>
                <a:gd name="T25" fmla="*/ 1852 h 21600"/>
                <a:gd name="T26" fmla="*/ 17305 w 21600"/>
                <a:gd name="T27" fmla="*/ 1233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</a:ln>
          </p:spPr>
          <p:txBody>
            <a:bodyPr lIns="88340" tIns="44170" rIns="88340" bIns="44170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2407" name="Text Box 16"/>
            <p:cNvSpPr txBox="1">
              <a:spLocks noChangeArrowheads="1"/>
            </p:cNvSpPr>
            <p:nvPr/>
          </p:nvSpPr>
          <p:spPr bwMode="auto">
            <a:xfrm>
              <a:off x="144" y="192"/>
              <a:ext cx="1344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FF"/>
                  </a:solidFill>
                  <a:ea typeface="隶书" panose="02010509060101010101" pitchFamily="49" charset="-122"/>
                </a:rPr>
                <a:t>考考你：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208088" y="1182688"/>
            <a:ext cx="452437" cy="22828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平行线的性质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268538" y="1027113"/>
            <a:ext cx="796925" cy="457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条件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656263" y="1027113"/>
            <a:ext cx="796925" cy="4572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结论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919288" y="2200275"/>
            <a:ext cx="1741487" cy="482600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两直线平行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154613" y="1566863"/>
            <a:ext cx="1733550" cy="482600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同位角相等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5162550" y="2138363"/>
            <a:ext cx="1733550" cy="482600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内错角相等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5143500" y="2701925"/>
            <a:ext cx="2038350" cy="482600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同旁内角互补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1217613" y="4087813"/>
            <a:ext cx="452437" cy="228282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平行线的判定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1979613" y="4216400"/>
            <a:ext cx="1741487" cy="482600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同位角相等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1979613" y="4819650"/>
            <a:ext cx="1741487" cy="482600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内错角相等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1833563" y="5394325"/>
            <a:ext cx="2047875" cy="482600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同旁内角互补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5233988" y="4721225"/>
            <a:ext cx="1733550" cy="482600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两直线平行</a:t>
            </a:r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 flipV="1">
            <a:off x="3708400" y="1862138"/>
            <a:ext cx="1382713" cy="4619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>
            <a:off x="3679825" y="2438400"/>
            <a:ext cx="1411288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3708400" y="2540000"/>
            <a:ext cx="1382713" cy="46831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>
            <a:off x="3779838" y="4437063"/>
            <a:ext cx="1311275" cy="382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>
            <a:off x="3779838" y="5013325"/>
            <a:ext cx="131127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 flipV="1">
            <a:off x="3924300" y="5229225"/>
            <a:ext cx="1166813" cy="3603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1979613" y="32035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线的关系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5407025" y="32289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角的关系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1989138" y="59959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角的关系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5435600" y="59197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线的关系</a:t>
            </a:r>
          </a:p>
        </p:txBody>
      </p:sp>
      <p:sp>
        <p:nvSpPr>
          <p:cNvPr id="80921" name="Line 25"/>
          <p:cNvSpPr>
            <a:spLocks noChangeShapeType="1"/>
          </p:cNvSpPr>
          <p:nvPr/>
        </p:nvSpPr>
        <p:spPr bwMode="auto">
          <a:xfrm>
            <a:off x="3595688" y="6251575"/>
            <a:ext cx="1811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4000500" y="578802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b="1">
                <a:solidFill>
                  <a:srgbClr val="00FF00"/>
                </a:solidFill>
                <a:latin typeface="Times New Roman" panose="02020603050405020304" pitchFamily="18" charset="0"/>
                <a:ea typeface="方正魏碑简体" pitchFamily="2" charset="-122"/>
              </a:rPr>
              <a:t>判定</a:t>
            </a:r>
          </a:p>
        </p:txBody>
      </p:sp>
      <p:sp>
        <p:nvSpPr>
          <p:cNvPr id="80923" name="Line 27"/>
          <p:cNvSpPr>
            <a:spLocks noChangeShapeType="1"/>
          </p:cNvSpPr>
          <p:nvPr/>
        </p:nvSpPr>
        <p:spPr bwMode="auto">
          <a:xfrm>
            <a:off x="3586163" y="3529013"/>
            <a:ext cx="1811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4000500" y="300831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b="1">
                <a:solidFill>
                  <a:srgbClr val="00FF00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性质</a:t>
            </a:r>
          </a:p>
        </p:txBody>
      </p:sp>
      <p:pic>
        <p:nvPicPr>
          <p:cNvPr id="80925" name="Picture 29" descr="line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93825" y="3722688"/>
            <a:ext cx="2286000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926" name="Picture 30" descr="line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18038" y="3767138"/>
            <a:ext cx="2286000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nimBg="1" autoUpdateAnimBg="0"/>
      <p:bldP spid="80900" grpId="0" animBg="1" autoUpdateAnimBg="0"/>
      <p:bldP spid="80901" grpId="0" animBg="1" autoUpdateAnimBg="0"/>
      <p:bldP spid="80902" grpId="0" animBg="1" autoUpdateAnimBg="0"/>
      <p:bldP spid="80903" grpId="0" animBg="1" autoUpdateAnimBg="0"/>
      <p:bldP spid="80904" grpId="0" animBg="1" autoUpdateAnimBg="0"/>
      <p:bldP spid="80905" grpId="0" animBg="1" autoUpdateAnimBg="0"/>
      <p:bldP spid="80906" grpId="0" animBg="1" autoUpdateAnimBg="0"/>
      <p:bldP spid="80907" grpId="0" animBg="1" autoUpdateAnimBg="0"/>
      <p:bldP spid="80908" grpId="0" animBg="1" autoUpdateAnimBg="0"/>
      <p:bldP spid="80909" grpId="0" animBg="1" autoUpdateAnimBg="0"/>
      <p:bldP spid="80910" grpId="0" animBg="1" autoUpdateAnimBg="0"/>
      <p:bldP spid="80911" grpId="0" animBg="1"/>
      <p:bldP spid="80912" grpId="0" animBg="1"/>
      <p:bldP spid="80913" grpId="0" animBg="1"/>
      <p:bldP spid="80914" grpId="0" animBg="1"/>
      <p:bldP spid="80915" grpId="0" animBg="1"/>
      <p:bldP spid="80916" grpId="0" animBg="1"/>
      <p:bldP spid="80917" grpId="0" autoUpdateAnimBg="0"/>
      <p:bldP spid="80918" grpId="0" autoUpdateAnimBg="0"/>
      <p:bldP spid="80919" grpId="0" autoUpdateAnimBg="0"/>
      <p:bldP spid="80920" grpId="0" autoUpdateAnimBg="0"/>
      <p:bldP spid="80921" grpId="0" animBg="1"/>
      <p:bldP spid="80922" grpId="0" autoUpdateAnimBg="0"/>
      <p:bldP spid="80923" grpId="0" animBg="1"/>
      <p:bldP spid="8092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/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9875" name="Picture 3" descr="bkarts14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876" name="Text Box 4"/>
            <p:cNvSpPr txBox="1">
              <a:spLocks noChangeArrowheads="1"/>
            </p:cNvSpPr>
            <p:nvPr/>
          </p:nvSpPr>
          <p:spPr bwMode="auto">
            <a:xfrm>
              <a:off x="2136" y="846"/>
              <a:ext cx="1604" cy="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zh-CN" altLang="en-US" sz="8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charset="-122"/>
                </a:rPr>
                <a:t>作业</a:t>
              </a:r>
              <a:r>
                <a:rPr lang="en-US" altLang="zh-CN" sz="8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zh-CN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536825" y="2813050"/>
            <a:ext cx="51498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课本第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52</a:t>
            </a: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页</a:t>
            </a:r>
          </a:p>
          <a:p>
            <a:pPr algn="ctr"/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组第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1,2</a:t>
            </a: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题</a:t>
            </a:r>
          </a:p>
          <a:p>
            <a:pPr algn="ctr"/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（做在作业本上</a:t>
            </a:r>
            <a:r>
              <a:rPr kumimoji="1" lang="zh-CN" altLang="en-US" sz="4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） </a:t>
            </a:r>
            <a:endParaRPr kumimoji="1" lang="zh-CN" altLang="en-US" sz="4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BK00014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7" name="Oval 3"/>
          <p:cNvSpPr>
            <a:spLocks noChangeArrowheads="1"/>
          </p:cNvSpPr>
          <p:nvPr/>
        </p:nvSpPr>
        <p:spPr bwMode="auto">
          <a:xfrm>
            <a:off x="3048000" y="533400"/>
            <a:ext cx="2286000" cy="990600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</a:ln>
          <a:effectLst>
            <a:outerShdw dist="135003" dir="2471156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kumimoji="1" lang="zh-CN" altLang="en-US" sz="4000" b="1" dirty="0">
                <a:solidFill>
                  <a:srgbClr val="FF6600"/>
                </a:solidFill>
                <a:latin typeface="Times New Roman" panose="02020603050405020304" pitchFamily="18" charset="0"/>
                <a:ea typeface="文鼎粗魏碑简" charset="-122"/>
              </a:rPr>
              <a:t>复习回顾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769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ctr"/>
            <a:r>
              <a:rPr kumimoji="1" lang="en-US" altLang="zh-CN" sz="4400" b="1" dirty="0">
                <a:solidFill>
                  <a:srgbClr val="3333FF"/>
                </a:solidFill>
                <a:latin typeface="华康简魏碑" charset="-122"/>
                <a:ea typeface="华康简魏碑" charset="-122"/>
              </a:rPr>
              <a:t>   </a:t>
            </a:r>
            <a:r>
              <a:rPr kumimoji="1" lang="zh-CN" altLang="en-US" sz="4400" b="1" dirty="0">
                <a:solidFill>
                  <a:srgbClr val="3333FF"/>
                </a:solidFill>
                <a:latin typeface="华康简魏碑" charset="-122"/>
                <a:ea typeface="华康简魏碑" charset="-122"/>
              </a:rPr>
              <a:t>平行线的判定方法有哪些</a:t>
            </a:r>
            <a:r>
              <a:rPr kumimoji="1" lang="en-US" altLang="zh-CN" sz="4000" b="1" dirty="0">
                <a:solidFill>
                  <a:srgbClr val="3333FF"/>
                </a:solidFill>
                <a:latin typeface="华康简魏碑" charset="-122"/>
                <a:ea typeface="华康简魏碑" charset="-122"/>
              </a:rPr>
              <a:t>?</a:t>
            </a:r>
            <a:endParaRPr kumimoji="1" lang="en-US" altLang="zh-CN" sz="4400" b="1" dirty="0">
              <a:solidFill>
                <a:srgbClr val="FF66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77829" name="Group 5"/>
          <p:cNvGrpSpPr/>
          <p:nvPr/>
        </p:nvGrpSpPr>
        <p:grpSpPr bwMode="auto">
          <a:xfrm>
            <a:off x="349250" y="2708275"/>
            <a:ext cx="1708150" cy="2362200"/>
            <a:chOff x="220" y="2208"/>
            <a:chExt cx="1076" cy="1488"/>
          </a:xfrm>
        </p:grpSpPr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220" y="2208"/>
              <a:ext cx="884" cy="1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r>
                <a:rPr kumimoji="1" lang="zh-CN" altLang="en-US" sz="4000" dirty="0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平行线的</a:t>
              </a:r>
            </a:p>
            <a:p>
              <a:r>
                <a:rPr kumimoji="1" lang="zh-CN" altLang="en-US" sz="4000" dirty="0">
                  <a:solidFill>
                    <a:srgbClr val="FF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识别方法</a:t>
              </a:r>
            </a:p>
          </p:txBody>
        </p:sp>
        <p:sp>
          <p:nvSpPr>
            <p:cNvPr id="77831" name="AutoShape 7"/>
            <p:cNvSpPr/>
            <p:nvPr/>
          </p:nvSpPr>
          <p:spPr bwMode="auto">
            <a:xfrm>
              <a:off x="1008" y="2256"/>
              <a:ext cx="288" cy="1248"/>
            </a:xfrm>
            <a:prstGeom prst="leftBrace">
              <a:avLst>
                <a:gd name="adj1" fmla="val 36111"/>
                <a:gd name="adj2" fmla="val 50000"/>
              </a:avLst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7832" name="Group 8"/>
          <p:cNvGrpSpPr/>
          <p:nvPr/>
        </p:nvGrpSpPr>
        <p:grpSpPr bwMode="auto">
          <a:xfrm>
            <a:off x="1692275" y="2636838"/>
            <a:ext cx="6518275" cy="695325"/>
            <a:chOff x="1248" y="2068"/>
            <a:chExt cx="4106" cy="438"/>
          </a:xfrm>
        </p:grpSpPr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1248" y="2097"/>
              <a:ext cx="35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600" b="1" dirty="0">
                  <a:solidFill>
                    <a:srgbClr val="FF00FF"/>
                  </a:solidFill>
                  <a:latin typeface="Times New Roman" panose="02020603050405020304" pitchFamily="18" charset="0"/>
                </a:rPr>
                <a:t>⑴</a:t>
              </a:r>
              <a:r>
                <a:rPr kumimoji="1" lang="zh-CN" alt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</a:rPr>
                <a:t>同位角相等，两直线平行</a:t>
              </a:r>
            </a:p>
          </p:txBody>
        </p:sp>
        <p:pic>
          <p:nvPicPr>
            <p:cNvPr id="77834" name="Picture 10" descr="象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20" y="2068"/>
              <a:ext cx="534" cy="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835" name="Group 11"/>
          <p:cNvGrpSpPr/>
          <p:nvPr/>
        </p:nvGrpSpPr>
        <p:grpSpPr bwMode="auto">
          <a:xfrm>
            <a:off x="1692275" y="3644900"/>
            <a:ext cx="6518275" cy="695325"/>
            <a:chOff x="1248" y="2615"/>
            <a:chExt cx="4106" cy="438"/>
          </a:xfrm>
        </p:grpSpPr>
        <p:sp>
          <p:nvSpPr>
            <p:cNvPr id="77836" name="Text Box 12"/>
            <p:cNvSpPr txBox="1">
              <a:spLocks noChangeArrowheads="1"/>
            </p:cNvSpPr>
            <p:nvPr/>
          </p:nvSpPr>
          <p:spPr bwMode="auto">
            <a:xfrm>
              <a:off x="1248" y="2615"/>
              <a:ext cx="35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600" b="1" dirty="0">
                  <a:solidFill>
                    <a:srgbClr val="FF00FF"/>
                  </a:solidFill>
                  <a:latin typeface="Times New Roman" panose="02020603050405020304" pitchFamily="18" charset="0"/>
                </a:rPr>
                <a:t>⑵</a:t>
              </a:r>
              <a:r>
                <a:rPr kumimoji="1" lang="zh-CN" alt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</a:rPr>
                <a:t>内错角相等，两直线平行</a:t>
              </a:r>
            </a:p>
          </p:txBody>
        </p:sp>
        <p:pic>
          <p:nvPicPr>
            <p:cNvPr id="77837" name="Picture 13" descr="象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20" y="2615"/>
              <a:ext cx="534" cy="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838" name="Group 14"/>
          <p:cNvGrpSpPr/>
          <p:nvPr/>
        </p:nvGrpSpPr>
        <p:grpSpPr bwMode="auto">
          <a:xfrm>
            <a:off x="1692275" y="4581525"/>
            <a:ext cx="6518275" cy="695325"/>
            <a:chOff x="1248" y="3175"/>
            <a:chExt cx="4106" cy="438"/>
          </a:xfrm>
        </p:grpSpPr>
        <p:sp>
          <p:nvSpPr>
            <p:cNvPr id="77839" name="Text Box 15"/>
            <p:cNvSpPr txBox="1">
              <a:spLocks noChangeArrowheads="1"/>
            </p:cNvSpPr>
            <p:nvPr/>
          </p:nvSpPr>
          <p:spPr bwMode="auto">
            <a:xfrm>
              <a:off x="1248" y="3209"/>
              <a:ext cx="36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600" b="1" dirty="0">
                  <a:solidFill>
                    <a:srgbClr val="FF00FF"/>
                  </a:solidFill>
                  <a:latin typeface="Times New Roman" panose="02020603050405020304" pitchFamily="18" charset="0"/>
                </a:rPr>
                <a:t>⑶</a:t>
              </a:r>
              <a:r>
                <a:rPr kumimoji="1" lang="zh-CN" alt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</a:rPr>
                <a:t>同旁内角互补</a:t>
              </a:r>
              <a:r>
                <a:rPr kumimoji="1" lang="en-US" altLang="zh-CN" sz="3600" b="1" dirty="0">
                  <a:solidFill>
                    <a:srgbClr val="FF00FF"/>
                  </a:solidFill>
                  <a:latin typeface="Times New Roman" panose="02020603050405020304" pitchFamily="18" charset="0"/>
                </a:rPr>
                <a:t>,</a:t>
              </a:r>
              <a:r>
                <a:rPr kumimoji="1" lang="zh-CN" altLang="en-US" sz="3600" b="1" dirty="0">
                  <a:solidFill>
                    <a:srgbClr val="FF00FF"/>
                  </a:solidFill>
                  <a:latin typeface="Times New Roman" panose="02020603050405020304" pitchFamily="18" charset="0"/>
                </a:rPr>
                <a:t>两直线平行</a:t>
              </a:r>
            </a:p>
          </p:txBody>
        </p:sp>
        <p:pic>
          <p:nvPicPr>
            <p:cNvPr id="77840" name="Picture 16" descr="象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20" y="3175"/>
              <a:ext cx="534" cy="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乐器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乐器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乐器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82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908175" y="1436688"/>
            <a:ext cx="5672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   </a:t>
            </a:r>
            <a:r>
              <a:rPr kumimoji="1"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若交换它们的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条件</a:t>
            </a:r>
            <a:r>
              <a:rPr kumimoji="1"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和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结论</a:t>
            </a:r>
            <a:r>
              <a:rPr kumimoji="1"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，即让两直线平行，会有什么结论呢？</a:t>
            </a:r>
          </a:p>
        </p:txBody>
      </p:sp>
      <p:pic>
        <p:nvPicPr>
          <p:cNvPr id="78852" name="Picture 4" descr="想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257175"/>
            <a:ext cx="2797175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3" name="Picture 5" descr="动画圣诞树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757238"/>
            <a:ext cx="1447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4" name="Picture 6" descr="bae010141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46713" y="4792663"/>
            <a:ext cx="37338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 bwMode="auto">
          <a:xfrm>
            <a:off x="3200400" y="2705100"/>
            <a:ext cx="2057400" cy="1447800"/>
            <a:chOff x="2016" y="1704"/>
            <a:chExt cx="1296" cy="912"/>
          </a:xfrm>
        </p:grpSpPr>
        <p:sp>
          <p:nvSpPr>
            <p:cNvPr id="104451" name="AutoShape 5"/>
            <p:cNvSpPr>
              <a:spLocks noChangeArrowheads="1"/>
            </p:cNvSpPr>
            <p:nvPr/>
          </p:nvSpPr>
          <p:spPr bwMode="auto">
            <a:xfrm rot="-2108002">
              <a:off x="2016" y="1704"/>
              <a:ext cx="1296" cy="912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88340" tIns="44170" rIns="88340" bIns="44170" anchor="ctr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4452" name="AutoShape 6"/>
            <p:cNvSpPr>
              <a:spLocks noChangeArrowheads="1"/>
            </p:cNvSpPr>
            <p:nvPr/>
          </p:nvSpPr>
          <p:spPr bwMode="auto">
            <a:xfrm rot="-2226590">
              <a:off x="2304" y="2112"/>
              <a:ext cx="533" cy="408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88340" tIns="44170" rIns="88340" bIns="44170" anchor="ctr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1"/>
          <p:cNvGrpSpPr/>
          <p:nvPr/>
        </p:nvGrpSpPr>
        <p:grpSpPr bwMode="auto">
          <a:xfrm>
            <a:off x="762000" y="3244850"/>
            <a:ext cx="7451725" cy="627063"/>
            <a:chOff x="480" y="2044"/>
            <a:chExt cx="4694" cy="395"/>
          </a:xfrm>
        </p:grpSpPr>
        <p:sp>
          <p:nvSpPr>
            <p:cNvPr id="104454" name="Line 8"/>
            <p:cNvSpPr>
              <a:spLocks noChangeShapeType="1"/>
            </p:cNvSpPr>
            <p:nvPr/>
          </p:nvSpPr>
          <p:spPr bwMode="auto">
            <a:xfrm>
              <a:off x="480" y="2160"/>
              <a:ext cx="43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55" name="Text Box 10"/>
            <p:cNvSpPr txBox="1">
              <a:spLocks noChangeArrowheads="1"/>
            </p:cNvSpPr>
            <p:nvPr/>
          </p:nvSpPr>
          <p:spPr bwMode="auto">
            <a:xfrm>
              <a:off x="4896" y="2044"/>
              <a:ext cx="278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/>
                <a:t>a</a:t>
              </a:r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685800" y="1477963"/>
            <a:ext cx="7583488" cy="569912"/>
            <a:chOff x="432" y="931"/>
            <a:chExt cx="4777" cy="359"/>
          </a:xfrm>
        </p:grpSpPr>
        <p:sp>
          <p:nvSpPr>
            <p:cNvPr id="104457" name="Line 9"/>
            <p:cNvSpPr>
              <a:spLocks noChangeShapeType="1"/>
            </p:cNvSpPr>
            <p:nvPr/>
          </p:nvSpPr>
          <p:spPr bwMode="auto">
            <a:xfrm>
              <a:off x="432" y="960"/>
              <a:ext cx="43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58" name="Text Box 12"/>
            <p:cNvSpPr txBox="1">
              <a:spLocks noChangeArrowheads="1"/>
            </p:cNvSpPr>
            <p:nvPr/>
          </p:nvSpPr>
          <p:spPr bwMode="auto">
            <a:xfrm>
              <a:off x="4934" y="931"/>
              <a:ext cx="27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/>
                <a:t>b</a:t>
              </a:r>
            </a:p>
          </p:txBody>
        </p:sp>
      </p:grpSp>
      <p:sp>
        <p:nvSpPr>
          <p:cNvPr id="78852" name="Rectangle 4"/>
          <p:cNvSpPr>
            <a:spLocks noChangeArrowheads="1"/>
          </p:cNvSpPr>
          <p:nvPr/>
        </p:nvSpPr>
        <p:spPr bwMode="auto">
          <a:xfrm rot="-2092105">
            <a:off x="2236788" y="-1588"/>
            <a:ext cx="238125" cy="55610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4460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7924800" y="5867400"/>
            <a:ext cx="685800" cy="685800"/>
          </a:xfrm>
          <a:custGeom>
            <a:avLst/>
            <a:gdLst>
              <a:gd name="T0" fmla="*/ 15962033 w 21600"/>
              <a:gd name="T1" fmla="*/ 0 h 21600"/>
              <a:gd name="T2" fmla="*/ 15962033 w 21600"/>
              <a:gd name="T3" fmla="*/ 13476527 h 21600"/>
              <a:gd name="T4" fmla="*/ 3415923 w 21600"/>
              <a:gd name="T5" fmla="*/ 23942501 h 21600"/>
              <a:gd name="T6" fmla="*/ 22793880 w 21600"/>
              <a:gd name="T7" fmla="*/ 67382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4583 -0.2777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-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50000">
              <a:schemeClr val="accent2"/>
            </a:gs>
            <a:gs pos="100000">
              <a:srgbClr val="00CC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量角器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3525" y="1096963"/>
            <a:ext cx="360045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685800" y="228600"/>
            <a:ext cx="617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平行线的特征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31242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如图，直线</a:t>
            </a:r>
            <a:r>
              <a:rPr kumimoji="1" lang="en-US" altLang="zh-CN" sz="2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a∥b</a:t>
            </a:r>
            <a:r>
              <a:rPr kumimoji="1" lang="zh-CN" altLang="en-US" sz="2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）测量同位角∠</a:t>
            </a:r>
            <a:r>
              <a:rPr kumimoji="1" lang="en-US" altLang="zh-CN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和∠</a:t>
            </a:r>
            <a:r>
              <a:rPr kumimoji="1" lang="en-US" altLang="zh-CN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的大小，它们有什么关系？</a:t>
            </a:r>
          </a:p>
          <a:p>
            <a:pPr>
              <a:spcBef>
                <a:spcPct val="50000"/>
              </a:spcBef>
            </a:pPr>
            <a:endParaRPr kumimoji="1" lang="en-US" altLang="zh-CN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3563938" y="908050"/>
            <a:ext cx="990600" cy="457200"/>
          </a:xfrm>
          <a:prstGeom prst="wedgeRoundRectCallout">
            <a:avLst>
              <a:gd name="adj1" fmla="val 153046"/>
              <a:gd name="adj2" fmla="val 261806"/>
              <a:gd name="adj3" fmla="val 16667"/>
            </a:avLst>
          </a:prstGeom>
          <a:noFill/>
          <a:ln w="9525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2" tIns="45716" rIns="91432" bIns="45716"/>
          <a:lstStyle/>
          <a:p>
            <a:pPr algn="ctr"/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65°</a:t>
            </a:r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3635375" y="1700213"/>
            <a:ext cx="865188" cy="457200"/>
          </a:xfrm>
          <a:prstGeom prst="wedgeRoundRectCallout">
            <a:avLst>
              <a:gd name="adj1" fmla="val 214037"/>
              <a:gd name="adj2" fmla="val 309028"/>
              <a:gd name="adj3" fmla="val 16667"/>
            </a:avLst>
          </a:prstGeom>
          <a:noFill/>
          <a:ln w="9525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2" tIns="45716" rIns="91432" bIns="45716"/>
          <a:lstStyle/>
          <a:p>
            <a:pPr algn="ctr"/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65°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5029200" y="762000"/>
            <a:ext cx="533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>
            <a:off x="4572000" y="2673350"/>
            <a:ext cx="419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>
            <a:off x="4419600" y="3581400"/>
            <a:ext cx="4114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5105400" y="1219200"/>
            <a:ext cx="1905000" cy="3505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8153400" y="22098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8153400" y="31242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5485" name="Arc 13"/>
          <p:cNvSpPr/>
          <p:nvPr/>
        </p:nvSpPr>
        <p:spPr bwMode="auto">
          <a:xfrm flipH="1">
            <a:off x="6172200" y="33528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291685 w 21600"/>
              <a:gd name="T3" fmla="*/ 2660292 h 21600"/>
              <a:gd name="T4" fmla="*/ 0 w 21600"/>
              <a:gd name="T5" fmla="*/ 266029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5362575" y="2286000"/>
            <a:ext cx="304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5915025" y="3200400"/>
            <a:ext cx="4572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5488" name="Arc 16"/>
          <p:cNvSpPr/>
          <p:nvPr/>
        </p:nvSpPr>
        <p:spPr bwMode="auto">
          <a:xfrm>
            <a:off x="5791200" y="25146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521195 w 21600"/>
              <a:gd name="T3" fmla="*/ 1190183 h 21600"/>
              <a:gd name="T4" fmla="*/ 0 w 21600"/>
              <a:gd name="T5" fmla="*/ 119018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5489" name="Arc 17"/>
          <p:cNvSpPr/>
          <p:nvPr/>
        </p:nvSpPr>
        <p:spPr bwMode="auto">
          <a:xfrm flipH="1" flipV="1">
            <a:off x="6248400" y="35814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521217 w 21600"/>
              <a:gd name="T3" fmla="*/ 1190183 h 21600"/>
              <a:gd name="T4" fmla="*/ 0 w 21600"/>
              <a:gd name="T5" fmla="*/ 119018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5490" name="Arc 18"/>
          <p:cNvSpPr/>
          <p:nvPr/>
        </p:nvSpPr>
        <p:spPr bwMode="auto">
          <a:xfrm flipH="1" flipV="1">
            <a:off x="5715000" y="26670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521217 w 21600"/>
              <a:gd name="T3" fmla="*/ 1190198 h 21600"/>
              <a:gd name="T4" fmla="*/ 0 w 21600"/>
              <a:gd name="T5" fmla="*/ 11901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5491" name="Arc 19"/>
          <p:cNvSpPr/>
          <p:nvPr/>
        </p:nvSpPr>
        <p:spPr bwMode="auto">
          <a:xfrm flipV="1">
            <a:off x="6019800" y="2667000"/>
            <a:ext cx="76200" cy="152400"/>
          </a:xfrm>
          <a:custGeom>
            <a:avLst/>
            <a:gdLst>
              <a:gd name="T0" fmla="*/ 0 w 21600"/>
              <a:gd name="T1" fmla="*/ 0 h 21600"/>
              <a:gd name="T2" fmla="*/ 280138 w 21600"/>
              <a:gd name="T3" fmla="*/ 1190198 h 21600"/>
              <a:gd name="T4" fmla="*/ 0 w 21600"/>
              <a:gd name="T5" fmla="*/ 11901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5492" name="Arc 20"/>
          <p:cNvSpPr/>
          <p:nvPr/>
        </p:nvSpPr>
        <p:spPr bwMode="auto">
          <a:xfrm flipH="1">
            <a:off x="5638800" y="24384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1143528 w 21600"/>
              <a:gd name="T3" fmla="*/ 2660270 h 21600"/>
              <a:gd name="T4" fmla="*/ 0 w 21600"/>
              <a:gd name="T5" fmla="*/ 266027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5493" name="Arc 21"/>
          <p:cNvSpPr/>
          <p:nvPr/>
        </p:nvSpPr>
        <p:spPr bwMode="auto">
          <a:xfrm>
            <a:off x="6324600" y="34290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521195 w 21600"/>
              <a:gd name="T3" fmla="*/ 1190198 h 21600"/>
              <a:gd name="T4" fmla="*/ 0 w 21600"/>
              <a:gd name="T5" fmla="*/ 11901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5494" name="Arc 22"/>
          <p:cNvSpPr/>
          <p:nvPr/>
        </p:nvSpPr>
        <p:spPr bwMode="auto">
          <a:xfrm flipV="1">
            <a:off x="6553200" y="35814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280138 w 21600"/>
              <a:gd name="T3" fmla="*/ 2660270 h 21600"/>
              <a:gd name="T4" fmla="*/ 0 w 21600"/>
              <a:gd name="T5" fmla="*/ 266027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5943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5562600" y="2743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6096000" y="2743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5498" name="Text Box 26"/>
          <p:cNvSpPr txBox="1">
            <a:spLocks noChangeArrowheads="1"/>
          </p:cNvSpPr>
          <p:nvPr/>
        </p:nvSpPr>
        <p:spPr bwMode="auto">
          <a:xfrm>
            <a:off x="6477000" y="3276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6096000" y="3657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6629400" y="3657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3276600" y="4038600"/>
            <a:ext cx="2743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∠1=∠5</a:t>
            </a:r>
            <a:endParaRPr kumimoji="1"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30"/>
          <p:cNvGrpSpPr/>
          <p:nvPr/>
        </p:nvGrpSpPr>
        <p:grpSpPr bwMode="auto">
          <a:xfrm>
            <a:off x="1219200" y="3810000"/>
            <a:ext cx="2286000" cy="904875"/>
            <a:chOff x="768" y="2400"/>
            <a:chExt cx="1440" cy="569"/>
          </a:xfrm>
        </p:grpSpPr>
        <p:sp>
          <p:nvSpPr>
            <p:cNvPr id="105503" name="AutoShape 31"/>
            <p:cNvSpPr>
              <a:spLocks noChangeArrowheads="1"/>
            </p:cNvSpPr>
            <p:nvPr/>
          </p:nvSpPr>
          <p:spPr bwMode="auto">
            <a:xfrm>
              <a:off x="1824" y="264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88340" tIns="44170" rIns="88340" bIns="44170" anchor="ctr"/>
            <a:lstStyle/>
            <a:p>
              <a:pPr defTabSz="882650"/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5504" name="Text Box 32"/>
            <p:cNvSpPr txBox="1">
              <a:spLocks noChangeArrowheads="1"/>
            </p:cNvSpPr>
            <p:nvPr/>
          </p:nvSpPr>
          <p:spPr bwMode="auto">
            <a:xfrm>
              <a:off x="768" y="2400"/>
              <a:ext cx="1440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5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∥b</a:t>
              </a:r>
            </a:p>
          </p:txBody>
        </p:sp>
      </p:grpSp>
      <p:sp>
        <p:nvSpPr>
          <p:cNvPr id="105505" name="AutoShape 33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7924800" y="5867400"/>
            <a:ext cx="685800" cy="685800"/>
          </a:xfrm>
          <a:custGeom>
            <a:avLst/>
            <a:gdLst>
              <a:gd name="T0" fmla="*/ 15962033 w 21600"/>
              <a:gd name="T1" fmla="*/ 0 h 21600"/>
              <a:gd name="T2" fmla="*/ 15962033 w 21600"/>
              <a:gd name="T3" fmla="*/ 13476527 h 21600"/>
              <a:gd name="T4" fmla="*/ 3415923 w 21600"/>
              <a:gd name="T5" fmla="*/ 23942501 h 21600"/>
              <a:gd name="T6" fmla="*/ 22793880 w 21600"/>
              <a:gd name="T7" fmla="*/ 67382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88340" tIns="44170" rIns="88340" bIns="44170" anchor="ctr"/>
          <a:lstStyle/>
          <a:p>
            <a:pPr defTabSz="882650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05295 0.13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56325" grpId="0" animBg="1"/>
      <p:bldP spid="56326" grpId="0" animBg="1"/>
      <p:bldP spid="563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8075612" cy="55768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4000">
                <a:solidFill>
                  <a:srgbClr val="009900"/>
                </a:solidFill>
              </a:rPr>
              <a:t> </a:t>
            </a:r>
          </a:p>
          <a:p>
            <a:endParaRPr lang="en-US" altLang="zh-CN" sz="4000">
              <a:solidFill>
                <a:srgbClr val="009900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00113" y="404813"/>
            <a:ext cx="7775575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</a:rPr>
              <a:t>平行线的性质（一）</a:t>
            </a:r>
          </a:p>
          <a:p>
            <a:r>
              <a:rPr lang="zh-CN" altLang="en-US" dirty="0">
                <a:latin typeface="Arial" panose="020B0604020202020204" pitchFamily="34" charset="0"/>
              </a:rPr>
              <a:t>     </a:t>
            </a:r>
          </a:p>
          <a:p>
            <a:r>
              <a:rPr lang="zh-CN" altLang="en-US" dirty="0">
                <a:latin typeface="Arial" panose="020B0604020202020204" pitchFamily="34" charset="0"/>
              </a:rPr>
              <a:t>      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两条平行线被第三条直线所截，  同位角相等</a:t>
            </a:r>
            <a:r>
              <a:rPr lang="zh-CN" altLang="en-US" dirty="0">
                <a:solidFill>
                  <a:srgbClr val="0000FF"/>
                </a:solidFill>
                <a:latin typeface="Arial" panose="020B0604020202020204" pitchFamily="34" charset="0"/>
              </a:rPr>
              <a:t>。</a:t>
            </a:r>
          </a:p>
          <a:p>
            <a:r>
              <a:rPr lang="zh-CN" altLang="en-US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zh-CN" altLang="en-US" sz="4000" dirty="0">
                <a:solidFill>
                  <a:srgbClr val="0000FF"/>
                </a:solidFill>
                <a:latin typeface="Arial" panose="020B0604020202020204" pitchFamily="34" charset="0"/>
              </a:rPr>
              <a:t>简称为</a:t>
            </a:r>
            <a:r>
              <a:rPr lang="zh-CN" altLang="en-US" dirty="0">
                <a:solidFill>
                  <a:schemeClr val="hlink"/>
                </a:solidFill>
                <a:latin typeface="Arial" panose="020B0604020202020204" pitchFamily="34" charset="0"/>
              </a:rPr>
              <a:t>   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两直线平行，</a:t>
            </a:r>
          </a:p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 同位角相等</a:t>
            </a:r>
            <a:r>
              <a:rPr lang="zh-CN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  <a:t>。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516688" y="3860800"/>
            <a:ext cx="19431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516688" y="4581525"/>
            <a:ext cx="19431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7164388" y="3357563"/>
            <a:ext cx="576262" cy="1727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3" name="Arc 9"/>
          <p:cNvSpPr/>
          <p:nvPr/>
        </p:nvSpPr>
        <p:spPr bwMode="auto">
          <a:xfrm flipH="1" flipV="1">
            <a:off x="7451725" y="3860800"/>
            <a:ext cx="73025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zh-CN" altLang="zh-CN" b="1"/>
          </a:p>
        </p:txBody>
      </p:sp>
      <p:sp>
        <p:nvSpPr>
          <p:cNvPr id="6154" name="Arc 10"/>
          <p:cNvSpPr/>
          <p:nvPr/>
        </p:nvSpPr>
        <p:spPr bwMode="auto">
          <a:xfrm flipH="1" flipV="1">
            <a:off x="7164388" y="4581525"/>
            <a:ext cx="144462" cy="142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208838" y="383381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451725" y="48688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22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227763" y="36449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423025" y="4508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8259763" y="4508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7596188" y="299720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FF"/>
                </a:solidFill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948488" y="507841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FF"/>
                </a:solidFill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68313" y="3933825"/>
            <a:ext cx="58324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∵ </a:t>
            </a:r>
            <a:r>
              <a:rPr kumimoji="1"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AB 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∥</a:t>
            </a:r>
            <a:r>
              <a:rPr kumimoji="1"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 CD</a:t>
            </a:r>
            <a:r>
              <a:rPr kumimoji="1"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kumimoji="1"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kumimoji="1"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已知</a:t>
            </a:r>
            <a:r>
              <a:rPr kumimoji="1"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kumimoji="1" lang="en-US" altLang="zh-CN" sz="32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kumimoji="1"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∴ </a:t>
            </a:r>
            <a:r>
              <a:rPr kumimoji="1"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∠1=∠2</a:t>
            </a:r>
            <a:r>
              <a:rPr kumimoji="1" lang="en-US" altLang="zh-CN" sz="3200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</a:t>
            </a:r>
          </a:p>
          <a:p>
            <a:r>
              <a:rPr kumimoji="1"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两直线平行，同位角相等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）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8172450" y="3573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8007350" y="3500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8389938" y="4365625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FF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948488" y="45751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227763" y="4365625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FF"/>
                </a:solidFill>
              </a:rPr>
              <a:t>C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8459788" y="364490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FF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3"/>
          <p:cNvGrpSpPr/>
          <p:nvPr/>
        </p:nvGrpSpPr>
        <p:grpSpPr bwMode="auto">
          <a:xfrm>
            <a:off x="5205413" y="2125663"/>
            <a:ext cx="3276600" cy="3140075"/>
            <a:chOff x="3168" y="1056"/>
            <a:chExt cx="2352" cy="2065"/>
          </a:xfrm>
        </p:grpSpPr>
        <p:grpSp>
          <p:nvGrpSpPr>
            <p:cNvPr id="94211" name="Group 4"/>
            <p:cNvGrpSpPr/>
            <p:nvPr/>
          </p:nvGrpSpPr>
          <p:grpSpPr bwMode="auto">
            <a:xfrm>
              <a:off x="3408" y="1296"/>
              <a:ext cx="1824" cy="1632"/>
              <a:chOff x="672" y="624"/>
              <a:chExt cx="4416" cy="3456"/>
            </a:xfrm>
          </p:grpSpPr>
          <p:sp>
            <p:nvSpPr>
              <p:cNvPr id="94212" name="Arc 5"/>
              <p:cNvSpPr/>
              <p:nvPr/>
            </p:nvSpPr>
            <p:spPr bwMode="auto">
              <a:xfrm flipV="1">
                <a:off x="2832" y="1680"/>
                <a:ext cx="336" cy="192"/>
              </a:xfrm>
              <a:custGeom>
                <a:avLst/>
                <a:gdLst>
                  <a:gd name="T0" fmla="*/ 0 w 21600"/>
                  <a:gd name="T1" fmla="*/ 0 h 21600"/>
                  <a:gd name="T2" fmla="*/ 5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lIns="88340" tIns="44170" rIns="88340" bIns="44170" anchor="ctr"/>
              <a:lstStyle/>
              <a:p>
                <a:pPr defTabSz="882650"/>
                <a:endParaRPr lang="zh-CN" altLang="zh-CN" b="1">
                  <a:latin typeface="Arial" panose="020B0604020202020204" pitchFamily="34" charset="0"/>
                </a:endParaRPr>
              </a:p>
            </p:txBody>
          </p:sp>
          <p:grpSp>
            <p:nvGrpSpPr>
              <p:cNvPr id="94213" name="Group 6"/>
              <p:cNvGrpSpPr/>
              <p:nvPr/>
            </p:nvGrpSpPr>
            <p:grpSpPr bwMode="auto">
              <a:xfrm>
                <a:off x="672" y="624"/>
                <a:ext cx="4416" cy="3456"/>
                <a:chOff x="672" y="624"/>
                <a:chExt cx="4416" cy="3456"/>
              </a:xfrm>
            </p:grpSpPr>
            <p:sp>
              <p:nvSpPr>
                <p:cNvPr id="94214" name="Line 7"/>
                <p:cNvSpPr>
                  <a:spLocks noChangeShapeType="1"/>
                </p:cNvSpPr>
                <p:nvPr/>
              </p:nvSpPr>
              <p:spPr bwMode="auto">
                <a:xfrm>
                  <a:off x="672" y="1680"/>
                  <a:ext cx="4368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215" name="Line 8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4416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216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440" y="624"/>
                  <a:ext cx="2160" cy="345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217" name="Arc 10"/>
                <p:cNvSpPr/>
                <p:nvPr/>
              </p:nvSpPr>
              <p:spPr bwMode="auto">
                <a:xfrm>
                  <a:off x="3072" y="1488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1 w 21600"/>
                    <a:gd name="T3" fmla="*/ 2 h 21600"/>
                    <a:gd name="T4" fmla="*/ 0 w 21600"/>
                    <a:gd name="T5" fmla="*/ 2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88340" tIns="44170" rIns="88340" bIns="44170" anchor="ctr"/>
                <a:lstStyle/>
                <a:p>
                  <a:pPr defTabSz="882650"/>
                  <a:endParaRPr lang="zh-CN" altLang="zh-CN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4218" name="Arc 11"/>
                <p:cNvSpPr/>
                <p:nvPr/>
              </p:nvSpPr>
              <p:spPr bwMode="auto">
                <a:xfrm flipH="1" flipV="1">
                  <a:off x="2688" y="1680"/>
                  <a:ext cx="96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3 h 21600"/>
                    <a:gd name="T4" fmla="*/ 0 w 21600"/>
                    <a:gd name="T5" fmla="*/ 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lIns="88340" tIns="44170" rIns="88340" bIns="44170" anchor="ctr"/>
                <a:lstStyle/>
                <a:p>
                  <a:pPr defTabSz="882650"/>
                  <a:endParaRPr lang="zh-CN" altLang="zh-CN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4219" name="Arc 12"/>
                <p:cNvSpPr/>
                <p:nvPr/>
              </p:nvSpPr>
              <p:spPr bwMode="auto">
                <a:xfrm>
                  <a:off x="2256" y="2740"/>
                  <a:ext cx="144" cy="188"/>
                </a:xfrm>
                <a:custGeom>
                  <a:avLst/>
                  <a:gdLst>
                    <a:gd name="T0" fmla="*/ 0 w 21600"/>
                    <a:gd name="T1" fmla="*/ 0 h 21142"/>
                    <a:gd name="T2" fmla="*/ 1 w 21600"/>
                    <a:gd name="T3" fmla="*/ 2 h 21142"/>
                    <a:gd name="T4" fmla="*/ 0 w 21600"/>
                    <a:gd name="T5" fmla="*/ 2 h 21142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142"/>
                    <a:gd name="T11" fmla="*/ 21600 w 21600"/>
                    <a:gd name="T12" fmla="*/ 21142 h 2114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142" fill="none" extrusionOk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 extrusionOk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88340" tIns="44170" rIns="88340" bIns="44170" anchor="ctr"/>
                <a:lstStyle/>
                <a:p>
                  <a:pPr defTabSz="882650"/>
                  <a:endParaRPr lang="zh-CN" altLang="zh-CN" b="1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94220" name="Text Box 13"/>
            <p:cNvSpPr txBox="1">
              <a:spLocks noChangeArrowheads="1"/>
            </p:cNvSpPr>
            <p:nvPr/>
          </p:nvSpPr>
          <p:spPr bwMode="auto">
            <a:xfrm>
              <a:off x="3168" y="1680"/>
              <a:ext cx="288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94221" name="Text Box 14"/>
            <p:cNvSpPr txBox="1">
              <a:spLocks noChangeArrowheads="1"/>
            </p:cNvSpPr>
            <p:nvPr/>
          </p:nvSpPr>
          <p:spPr bwMode="auto">
            <a:xfrm>
              <a:off x="5232" y="1680"/>
              <a:ext cx="24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94222" name="Text Box 15"/>
            <p:cNvSpPr txBox="1">
              <a:spLocks noChangeArrowheads="1"/>
            </p:cNvSpPr>
            <p:nvPr/>
          </p:nvSpPr>
          <p:spPr bwMode="auto">
            <a:xfrm>
              <a:off x="3168" y="2256"/>
              <a:ext cx="240" cy="260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94223" name="Text Box 16"/>
            <p:cNvSpPr txBox="1">
              <a:spLocks noChangeArrowheads="1"/>
            </p:cNvSpPr>
            <p:nvPr/>
          </p:nvSpPr>
          <p:spPr bwMode="auto">
            <a:xfrm>
              <a:off x="5232" y="2256"/>
              <a:ext cx="28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94224" name="Text Box 17"/>
            <p:cNvSpPr txBox="1">
              <a:spLocks noChangeArrowheads="1"/>
            </p:cNvSpPr>
            <p:nvPr/>
          </p:nvSpPr>
          <p:spPr bwMode="auto">
            <a:xfrm>
              <a:off x="4512" y="1056"/>
              <a:ext cx="43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94225" name="Text Box 18"/>
            <p:cNvSpPr txBox="1">
              <a:spLocks noChangeArrowheads="1"/>
            </p:cNvSpPr>
            <p:nvPr/>
          </p:nvSpPr>
          <p:spPr bwMode="auto">
            <a:xfrm>
              <a:off x="3743" y="2880"/>
              <a:ext cx="33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3300"/>
                  </a:solidFill>
                </a:rPr>
                <a:t>F</a:t>
              </a:r>
            </a:p>
          </p:txBody>
        </p:sp>
        <p:sp>
          <p:nvSpPr>
            <p:cNvPr id="94226" name="Text Box 19"/>
            <p:cNvSpPr txBox="1">
              <a:spLocks noChangeArrowheads="1"/>
            </p:cNvSpPr>
            <p:nvPr/>
          </p:nvSpPr>
          <p:spPr bwMode="auto">
            <a:xfrm>
              <a:off x="4080" y="1777"/>
              <a:ext cx="192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94227" name="Text Box 20"/>
            <p:cNvSpPr txBox="1">
              <a:spLocks noChangeArrowheads="1"/>
            </p:cNvSpPr>
            <p:nvPr/>
          </p:nvSpPr>
          <p:spPr bwMode="auto">
            <a:xfrm>
              <a:off x="4127" y="2159"/>
              <a:ext cx="28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94228" name="Text Box 21"/>
            <p:cNvSpPr txBox="1">
              <a:spLocks noChangeArrowheads="1"/>
            </p:cNvSpPr>
            <p:nvPr/>
          </p:nvSpPr>
          <p:spPr bwMode="auto">
            <a:xfrm>
              <a:off x="4416" y="1584"/>
              <a:ext cx="28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94229" name="Text Box 22"/>
            <p:cNvSpPr txBox="1">
              <a:spLocks noChangeArrowheads="1"/>
            </p:cNvSpPr>
            <p:nvPr/>
          </p:nvSpPr>
          <p:spPr bwMode="auto">
            <a:xfrm>
              <a:off x="4320" y="1823"/>
              <a:ext cx="336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endParaRPr lang="zh-CN" altLang="zh-CN" b="1"/>
            </a:p>
          </p:txBody>
        </p:sp>
      </p:grpSp>
      <p:sp>
        <p:nvSpPr>
          <p:cNvPr id="94230" name="Text Box 23"/>
          <p:cNvSpPr txBox="1">
            <a:spLocks noChangeArrowheads="1"/>
          </p:cNvSpPr>
          <p:nvPr/>
        </p:nvSpPr>
        <p:spPr bwMode="auto">
          <a:xfrm>
            <a:off x="741363" y="549275"/>
            <a:ext cx="8439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zh-CN" altLang="en-US" sz="2800" b="1" dirty="0">
                <a:solidFill>
                  <a:srgbClr val="0000FF"/>
                </a:solidFill>
              </a:rPr>
              <a:t>如图</a:t>
            </a:r>
            <a:r>
              <a:rPr lang="en-US" altLang="zh-CN" sz="2800" b="1" dirty="0">
                <a:solidFill>
                  <a:srgbClr val="0000FF"/>
                </a:solidFill>
              </a:rPr>
              <a:t>7-5-2</a:t>
            </a:r>
            <a:r>
              <a:rPr lang="zh-CN" altLang="en-US" sz="2800" b="1" dirty="0">
                <a:solidFill>
                  <a:srgbClr val="0000FF"/>
                </a:solidFill>
              </a:rPr>
              <a:t>， </a:t>
            </a:r>
            <a:r>
              <a:rPr lang="en-US" altLang="zh-CN" sz="2800" b="1" dirty="0">
                <a:solidFill>
                  <a:srgbClr val="0000FF"/>
                </a:solidFill>
              </a:rPr>
              <a:t>AB∥CD,</a:t>
            </a:r>
            <a:r>
              <a:rPr lang="zh-CN" altLang="en-US" sz="2800" b="1" dirty="0">
                <a:solidFill>
                  <a:srgbClr val="0000FF"/>
                </a:solidFill>
              </a:rPr>
              <a:t>直线</a:t>
            </a:r>
            <a:r>
              <a:rPr lang="en-US" altLang="zh-CN" sz="2800" b="1" dirty="0">
                <a:solidFill>
                  <a:srgbClr val="0000FF"/>
                </a:solidFill>
              </a:rPr>
              <a:t>AB</a:t>
            </a:r>
            <a:r>
              <a:rPr lang="zh-CN" altLang="en-US" sz="2800" b="1" dirty="0">
                <a:solidFill>
                  <a:srgbClr val="0000FF"/>
                </a:solidFill>
              </a:rPr>
              <a:t>，</a:t>
            </a:r>
            <a:r>
              <a:rPr lang="en-US" altLang="zh-CN" sz="2800" b="1" dirty="0">
                <a:solidFill>
                  <a:srgbClr val="0000FF"/>
                </a:solidFill>
              </a:rPr>
              <a:t>CD</a:t>
            </a:r>
            <a:r>
              <a:rPr lang="zh-CN" altLang="en-US" sz="2800" b="1" dirty="0">
                <a:solidFill>
                  <a:srgbClr val="0000FF"/>
                </a:solidFill>
              </a:rPr>
              <a:t>被直线</a:t>
            </a:r>
            <a:r>
              <a:rPr lang="en-US" altLang="zh-CN" sz="2800" b="1" dirty="0">
                <a:solidFill>
                  <a:srgbClr val="0000FF"/>
                </a:solidFill>
              </a:rPr>
              <a:t>EF</a:t>
            </a:r>
            <a:r>
              <a:rPr lang="zh-CN" altLang="en-US" sz="2800" b="1" dirty="0">
                <a:solidFill>
                  <a:srgbClr val="0000FF"/>
                </a:solidFill>
              </a:rPr>
              <a:t>所截，∠</a:t>
            </a:r>
            <a:r>
              <a:rPr lang="en-US" altLang="zh-CN" sz="2800" b="1" dirty="0">
                <a:solidFill>
                  <a:srgbClr val="0000FF"/>
                </a:solidFill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</a:rPr>
              <a:t>和∠</a:t>
            </a:r>
            <a:r>
              <a:rPr lang="en-US" altLang="zh-CN" sz="2800" b="1" dirty="0">
                <a:solidFill>
                  <a:srgbClr val="0000FF"/>
                </a:solidFill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</a:rPr>
              <a:t>是内错角，对∠</a:t>
            </a:r>
            <a:r>
              <a:rPr lang="en-US" altLang="zh-CN" sz="2800" b="1" dirty="0">
                <a:solidFill>
                  <a:srgbClr val="0000FF"/>
                </a:solidFill>
              </a:rPr>
              <a:t>1=∠2</a:t>
            </a:r>
            <a:r>
              <a:rPr lang="zh-CN" altLang="en-US" sz="2800" b="1" dirty="0">
                <a:solidFill>
                  <a:srgbClr val="0000FF"/>
                </a:solidFill>
              </a:rPr>
              <a:t>说过程如下</a:t>
            </a:r>
            <a:r>
              <a:rPr lang="en-US" altLang="zh-CN" sz="28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439738" y="1768475"/>
            <a:ext cx="4852987" cy="39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</a:rPr>
              <a:t>理由： ∵ </a:t>
            </a:r>
            <a:r>
              <a:rPr lang="en-US" altLang="zh-CN" sz="2800" b="1" dirty="0">
                <a:solidFill>
                  <a:srgbClr val="0000FF"/>
                </a:solidFill>
              </a:rPr>
              <a:t>AB∥CD (           )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           ∴ ∠1=∠3 (                                       )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           ∵ ∠2=∠3           (                     )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   ∴∠1=∠2 (                    )</a:t>
            </a:r>
          </a:p>
          <a:p>
            <a:pPr>
              <a:spcBef>
                <a:spcPct val="50000"/>
              </a:spcBef>
            </a:pPr>
            <a:endParaRPr lang="en-US" altLang="zh-CN" sz="2800" b="1" dirty="0">
              <a:solidFill>
                <a:srgbClr val="0000FF"/>
              </a:solidFill>
            </a:endParaRPr>
          </a:p>
        </p:txBody>
      </p:sp>
      <p:sp>
        <p:nvSpPr>
          <p:cNvPr id="94232" name="Text Box 25"/>
          <p:cNvSpPr txBox="1">
            <a:spLocks noChangeArrowheads="1"/>
          </p:cNvSpPr>
          <p:nvPr/>
        </p:nvSpPr>
        <p:spPr bwMode="auto">
          <a:xfrm>
            <a:off x="6786563" y="4937125"/>
            <a:ext cx="19700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/>
              <a:t>7-5-2</a:t>
            </a: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862013" y="5516563"/>
            <a:ext cx="75263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结论</a:t>
            </a:r>
            <a:r>
              <a:rPr lang="en-US" altLang="zh-CN" sz="3600" b="1" dirty="0">
                <a:solidFill>
                  <a:srgbClr val="FF0000"/>
                </a:solidFill>
              </a:rPr>
              <a:t>:</a:t>
            </a:r>
            <a:r>
              <a:rPr lang="en-US" altLang="zh-CN" sz="3600" b="1" dirty="0">
                <a:solidFill>
                  <a:srgbClr val="0000FF"/>
                </a:solidFill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</a:rPr>
              <a:t>两直线平行，内错角相等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3876675" y="1773238"/>
            <a:ext cx="1055688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已知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611188" y="2852738"/>
            <a:ext cx="42481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两直线平行，同位角相等  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827088" y="3933825"/>
            <a:ext cx="23907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对顶角相等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3203575" y="4581525"/>
            <a:ext cx="17224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6" grpId="0"/>
      <p:bldP spid="81947" grpId="0"/>
      <p:bldP spid="81948" grpId="0"/>
      <p:bldP spid="81949" grpId="0"/>
      <p:bldP spid="819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54" name="Text Box 23"/>
          <p:cNvSpPr txBox="1">
            <a:spLocks noChangeArrowheads="1"/>
          </p:cNvSpPr>
          <p:nvPr/>
        </p:nvSpPr>
        <p:spPr bwMode="auto">
          <a:xfrm>
            <a:off x="611188" y="506413"/>
            <a:ext cx="85693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zh-CN" altLang="en-US" sz="3200" b="1" dirty="0">
                <a:solidFill>
                  <a:srgbClr val="0000FF"/>
                </a:solidFill>
              </a:rPr>
              <a:t>如图</a:t>
            </a:r>
            <a:r>
              <a:rPr lang="en-US" altLang="zh-CN" sz="3200" b="1" dirty="0">
                <a:solidFill>
                  <a:srgbClr val="0000FF"/>
                </a:solidFill>
              </a:rPr>
              <a:t>7-5-3</a:t>
            </a:r>
            <a:r>
              <a:rPr lang="zh-CN" altLang="en-US" sz="3200" b="1" dirty="0">
                <a:solidFill>
                  <a:srgbClr val="0000FF"/>
                </a:solidFill>
              </a:rPr>
              <a:t>， </a:t>
            </a:r>
            <a:r>
              <a:rPr lang="en-US" altLang="zh-CN" sz="3200" b="1" dirty="0">
                <a:solidFill>
                  <a:srgbClr val="0000FF"/>
                </a:solidFill>
              </a:rPr>
              <a:t>AB∥CD</a:t>
            </a:r>
            <a:r>
              <a:rPr lang="zh-CN" altLang="en-US" sz="3200" b="1" dirty="0">
                <a:solidFill>
                  <a:srgbClr val="0000FF"/>
                </a:solidFill>
              </a:rPr>
              <a:t>，直线</a:t>
            </a:r>
            <a:r>
              <a:rPr lang="en-US" altLang="zh-CN" sz="3200" b="1" dirty="0">
                <a:solidFill>
                  <a:srgbClr val="0000FF"/>
                </a:solidFill>
              </a:rPr>
              <a:t>AB</a:t>
            </a:r>
            <a:r>
              <a:rPr lang="zh-CN" altLang="en-US" sz="3200" b="1" dirty="0">
                <a:solidFill>
                  <a:srgbClr val="0000FF"/>
                </a:solidFill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</a:rPr>
              <a:t>CD</a:t>
            </a:r>
            <a:r>
              <a:rPr lang="zh-CN" altLang="en-US" sz="3200" b="1" dirty="0">
                <a:solidFill>
                  <a:srgbClr val="0000FF"/>
                </a:solidFill>
              </a:rPr>
              <a:t>被直线</a:t>
            </a:r>
            <a:r>
              <a:rPr lang="en-US" altLang="zh-CN" sz="3200" b="1" dirty="0">
                <a:solidFill>
                  <a:srgbClr val="0000FF"/>
                </a:solidFill>
              </a:rPr>
              <a:t>EF</a:t>
            </a:r>
            <a:r>
              <a:rPr lang="zh-CN" altLang="en-US" sz="3200" b="1" dirty="0">
                <a:solidFill>
                  <a:srgbClr val="0000FF"/>
                </a:solidFill>
              </a:rPr>
              <a:t>所截，∠</a:t>
            </a:r>
            <a:r>
              <a:rPr lang="en-US" altLang="zh-CN" sz="3200" b="1" dirty="0">
                <a:solidFill>
                  <a:srgbClr val="0000FF"/>
                </a:solidFill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</a:rPr>
              <a:t>和∠</a:t>
            </a:r>
            <a:r>
              <a:rPr lang="en-US" altLang="zh-CN" sz="3200" b="1" dirty="0">
                <a:solidFill>
                  <a:srgbClr val="0000FF"/>
                </a:solidFill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</a:rPr>
              <a:t>是同旁内角。对∠</a:t>
            </a:r>
            <a:r>
              <a:rPr lang="en-US" altLang="zh-CN" sz="3200" b="1" dirty="0">
                <a:solidFill>
                  <a:srgbClr val="0000FF"/>
                </a:solidFill>
              </a:rPr>
              <a:t>1+∠2=180°</a:t>
            </a:r>
            <a:r>
              <a:rPr lang="zh-CN" altLang="en-US" sz="3200" b="1" dirty="0">
                <a:solidFill>
                  <a:srgbClr val="0000FF"/>
                </a:solidFill>
              </a:rPr>
              <a:t>说明理由。</a:t>
            </a:r>
          </a:p>
        </p:txBody>
      </p:sp>
      <p:sp>
        <p:nvSpPr>
          <p:cNvPr id="95255" name="Text Box 24"/>
          <p:cNvSpPr txBox="1">
            <a:spLocks noChangeArrowheads="1"/>
          </p:cNvSpPr>
          <p:nvPr/>
        </p:nvSpPr>
        <p:spPr bwMode="auto">
          <a:xfrm>
            <a:off x="107950" y="1995488"/>
            <a:ext cx="6540500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理由：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∵ </a:t>
            </a:r>
            <a:r>
              <a:rPr lang="en-US" altLang="zh-CN" sz="2800" b="1">
                <a:solidFill>
                  <a:srgbClr val="0000FF"/>
                </a:solidFill>
              </a:rPr>
              <a:t>AB∥CD </a:t>
            </a:r>
            <a:r>
              <a:rPr lang="zh-CN" altLang="en-US" sz="2800" b="1">
                <a:solidFill>
                  <a:srgbClr val="0000FF"/>
                </a:solidFill>
              </a:rPr>
              <a:t>（         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 ∴ ∠</a:t>
            </a:r>
            <a:r>
              <a:rPr lang="en-US" altLang="zh-CN" sz="2800" b="1">
                <a:solidFill>
                  <a:srgbClr val="0000FF"/>
                </a:solidFill>
              </a:rPr>
              <a:t>1=∠3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(                                           )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 ∵∠3+∠2=180 °</a:t>
            </a:r>
            <a:r>
              <a:rPr lang="zh-CN" altLang="en-US" sz="2800" b="1">
                <a:solidFill>
                  <a:srgbClr val="0000FF"/>
                </a:solidFill>
              </a:rPr>
              <a:t>（               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 ∴ ∠</a:t>
            </a:r>
            <a:r>
              <a:rPr lang="en-US" altLang="zh-CN" sz="2800" b="1">
                <a:solidFill>
                  <a:srgbClr val="0000FF"/>
                </a:solidFill>
              </a:rPr>
              <a:t>1+∠2=180°</a:t>
            </a:r>
            <a:r>
              <a:rPr lang="zh-CN" altLang="en-US" sz="2800" b="1">
                <a:solidFill>
                  <a:srgbClr val="0000FF"/>
                </a:solidFill>
              </a:rPr>
              <a:t>（</a:t>
            </a:r>
            <a:r>
              <a:rPr lang="zh-CN" altLang="en-US" sz="2800" b="1"/>
              <a:t>                       </a:t>
            </a:r>
            <a:r>
              <a:rPr lang="zh-CN" altLang="en-US" sz="2800" b="1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95256" name="WordArt 25"/>
          <p:cNvSpPr>
            <a:spLocks noChangeArrowheads="1" noChangeShapeType="1" noTextEdit="1"/>
          </p:cNvSpPr>
          <p:nvPr/>
        </p:nvSpPr>
        <p:spPr bwMode="auto">
          <a:xfrm>
            <a:off x="34925" y="44450"/>
            <a:ext cx="1785938" cy="5889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大家谈谈</a:t>
            </a:r>
          </a:p>
        </p:txBody>
      </p:sp>
      <p:sp>
        <p:nvSpPr>
          <p:cNvPr id="95257" name="Text Box 26"/>
          <p:cNvSpPr txBox="1">
            <a:spLocks noChangeArrowheads="1"/>
          </p:cNvSpPr>
          <p:nvPr/>
        </p:nvSpPr>
        <p:spPr bwMode="auto">
          <a:xfrm>
            <a:off x="7069138" y="5314950"/>
            <a:ext cx="18288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/>
              <a:t>7-5-3</a:t>
            </a:r>
          </a:p>
        </p:txBody>
      </p:sp>
      <p:sp>
        <p:nvSpPr>
          <p:cNvPr id="82971" name="Text Box 27"/>
          <p:cNvSpPr txBox="1">
            <a:spLocks noChangeArrowheads="1"/>
          </p:cNvSpPr>
          <p:nvPr/>
        </p:nvSpPr>
        <p:spPr bwMode="auto">
          <a:xfrm>
            <a:off x="842963" y="6021388"/>
            <a:ext cx="72580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结论</a:t>
            </a:r>
            <a:r>
              <a:rPr lang="en-US" altLang="zh-CN" sz="3600" b="1">
                <a:solidFill>
                  <a:srgbClr val="FF0000"/>
                </a:solidFill>
              </a:rPr>
              <a:t>:  </a:t>
            </a:r>
            <a:r>
              <a:rPr lang="zh-CN" altLang="en-US" sz="3600" b="1">
                <a:solidFill>
                  <a:srgbClr val="0000FF"/>
                </a:solidFill>
              </a:rPr>
              <a:t>两直线平行，同旁内角互补。</a:t>
            </a:r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2665413" y="2625725"/>
            <a:ext cx="15462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已知</a:t>
            </a:r>
          </a:p>
        </p:txBody>
      </p:sp>
      <p:sp>
        <p:nvSpPr>
          <p:cNvPr id="82974" name="Rectangle 30"/>
          <p:cNvSpPr>
            <a:spLocks noChangeArrowheads="1"/>
          </p:cNvSpPr>
          <p:nvPr/>
        </p:nvSpPr>
        <p:spPr bwMode="auto">
          <a:xfrm>
            <a:off x="573088" y="3916363"/>
            <a:ext cx="410686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340" tIns="44170" rIns="88340" bIns="4417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两直线平行，同位角相等</a:t>
            </a:r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4067175" y="4549775"/>
            <a:ext cx="16891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平角定义</a:t>
            </a: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4292600" y="5226050"/>
            <a:ext cx="1863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0" tIns="44170" rIns="88340" bIns="441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7550" indent="-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04900" indent="-222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46225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87550" indent="-2209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447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019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3591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16350" indent="-2209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等量代换</a:t>
            </a:r>
          </a:p>
        </p:txBody>
      </p:sp>
      <p:grpSp>
        <p:nvGrpSpPr>
          <p:cNvPr id="95234" name="Group 3"/>
          <p:cNvGrpSpPr/>
          <p:nvPr/>
        </p:nvGrpSpPr>
        <p:grpSpPr bwMode="auto">
          <a:xfrm>
            <a:off x="5795963" y="1989138"/>
            <a:ext cx="3276600" cy="3140075"/>
            <a:chOff x="3168" y="1056"/>
            <a:chExt cx="2352" cy="2065"/>
          </a:xfrm>
        </p:grpSpPr>
        <p:grpSp>
          <p:nvGrpSpPr>
            <p:cNvPr id="95235" name="Group 4"/>
            <p:cNvGrpSpPr/>
            <p:nvPr/>
          </p:nvGrpSpPr>
          <p:grpSpPr bwMode="auto">
            <a:xfrm>
              <a:off x="3408" y="1296"/>
              <a:ext cx="1824" cy="1632"/>
              <a:chOff x="672" y="624"/>
              <a:chExt cx="4416" cy="3456"/>
            </a:xfrm>
          </p:grpSpPr>
          <p:sp>
            <p:nvSpPr>
              <p:cNvPr id="95236" name="Arc 5"/>
              <p:cNvSpPr/>
              <p:nvPr/>
            </p:nvSpPr>
            <p:spPr bwMode="auto">
              <a:xfrm flipV="1">
                <a:off x="2832" y="1680"/>
                <a:ext cx="336" cy="192"/>
              </a:xfrm>
              <a:custGeom>
                <a:avLst/>
                <a:gdLst>
                  <a:gd name="T0" fmla="*/ 0 w 21600"/>
                  <a:gd name="T1" fmla="*/ 0 h 21600"/>
                  <a:gd name="T2" fmla="*/ 5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lIns="88340" tIns="44170" rIns="88340" bIns="44170" anchor="ctr"/>
              <a:lstStyle/>
              <a:p>
                <a:pPr defTabSz="882650"/>
                <a:endParaRPr lang="zh-CN" altLang="zh-CN">
                  <a:latin typeface="Arial" panose="020B0604020202020204" pitchFamily="34" charset="0"/>
                </a:endParaRPr>
              </a:p>
            </p:txBody>
          </p:sp>
          <p:grpSp>
            <p:nvGrpSpPr>
              <p:cNvPr id="95237" name="Group 6"/>
              <p:cNvGrpSpPr/>
              <p:nvPr/>
            </p:nvGrpSpPr>
            <p:grpSpPr bwMode="auto">
              <a:xfrm>
                <a:off x="672" y="624"/>
                <a:ext cx="4416" cy="3456"/>
                <a:chOff x="672" y="624"/>
                <a:chExt cx="4416" cy="3456"/>
              </a:xfrm>
            </p:grpSpPr>
            <p:sp>
              <p:nvSpPr>
                <p:cNvPr id="95238" name="Line 7"/>
                <p:cNvSpPr>
                  <a:spLocks noChangeShapeType="1"/>
                </p:cNvSpPr>
                <p:nvPr/>
              </p:nvSpPr>
              <p:spPr bwMode="auto">
                <a:xfrm>
                  <a:off x="672" y="1680"/>
                  <a:ext cx="4368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5239" name="Line 8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4416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5240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440" y="624"/>
                  <a:ext cx="2160" cy="3456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5241" name="Arc 10"/>
                <p:cNvSpPr/>
                <p:nvPr/>
              </p:nvSpPr>
              <p:spPr bwMode="auto">
                <a:xfrm>
                  <a:off x="3072" y="1488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1 w 21600"/>
                    <a:gd name="T3" fmla="*/ 2 h 21600"/>
                    <a:gd name="T4" fmla="*/ 0 w 21600"/>
                    <a:gd name="T5" fmla="*/ 2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88340" tIns="44170" rIns="88340" bIns="44170" anchor="ctr"/>
                <a:lstStyle/>
                <a:p>
                  <a:pPr defTabSz="882650"/>
                  <a:endParaRPr lang="zh-CN" altLang="zh-CN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5242" name="Arc 11"/>
                <p:cNvSpPr/>
                <p:nvPr/>
              </p:nvSpPr>
              <p:spPr bwMode="auto">
                <a:xfrm flipH="1" flipV="1">
                  <a:off x="2688" y="1680"/>
                  <a:ext cx="96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3 h 21600"/>
                    <a:gd name="T4" fmla="*/ 0 w 21600"/>
                    <a:gd name="T5" fmla="*/ 3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lIns="88340" tIns="44170" rIns="88340" bIns="44170" anchor="ctr"/>
                <a:lstStyle/>
                <a:p>
                  <a:pPr defTabSz="882650"/>
                  <a:endParaRPr lang="zh-CN" altLang="zh-CN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5243" name="Arc 12"/>
                <p:cNvSpPr/>
                <p:nvPr/>
              </p:nvSpPr>
              <p:spPr bwMode="auto">
                <a:xfrm>
                  <a:off x="2256" y="2740"/>
                  <a:ext cx="144" cy="188"/>
                </a:xfrm>
                <a:custGeom>
                  <a:avLst/>
                  <a:gdLst>
                    <a:gd name="T0" fmla="*/ 0 w 21600"/>
                    <a:gd name="T1" fmla="*/ 0 h 21142"/>
                    <a:gd name="T2" fmla="*/ 1 w 21600"/>
                    <a:gd name="T3" fmla="*/ 2 h 21142"/>
                    <a:gd name="T4" fmla="*/ 0 w 21600"/>
                    <a:gd name="T5" fmla="*/ 2 h 21142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142"/>
                    <a:gd name="T11" fmla="*/ 21600 w 21600"/>
                    <a:gd name="T12" fmla="*/ 21142 h 2114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142" fill="none" extrusionOk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</a:path>
                    <a:path w="21600" h="21142" stroke="0" extrusionOk="0">
                      <a:moveTo>
                        <a:pt x="4424" y="0"/>
                      </a:moveTo>
                      <a:cubicBezTo>
                        <a:pt x="14432" y="2094"/>
                        <a:pt x="21600" y="10918"/>
                        <a:pt x="21600" y="21142"/>
                      </a:cubicBezTo>
                      <a:lnTo>
                        <a:pt x="0" y="21142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88340" tIns="44170" rIns="88340" bIns="44170" anchor="ctr"/>
                <a:lstStyle/>
                <a:p>
                  <a:pPr defTabSz="882650"/>
                  <a:endParaRPr lang="zh-CN" altLang="zh-CN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95244" name="Text Box 13"/>
            <p:cNvSpPr txBox="1">
              <a:spLocks noChangeArrowheads="1"/>
            </p:cNvSpPr>
            <p:nvPr/>
          </p:nvSpPr>
          <p:spPr bwMode="auto">
            <a:xfrm>
              <a:off x="3168" y="1680"/>
              <a:ext cx="28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95245" name="Text Box 14"/>
            <p:cNvSpPr txBox="1">
              <a:spLocks noChangeArrowheads="1"/>
            </p:cNvSpPr>
            <p:nvPr/>
          </p:nvSpPr>
          <p:spPr bwMode="auto">
            <a:xfrm>
              <a:off x="5232" y="1680"/>
              <a:ext cx="24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95246" name="Text Box 15"/>
            <p:cNvSpPr txBox="1">
              <a:spLocks noChangeArrowheads="1"/>
            </p:cNvSpPr>
            <p:nvPr/>
          </p:nvSpPr>
          <p:spPr bwMode="auto">
            <a:xfrm>
              <a:off x="3168" y="2256"/>
              <a:ext cx="24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95247" name="Text Box 16"/>
            <p:cNvSpPr txBox="1">
              <a:spLocks noChangeArrowheads="1"/>
            </p:cNvSpPr>
            <p:nvPr/>
          </p:nvSpPr>
          <p:spPr bwMode="auto">
            <a:xfrm>
              <a:off x="5232" y="2256"/>
              <a:ext cx="28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95248" name="Text Box 17"/>
            <p:cNvSpPr txBox="1">
              <a:spLocks noChangeArrowheads="1"/>
            </p:cNvSpPr>
            <p:nvPr/>
          </p:nvSpPr>
          <p:spPr bwMode="auto">
            <a:xfrm>
              <a:off x="4512" y="1056"/>
              <a:ext cx="43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95249" name="Text Box 18"/>
            <p:cNvSpPr txBox="1">
              <a:spLocks noChangeArrowheads="1"/>
            </p:cNvSpPr>
            <p:nvPr/>
          </p:nvSpPr>
          <p:spPr bwMode="auto">
            <a:xfrm>
              <a:off x="3743" y="2880"/>
              <a:ext cx="33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95250" name="Text Box 19"/>
            <p:cNvSpPr txBox="1">
              <a:spLocks noChangeArrowheads="1"/>
            </p:cNvSpPr>
            <p:nvPr/>
          </p:nvSpPr>
          <p:spPr bwMode="auto">
            <a:xfrm>
              <a:off x="4080" y="1777"/>
              <a:ext cx="192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95251" name="Text Box 20"/>
            <p:cNvSpPr txBox="1">
              <a:spLocks noChangeArrowheads="1"/>
            </p:cNvSpPr>
            <p:nvPr/>
          </p:nvSpPr>
          <p:spPr bwMode="auto">
            <a:xfrm>
              <a:off x="4127" y="2159"/>
              <a:ext cx="28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5252" name="Text Box 21"/>
            <p:cNvSpPr txBox="1">
              <a:spLocks noChangeArrowheads="1"/>
            </p:cNvSpPr>
            <p:nvPr/>
          </p:nvSpPr>
          <p:spPr bwMode="auto">
            <a:xfrm>
              <a:off x="4416" y="1584"/>
              <a:ext cx="28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95253" name="Text Box 22"/>
            <p:cNvSpPr txBox="1">
              <a:spLocks noChangeArrowheads="1"/>
            </p:cNvSpPr>
            <p:nvPr/>
          </p:nvSpPr>
          <p:spPr bwMode="auto">
            <a:xfrm>
              <a:off x="4320" y="1823"/>
              <a:ext cx="336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2" tIns="45716" rIns="91432" bIns="45716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17550" indent="-2762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04900" indent="-2222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546225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987550" indent="-2209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4447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019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3591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16350" indent="-2209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1" grpId="0"/>
      <p:bldP spid="82974" grpId="0"/>
      <p:bldP spid="829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/>
          <p:nvPr/>
        </p:nvGrpSpPr>
        <p:grpSpPr bwMode="auto">
          <a:xfrm>
            <a:off x="-49360" y="-819919"/>
            <a:ext cx="9753600" cy="8056563"/>
            <a:chOff x="0" y="0"/>
            <a:chExt cx="6144" cy="4944"/>
          </a:xfrm>
        </p:grpSpPr>
        <p:pic>
          <p:nvPicPr>
            <p:cNvPr id="99331" name="Picture 3" descr="DD00163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6144" cy="49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933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016" y="480"/>
              <a:ext cx="1488" cy="477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zh-CN" altLang="en-US" sz="3600" kern="10" dirty="0">
                  <a:ln w="12700">
                    <a:solidFill>
                      <a:srgbClr val="FF0000"/>
                    </a:solidFill>
                    <a:round/>
                  </a:ln>
                  <a:solidFill>
                    <a:srgbClr val="FF0000"/>
                  </a:soli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华文新魏" panose="02010800040101010101" charset="-122"/>
                  <a:ea typeface="华文新魏" panose="02010800040101010101" charset="-122"/>
                </a:rPr>
                <a:t>小结</a:t>
              </a:r>
            </a:p>
          </p:txBody>
        </p:sp>
      </p:grp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860675" y="1484313"/>
            <a:ext cx="3200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just"/>
            <a:r>
              <a:rPr kumimoji="1" lang="zh-CN" altLang="en-US" sz="3600" b="1" dirty="0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平行线的性质</a:t>
            </a:r>
            <a:r>
              <a:rPr kumimoji="1" lang="zh-CN" altLang="en-US" sz="36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：</a:t>
            </a:r>
          </a:p>
        </p:txBody>
      </p:sp>
      <p:grpSp>
        <p:nvGrpSpPr>
          <p:cNvPr id="99334" name="Group 6"/>
          <p:cNvGrpSpPr/>
          <p:nvPr/>
        </p:nvGrpSpPr>
        <p:grpSpPr bwMode="auto">
          <a:xfrm>
            <a:off x="1489075" y="2276475"/>
            <a:ext cx="5854700" cy="628650"/>
            <a:chOff x="1135" y="1982"/>
            <a:chExt cx="3688" cy="396"/>
          </a:xfrm>
        </p:grpSpPr>
        <p:pic>
          <p:nvPicPr>
            <p:cNvPr id="99335" name="Picture 7" descr="JS_01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9" y="1982"/>
              <a:ext cx="504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1135" y="1982"/>
              <a:ext cx="3170" cy="34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kumimoji="1" lang="en-US" altLang="zh-CN" sz="36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、</a:t>
              </a:r>
              <a:r>
                <a:rPr kumimoji="1"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两直线平行</a:t>
              </a:r>
              <a:r>
                <a:rPr kumimoji="1" lang="en-US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, </a:t>
              </a:r>
              <a:r>
                <a:rPr kumimoji="1"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同位角相等</a:t>
              </a:r>
              <a:r>
                <a:rPr kumimoji="1" lang="en-US" altLang="zh-CN" sz="32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9337" name="Group 9"/>
          <p:cNvGrpSpPr/>
          <p:nvPr/>
        </p:nvGrpSpPr>
        <p:grpSpPr bwMode="auto">
          <a:xfrm>
            <a:off x="1525588" y="3213100"/>
            <a:ext cx="5854700" cy="628650"/>
            <a:chOff x="938" y="2378"/>
            <a:chExt cx="3688" cy="396"/>
          </a:xfrm>
        </p:grpSpPr>
        <p:sp>
          <p:nvSpPr>
            <p:cNvPr id="99338" name="Text Box 10"/>
            <p:cNvSpPr txBox="1">
              <a:spLocks noChangeArrowheads="1"/>
            </p:cNvSpPr>
            <p:nvPr/>
          </p:nvSpPr>
          <p:spPr bwMode="auto">
            <a:xfrm>
              <a:off x="938" y="2449"/>
              <a:ext cx="3123" cy="307"/>
            </a:xfrm>
            <a:prstGeom prst="rect">
              <a:avLst/>
            </a:prstGeom>
            <a:gradFill rotWithShape="0">
              <a:gsLst>
                <a:gs pos="0">
                  <a:srgbClr val="FF0066"/>
                </a:gs>
                <a:gs pos="50000">
                  <a:srgbClr val="FFFF00"/>
                </a:gs>
                <a:gs pos="100000">
                  <a:srgbClr val="FF00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kumimoji="1" lang="en-US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、两直线平行</a:t>
              </a:r>
              <a:r>
                <a:rPr kumimoji="1" lang="en-US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, </a:t>
              </a:r>
              <a:r>
                <a:rPr kumimoji="1"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内错角相等</a:t>
              </a:r>
              <a:r>
                <a:rPr kumimoji="1" lang="en-US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pic>
          <p:nvPicPr>
            <p:cNvPr id="99339" name="Picture 11" descr="JS_01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22" y="2378"/>
              <a:ext cx="504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340" name="Group 12"/>
          <p:cNvGrpSpPr/>
          <p:nvPr/>
        </p:nvGrpSpPr>
        <p:grpSpPr bwMode="auto">
          <a:xfrm>
            <a:off x="1489075" y="4149725"/>
            <a:ext cx="6083300" cy="628650"/>
            <a:chOff x="938" y="2845"/>
            <a:chExt cx="3832" cy="396"/>
          </a:xfrm>
        </p:grpSpPr>
        <p:sp>
          <p:nvSpPr>
            <p:cNvPr id="99341" name="Text Box 13"/>
            <p:cNvSpPr txBox="1">
              <a:spLocks noChangeArrowheads="1"/>
            </p:cNvSpPr>
            <p:nvPr/>
          </p:nvSpPr>
          <p:spPr bwMode="auto">
            <a:xfrm>
              <a:off x="938" y="2934"/>
              <a:ext cx="3319" cy="307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kumimoji="1" lang="en-US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、两直线平行</a:t>
              </a:r>
              <a:r>
                <a:rPr kumimoji="1" lang="en-US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, </a:t>
              </a:r>
              <a:r>
                <a:rPr kumimoji="1"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同旁内角互补</a:t>
              </a:r>
            </a:p>
          </p:txBody>
        </p:sp>
        <p:pic>
          <p:nvPicPr>
            <p:cNvPr id="99342" name="Picture 14" descr="JS_01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6" y="2845"/>
              <a:ext cx="504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0</TotalTime>
  <Words>1024</Words>
  <Application>Microsoft Office PowerPoint</Application>
  <PresentationFormat>全屏显示(4:3)</PresentationFormat>
  <Paragraphs>223</Paragraphs>
  <Slides>18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4" baseType="lpstr">
      <vt:lpstr>方正魏碑简体</vt:lpstr>
      <vt:lpstr>黑体</vt:lpstr>
      <vt:lpstr>华康简魏碑</vt:lpstr>
      <vt:lpstr>华文彩云</vt:lpstr>
      <vt:lpstr>华文行楷</vt:lpstr>
      <vt:lpstr>华文新魏</vt:lpstr>
      <vt:lpstr>楷体_GB2312</vt:lpstr>
      <vt:lpstr>隶书</vt:lpstr>
      <vt:lpstr>宋体</vt:lpstr>
      <vt:lpstr>微软雅黑</vt:lpstr>
      <vt:lpstr>文鼎粗魏碑简</vt:lpstr>
      <vt:lpstr>Arial</vt:lpstr>
      <vt:lpstr>Symbol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2022-01-07T05:37:34Z</dcterms:created>
  <dcterms:modified xsi:type="dcterms:W3CDTF">2023-01-16T23:54:14Z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16967FD7D56D4ADA97D8D4C2D452BFD5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