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304" r:id="rId3"/>
    <p:sldId id="305" r:id="rId4"/>
    <p:sldId id="306" r:id="rId5"/>
    <p:sldId id="307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00"/>
    <a:srgbClr val="FF0000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094D6-CEFE-409D-9784-1AFDA811E8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E1C7-502A-40CE-8054-BB3CDEF047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BE1C7-502A-40CE-8054-BB3CDEF0470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CAB6-1C1D-44BE-BFDD-3633886D318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D02-CA27-4943-AD2D-012C281A3F8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DD80-40AD-4DD1-80BF-0A6C755FC73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6CCA-D3B2-4743-989E-35DF901B527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BE52-AC37-41F3-A42C-7ACB956B48D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8992B-AE8C-46D8-8770-ABCDA459AD30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560E-C311-4DF9-9E3F-84316E87D69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4933E-B04F-43A6-8B64-FE66D2BB08C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96AB-2F2C-4B29-AA53-3971FBCBB8F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8A44F8-BCDF-464C-9DD3-EA8B42E30D8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D1A-6432-40AB-A296-75A3BC8D685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5A595E-BE9B-444B-BF85-A551F0C00077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2083-7751-40FA-A93A-4A9D32B2A28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451CF-F4B3-4F08-98D1-4B00192EC97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D2CD-9C0F-41DA-B1BC-1588EA847CF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27BB8-0B65-453C-AD72-D414136C6AE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5044-A9AD-4D68-9B1D-56D792D9263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E5A41-A9E5-4127-93C7-74CF5885208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CF4F-E058-4958-97BA-84E4BC050D5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4D225-FE6D-4117-BF7A-E9B19814A07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7757846-2A8D-45EE-ACDD-256446938F7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741CC05-F1D6-4564-83A1-D8900FD2953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5905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anose="05000000000000000000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5905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63600" y="1752600"/>
            <a:ext cx="7543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kern="10" dirty="0" smtClean="0">
                <a:ln w="12700">
                  <a:solidFill>
                    <a:srgbClr val="EAEAEA"/>
                  </a:solidFill>
                  <a:round/>
                </a:ln>
                <a:latin typeface="华文中宋" panose="02010600040101010101" pitchFamily="2" charset="-122"/>
                <a:ea typeface="华文中宋" panose="02010600040101010101" pitchFamily="2" charset="-122"/>
              </a:rPr>
              <a:t>反</a:t>
            </a:r>
            <a:r>
              <a:rPr lang="zh-CN" altLang="en-US" sz="4400" kern="10" dirty="0">
                <a:ln w="12700">
                  <a:solidFill>
                    <a:srgbClr val="EAEAEA"/>
                  </a:solidFill>
                  <a:round/>
                </a:ln>
                <a:latin typeface="华文中宋" panose="02010600040101010101" pitchFamily="2" charset="-122"/>
                <a:ea typeface="华文中宋" panose="02010600040101010101" pitchFamily="2" charset="-122"/>
              </a:rPr>
              <a:t>比例函数的图象和性质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2729370" y="52959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1228725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列表</a:t>
            </a:r>
            <a:r>
              <a:rPr lang="en-US" altLang="zh-CN" sz="2800" b="1" dirty="0"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30723" name="Text Box 475"/>
          <p:cNvSpPr txBox="1">
            <a:spLocks noChangeArrowheads="1"/>
          </p:cNvSpPr>
          <p:nvPr/>
        </p:nvSpPr>
        <p:spPr bwMode="auto">
          <a:xfrm>
            <a:off x="762000" y="3937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画反比例函数      的图象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724" name="Text Box 476"/>
          <p:cNvSpPr txBox="1">
            <a:spLocks noChangeArrowheads="1"/>
          </p:cNvSpPr>
          <p:nvPr/>
        </p:nvSpPr>
        <p:spPr bwMode="auto">
          <a:xfrm>
            <a:off x="228600" y="2730500"/>
            <a:ext cx="5638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描点：以表中各组对应值作为点的坐标，在平面直角坐标系中描出相应的点．</a:t>
            </a:r>
          </a:p>
        </p:txBody>
      </p:sp>
      <p:sp>
        <p:nvSpPr>
          <p:cNvPr id="30725" name="Text Box 477"/>
          <p:cNvSpPr txBox="1">
            <a:spLocks noChangeArrowheads="1"/>
          </p:cNvSpPr>
          <p:nvPr/>
        </p:nvSpPr>
        <p:spPr bwMode="auto">
          <a:xfrm>
            <a:off x="228600" y="4876800"/>
            <a:ext cx="548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连线：用平滑的曲线顺次连接各点，就得到反比例函数的象．</a:t>
            </a:r>
          </a:p>
        </p:txBody>
      </p:sp>
      <p:graphicFrame>
        <p:nvGraphicFramePr>
          <p:cNvPr id="6676" name="Group 532"/>
          <p:cNvGraphicFramePr>
            <a:graphicFrameLocks noGrp="1"/>
          </p:cNvGraphicFramePr>
          <p:nvPr/>
        </p:nvGraphicFramePr>
        <p:xfrm>
          <a:off x="1905000" y="1249363"/>
          <a:ext cx="6477000" cy="1036320"/>
        </p:xfrm>
        <a:graphic>
          <a:graphicData uri="http://schemas.openxmlformats.org/drawingml/2006/table">
            <a:tbl>
              <a:tblPr/>
              <a:tblGrid>
                <a:gridCol w="58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26" name="Object 522"/>
          <p:cNvGraphicFramePr>
            <a:graphicFrameLocks noChangeAspect="1"/>
          </p:cNvGraphicFramePr>
          <p:nvPr/>
        </p:nvGraphicFramePr>
        <p:xfrm>
          <a:off x="1892300" y="1738313"/>
          <a:ext cx="5461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name="公式" r:id="rId3" imgW="393700" imgH="393700" progId="Equation.3">
                  <p:embed/>
                </p:oleObj>
              </mc:Choice>
              <mc:Fallback>
                <p:oleObj name="公式" r:id="rId3" imgW="393700" imgH="393700" progId="Equation.3">
                  <p:embed/>
                  <p:pic>
                    <p:nvPicPr>
                      <p:cNvPr id="0" name="Object 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738313"/>
                        <a:ext cx="5461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5" name="Object 523"/>
          <p:cNvGraphicFramePr>
            <a:graphicFrameLocks noChangeAspect="1"/>
          </p:cNvGraphicFramePr>
          <p:nvPr/>
        </p:nvGraphicFramePr>
        <p:xfrm>
          <a:off x="3048000" y="152400"/>
          <a:ext cx="1003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" name="Equation" r:id="rId5" imgW="520700" imgH="520700" progId="Equation.DSMT4">
                  <p:embed/>
                </p:oleObj>
              </mc:Choice>
              <mc:Fallback>
                <p:oleObj name="Equation" r:id="rId5" imgW="520700" imgH="520700" progId="Equation.DSMT4">
                  <p:embed/>
                  <p:pic>
                    <p:nvPicPr>
                      <p:cNvPr id="0" name="Object 5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"/>
                        <a:ext cx="10033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6" name="Text Box 533"/>
          <p:cNvSpPr txBox="1">
            <a:spLocks noChangeArrowheads="1"/>
          </p:cNvSpPr>
          <p:nvPr/>
        </p:nvSpPr>
        <p:spPr bwMode="auto">
          <a:xfrm>
            <a:off x="2514600" y="1827213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-1 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-1.5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-2   -3 </a:t>
            </a:r>
            <a:r>
              <a:rPr lang="zh-CN" altLang="en-US" b="1" dirty="0">
                <a:latin typeface="Times New Roman" panose="02020603050405020304" pitchFamily="18" charset="0"/>
              </a:rPr>
              <a:t>　 </a:t>
            </a:r>
            <a:r>
              <a:rPr lang="en-US" altLang="zh-CN" b="1" dirty="0">
                <a:latin typeface="Times New Roman" panose="02020603050405020304" pitchFamily="18" charset="0"/>
              </a:rPr>
              <a:t>-6  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6   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3 </a:t>
            </a:r>
            <a:r>
              <a:rPr lang="zh-CN" altLang="en-US" b="1" dirty="0">
                <a:latin typeface="Times New Roman" panose="02020603050405020304" pitchFamily="18" charset="0"/>
              </a:rPr>
              <a:t>　   </a:t>
            </a:r>
            <a:r>
              <a:rPr lang="en-US" altLang="zh-CN" b="1" dirty="0">
                <a:latin typeface="Times New Roman" panose="02020603050405020304" pitchFamily="18" charset="0"/>
              </a:rPr>
              <a:t>2  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1.5  </a:t>
            </a:r>
            <a:r>
              <a:rPr lang="zh-CN" altLang="en-US" b="1" dirty="0"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678" name="Freeform 534"/>
          <p:cNvSpPr/>
          <p:nvPr/>
        </p:nvSpPr>
        <p:spPr bwMode="auto">
          <a:xfrm>
            <a:off x="7124700" y="2819400"/>
            <a:ext cx="1485900" cy="1460500"/>
          </a:xfrm>
          <a:custGeom>
            <a:avLst/>
            <a:gdLst>
              <a:gd name="T0" fmla="*/ 60483759 w 936"/>
              <a:gd name="T1" fmla="*/ 0 h 920"/>
              <a:gd name="T2" fmla="*/ 60483759 w 936"/>
              <a:gd name="T3" fmla="*/ 362902503 h 920"/>
              <a:gd name="T4" fmla="*/ 423386338 w 936"/>
              <a:gd name="T5" fmla="*/ 1451610012 h 920"/>
              <a:gd name="T6" fmla="*/ 1391126284 w 936"/>
              <a:gd name="T7" fmla="*/ 2147483647 h 920"/>
              <a:gd name="T8" fmla="*/ 2116931492 w 936"/>
              <a:gd name="T9" fmla="*/ 2147483647 h 920"/>
              <a:gd name="T10" fmla="*/ 2147483647 w 936"/>
              <a:gd name="T11" fmla="*/ 2147483647 h 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36"/>
              <a:gd name="T19" fmla="*/ 0 h 920"/>
              <a:gd name="T20" fmla="*/ 936 w 936"/>
              <a:gd name="T21" fmla="*/ 920 h 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36" h="920">
                <a:moveTo>
                  <a:pt x="24" y="0"/>
                </a:moveTo>
                <a:cubicBezTo>
                  <a:pt x="12" y="24"/>
                  <a:pt x="0" y="48"/>
                  <a:pt x="24" y="144"/>
                </a:cubicBezTo>
                <a:cubicBezTo>
                  <a:pt x="48" y="240"/>
                  <a:pt x="80" y="456"/>
                  <a:pt x="168" y="576"/>
                </a:cubicBezTo>
                <a:cubicBezTo>
                  <a:pt x="256" y="696"/>
                  <a:pt x="440" y="808"/>
                  <a:pt x="552" y="864"/>
                </a:cubicBezTo>
                <a:cubicBezTo>
                  <a:pt x="664" y="920"/>
                  <a:pt x="776" y="904"/>
                  <a:pt x="840" y="912"/>
                </a:cubicBezTo>
                <a:cubicBezTo>
                  <a:pt x="904" y="920"/>
                  <a:pt x="920" y="912"/>
                  <a:pt x="936" y="91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79" name="Freeform 535"/>
          <p:cNvSpPr/>
          <p:nvPr/>
        </p:nvSpPr>
        <p:spPr bwMode="auto">
          <a:xfrm rot="10800000">
            <a:off x="5372100" y="4711700"/>
            <a:ext cx="1485900" cy="1460500"/>
          </a:xfrm>
          <a:custGeom>
            <a:avLst/>
            <a:gdLst>
              <a:gd name="T0" fmla="*/ 60483759 w 936"/>
              <a:gd name="T1" fmla="*/ 0 h 920"/>
              <a:gd name="T2" fmla="*/ 60483759 w 936"/>
              <a:gd name="T3" fmla="*/ 362902503 h 920"/>
              <a:gd name="T4" fmla="*/ 423386338 w 936"/>
              <a:gd name="T5" fmla="*/ 1451610012 h 920"/>
              <a:gd name="T6" fmla="*/ 1391126284 w 936"/>
              <a:gd name="T7" fmla="*/ 2147483647 h 920"/>
              <a:gd name="T8" fmla="*/ 2116931492 w 936"/>
              <a:gd name="T9" fmla="*/ 2147483647 h 920"/>
              <a:gd name="T10" fmla="*/ 2147483647 w 936"/>
              <a:gd name="T11" fmla="*/ 2147483647 h 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36"/>
              <a:gd name="T19" fmla="*/ 0 h 920"/>
              <a:gd name="T20" fmla="*/ 936 w 936"/>
              <a:gd name="T21" fmla="*/ 920 h 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36" h="920">
                <a:moveTo>
                  <a:pt x="24" y="0"/>
                </a:moveTo>
                <a:cubicBezTo>
                  <a:pt x="12" y="24"/>
                  <a:pt x="0" y="48"/>
                  <a:pt x="24" y="144"/>
                </a:cubicBezTo>
                <a:cubicBezTo>
                  <a:pt x="48" y="240"/>
                  <a:pt x="80" y="456"/>
                  <a:pt x="168" y="576"/>
                </a:cubicBezTo>
                <a:cubicBezTo>
                  <a:pt x="256" y="696"/>
                  <a:pt x="440" y="808"/>
                  <a:pt x="552" y="864"/>
                </a:cubicBezTo>
                <a:cubicBezTo>
                  <a:pt x="664" y="920"/>
                  <a:pt x="776" y="904"/>
                  <a:pt x="840" y="912"/>
                </a:cubicBezTo>
                <a:cubicBezTo>
                  <a:pt x="904" y="920"/>
                  <a:pt x="920" y="912"/>
                  <a:pt x="936" y="91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69" name="Group 474"/>
          <p:cNvGrpSpPr/>
          <p:nvPr/>
        </p:nvGrpSpPr>
        <p:grpSpPr bwMode="auto">
          <a:xfrm>
            <a:off x="5334000" y="2514600"/>
            <a:ext cx="3810000" cy="3643313"/>
            <a:chOff x="1440" y="1065"/>
            <a:chExt cx="2400" cy="2295"/>
          </a:xfrm>
        </p:grpSpPr>
        <p:grpSp>
          <p:nvGrpSpPr>
            <p:cNvPr id="30770" name="Group 457"/>
            <p:cNvGrpSpPr/>
            <p:nvPr/>
          </p:nvGrpSpPr>
          <p:grpSpPr bwMode="auto">
            <a:xfrm>
              <a:off x="1488" y="1200"/>
              <a:ext cx="2112" cy="2160"/>
              <a:chOff x="1296" y="624"/>
              <a:chExt cx="3312" cy="3360"/>
            </a:xfrm>
          </p:grpSpPr>
          <p:grpSp>
            <p:nvGrpSpPr>
              <p:cNvPr id="30771" name="Group 432"/>
              <p:cNvGrpSpPr/>
              <p:nvPr/>
            </p:nvGrpSpPr>
            <p:grpSpPr bwMode="auto">
              <a:xfrm>
                <a:off x="1296" y="624"/>
                <a:ext cx="3312" cy="3360"/>
                <a:chOff x="1440" y="624"/>
                <a:chExt cx="3312" cy="3360"/>
              </a:xfrm>
            </p:grpSpPr>
            <p:sp>
              <p:nvSpPr>
                <p:cNvPr id="30772" name="Line 430"/>
                <p:cNvSpPr>
                  <a:spLocks noChangeShapeType="1"/>
                </p:cNvSpPr>
                <p:nvPr/>
              </p:nvSpPr>
              <p:spPr bwMode="auto">
                <a:xfrm>
                  <a:off x="1440" y="2352"/>
                  <a:ext cx="331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3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3024" y="624"/>
                  <a:ext cx="0" cy="33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774" name="Line 433"/>
              <p:cNvSpPr>
                <a:spLocks noChangeShapeType="1"/>
              </p:cNvSpPr>
              <p:nvPr/>
            </p:nvSpPr>
            <p:spPr bwMode="auto">
              <a:xfrm>
                <a:off x="2880" y="21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5" name="Line 434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6" name="Line 435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7" name="Line 436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8" name="Line 437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79" name="Line 438"/>
              <p:cNvSpPr>
                <a:spLocks noChangeShapeType="1"/>
              </p:cNvSpPr>
              <p:nvPr/>
            </p:nvSpPr>
            <p:spPr bwMode="auto">
              <a:xfrm>
                <a:off x="2880" y="9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0" name="Line 439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1" name="Line 440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2" name="Line 441"/>
              <p:cNvSpPr>
                <a:spLocks noChangeShapeType="1"/>
              </p:cNvSpPr>
              <p:nvPr/>
            </p:nvSpPr>
            <p:spPr bwMode="auto">
              <a:xfrm>
                <a:off x="2880" y="37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3" name="Line 442"/>
              <p:cNvSpPr>
                <a:spLocks noChangeShapeType="1"/>
              </p:cNvSpPr>
              <p:nvPr/>
            </p:nvSpPr>
            <p:spPr bwMode="auto">
              <a:xfrm>
                <a:off x="2880" y="30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4" name="Line 443"/>
              <p:cNvSpPr>
                <a:spLocks noChangeShapeType="1"/>
              </p:cNvSpPr>
              <p:nvPr/>
            </p:nvSpPr>
            <p:spPr bwMode="auto">
              <a:xfrm>
                <a:off x="2880" y="33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5" name="Line 444"/>
              <p:cNvSpPr>
                <a:spLocks noChangeShapeType="1"/>
              </p:cNvSpPr>
              <p:nvPr/>
            </p:nvSpPr>
            <p:spPr bwMode="auto">
              <a:xfrm>
                <a:off x="2880" y="35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6" name="Line 445"/>
              <p:cNvSpPr>
                <a:spLocks noChangeShapeType="1"/>
              </p:cNvSpPr>
              <p:nvPr/>
            </p:nvSpPr>
            <p:spPr bwMode="auto">
              <a:xfrm>
                <a:off x="31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7" name="Line 446"/>
              <p:cNvSpPr>
                <a:spLocks noChangeShapeType="1"/>
              </p:cNvSpPr>
              <p:nvPr/>
            </p:nvSpPr>
            <p:spPr bwMode="auto">
              <a:xfrm>
                <a:off x="36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8" name="Line 447"/>
              <p:cNvSpPr>
                <a:spLocks noChangeShapeType="1"/>
              </p:cNvSpPr>
              <p:nvPr/>
            </p:nvSpPr>
            <p:spPr bwMode="auto">
              <a:xfrm>
                <a:off x="38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89" name="Line 448"/>
              <p:cNvSpPr>
                <a:spLocks noChangeShapeType="1"/>
              </p:cNvSpPr>
              <p:nvPr/>
            </p:nvSpPr>
            <p:spPr bwMode="auto">
              <a:xfrm>
                <a:off x="40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0" name="Line 449"/>
              <p:cNvSpPr>
                <a:spLocks noChangeShapeType="1"/>
              </p:cNvSpPr>
              <p:nvPr/>
            </p:nvSpPr>
            <p:spPr bwMode="auto">
              <a:xfrm>
                <a:off x="43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1" name="Line 4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2" name="Line 451"/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3" name="Line 452"/>
              <p:cNvSpPr>
                <a:spLocks noChangeShapeType="1"/>
              </p:cNvSpPr>
              <p:nvPr/>
            </p:nvSpPr>
            <p:spPr bwMode="auto">
              <a:xfrm>
                <a:off x="216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4" name="Line 453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5" name="Line 454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6" name="Line 455"/>
              <p:cNvSpPr>
                <a:spLocks noChangeShapeType="1"/>
              </p:cNvSpPr>
              <p:nvPr/>
            </p:nvSpPr>
            <p:spPr bwMode="auto">
              <a:xfrm>
                <a:off x="3360" y="23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97" name="Line 456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98" name="Text Box 458"/>
            <p:cNvSpPr txBox="1">
              <a:spLocks noChangeArrowheads="1"/>
            </p:cNvSpPr>
            <p:nvPr/>
          </p:nvSpPr>
          <p:spPr bwMode="auto">
            <a:xfrm>
              <a:off x="2496" y="106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0799" name="Text Box 459"/>
            <p:cNvSpPr txBox="1">
              <a:spLocks noChangeArrowheads="1"/>
            </p:cNvSpPr>
            <p:nvPr/>
          </p:nvSpPr>
          <p:spPr bwMode="auto">
            <a:xfrm>
              <a:off x="3504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0800" name="Text Box 460"/>
            <p:cNvSpPr txBox="1">
              <a:spLocks noChangeArrowheads="1"/>
            </p:cNvSpPr>
            <p:nvPr/>
          </p:nvSpPr>
          <p:spPr bwMode="auto">
            <a:xfrm>
              <a:off x="2352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30801" name="Text Box 461"/>
            <p:cNvSpPr txBox="1">
              <a:spLocks noChangeArrowheads="1"/>
            </p:cNvSpPr>
            <p:nvPr/>
          </p:nvSpPr>
          <p:spPr bwMode="auto">
            <a:xfrm>
              <a:off x="1440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-6</a:t>
              </a:r>
            </a:p>
          </p:txBody>
        </p:sp>
        <p:sp>
          <p:nvSpPr>
            <p:cNvPr id="30802" name="Text Box 462"/>
            <p:cNvSpPr txBox="1">
              <a:spLocks noChangeArrowheads="1"/>
            </p:cNvSpPr>
            <p:nvPr/>
          </p:nvSpPr>
          <p:spPr bwMode="auto">
            <a:xfrm>
              <a:off x="1728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0803" name="Text Box 463"/>
            <p:cNvSpPr txBox="1">
              <a:spLocks noChangeArrowheads="1"/>
            </p:cNvSpPr>
            <p:nvPr/>
          </p:nvSpPr>
          <p:spPr bwMode="auto">
            <a:xfrm>
              <a:off x="2064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0804" name="Text Box 464"/>
            <p:cNvSpPr txBox="1">
              <a:spLocks noChangeArrowheads="1"/>
            </p:cNvSpPr>
            <p:nvPr/>
          </p:nvSpPr>
          <p:spPr bwMode="auto">
            <a:xfrm>
              <a:off x="3312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0805" name="Text Box 465"/>
            <p:cNvSpPr txBox="1">
              <a:spLocks noChangeArrowheads="1"/>
            </p:cNvSpPr>
            <p:nvPr/>
          </p:nvSpPr>
          <p:spPr bwMode="auto">
            <a:xfrm>
              <a:off x="3024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0806" name="Text Box 466"/>
            <p:cNvSpPr txBox="1">
              <a:spLocks noChangeArrowheads="1"/>
            </p:cNvSpPr>
            <p:nvPr/>
          </p:nvSpPr>
          <p:spPr bwMode="auto">
            <a:xfrm>
              <a:off x="2688" y="225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0807" name="Text Box 467"/>
            <p:cNvSpPr txBox="1">
              <a:spLocks noChangeArrowheads="1"/>
            </p:cNvSpPr>
            <p:nvPr/>
          </p:nvSpPr>
          <p:spPr bwMode="auto">
            <a:xfrm>
              <a:off x="2352" y="187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0808" name="Text Box 468"/>
            <p:cNvSpPr txBox="1">
              <a:spLocks noChangeArrowheads="1"/>
            </p:cNvSpPr>
            <p:nvPr/>
          </p:nvSpPr>
          <p:spPr bwMode="auto">
            <a:xfrm>
              <a:off x="2352" y="153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0809" name="Text Box 469"/>
            <p:cNvSpPr txBox="1">
              <a:spLocks noChangeArrowheads="1"/>
            </p:cNvSpPr>
            <p:nvPr/>
          </p:nvSpPr>
          <p:spPr bwMode="auto">
            <a:xfrm>
              <a:off x="2352" y="124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0810" name="Text Box 470"/>
            <p:cNvSpPr txBox="1">
              <a:spLocks noChangeArrowheads="1"/>
            </p:cNvSpPr>
            <p:nvPr/>
          </p:nvSpPr>
          <p:spPr bwMode="auto">
            <a:xfrm>
              <a:off x="2256" y="24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0811" name="Text Box 471"/>
            <p:cNvSpPr txBox="1">
              <a:spLocks noChangeArrowheads="1"/>
            </p:cNvSpPr>
            <p:nvPr/>
          </p:nvSpPr>
          <p:spPr bwMode="auto">
            <a:xfrm>
              <a:off x="2256" y="278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0812" name="Text Box 472"/>
            <p:cNvSpPr txBox="1">
              <a:spLocks noChangeArrowheads="1"/>
            </p:cNvSpPr>
            <p:nvPr/>
          </p:nvSpPr>
          <p:spPr bwMode="auto">
            <a:xfrm>
              <a:off x="2256" y="3129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宋体" panose="02010600030101010101" pitchFamily="2" charset="-122"/>
                </a:rPr>
                <a:t>-6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4" grpId="0"/>
      <p:bldP spid="30725" grpId="0"/>
      <p:bldP spid="30766" grpId="0"/>
      <p:bldP spid="6678" grpId="0" animBg="1"/>
      <p:bldP spid="66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3"/>
          <p:cNvSpPr txBox="1">
            <a:spLocks noChangeArrowheads="1"/>
          </p:cNvSpPr>
          <p:nvPr/>
        </p:nvSpPr>
        <p:spPr bwMode="auto">
          <a:xfrm>
            <a:off x="609600" y="1219200"/>
            <a:ext cx="81534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前面画出的反比例函数图象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与坐标轴有交点吗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为什么？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在画反比例函数     的图象时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如果仅取两点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能得到它的图象吗？</a:t>
            </a:r>
          </a:p>
        </p:txBody>
      </p:sp>
      <p:graphicFrame>
        <p:nvGraphicFramePr>
          <p:cNvPr id="31747" name="Object 34"/>
          <p:cNvGraphicFramePr>
            <a:graphicFrameLocks noChangeAspect="1"/>
          </p:cNvGraphicFramePr>
          <p:nvPr/>
        </p:nvGraphicFramePr>
        <p:xfrm>
          <a:off x="3581400" y="2654300"/>
          <a:ext cx="850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公式" r:id="rId4" imgW="393700" imgH="393700" progId="Equation.3">
                  <p:embed/>
                </p:oleObj>
              </mc:Choice>
              <mc:Fallback>
                <p:oleObj name="公式" r:id="rId4" imgW="393700" imgH="3937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654300"/>
                        <a:ext cx="8509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Box 11"/>
          <p:cNvSpPr txBox="1">
            <a:spLocks noChangeArrowheads="1"/>
          </p:cNvSpPr>
          <p:nvPr/>
        </p:nvSpPr>
        <p:spPr bwMode="auto">
          <a:xfrm>
            <a:off x="609600" y="228600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大家谈谈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1725612"/>
            <a:ext cx="8001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在练习本上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画出反比例函数      的图象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>
              <a:latin typeface="宋体" panose="02010600030101010101" pitchFamily="2" charset="-122"/>
            </a:endParaRPr>
          </a:p>
        </p:txBody>
      </p:sp>
      <p:graphicFrame>
        <p:nvGraphicFramePr>
          <p:cNvPr id="32771" name="Object 35"/>
          <p:cNvGraphicFramePr>
            <a:graphicFrameLocks noChangeAspect="1"/>
          </p:cNvGraphicFramePr>
          <p:nvPr/>
        </p:nvGraphicFramePr>
        <p:xfrm>
          <a:off x="5257800" y="1573212"/>
          <a:ext cx="10699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公式" r:id="rId3" imgW="495300" imgH="393700" progId="Equation.3">
                  <p:embed/>
                </p:oleObj>
              </mc:Choice>
              <mc:Fallback>
                <p:oleObj name="公式" r:id="rId3" imgW="4953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573212"/>
                        <a:ext cx="10699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9"/>
          <p:cNvGrpSpPr/>
          <p:nvPr/>
        </p:nvGrpSpPr>
        <p:grpSpPr bwMode="auto">
          <a:xfrm>
            <a:off x="838200" y="3008312"/>
            <a:ext cx="7315200" cy="2076450"/>
            <a:chOff x="1206" y="2920"/>
            <a:chExt cx="4080" cy="1308"/>
          </a:xfrm>
        </p:grpSpPr>
        <p:sp>
          <p:nvSpPr>
            <p:cNvPr id="32773" name="Text Box 37"/>
            <p:cNvSpPr txBox="1">
              <a:spLocks noChangeArrowheads="1"/>
            </p:cNvSpPr>
            <p:nvPr/>
          </p:nvSpPr>
          <p:spPr bwMode="auto">
            <a:xfrm>
              <a:off x="1206" y="2948"/>
              <a:ext cx="4080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反比例函数      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≠0)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的图象由分别位于两个象限内 的两条曲线组成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这样的曲线叫做双曲线</a:t>
              </a:r>
              <a:r>
                <a:rPr lang="en-US" altLang="zh-CN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32774" name="Object 38"/>
            <p:cNvGraphicFramePr>
              <a:graphicFrameLocks noChangeAspect="1"/>
            </p:cNvGraphicFramePr>
            <p:nvPr/>
          </p:nvGraphicFramePr>
          <p:xfrm>
            <a:off x="2668" y="2920"/>
            <a:ext cx="535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9" name="Equation" r:id="rId5" imgW="393700" imgH="393700" progId="Equation.DSMT4">
                    <p:embed/>
                  </p:oleObj>
                </mc:Choice>
                <mc:Fallback>
                  <p:oleObj name="Equation" r:id="rId5" imgW="393700" imgH="3937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8" y="2920"/>
                          <a:ext cx="535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914400" y="887412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4800" y="1239838"/>
            <a:ext cx="84582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65"/>
              </a:lnSpc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画出反比例函数       的图象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ts val="4065"/>
              </a:lnSpc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在如图所示的两个函数图象中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哪个是反比例函数的图象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r>
              <a:rPr lang="zh-CN" altLang="en-US" sz="2800" b="1" dirty="0">
                <a:latin typeface="宋体" panose="02010600030101010101" pitchFamily="2" charset="-122"/>
              </a:rPr>
              <a:t>你能确定出相应的反比例函数的表达式吗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? 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graphicFrame>
        <p:nvGraphicFramePr>
          <p:cNvPr id="33795" name="Object 1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59646" y="1079500"/>
          <a:ext cx="1143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公式" r:id="rId3" imgW="495300" imgH="393700" progId="Equation.3">
                  <p:embed/>
                </p:oleObj>
              </mc:Choice>
              <mc:Fallback>
                <p:oleObj name="公式" r:id="rId3" imgW="4953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46" y="1079500"/>
                        <a:ext cx="11430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796" name="Group 20"/>
          <p:cNvGrpSpPr/>
          <p:nvPr/>
        </p:nvGrpSpPr>
        <p:grpSpPr bwMode="auto">
          <a:xfrm>
            <a:off x="1134606" y="3182642"/>
            <a:ext cx="3048000" cy="3049588"/>
            <a:chOff x="1440" y="1065"/>
            <a:chExt cx="2400" cy="2296"/>
          </a:xfrm>
        </p:grpSpPr>
        <p:grpSp>
          <p:nvGrpSpPr>
            <p:cNvPr id="33797" name="Group 21"/>
            <p:cNvGrpSpPr/>
            <p:nvPr/>
          </p:nvGrpSpPr>
          <p:grpSpPr bwMode="auto">
            <a:xfrm>
              <a:off x="1488" y="1200"/>
              <a:ext cx="2112" cy="2160"/>
              <a:chOff x="1296" y="624"/>
              <a:chExt cx="3312" cy="3360"/>
            </a:xfrm>
          </p:grpSpPr>
          <p:grpSp>
            <p:nvGrpSpPr>
              <p:cNvPr id="33798" name="Group 22"/>
              <p:cNvGrpSpPr/>
              <p:nvPr/>
            </p:nvGrpSpPr>
            <p:grpSpPr bwMode="auto">
              <a:xfrm>
                <a:off x="1296" y="624"/>
                <a:ext cx="3312" cy="3360"/>
                <a:chOff x="1440" y="624"/>
                <a:chExt cx="3312" cy="3360"/>
              </a:xfrm>
            </p:grpSpPr>
            <p:sp>
              <p:nvSpPr>
                <p:cNvPr id="33799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2352"/>
                  <a:ext cx="331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0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024" y="624"/>
                  <a:ext cx="0" cy="33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01" name="Line 25"/>
              <p:cNvSpPr>
                <a:spLocks noChangeShapeType="1"/>
              </p:cNvSpPr>
              <p:nvPr/>
            </p:nvSpPr>
            <p:spPr bwMode="auto">
              <a:xfrm>
                <a:off x="2880" y="21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2" name="Line 26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3" name="Line 27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4" name="Line 28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5" name="Line 29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6" name="Line 30"/>
              <p:cNvSpPr>
                <a:spLocks noChangeShapeType="1"/>
              </p:cNvSpPr>
              <p:nvPr/>
            </p:nvSpPr>
            <p:spPr bwMode="auto">
              <a:xfrm>
                <a:off x="2880" y="9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7" name="Line 31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8" name="Line 32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09" name="Line 33"/>
              <p:cNvSpPr>
                <a:spLocks noChangeShapeType="1"/>
              </p:cNvSpPr>
              <p:nvPr/>
            </p:nvSpPr>
            <p:spPr bwMode="auto">
              <a:xfrm>
                <a:off x="2880" y="37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0" name="Line 34"/>
              <p:cNvSpPr>
                <a:spLocks noChangeShapeType="1"/>
              </p:cNvSpPr>
              <p:nvPr/>
            </p:nvSpPr>
            <p:spPr bwMode="auto">
              <a:xfrm>
                <a:off x="2880" y="30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1" name="Line 35"/>
              <p:cNvSpPr>
                <a:spLocks noChangeShapeType="1"/>
              </p:cNvSpPr>
              <p:nvPr/>
            </p:nvSpPr>
            <p:spPr bwMode="auto">
              <a:xfrm>
                <a:off x="2880" y="33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2" name="Line 36"/>
              <p:cNvSpPr>
                <a:spLocks noChangeShapeType="1"/>
              </p:cNvSpPr>
              <p:nvPr/>
            </p:nvSpPr>
            <p:spPr bwMode="auto">
              <a:xfrm>
                <a:off x="2880" y="35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3" name="Line 37"/>
              <p:cNvSpPr>
                <a:spLocks noChangeShapeType="1"/>
              </p:cNvSpPr>
              <p:nvPr/>
            </p:nvSpPr>
            <p:spPr bwMode="auto">
              <a:xfrm>
                <a:off x="31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4" name="Line 38"/>
              <p:cNvSpPr>
                <a:spLocks noChangeShapeType="1"/>
              </p:cNvSpPr>
              <p:nvPr/>
            </p:nvSpPr>
            <p:spPr bwMode="auto">
              <a:xfrm>
                <a:off x="36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5" name="Line 39"/>
              <p:cNvSpPr>
                <a:spLocks noChangeShapeType="1"/>
              </p:cNvSpPr>
              <p:nvPr/>
            </p:nvSpPr>
            <p:spPr bwMode="auto">
              <a:xfrm>
                <a:off x="38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6" name="Line 40"/>
              <p:cNvSpPr>
                <a:spLocks noChangeShapeType="1"/>
              </p:cNvSpPr>
              <p:nvPr/>
            </p:nvSpPr>
            <p:spPr bwMode="auto">
              <a:xfrm>
                <a:off x="40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7" name="Line 41"/>
              <p:cNvSpPr>
                <a:spLocks noChangeShapeType="1"/>
              </p:cNvSpPr>
              <p:nvPr/>
            </p:nvSpPr>
            <p:spPr bwMode="auto">
              <a:xfrm>
                <a:off x="43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8" name="Line 42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19" name="Line 43"/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0" name="Line 44"/>
              <p:cNvSpPr>
                <a:spLocks noChangeShapeType="1"/>
              </p:cNvSpPr>
              <p:nvPr/>
            </p:nvSpPr>
            <p:spPr bwMode="auto">
              <a:xfrm>
                <a:off x="216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1" name="Line 45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2" name="Line 46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3" name="Line 47"/>
              <p:cNvSpPr>
                <a:spLocks noChangeShapeType="1"/>
              </p:cNvSpPr>
              <p:nvPr/>
            </p:nvSpPr>
            <p:spPr bwMode="auto">
              <a:xfrm>
                <a:off x="3360" y="23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4" name="Line 48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25" name="Text Box 49"/>
            <p:cNvSpPr txBox="1">
              <a:spLocks noChangeArrowheads="1"/>
            </p:cNvSpPr>
            <p:nvPr/>
          </p:nvSpPr>
          <p:spPr bwMode="auto">
            <a:xfrm>
              <a:off x="2496" y="1065"/>
              <a:ext cx="33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3826" name="Text Box 50"/>
            <p:cNvSpPr txBox="1">
              <a:spLocks noChangeArrowheads="1"/>
            </p:cNvSpPr>
            <p:nvPr/>
          </p:nvSpPr>
          <p:spPr bwMode="auto">
            <a:xfrm>
              <a:off x="3504" y="2257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827" name="Text Box 51"/>
            <p:cNvSpPr txBox="1">
              <a:spLocks noChangeArrowheads="1"/>
            </p:cNvSpPr>
            <p:nvPr/>
          </p:nvSpPr>
          <p:spPr bwMode="auto">
            <a:xfrm>
              <a:off x="2353" y="2257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33828" name="Text Box 52"/>
            <p:cNvSpPr txBox="1">
              <a:spLocks noChangeArrowheads="1"/>
            </p:cNvSpPr>
            <p:nvPr/>
          </p:nvSpPr>
          <p:spPr bwMode="auto">
            <a:xfrm>
              <a:off x="1440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-6</a:t>
              </a:r>
            </a:p>
          </p:txBody>
        </p:sp>
        <p:sp>
          <p:nvSpPr>
            <p:cNvPr id="33829" name="Text Box 53"/>
            <p:cNvSpPr txBox="1">
              <a:spLocks noChangeArrowheads="1"/>
            </p:cNvSpPr>
            <p:nvPr/>
          </p:nvSpPr>
          <p:spPr bwMode="auto">
            <a:xfrm>
              <a:off x="1728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3830" name="Text Box 54"/>
            <p:cNvSpPr txBox="1">
              <a:spLocks noChangeArrowheads="1"/>
            </p:cNvSpPr>
            <p:nvPr/>
          </p:nvSpPr>
          <p:spPr bwMode="auto">
            <a:xfrm>
              <a:off x="2064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3831" name="Text Box 55"/>
            <p:cNvSpPr txBox="1">
              <a:spLocks noChangeArrowheads="1"/>
            </p:cNvSpPr>
            <p:nvPr/>
          </p:nvSpPr>
          <p:spPr bwMode="auto">
            <a:xfrm>
              <a:off x="3313" y="2257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3832" name="Text Box 56"/>
            <p:cNvSpPr txBox="1">
              <a:spLocks noChangeArrowheads="1"/>
            </p:cNvSpPr>
            <p:nvPr/>
          </p:nvSpPr>
          <p:spPr bwMode="auto">
            <a:xfrm>
              <a:off x="3024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3833" name="Text Box 57"/>
            <p:cNvSpPr txBox="1">
              <a:spLocks noChangeArrowheads="1"/>
            </p:cNvSpPr>
            <p:nvPr/>
          </p:nvSpPr>
          <p:spPr bwMode="auto">
            <a:xfrm>
              <a:off x="2688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3834" name="Text Box 58"/>
            <p:cNvSpPr txBox="1">
              <a:spLocks noChangeArrowheads="1"/>
            </p:cNvSpPr>
            <p:nvPr/>
          </p:nvSpPr>
          <p:spPr bwMode="auto">
            <a:xfrm>
              <a:off x="2353" y="1872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3835" name="Text Box 59"/>
            <p:cNvSpPr txBox="1">
              <a:spLocks noChangeArrowheads="1"/>
            </p:cNvSpPr>
            <p:nvPr/>
          </p:nvSpPr>
          <p:spPr bwMode="auto">
            <a:xfrm>
              <a:off x="2353" y="1536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3836" name="Text Box 60"/>
            <p:cNvSpPr txBox="1">
              <a:spLocks noChangeArrowheads="1"/>
            </p:cNvSpPr>
            <p:nvPr/>
          </p:nvSpPr>
          <p:spPr bwMode="auto">
            <a:xfrm>
              <a:off x="2353" y="1248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3837" name="Text Box 61"/>
            <p:cNvSpPr txBox="1">
              <a:spLocks noChangeArrowheads="1"/>
            </p:cNvSpPr>
            <p:nvPr/>
          </p:nvSpPr>
          <p:spPr bwMode="auto">
            <a:xfrm>
              <a:off x="2256" y="2496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3838" name="Text Box 62"/>
            <p:cNvSpPr txBox="1">
              <a:spLocks noChangeArrowheads="1"/>
            </p:cNvSpPr>
            <p:nvPr/>
          </p:nvSpPr>
          <p:spPr bwMode="auto">
            <a:xfrm>
              <a:off x="2256" y="2784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3839" name="Text Box 63"/>
            <p:cNvSpPr txBox="1">
              <a:spLocks noChangeArrowheads="1"/>
            </p:cNvSpPr>
            <p:nvPr/>
          </p:nvSpPr>
          <p:spPr bwMode="auto">
            <a:xfrm>
              <a:off x="2256" y="3129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-6</a:t>
              </a:r>
            </a:p>
          </p:txBody>
        </p:sp>
      </p:grpSp>
      <p:grpSp>
        <p:nvGrpSpPr>
          <p:cNvPr id="33840" name="Group 108"/>
          <p:cNvGrpSpPr/>
          <p:nvPr/>
        </p:nvGrpSpPr>
        <p:grpSpPr bwMode="auto">
          <a:xfrm>
            <a:off x="4740910" y="3231975"/>
            <a:ext cx="3048000" cy="3049588"/>
            <a:chOff x="1440" y="1065"/>
            <a:chExt cx="2400" cy="2296"/>
          </a:xfrm>
        </p:grpSpPr>
        <p:grpSp>
          <p:nvGrpSpPr>
            <p:cNvPr id="33841" name="Group 109"/>
            <p:cNvGrpSpPr/>
            <p:nvPr/>
          </p:nvGrpSpPr>
          <p:grpSpPr bwMode="auto">
            <a:xfrm>
              <a:off x="1488" y="1200"/>
              <a:ext cx="2112" cy="2160"/>
              <a:chOff x="1296" y="624"/>
              <a:chExt cx="3312" cy="3360"/>
            </a:xfrm>
          </p:grpSpPr>
          <p:grpSp>
            <p:nvGrpSpPr>
              <p:cNvPr id="33842" name="Group 110"/>
              <p:cNvGrpSpPr/>
              <p:nvPr/>
            </p:nvGrpSpPr>
            <p:grpSpPr bwMode="auto">
              <a:xfrm>
                <a:off x="1296" y="624"/>
                <a:ext cx="3312" cy="3360"/>
                <a:chOff x="1440" y="624"/>
                <a:chExt cx="3312" cy="3360"/>
              </a:xfrm>
            </p:grpSpPr>
            <p:sp>
              <p:nvSpPr>
                <p:cNvPr id="33843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2352"/>
                  <a:ext cx="331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44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3024" y="624"/>
                  <a:ext cx="0" cy="33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45" name="Line 113"/>
              <p:cNvSpPr>
                <a:spLocks noChangeShapeType="1"/>
              </p:cNvSpPr>
              <p:nvPr/>
            </p:nvSpPr>
            <p:spPr bwMode="auto">
              <a:xfrm>
                <a:off x="2880" y="21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46" name="Line 114"/>
              <p:cNvSpPr>
                <a:spLocks noChangeShapeType="1"/>
              </p:cNvSpPr>
              <p:nvPr/>
            </p:nvSpPr>
            <p:spPr bwMode="auto">
              <a:xfrm>
                <a:off x="2880" y="16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47" name="Line 115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48" name="Line 116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49" name="Line 117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0" name="Line 118"/>
              <p:cNvSpPr>
                <a:spLocks noChangeShapeType="1"/>
              </p:cNvSpPr>
              <p:nvPr/>
            </p:nvSpPr>
            <p:spPr bwMode="auto">
              <a:xfrm>
                <a:off x="2880" y="9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1" name="Line 119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2" name="Line 120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3" name="Line 121"/>
              <p:cNvSpPr>
                <a:spLocks noChangeShapeType="1"/>
              </p:cNvSpPr>
              <p:nvPr/>
            </p:nvSpPr>
            <p:spPr bwMode="auto">
              <a:xfrm>
                <a:off x="2880" y="37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4" name="Line 122"/>
              <p:cNvSpPr>
                <a:spLocks noChangeShapeType="1"/>
              </p:cNvSpPr>
              <p:nvPr/>
            </p:nvSpPr>
            <p:spPr bwMode="auto">
              <a:xfrm>
                <a:off x="2880" y="307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5" name="Line 123"/>
              <p:cNvSpPr>
                <a:spLocks noChangeShapeType="1"/>
              </p:cNvSpPr>
              <p:nvPr/>
            </p:nvSpPr>
            <p:spPr bwMode="auto">
              <a:xfrm>
                <a:off x="2880" y="331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6" name="Line 124"/>
              <p:cNvSpPr>
                <a:spLocks noChangeShapeType="1"/>
              </p:cNvSpPr>
              <p:nvPr/>
            </p:nvSpPr>
            <p:spPr bwMode="auto">
              <a:xfrm>
                <a:off x="2880" y="355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7" name="Line 125"/>
              <p:cNvSpPr>
                <a:spLocks noChangeShapeType="1"/>
              </p:cNvSpPr>
              <p:nvPr/>
            </p:nvSpPr>
            <p:spPr bwMode="auto">
              <a:xfrm>
                <a:off x="31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8" name="Line 126"/>
              <p:cNvSpPr>
                <a:spLocks noChangeShapeType="1"/>
              </p:cNvSpPr>
              <p:nvPr/>
            </p:nvSpPr>
            <p:spPr bwMode="auto">
              <a:xfrm>
                <a:off x="36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59" name="Line 127"/>
              <p:cNvSpPr>
                <a:spLocks noChangeShapeType="1"/>
              </p:cNvSpPr>
              <p:nvPr/>
            </p:nvSpPr>
            <p:spPr bwMode="auto">
              <a:xfrm>
                <a:off x="38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0" name="Line 128"/>
              <p:cNvSpPr>
                <a:spLocks noChangeShapeType="1"/>
              </p:cNvSpPr>
              <p:nvPr/>
            </p:nvSpPr>
            <p:spPr bwMode="auto">
              <a:xfrm>
                <a:off x="40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1" name="Line 129"/>
              <p:cNvSpPr>
                <a:spLocks noChangeShapeType="1"/>
              </p:cNvSpPr>
              <p:nvPr/>
            </p:nvSpPr>
            <p:spPr bwMode="auto">
              <a:xfrm>
                <a:off x="43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2" name="Line 13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3" name="Line 131"/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4" name="Line 132"/>
              <p:cNvSpPr>
                <a:spLocks noChangeShapeType="1"/>
              </p:cNvSpPr>
              <p:nvPr/>
            </p:nvSpPr>
            <p:spPr bwMode="auto">
              <a:xfrm>
                <a:off x="216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5" name="Line 133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6" name="Line 134"/>
              <p:cNvSpPr>
                <a:spLocks noChangeShapeType="1"/>
              </p:cNvSpPr>
              <p:nvPr/>
            </p:nvSpPr>
            <p:spPr bwMode="auto">
              <a:xfrm>
                <a:off x="168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7" name="Line 135"/>
              <p:cNvSpPr>
                <a:spLocks noChangeShapeType="1"/>
              </p:cNvSpPr>
              <p:nvPr/>
            </p:nvSpPr>
            <p:spPr bwMode="auto">
              <a:xfrm>
                <a:off x="3360" y="2308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68" name="Line 136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69" name="Text Box 137"/>
            <p:cNvSpPr txBox="1">
              <a:spLocks noChangeArrowheads="1"/>
            </p:cNvSpPr>
            <p:nvPr/>
          </p:nvSpPr>
          <p:spPr bwMode="auto">
            <a:xfrm>
              <a:off x="2496" y="1065"/>
              <a:ext cx="33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3870" name="Text Box 138"/>
            <p:cNvSpPr txBox="1">
              <a:spLocks noChangeArrowheads="1"/>
            </p:cNvSpPr>
            <p:nvPr/>
          </p:nvSpPr>
          <p:spPr bwMode="auto">
            <a:xfrm>
              <a:off x="3504" y="2257"/>
              <a:ext cx="33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3871" name="Text Box 139"/>
            <p:cNvSpPr txBox="1">
              <a:spLocks noChangeArrowheads="1"/>
            </p:cNvSpPr>
            <p:nvPr/>
          </p:nvSpPr>
          <p:spPr bwMode="auto">
            <a:xfrm>
              <a:off x="2353" y="2257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33872" name="Text Box 140"/>
            <p:cNvSpPr txBox="1">
              <a:spLocks noChangeArrowheads="1"/>
            </p:cNvSpPr>
            <p:nvPr/>
          </p:nvSpPr>
          <p:spPr bwMode="auto">
            <a:xfrm>
              <a:off x="1440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-6</a:t>
              </a:r>
            </a:p>
          </p:txBody>
        </p:sp>
        <p:sp>
          <p:nvSpPr>
            <p:cNvPr id="33873" name="Text Box 141"/>
            <p:cNvSpPr txBox="1">
              <a:spLocks noChangeArrowheads="1"/>
            </p:cNvSpPr>
            <p:nvPr/>
          </p:nvSpPr>
          <p:spPr bwMode="auto">
            <a:xfrm>
              <a:off x="1728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3874" name="Text Box 142"/>
            <p:cNvSpPr txBox="1">
              <a:spLocks noChangeArrowheads="1"/>
            </p:cNvSpPr>
            <p:nvPr/>
          </p:nvSpPr>
          <p:spPr bwMode="auto">
            <a:xfrm>
              <a:off x="2064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3875" name="Text Box 143"/>
            <p:cNvSpPr txBox="1">
              <a:spLocks noChangeArrowheads="1"/>
            </p:cNvSpPr>
            <p:nvPr/>
          </p:nvSpPr>
          <p:spPr bwMode="auto">
            <a:xfrm>
              <a:off x="3313" y="2257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3876" name="Text Box 144"/>
            <p:cNvSpPr txBox="1">
              <a:spLocks noChangeArrowheads="1"/>
            </p:cNvSpPr>
            <p:nvPr/>
          </p:nvSpPr>
          <p:spPr bwMode="auto">
            <a:xfrm>
              <a:off x="3024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3877" name="Text Box 145"/>
            <p:cNvSpPr txBox="1">
              <a:spLocks noChangeArrowheads="1"/>
            </p:cNvSpPr>
            <p:nvPr/>
          </p:nvSpPr>
          <p:spPr bwMode="auto">
            <a:xfrm>
              <a:off x="2688" y="2257"/>
              <a:ext cx="33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3878" name="Text Box 146"/>
            <p:cNvSpPr txBox="1">
              <a:spLocks noChangeArrowheads="1"/>
            </p:cNvSpPr>
            <p:nvPr/>
          </p:nvSpPr>
          <p:spPr bwMode="auto">
            <a:xfrm>
              <a:off x="2353" y="1872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33879" name="Text Box 147"/>
            <p:cNvSpPr txBox="1">
              <a:spLocks noChangeArrowheads="1"/>
            </p:cNvSpPr>
            <p:nvPr/>
          </p:nvSpPr>
          <p:spPr bwMode="auto">
            <a:xfrm>
              <a:off x="2353" y="1536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33880" name="Text Box 148"/>
            <p:cNvSpPr txBox="1">
              <a:spLocks noChangeArrowheads="1"/>
            </p:cNvSpPr>
            <p:nvPr/>
          </p:nvSpPr>
          <p:spPr bwMode="auto">
            <a:xfrm>
              <a:off x="2353" y="1248"/>
              <a:ext cx="335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6</a:t>
              </a:r>
            </a:p>
          </p:txBody>
        </p:sp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2256" y="2496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-2</a:t>
              </a:r>
            </a:p>
          </p:txBody>
        </p:sp>
        <p:sp>
          <p:nvSpPr>
            <p:cNvPr id="33882" name="Text Box 150"/>
            <p:cNvSpPr txBox="1">
              <a:spLocks noChangeArrowheads="1"/>
            </p:cNvSpPr>
            <p:nvPr/>
          </p:nvSpPr>
          <p:spPr bwMode="auto">
            <a:xfrm>
              <a:off x="2256" y="2784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-4</a:t>
              </a:r>
            </a:p>
          </p:txBody>
        </p:sp>
        <p:sp>
          <p:nvSpPr>
            <p:cNvPr id="33883" name="Text Box 151"/>
            <p:cNvSpPr txBox="1">
              <a:spLocks noChangeArrowheads="1"/>
            </p:cNvSpPr>
            <p:nvPr/>
          </p:nvSpPr>
          <p:spPr bwMode="auto">
            <a:xfrm>
              <a:off x="2256" y="3129"/>
              <a:ext cx="337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400" b="1">
                  <a:latin typeface="宋体" panose="02010600030101010101" pitchFamily="2" charset="-122"/>
                </a:rPr>
                <a:t>-6</a:t>
              </a:r>
            </a:p>
          </p:txBody>
        </p:sp>
      </p:grpSp>
      <p:sp>
        <p:nvSpPr>
          <p:cNvPr id="33884" name="Freeform 152"/>
          <p:cNvSpPr/>
          <p:nvPr/>
        </p:nvSpPr>
        <p:spPr bwMode="auto">
          <a:xfrm>
            <a:off x="2832100" y="3568700"/>
            <a:ext cx="1066800" cy="1143000"/>
          </a:xfrm>
          <a:custGeom>
            <a:avLst/>
            <a:gdLst>
              <a:gd name="T0" fmla="*/ 0 w 672"/>
              <a:gd name="T1" fmla="*/ 0 h 720"/>
              <a:gd name="T2" fmla="*/ 362902467 w 672"/>
              <a:gd name="T3" fmla="*/ 1451609905 h 720"/>
              <a:gd name="T4" fmla="*/ 1693545178 w 672"/>
              <a:gd name="T5" fmla="*/ 1814512678 h 720"/>
              <a:gd name="T6" fmla="*/ 0 60000 65536"/>
              <a:gd name="T7" fmla="*/ 0 60000 65536"/>
              <a:gd name="T8" fmla="*/ 0 60000 65536"/>
              <a:gd name="T9" fmla="*/ 0 w 672"/>
              <a:gd name="T10" fmla="*/ 0 h 720"/>
              <a:gd name="T11" fmla="*/ 672 w 67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720">
                <a:moveTo>
                  <a:pt x="0" y="0"/>
                </a:moveTo>
                <a:cubicBezTo>
                  <a:pt x="16" y="228"/>
                  <a:pt x="32" y="456"/>
                  <a:pt x="144" y="576"/>
                </a:cubicBezTo>
                <a:cubicBezTo>
                  <a:pt x="256" y="696"/>
                  <a:pt x="584" y="696"/>
                  <a:pt x="672" y="72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85" name="Freeform 153"/>
          <p:cNvSpPr/>
          <p:nvPr/>
        </p:nvSpPr>
        <p:spPr bwMode="auto">
          <a:xfrm rot="5400000">
            <a:off x="6286500" y="4838700"/>
            <a:ext cx="1066800" cy="1143000"/>
          </a:xfrm>
          <a:custGeom>
            <a:avLst/>
            <a:gdLst>
              <a:gd name="T0" fmla="*/ 0 w 672"/>
              <a:gd name="T1" fmla="*/ 0 h 720"/>
              <a:gd name="T2" fmla="*/ 362902467 w 672"/>
              <a:gd name="T3" fmla="*/ 1451609905 h 720"/>
              <a:gd name="T4" fmla="*/ 1693545178 w 672"/>
              <a:gd name="T5" fmla="*/ 1814512678 h 720"/>
              <a:gd name="T6" fmla="*/ 0 60000 65536"/>
              <a:gd name="T7" fmla="*/ 0 60000 65536"/>
              <a:gd name="T8" fmla="*/ 0 60000 65536"/>
              <a:gd name="T9" fmla="*/ 0 w 672"/>
              <a:gd name="T10" fmla="*/ 0 h 720"/>
              <a:gd name="T11" fmla="*/ 672 w 67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720">
                <a:moveTo>
                  <a:pt x="0" y="0"/>
                </a:moveTo>
                <a:cubicBezTo>
                  <a:pt x="16" y="228"/>
                  <a:pt x="32" y="456"/>
                  <a:pt x="144" y="576"/>
                </a:cubicBezTo>
                <a:cubicBezTo>
                  <a:pt x="256" y="696"/>
                  <a:pt x="584" y="696"/>
                  <a:pt x="672" y="72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86" name="Freeform 154"/>
          <p:cNvSpPr/>
          <p:nvPr/>
        </p:nvSpPr>
        <p:spPr bwMode="auto">
          <a:xfrm rot="-5400000">
            <a:off x="4914900" y="3543300"/>
            <a:ext cx="1066800" cy="1143000"/>
          </a:xfrm>
          <a:custGeom>
            <a:avLst/>
            <a:gdLst>
              <a:gd name="T0" fmla="*/ 0 w 672"/>
              <a:gd name="T1" fmla="*/ 0 h 720"/>
              <a:gd name="T2" fmla="*/ 362902467 w 672"/>
              <a:gd name="T3" fmla="*/ 1451609905 h 720"/>
              <a:gd name="T4" fmla="*/ 1693545178 w 672"/>
              <a:gd name="T5" fmla="*/ 1814512678 h 720"/>
              <a:gd name="T6" fmla="*/ 0 60000 65536"/>
              <a:gd name="T7" fmla="*/ 0 60000 65536"/>
              <a:gd name="T8" fmla="*/ 0 60000 65536"/>
              <a:gd name="T9" fmla="*/ 0 w 672"/>
              <a:gd name="T10" fmla="*/ 0 h 720"/>
              <a:gd name="T11" fmla="*/ 672 w 67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720">
                <a:moveTo>
                  <a:pt x="0" y="0"/>
                </a:moveTo>
                <a:cubicBezTo>
                  <a:pt x="16" y="228"/>
                  <a:pt x="32" y="456"/>
                  <a:pt x="144" y="576"/>
                </a:cubicBezTo>
                <a:cubicBezTo>
                  <a:pt x="256" y="696"/>
                  <a:pt x="584" y="696"/>
                  <a:pt x="672" y="72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87" name="Freeform 155"/>
          <p:cNvSpPr/>
          <p:nvPr/>
        </p:nvSpPr>
        <p:spPr bwMode="auto">
          <a:xfrm rot="-5400000">
            <a:off x="1333500" y="3543300"/>
            <a:ext cx="1066800" cy="1143000"/>
          </a:xfrm>
          <a:custGeom>
            <a:avLst/>
            <a:gdLst>
              <a:gd name="T0" fmla="*/ 0 w 672"/>
              <a:gd name="T1" fmla="*/ 0 h 720"/>
              <a:gd name="T2" fmla="*/ 362902467 w 672"/>
              <a:gd name="T3" fmla="*/ 1451609905 h 720"/>
              <a:gd name="T4" fmla="*/ 1693545178 w 672"/>
              <a:gd name="T5" fmla="*/ 1814512678 h 720"/>
              <a:gd name="T6" fmla="*/ 0 60000 65536"/>
              <a:gd name="T7" fmla="*/ 0 60000 65536"/>
              <a:gd name="T8" fmla="*/ 0 60000 65536"/>
              <a:gd name="T9" fmla="*/ 0 w 672"/>
              <a:gd name="T10" fmla="*/ 0 h 720"/>
              <a:gd name="T11" fmla="*/ 672 w 67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720">
                <a:moveTo>
                  <a:pt x="0" y="0"/>
                </a:moveTo>
                <a:cubicBezTo>
                  <a:pt x="16" y="228"/>
                  <a:pt x="32" y="456"/>
                  <a:pt x="144" y="576"/>
                </a:cubicBezTo>
                <a:cubicBezTo>
                  <a:pt x="256" y="696"/>
                  <a:pt x="584" y="696"/>
                  <a:pt x="672" y="720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88" name="Line 156"/>
          <p:cNvSpPr>
            <a:spLocks noChangeShapeType="1"/>
          </p:cNvSpPr>
          <p:nvPr/>
        </p:nvSpPr>
        <p:spPr bwMode="auto">
          <a:xfrm>
            <a:off x="6337300" y="47752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89" name="Line 157"/>
          <p:cNvSpPr>
            <a:spLocks noChangeShapeType="1"/>
          </p:cNvSpPr>
          <p:nvPr/>
        </p:nvSpPr>
        <p:spPr bwMode="auto">
          <a:xfrm flipH="1">
            <a:off x="6184900" y="539750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0" name="Line 158"/>
          <p:cNvSpPr>
            <a:spLocks noChangeShapeType="1"/>
          </p:cNvSpPr>
          <p:nvPr/>
        </p:nvSpPr>
        <p:spPr bwMode="auto">
          <a:xfrm flipH="1" flipV="1">
            <a:off x="2667000" y="45720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1" name="Line 159"/>
          <p:cNvSpPr>
            <a:spLocks noChangeShapeType="1"/>
          </p:cNvSpPr>
          <p:nvPr/>
        </p:nvSpPr>
        <p:spPr bwMode="auto">
          <a:xfrm>
            <a:off x="3225800" y="4572000"/>
            <a:ext cx="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92" name="TextBox 103"/>
          <p:cNvSpPr txBox="1">
            <a:spLocks noChangeArrowheads="1"/>
          </p:cNvSpPr>
          <p:nvPr/>
        </p:nvSpPr>
        <p:spPr bwMode="auto">
          <a:xfrm>
            <a:off x="685800" y="358775"/>
            <a:ext cx="243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元素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元素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元素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全屏显示(4:3)</PresentationFormat>
  <Paragraphs>73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黑体</vt:lpstr>
      <vt:lpstr>华文新魏</vt:lpstr>
      <vt:lpstr>华文中宋</vt:lpstr>
      <vt:lpstr>宋体</vt:lpstr>
      <vt:lpstr>微软雅黑</vt:lpstr>
      <vt:lpstr>Arial</vt:lpstr>
      <vt:lpstr>Calibri</vt:lpstr>
      <vt:lpstr>Palatino Linotype</vt:lpstr>
      <vt:lpstr>Times New Roman</vt:lpstr>
      <vt:lpstr>Wingdings</vt:lpstr>
      <vt:lpstr>WWW.2PPT.COM
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2022-01-10T02:12:30Z</dcterms:created>
  <dcterms:modified xsi:type="dcterms:W3CDTF">2023-01-16T23:54:19Z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4CA4C81B0BE14535BB205E43EA0013B0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