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03" r:id="rId2"/>
    <p:sldId id="304" r:id="rId3"/>
    <p:sldId id="305" r:id="rId4"/>
    <p:sldId id="306" r:id="rId5"/>
    <p:sldId id="307" r:id="rId6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CC0000"/>
    <a:srgbClr val="FF0000"/>
    <a:srgbClr val="990033"/>
    <a:srgbClr val="A50021"/>
    <a:srgbClr val="FF0066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21" autoAdjust="0"/>
    <p:restoredTop sz="94720" autoAdjust="0"/>
  </p:normalViewPr>
  <p:slideViewPr>
    <p:cSldViewPr>
      <p:cViewPr>
        <p:scale>
          <a:sx n="100" d="100"/>
          <a:sy n="100" d="100"/>
        </p:scale>
        <p:origin x="-534" y="-2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2023-01-17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D094D6-CEFE-409D-9784-1AFDA811E8EC}" type="datetimeFigureOut">
              <a:rPr lang="zh-CN" altLang="en-US" smtClean="0"/>
              <a:t>2023-01-17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1BE1C7-502A-40CE-8054-BB3CDEF0470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1BE1C7-502A-40CE-8054-BB3CDEF04700}" type="slidenum">
              <a:rPr lang="zh-CN" altLang="en-US" smtClean="0"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1CAB6-1C1D-44BE-BFDD-3633886D3180}" type="datetimeFigureOut">
              <a:rPr lang="zh-CN" altLang="en-US" smtClean="0"/>
              <a:t>2023-01-17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F0D02-CA27-4943-AD2D-012C281A3F87}" type="slidenum">
              <a:rPr lang="zh-CN" altLang="en-US" smtClean="0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DD80-40AD-4DD1-80BF-0A6C755FC73F}" type="datetimeFigureOut">
              <a:rPr lang="zh-CN" altLang="en-US" smtClean="0"/>
              <a:t>2023-01-17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16CCA-D3B2-4743-989E-35DF901B5275}" type="slidenum">
              <a:rPr lang="zh-CN" altLang="en-US" smtClean="0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6BE52-AC37-41F3-A42C-7ACB956B48D4}" type="datetimeFigureOut">
              <a:rPr lang="zh-CN" altLang="en-US" smtClean="0"/>
              <a:t>2023-01-17</a:t>
            </a:fld>
            <a:endParaRPr lang="en-US" altLang="zh-CN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68992B-AE8C-46D8-8770-ABCDA459AD30}" type="slidenum">
              <a:rPr lang="zh-CN" altLang="en-US" smtClean="0"/>
              <a:t>‹#›</a:t>
            </a:fld>
            <a:endParaRPr lang="en-US" altLang="zh-CN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560E-C311-4DF9-9E3F-84316E87D69C}" type="datetimeFigureOut">
              <a:rPr lang="zh-CN" altLang="en-US" smtClean="0"/>
              <a:t>2023-01-17</a:t>
            </a:fld>
            <a:endParaRPr lang="en-US" altLang="zh-CN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A4933E-B04F-43A6-8B64-FE66D2BB08C2}" type="slidenum">
              <a:rPr lang="zh-CN" altLang="en-US" smtClean="0"/>
              <a:t>‹#›</a:t>
            </a:fld>
            <a:endParaRPr lang="en-US" altLang="zh-CN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F96AB-2F2C-4B29-AA53-3971FBCBB8F8}" type="datetimeFigureOut">
              <a:rPr lang="zh-CN" altLang="en-US" smtClean="0"/>
              <a:t>2023-01-17</a:t>
            </a:fld>
            <a:endParaRPr lang="en-US" altLang="zh-C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8A44F8-BCDF-464C-9DD3-EA8B42E30D8E}" type="slidenum">
              <a:rPr lang="zh-CN" altLang="en-US" smtClean="0"/>
              <a:t>‹#›</a:t>
            </a:fld>
            <a:endParaRPr lang="en-US" altLang="zh-C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85D1A-6432-40AB-A296-75A3BC8D6858}" type="datetimeFigureOut">
              <a:rPr lang="zh-CN" altLang="en-US" smtClean="0"/>
              <a:t>2023-01-17</a:t>
            </a:fld>
            <a:endParaRPr lang="en-US" altLang="zh-CN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65A595E-BE9B-444B-BF85-A551F0C00077}" type="slidenum">
              <a:rPr lang="zh-CN" altLang="en-US" smtClean="0"/>
              <a:t>‹#›</a:t>
            </a:fld>
            <a:endParaRPr lang="en-US" altLang="zh-CN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72083-7751-40FA-A93A-4A9D32B2A289}" type="datetimeFigureOut">
              <a:rPr lang="zh-CN" altLang="en-US" smtClean="0"/>
              <a:t>2023-01-17</a:t>
            </a:fld>
            <a:endParaRPr lang="en-US" altLang="zh-CN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93451CF-F4B3-4F08-98D1-4B00192EC97D}" type="slidenum">
              <a:rPr lang="zh-CN" altLang="en-US" smtClean="0"/>
              <a:t>‹#›</a:t>
            </a:fld>
            <a:endParaRPr lang="en-US" altLang="zh-CN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DD2CD-9C0F-41DA-B1BC-1588EA847CFD}" type="datetimeFigureOut">
              <a:rPr lang="zh-CN" altLang="en-US" smtClean="0"/>
              <a:t>2023-01-17</a:t>
            </a:fld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3A27BB8-0B65-453C-AD72-D414136C6AEB}" type="slidenum">
              <a:rPr lang="zh-CN" altLang="en-US" smtClean="0"/>
              <a:t>‹#›</a:t>
            </a:fld>
            <a:endParaRPr lang="en-US" altLang="zh-CN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35044-A9AD-4D68-9B1D-56D792D92633}" type="datetimeFigureOut">
              <a:rPr lang="zh-CN" altLang="en-US" smtClean="0"/>
              <a:t>2023-01-17</a:t>
            </a:fld>
            <a:endParaRPr lang="en-US" altLang="zh-CN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ECE5A41-A9E5-4127-93C7-74CF5885208E}" type="slidenum">
              <a:rPr lang="zh-CN" altLang="en-US" smtClean="0"/>
              <a:t>‹#›</a:t>
            </a:fld>
            <a:endParaRPr lang="en-US" altLang="zh-C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7CF4F-E058-4958-97BA-84E4BC050D54}" type="datetimeFigureOut">
              <a:rPr lang="zh-CN" altLang="en-US" smtClean="0"/>
              <a:t>2023-01-17</a:t>
            </a:fld>
            <a:endParaRPr lang="en-US" altLang="zh-CN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F94D225-FE6D-4117-BF7A-E9B19814A07F}" type="slidenum">
              <a:rPr lang="zh-CN" altLang="en-US" smtClean="0"/>
              <a:t>‹#›</a:t>
            </a:fld>
            <a:endParaRPr lang="en-US" altLang="zh-CN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27757846-2A8D-45EE-ACDD-256446938F71}" type="datetimeFigureOut">
              <a:rPr lang="zh-CN" altLang="en-US" smtClean="0"/>
              <a:t>2023-01-17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0741CC05-F1D6-4564-83A1-D8900FD2953C}" type="slidenum">
              <a:rPr lang="zh-CN" altLang="en-US" smtClean="0"/>
              <a:t>‹#›</a:t>
            </a:fld>
            <a:endParaRPr lang="en-US" altLang="zh-CN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5905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anose="05000000000000000000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5905" algn="l" defTabSz="914400" rtl="0" eaLnBrk="1" latinLnBrk="0" hangingPunct="1">
        <a:spcBef>
          <a:spcPct val="20000"/>
        </a:spcBef>
        <a:buSzPct val="60000"/>
        <a:buFont typeface="Wingdings" panose="05000000000000000000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5905" algn="l" defTabSz="914400" rtl="0" eaLnBrk="1" latinLnBrk="0" hangingPunct="1">
        <a:spcBef>
          <a:spcPct val="20000"/>
        </a:spcBef>
        <a:buSzPct val="60000"/>
        <a:buFont typeface="Wingdings" panose="05000000000000000000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5905" algn="l" defTabSz="914400" rtl="0" eaLnBrk="1" latinLnBrk="0" hangingPunct="1">
        <a:spcBef>
          <a:spcPct val="20000"/>
        </a:spcBef>
        <a:buSzPct val="60000"/>
        <a:buFont typeface="Wingdings" panose="05000000000000000000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5905" algn="l" defTabSz="914400" rtl="0" eaLnBrk="1" latinLnBrk="0" hangingPunct="1">
        <a:spcBef>
          <a:spcPct val="20000"/>
        </a:spcBef>
        <a:buSzPct val="60000"/>
        <a:buFont typeface="Wingdings" panose="05000000000000000000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5905" algn="l" defTabSz="914400" rtl="0" eaLnBrk="1" latinLnBrk="0" hangingPunct="1">
        <a:spcBef>
          <a:spcPct val="20000"/>
        </a:spcBef>
        <a:buSzPct val="60000"/>
        <a:buFont typeface="Wingdings" panose="05000000000000000000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5905" algn="l" defTabSz="914400" rtl="0" eaLnBrk="1" latinLnBrk="0" hangingPunct="1">
        <a:spcBef>
          <a:spcPct val="20000"/>
        </a:spcBef>
        <a:buSzPct val="60000"/>
        <a:buFont typeface="Wingdings" panose="05000000000000000000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5905" algn="l" defTabSz="914400" rtl="0" eaLnBrk="1" latinLnBrk="0" hangingPunct="1">
        <a:spcBef>
          <a:spcPct val="20000"/>
        </a:spcBef>
        <a:buSzPct val="60000"/>
        <a:buFont typeface="Wingdings" panose="05000000000000000000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5905" algn="l" defTabSz="914400" rtl="0" eaLnBrk="1" latinLnBrk="0" hangingPunct="1">
        <a:spcBef>
          <a:spcPct val="20000"/>
        </a:spcBef>
        <a:buSzPct val="60000"/>
        <a:buFont typeface="Wingdings" panose="05000000000000000000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WordArt 2"/>
          <p:cNvSpPr>
            <a:spLocks noChangeArrowheads="1" noChangeShapeType="1" noTextEdit="1"/>
          </p:cNvSpPr>
          <p:nvPr/>
        </p:nvSpPr>
        <p:spPr bwMode="auto">
          <a:xfrm>
            <a:off x="863600" y="1752600"/>
            <a:ext cx="7543800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zh-CN" altLang="en-US" sz="4400" kern="10" dirty="0" smtClean="0">
                <a:ln w="12700">
                  <a:solidFill>
                    <a:srgbClr val="EAEAEA"/>
                  </a:solidFill>
                  <a:round/>
                </a:ln>
                <a:latin typeface="华文中宋" panose="02010600040101010101" pitchFamily="2" charset="-122"/>
                <a:ea typeface="华文中宋" panose="02010600040101010101" pitchFamily="2" charset="-122"/>
              </a:rPr>
              <a:t>反</a:t>
            </a:r>
            <a:r>
              <a:rPr lang="zh-CN" altLang="en-US" sz="4400" kern="10" dirty="0">
                <a:ln w="12700">
                  <a:solidFill>
                    <a:srgbClr val="EAEAEA"/>
                  </a:solidFill>
                  <a:round/>
                </a:ln>
                <a:latin typeface="华文中宋" panose="02010600040101010101" pitchFamily="2" charset="-122"/>
                <a:ea typeface="华文中宋" panose="02010600040101010101" pitchFamily="2" charset="-122"/>
              </a:rPr>
              <a:t>比例函数的图象和性质</a:t>
            </a:r>
          </a:p>
        </p:txBody>
      </p:sp>
      <p:sp>
        <p:nvSpPr>
          <p:cNvPr id="3" name="矩形 2"/>
          <p:cNvSpPr/>
          <p:nvPr/>
        </p:nvSpPr>
        <p:spPr>
          <a:xfrm>
            <a:off x="2729370" y="5295956"/>
            <a:ext cx="3812262" cy="56630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kern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WWW.PPT818.COM</a:t>
            </a:r>
            <a:endParaRPr lang="en-US" altLang="zh-CN" sz="2800" b="1" kern="0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228600" y="1228725"/>
            <a:ext cx="152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800" b="1" dirty="0">
                <a:latin typeface="宋体" panose="02010600030101010101" pitchFamily="2" charset="-122"/>
              </a:rPr>
              <a:t>1.</a:t>
            </a:r>
            <a:r>
              <a:rPr lang="zh-CN" altLang="en-US" sz="2800" b="1" dirty="0">
                <a:latin typeface="宋体" panose="02010600030101010101" pitchFamily="2" charset="-122"/>
              </a:rPr>
              <a:t>列表</a:t>
            </a:r>
            <a:r>
              <a:rPr lang="en-US" altLang="zh-CN" sz="2800" b="1" dirty="0">
                <a:latin typeface="宋体" panose="02010600030101010101" pitchFamily="2" charset="-122"/>
              </a:rPr>
              <a:t>:</a:t>
            </a:r>
          </a:p>
        </p:txBody>
      </p:sp>
      <p:sp>
        <p:nvSpPr>
          <p:cNvPr id="30723" name="Text Box 475"/>
          <p:cNvSpPr txBox="1">
            <a:spLocks noChangeArrowheads="1"/>
          </p:cNvSpPr>
          <p:nvPr/>
        </p:nvSpPr>
        <p:spPr bwMode="auto">
          <a:xfrm>
            <a:off x="762000" y="393700"/>
            <a:ext cx="4572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800" b="1" dirty="0">
                <a:solidFill>
                  <a:srgbClr val="FF0000"/>
                </a:solidFill>
                <a:latin typeface="宋体" panose="02010600030101010101" pitchFamily="2" charset="-122"/>
              </a:rPr>
              <a:t>画反比例函数      的图象</a:t>
            </a:r>
            <a:r>
              <a:rPr lang="en-US" altLang="zh-CN" sz="2800" b="1" dirty="0">
                <a:solidFill>
                  <a:srgbClr val="FF0000"/>
                </a:solidFill>
                <a:latin typeface="宋体" panose="02010600030101010101" pitchFamily="2" charset="-122"/>
              </a:rPr>
              <a:t>.</a:t>
            </a:r>
          </a:p>
        </p:txBody>
      </p:sp>
      <p:sp>
        <p:nvSpPr>
          <p:cNvPr id="30724" name="Text Box 476"/>
          <p:cNvSpPr txBox="1">
            <a:spLocks noChangeArrowheads="1"/>
          </p:cNvSpPr>
          <p:nvPr/>
        </p:nvSpPr>
        <p:spPr bwMode="auto">
          <a:xfrm>
            <a:off x="228600" y="2730500"/>
            <a:ext cx="56388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800" b="1" dirty="0">
                <a:latin typeface="宋体" panose="02010600030101010101" pitchFamily="2" charset="-122"/>
              </a:rPr>
              <a:t>2.</a:t>
            </a:r>
            <a:r>
              <a:rPr lang="zh-CN" altLang="en-US" sz="2800" b="1" dirty="0">
                <a:latin typeface="宋体" panose="02010600030101010101" pitchFamily="2" charset="-122"/>
              </a:rPr>
              <a:t>描点：以表中各组对应值作为点的坐标，在平面直角坐标系中描出相应的点．</a:t>
            </a:r>
          </a:p>
        </p:txBody>
      </p:sp>
      <p:sp>
        <p:nvSpPr>
          <p:cNvPr id="30725" name="Text Box 477"/>
          <p:cNvSpPr txBox="1">
            <a:spLocks noChangeArrowheads="1"/>
          </p:cNvSpPr>
          <p:nvPr/>
        </p:nvSpPr>
        <p:spPr bwMode="auto">
          <a:xfrm>
            <a:off x="228600" y="4876800"/>
            <a:ext cx="54864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b="1" dirty="0">
                <a:latin typeface="宋体" panose="02010600030101010101" pitchFamily="2" charset="-122"/>
              </a:rPr>
              <a:t>3.</a:t>
            </a:r>
            <a:r>
              <a:rPr lang="zh-CN" altLang="en-US" sz="2800" b="1" dirty="0">
                <a:latin typeface="宋体" panose="02010600030101010101" pitchFamily="2" charset="-122"/>
              </a:rPr>
              <a:t>连线：用平滑的曲线顺次连接各点，就得到反比例函数的象．</a:t>
            </a:r>
          </a:p>
        </p:txBody>
      </p:sp>
      <p:graphicFrame>
        <p:nvGraphicFramePr>
          <p:cNvPr id="6676" name="Group 532"/>
          <p:cNvGraphicFramePr>
            <a:graphicFrameLocks noGrp="1"/>
          </p:cNvGraphicFramePr>
          <p:nvPr/>
        </p:nvGraphicFramePr>
        <p:xfrm>
          <a:off x="1905000" y="1249363"/>
          <a:ext cx="6477000" cy="1036320"/>
        </p:xfrm>
        <a:graphic>
          <a:graphicData uri="http://schemas.openxmlformats.org/drawingml/2006/table">
            <a:tbl>
              <a:tblPr/>
              <a:tblGrid>
                <a:gridCol w="588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7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0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89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73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905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873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889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9055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873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8896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-6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-4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026" name="Object 522"/>
          <p:cNvGraphicFramePr>
            <a:graphicFrameLocks noChangeAspect="1"/>
          </p:cNvGraphicFramePr>
          <p:nvPr/>
        </p:nvGraphicFramePr>
        <p:xfrm>
          <a:off x="1892300" y="1738313"/>
          <a:ext cx="54610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5" name="公式" r:id="rId3" imgW="393700" imgH="393700" progId="Equation.3">
                  <p:embed/>
                </p:oleObj>
              </mc:Choice>
              <mc:Fallback>
                <p:oleObj name="公式" r:id="rId3" imgW="393700" imgH="393700" progId="Equation.3">
                  <p:embed/>
                  <p:pic>
                    <p:nvPicPr>
                      <p:cNvPr id="0" name="Object 5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2300" y="1738313"/>
                        <a:ext cx="546100" cy="546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65" name="Object 523"/>
          <p:cNvGraphicFramePr>
            <a:graphicFrameLocks noChangeAspect="1"/>
          </p:cNvGraphicFramePr>
          <p:nvPr/>
        </p:nvGraphicFramePr>
        <p:xfrm>
          <a:off x="3048000" y="152400"/>
          <a:ext cx="1003300" cy="100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6" name="Equation" r:id="rId5" imgW="520700" imgH="520700" progId="Equation.DSMT4">
                  <p:embed/>
                </p:oleObj>
              </mc:Choice>
              <mc:Fallback>
                <p:oleObj name="Equation" r:id="rId5" imgW="520700" imgH="520700" progId="Equation.DSMT4">
                  <p:embed/>
                  <p:pic>
                    <p:nvPicPr>
                      <p:cNvPr id="0" name="Object 5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152400"/>
                        <a:ext cx="1003300" cy="1003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6" name="Text Box 533"/>
          <p:cNvSpPr txBox="1">
            <a:spLocks noChangeArrowheads="1"/>
          </p:cNvSpPr>
          <p:nvPr/>
        </p:nvSpPr>
        <p:spPr bwMode="auto">
          <a:xfrm>
            <a:off x="2514600" y="1827213"/>
            <a:ext cx="6096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b="1" dirty="0">
                <a:latin typeface="Times New Roman" panose="02020603050405020304" pitchFamily="18" charset="0"/>
              </a:rPr>
              <a:t>-1  </a:t>
            </a:r>
            <a:r>
              <a:rPr lang="zh-CN" altLang="en-US" b="1" dirty="0">
                <a:latin typeface="Times New Roman" panose="02020603050405020304" pitchFamily="18" charset="0"/>
              </a:rPr>
              <a:t>　</a:t>
            </a:r>
            <a:r>
              <a:rPr lang="en-US" altLang="zh-CN" b="1" dirty="0">
                <a:latin typeface="Times New Roman" panose="02020603050405020304" pitchFamily="18" charset="0"/>
              </a:rPr>
              <a:t>-1.5 </a:t>
            </a:r>
            <a:r>
              <a:rPr lang="zh-CN" altLang="en-US" b="1" dirty="0">
                <a:latin typeface="Times New Roman" panose="02020603050405020304" pitchFamily="18" charset="0"/>
              </a:rPr>
              <a:t>　</a:t>
            </a:r>
            <a:r>
              <a:rPr lang="en-US" altLang="zh-CN" b="1" dirty="0">
                <a:latin typeface="Times New Roman" panose="02020603050405020304" pitchFamily="18" charset="0"/>
              </a:rPr>
              <a:t>-2   -3 </a:t>
            </a:r>
            <a:r>
              <a:rPr lang="zh-CN" altLang="en-US" b="1" dirty="0">
                <a:latin typeface="Times New Roman" panose="02020603050405020304" pitchFamily="18" charset="0"/>
              </a:rPr>
              <a:t>　 </a:t>
            </a:r>
            <a:r>
              <a:rPr lang="en-US" altLang="zh-CN" b="1" dirty="0">
                <a:latin typeface="Times New Roman" panose="02020603050405020304" pitchFamily="18" charset="0"/>
              </a:rPr>
              <a:t>-6   </a:t>
            </a:r>
            <a:r>
              <a:rPr lang="zh-CN" altLang="en-US" b="1" dirty="0">
                <a:latin typeface="Times New Roman" panose="02020603050405020304" pitchFamily="18" charset="0"/>
              </a:rPr>
              <a:t>　</a:t>
            </a:r>
            <a:r>
              <a:rPr lang="en-US" altLang="zh-CN" b="1" dirty="0">
                <a:latin typeface="Times New Roman" panose="02020603050405020304" pitchFamily="18" charset="0"/>
              </a:rPr>
              <a:t>6    </a:t>
            </a:r>
            <a:r>
              <a:rPr lang="zh-CN" altLang="en-US" b="1" dirty="0">
                <a:latin typeface="Times New Roman" panose="02020603050405020304" pitchFamily="18" charset="0"/>
              </a:rPr>
              <a:t>　</a:t>
            </a:r>
            <a:r>
              <a:rPr lang="en-US" altLang="zh-CN" b="1" dirty="0">
                <a:latin typeface="Times New Roman" panose="02020603050405020304" pitchFamily="18" charset="0"/>
              </a:rPr>
              <a:t>3 </a:t>
            </a:r>
            <a:r>
              <a:rPr lang="zh-CN" altLang="en-US" b="1" dirty="0">
                <a:latin typeface="Times New Roman" panose="02020603050405020304" pitchFamily="18" charset="0"/>
              </a:rPr>
              <a:t>　   </a:t>
            </a:r>
            <a:r>
              <a:rPr lang="en-US" altLang="zh-CN" b="1" dirty="0">
                <a:latin typeface="Times New Roman" panose="02020603050405020304" pitchFamily="18" charset="0"/>
              </a:rPr>
              <a:t>2   </a:t>
            </a:r>
            <a:r>
              <a:rPr lang="zh-CN" altLang="en-US" b="1" dirty="0">
                <a:latin typeface="Times New Roman" panose="02020603050405020304" pitchFamily="18" charset="0"/>
              </a:rPr>
              <a:t>　</a:t>
            </a:r>
            <a:r>
              <a:rPr lang="en-US" altLang="zh-CN" b="1" dirty="0">
                <a:latin typeface="Times New Roman" panose="02020603050405020304" pitchFamily="18" charset="0"/>
              </a:rPr>
              <a:t>1.5  </a:t>
            </a:r>
            <a:r>
              <a:rPr lang="zh-CN" altLang="en-US" b="1" dirty="0">
                <a:latin typeface="Times New Roman" panose="02020603050405020304" pitchFamily="18" charset="0"/>
              </a:rPr>
              <a:t>　</a:t>
            </a:r>
            <a:r>
              <a:rPr lang="en-US" altLang="zh-CN" b="1" dirty="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6678" name="Freeform 534"/>
          <p:cNvSpPr/>
          <p:nvPr/>
        </p:nvSpPr>
        <p:spPr bwMode="auto">
          <a:xfrm>
            <a:off x="7124700" y="2819400"/>
            <a:ext cx="1485900" cy="1460500"/>
          </a:xfrm>
          <a:custGeom>
            <a:avLst/>
            <a:gdLst>
              <a:gd name="T0" fmla="*/ 60483759 w 936"/>
              <a:gd name="T1" fmla="*/ 0 h 920"/>
              <a:gd name="T2" fmla="*/ 60483759 w 936"/>
              <a:gd name="T3" fmla="*/ 362902503 h 920"/>
              <a:gd name="T4" fmla="*/ 423386338 w 936"/>
              <a:gd name="T5" fmla="*/ 1451610012 h 920"/>
              <a:gd name="T6" fmla="*/ 1391126284 w 936"/>
              <a:gd name="T7" fmla="*/ 2147483647 h 920"/>
              <a:gd name="T8" fmla="*/ 2116931492 w 936"/>
              <a:gd name="T9" fmla="*/ 2147483647 h 920"/>
              <a:gd name="T10" fmla="*/ 2147483647 w 936"/>
              <a:gd name="T11" fmla="*/ 2147483647 h 92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936"/>
              <a:gd name="T19" fmla="*/ 0 h 920"/>
              <a:gd name="T20" fmla="*/ 936 w 936"/>
              <a:gd name="T21" fmla="*/ 920 h 92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936" h="920">
                <a:moveTo>
                  <a:pt x="24" y="0"/>
                </a:moveTo>
                <a:cubicBezTo>
                  <a:pt x="12" y="24"/>
                  <a:pt x="0" y="48"/>
                  <a:pt x="24" y="144"/>
                </a:cubicBezTo>
                <a:cubicBezTo>
                  <a:pt x="48" y="240"/>
                  <a:pt x="80" y="456"/>
                  <a:pt x="168" y="576"/>
                </a:cubicBezTo>
                <a:cubicBezTo>
                  <a:pt x="256" y="696"/>
                  <a:pt x="440" y="808"/>
                  <a:pt x="552" y="864"/>
                </a:cubicBezTo>
                <a:cubicBezTo>
                  <a:pt x="664" y="920"/>
                  <a:pt x="776" y="904"/>
                  <a:pt x="840" y="912"/>
                </a:cubicBezTo>
                <a:cubicBezTo>
                  <a:pt x="904" y="920"/>
                  <a:pt x="920" y="912"/>
                  <a:pt x="936" y="912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679" name="Freeform 535"/>
          <p:cNvSpPr/>
          <p:nvPr/>
        </p:nvSpPr>
        <p:spPr bwMode="auto">
          <a:xfrm rot="10800000">
            <a:off x="5372100" y="4711700"/>
            <a:ext cx="1485900" cy="1460500"/>
          </a:xfrm>
          <a:custGeom>
            <a:avLst/>
            <a:gdLst>
              <a:gd name="T0" fmla="*/ 60483759 w 936"/>
              <a:gd name="T1" fmla="*/ 0 h 920"/>
              <a:gd name="T2" fmla="*/ 60483759 w 936"/>
              <a:gd name="T3" fmla="*/ 362902503 h 920"/>
              <a:gd name="T4" fmla="*/ 423386338 w 936"/>
              <a:gd name="T5" fmla="*/ 1451610012 h 920"/>
              <a:gd name="T6" fmla="*/ 1391126284 w 936"/>
              <a:gd name="T7" fmla="*/ 2147483647 h 920"/>
              <a:gd name="T8" fmla="*/ 2116931492 w 936"/>
              <a:gd name="T9" fmla="*/ 2147483647 h 920"/>
              <a:gd name="T10" fmla="*/ 2147483647 w 936"/>
              <a:gd name="T11" fmla="*/ 2147483647 h 92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936"/>
              <a:gd name="T19" fmla="*/ 0 h 920"/>
              <a:gd name="T20" fmla="*/ 936 w 936"/>
              <a:gd name="T21" fmla="*/ 920 h 92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936" h="920">
                <a:moveTo>
                  <a:pt x="24" y="0"/>
                </a:moveTo>
                <a:cubicBezTo>
                  <a:pt x="12" y="24"/>
                  <a:pt x="0" y="48"/>
                  <a:pt x="24" y="144"/>
                </a:cubicBezTo>
                <a:cubicBezTo>
                  <a:pt x="48" y="240"/>
                  <a:pt x="80" y="456"/>
                  <a:pt x="168" y="576"/>
                </a:cubicBezTo>
                <a:cubicBezTo>
                  <a:pt x="256" y="696"/>
                  <a:pt x="440" y="808"/>
                  <a:pt x="552" y="864"/>
                </a:cubicBezTo>
                <a:cubicBezTo>
                  <a:pt x="664" y="920"/>
                  <a:pt x="776" y="904"/>
                  <a:pt x="840" y="912"/>
                </a:cubicBezTo>
                <a:cubicBezTo>
                  <a:pt x="904" y="920"/>
                  <a:pt x="920" y="912"/>
                  <a:pt x="936" y="912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30769" name="Group 474"/>
          <p:cNvGrpSpPr/>
          <p:nvPr/>
        </p:nvGrpSpPr>
        <p:grpSpPr bwMode="auto">
          <a:xfrm>
            <a:off x="5334000" y="2514600"/>
            <a:ext cx="3810000" cy="3643313"/>
            <a:chOff x="1440" y="1065"/>
            <a:chExt cx="2400" cy="2295"/>
          </a:xfrm>
        </p:grpSpPr>
        <p:grpSp>
          <p:nvGrpSpPr>
            <p:cNvPr id="30770" name="Group 457"/>
            <p:cNvGrpSpPr/>
            <p:nvPr/>
          </p:nvGrpSpPr>
          <p:grpSpPr bwMode="auto">
            <a:xfrm>
              <a:off x="1488" y="1200"/>
              <a:ext cx="2112" cy="2160"/>
              <a:chOff x="1296" y="624"/>
              <a:chExt cx="3312" cy="3360"/>
            </a:xfrm>
          </p:grpSpPr>
          <p:grpSp>
            <p:nvGrpSpPr>
              <p:cNvPr id="30771" name="Group 432"/>
              <p:cNvGrpSpPr/>
              <p:nvPr/>
            </p:nvGrpSpPr>
            <p:grpSpPr bwMode="auto">
              <a:xfrm>
                <a:off x="1296" y="624"/>
                <a:ext cx="3312" cy="3360"/>
                <a:chOff x="1440" y="624"/>
                <a:chExt cx="3312" cy="3360"/>
              </a:xfrm>
            </p:grpSpPr>
            <p:sp>
              <p:nvSpPr>
                <p:cNvPr id="30772" name="Line 430"/>
                <p:cNvSpPr>
                  <a:spLocks noChangeShapeType="1"/>
                </p:cNvSpPr>
                <p:nvPr/>
              </p:nvSpPr>
              <p:spPr bwMode="auto">
                <a:xfrm>
                  <a:off x="1440" y="2352"/>
                  <a:ext cx="3312" cy="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30773" name="Line 431"/>
                <p:cNvSpPr>
                  <a:spLocks noChangeShapeType="1"/>
                </p:cNvSpPr>
                <p:nvPr/>
              </p:nvSpPr>
              <p:spPr bwMode="auto">
                <a:xfrm flipV="1">
                  <a:off x="3024" y="624"/>
                  <a:ext cx="0" cy="33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30774" name="Line 433"/>
              <p:cNvSpPr>
                <a:spLocks noChangeShapeType="1"/>
              </p:cNvSpPr>
              <p:nvPr/>
            </p:nvSpPr>
            <p:spPr bwMode="auto">
              <a:xfrm>
                <a:off x="2880" y="2112"/>
                <a:ext cx="48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0775" name="Line 434"/>
              <p:cNvSpPr>
                <a:spLocks noChangeShapeType="1"/>
              </p:cNvSpPr>
              <p:nvPr/>
            </p:nvSpPr>
            <p:spPr bwMode="auto">
              <a:xfrm>
                <a:off x="2880" y="1632"/>
                <a:ext cx="48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0776" name="Line 435"/>
              <p:cNvSpPr>
                <a:spLocks noChangeShapeType="1"/>
              </p:cNvSpPr>
              <p:nvPr/>
            </p:nvSpPr>
            <p:spPr bwMode="auto">
              <a:xfrm>
                <a:off x="2880" y="1872"/>
                <a:ext cx="48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0777" name="Line 436"/>
              <p:cNvSpPr>
                <a:spLocks noChangeShapeType="1"/>
              </p:cNvSpPr>
              <p:nvPr/>
            </p:nvSpPr>
            <p:spPr bwMode="auto">
              <a:xfrm>
                <a:off x="2880" y="1392"/>
                <a:ext cx="48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0778" name="Line 437"/>
              <p:cNvSpPr>
                <a:spLocks noChangeShapeType="1"/>
              </p:cNvSpPr>
              <p:nvPr/>
            </p:nvSpPr>
            <p:spPr bwMode="auto">
              <a:xfrm>
                <a:off x="2880" y="1152"/>
                <a:ext cx="48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0779" name="Line 438"/>
              <p:cNvSpPr>
                <a:spLocks noChangeShapeType="1"/>
              </p:cNvSpPr>
              <p:nvPr/>
            </p:nvSpPr>
            <p:spPr bwMode="auto">
              <a:xfrm>
                <a:off x="2880" y="912"/>
                <a:ext cx="48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0780" name="Line 439"/>
              <p:cNvSpPr>
                <a:spLocks noChangeShapeType="1"/>
              </p:cNvSpPr>
              <p:nvPr/>
            </p:nvSpPr>
            <p:spPr bwMode="auto">
              <a:xfrm>
                <a:off x="2880" y="2592"/>
                <a:ext cx="48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0781" name="Line 440"/>
              <p:cNvSpPr>
                <a:spLocks noChangeShapeType="1"/>
              </p:cNvSpPr>
              <p:nvPr/>
            </p:nvSpPr>
            <p:spPr bwMode="auto">
              <a:xfrm>
                <a:off x="2880" y="2832"/>
                <a:ext cx="48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0782" name="Line 441"/>
              <p:cNvSpPr>
                <a:spLocks noChangeShapeType="1"/>
              </p:cNvSpPr>
              <p:nvPr/>
            </p:nvSpPr>
            <p:spPr bwMode="auto">
              <a:xfrm>
                <a:off x="2880" y="3792"/>
                <a:ext cx="48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0783" name="Line 442"/>
              <p:cNvSpPr>
                <a:spLocks noChangeShapeType="1"/>
              </p:cNvSpPr>
              <p:nvPr/>
            </p:nvSpPr>
            <p:spPr bwMode="auto">
              <a:xfrm>
                <a:off x="2880" y="3072"/>
                <a:ext cx="48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0784" name="Line 443"/>
              <p:cNvSpPr>
                <a:spLocks noChangeShapeType="1"/>
              </p:cNvSpPr>
              <p:nvPr/>
            </p:nvSpPr>
            <p:spPr bwMode="auto">
              <a:xfrm>
                <a:off x="2880" y="3312"/>
                <a:ext cx="48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0785" name="Line 444"/>
              <p:cNvSpPr>
                <a:spLocks noChangeShapeType="1"/>
              </p:cNvSpPr>
              <p:nvPr/>
            </p:nvSpPr>
            <p:spPr bwMode="auto">
              <a:xfrm>
                <a:off x="2880" y="3552"/>
                <a:ext cx="48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0786" name="Line 445"/>
              <p:cNvSpPr>
                <a:spLocks noChangeShapeType="1"/>
              </p:cNvSpPr>
              <p:nvPr/>
            </p:nvSpPr>
            <p:spPr bwMode="auto">
              <a:xfrm>
                <a:off x="3120" y="2304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0787" name="Line 446"/>
              <p:cNvSpPr>
                <a:spLocks noChangeShapeType="1"/>
              </p:cNvSpPr>
              <p:nvPr/>
            </p:nvSpPr>
            <p:spPr bwMode="auto">
              <a:xfrm>
                <a:off x="3600" y="2304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0788" name="Line 447"/>
              <p:cNvSpPr>
                <a:spLocks noChangeShapeType="1"/>
              </p:cNvSpPr>
              <p:nvPr/>
            </p:nvSpPr>
            <p:spPr bwMode="auto">
              <a:xfrm>
                <a:off x="3840" y="2304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0789" name="Line 448"/>
              <p:cNvSpPr>
                <a:spLocks noChangeShapeType="1"/>
              </p:cNvSpPr>
              <p:nvPr/>
            </p:nvSpPr>
            <p:spPr bwMode="auto">
              <a:xfrm>
                <a:off x="4080" y="2304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0790" name="Line 449"/>
              <p:cNvSpPr>
                <a:spLocks noChangeShapeType="1"/>
              </p:cNvSpPr>
              <p:nvPr/>
            </p:nvSpPr>
            <p:spPr bwMode="auto">
              <a:xfrm>
                <a:off x="4320" y="2304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0791" name="Line 450"/>
              <p:cNvSpPr>
                <a:spLocks noChangeShapeType="1"/>
              </p:cNvSpPr>
              <p:nvPr/>
            </p:nvSpPr>
            <p:spPr bwMode="auto">
              <a:xfrm>
                <a:off x="2640" y="2304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0792" name="Line 451"/>
              <p:cNvSpPr>
                <a:spLocks noChangeShapeType="1"/>
              </p:cNvSpPr>
              <p:nvPr/>
            </p:nvSpPr>
            <p:spPr bwMode="auto">
              <a:xfrm>
                <a:off x="2400" y="2304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0793" name="Line 452"/>
              <p:cNvSpPr>
                <a:spLocks noChangeShapeType="1"/>
              </p:cNvSpPr>
              <p:nvPr/>
            </p:nvSpPr>
            <p:spPr bwMode="auto">
              <a:xfrm>
                <a:off x="2160" y="2304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0794" name="Line 453"/>
              <p:cNvSpPr>
                <a:spLocks noChangeShapeType="1"/>
              </p:cNvSpPr>
              <p:nvPr/>
            </p:nvSpPr>
            <p:spPr bwMode="auto">
              <a:xfrm>
                <a:off x="1920" y="2304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0795" name="Line 454"/>
              <p:cNvSpPr>
                <a:spLocks noChangeShapeType="1"/>
              </p:cNvSpPr>
              <p:nvPr/>
            </p:nvSpPr>
            <p:spPr bwMode="auto">
              <a:xfrm>
                <a:off x="1680" y="2304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0796" name="Line 455"/>
              <p:cNvSpPr>
                <a:spLocks noChangeShapeType="1"/>
              </p:cNvSpPr>
              <p:nvPr/>
            </p:nvSpPr>
            <p:spPr bwMode="auto">
              <a:xfrm>
                <a:off x="3360" y="2308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0797" name="Line 456"/>
              <p:cNvSpPr>
                <a:spLocks noChangeShapeType="1"/>
              </p:cNvSpPr>
              <p:nvPr/>
            </p:nvSpPr>
            <p:spPr bwMode="auto">
              <a:xfrm>
                <a:off x="1440" y="2304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30798" name="Text Box 458"/>
            <p:cNvSpPr txBox="1">
              <a:spLocks noChangeArrowheads="1"/>
            </p:cNvSpPr>
            <p:nvPr/>
          </p:nvSpPr>
          <p:spPr bwMode="auto">
            <a:xfrm>
              <a:off x="2496" y="1065"/>
              <a:ext cx="33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1800" b="1" i="1">
                  <a:latin typeface="Times New Roman" panose="02020603050405020304" pitchFamily="18" charset="0"/>
                </a:rPr>
                <a:t>y</a:t>
              </a:r>
            </a:p>
          </p:txBody>
        </p:sp>
        <p:sp>
          <p:nvSpPr>
            <p:cNvPr id="30799" name="Text Box 459"/>
            <p:cNvSpPr txBox="1">
              <a:spLocks noChangeArrowheads="1"/>
            </p:cNvSpPr>
            <p:nvPr/>
          </p:nvSpPr>
          <p:spPr bwMode="auto">
            <a:xfrm>
              <a:off x="3504" y="2256"/>
              <a:ext cx="33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1800" b="1" i="1">
                  <a:latin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30800" name="Text Box 460"/>
            <p:cNvSpPr txBox="1">
              <a:spLocks noChangeArrowheads="1"/>
            </p:cNvSpPr>
            <p:nvPr/>
          </p:nvSpPr>
          <p:spPr bwMode="auto">
            <a:xfrm>
              <a:off x="2352" y="2256"/>
              <a:ext cx="33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1800" b="1">
                  <a:latin typeface="宋体" panose="02010600030101010101" pitchFamily="2" charset="-122"/>
                </a:rPr>
                <a:t>0</a:t>
              </a:r>
            </a:p>
          </p:txBody>
        </p:sp>
        <p:sp>
          <p:nvSpPr>
            <p:cNvPr id="30801" name="Text Box 461"/>
            <p:cNvSpPr txBox="1">
              <a:spLocks noChangeArrowheads="1"/>
            </p:cNvSpPr>
            <p:nvPr/>
          </p:nvSpPr>
          <p:spPr bwMode="auto">
            <a:xfrm>
              <a:off x="1440" y="2256"/>
              <a:ext cx="33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1800" b="1">
                  <a:latin typeface="宋体" panose="02010600030101010101" pitchFamily="2" charset="-122"/>
                </a:rPr>
                <a:t>-6</a:t>
              </a:r>
            </a:p>
          </p:txBody>
        </p:sp>
        <p:sp>
          <p:nvSpPr>
            <p:cNvPr id="30802" name="Text Box 462"/>
            <p:cNvSpPr txBox="1">
              <a:spLocks noChangeArrowheads="1"/>
            </p:cNvSpPr>
            <p:nvPr/>
          </p:nvSpPr>
          <p:spPr bwMode="auto">
            <a:xfrm>
              <a:off x="1728" y="2256"/>
              <a:ext cx="33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1800" b="1">
                  <a:latin typeface="宋体" panose="02010600030101010101" pitchFamily="2" charset="-122"/>
                </a:rPr>
                <a:t>-4</a:t>
              </a:r>
            </a:p>
          </p:txBody>
        </p:sp>
        <p:sp>
          <p:nvSpPr>
            <p:cNvPr id="30803" name="Text Box 463"/>
            <p:cNvSpPr txBox="1">
              <a:spLocks noChangeArrowheads="1"/>
            </p:cNvSpPr>
            <p:nvPr/>
          </p:nvSpPr>
          <p:spPr bwMode="auto">
            <a:xfrm>
              <a:off x="2064" y="2256"/>
              <a:ext cx="33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1800" b="1">
                  <a:latin typeface="宋体" panose="02010600030101010101" pitchFamily="2" charset="-122"/>
                </a:rPr>
                <a:t>-2</a:t>
              </a:r>
            </a:p>
          </p:txBody>
        </p:sp>
        <p:sp>
          <p:nvSpPr>
            <p:cNvPr id="30804" name="Text Box 464"/>
            <p:cNvSpPr txBox="1">
              <a:spLocks noChangeArrowheads="1"/>
            </p:cNvSpPr>
            <p:nvPr/>
          </p:nvSpPr>
          <p:spPr bwMode="auto">
            <a:xfrm>
              <a:off x="3312" y="2256"/>
              <a:ext cx="33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1800" b="1">
                  <a:latin typeface="宋体" panose="02010600030101010101" pitchFamily="2" charset="-122"/>
                </a:rPr>
                <a:t>6</a:t>
              </a:r>
            </a:p>
          </p:txBody>
        </p:sp>
        <p:sp>
          <p:nvSpPr>
            <p:cNvPr id="30805" name="Text Box 465"/>
            <p:cNvSpPr txBox="1">
              <a:spLocks noChangeArrowheads="1"/>
            </p:cNvSpPr>
            <p:nvPr/>
          </p:nvSpPr>
          <p:spPr bwMode="auto">
            <a:xfrm>
              <a:off x="3024" y="2256"/>
              <a:ext cx="33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1800" b="1">
                  <a:latin typeface="宋体" panose="02010600030101010101" pitchFamily="2" charset="-122"/>
                </a:rPr>
                <a:t>4</a:t>
              </a:r>
            </a:p>
          </p:txBody>
        </p:sp>
        <p:sp>
          <p:nvSpPr>
            <p:cNvPr id="30806" name="Text Box 466"/>
            <p:cNvSpPr txBox="1">
              <a:spLocks noChangeArrowheads="1"/>
            </p:cNvSpPr>
            <p:nvPr/>
          </p:nvSpPr>
          <p:spPr bwMode="auto">
            <a:xfrm>
              <a:off x="2688" y="2256"/>
              <a:ext cx="33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1800" b="1">
                  <a:latin typeface="宋体" panose="02010600030101010101" pitchFamily="2" charset="-122"/>
                </a:rPr>
                <a:t>2</a:t>
              </a:r>
            </a:p>
          </p:txBody>
        </p:sp>
        <p:sp>
          <p:nvSpPr>
            <p:cNvPr id="30807" name="Text Box 467"/>
            <p:cNvSpPr txBox="1">
              <a:spLocks noChangeArrowheads="1"/>
            </p:cNvSpPr>
            <p:nvPr/>
          </p:nvSpPr>
          <p:spPr bwMode="auto">
            <a:xfrm>
              <a:off x="2352" y="1872"/>
              <a:ext cx="33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1800" b="1">
                  <a:latin typeface="宋体" panose="02010600030101010101" pitchFamily="2" charset="-122"/>
                </a:rPr>
                <a:t>2</a:t>
              </a:r>
            </a:p>
          </p:txBody>
        </p:sp>
        <p:sp>
          <p:nvSpPr>
            <p:cNvPr id="30808" name="Text Box 468"/>
            <p:cNvSpPr txBox="1">
              <a:spLocks noChangeArrowheads="1"/>
            </p:cNvSpPr>
            <p:nvPr/>
          </p:nvSpPr>
          <p:spPr bwMode="auto">
            <a:xfrm>
              <a:off x="2352" y="1536"/>
              <a:ext cx="33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1800" b="1">
                  <a:latin typeface="宋体" panose="02010600030101010101" pitchFamily="2" charset="-122"/>
                </a:rPr>
                <a:t>4</a:t>
              </a:r>
            </a:p>
          </p:txBody>
        </p:sp>
        <p:sp>
          <p:nvSpPr>
            <p:cNvPr id="30809" name="Text Box 469"/>
            <p:cNvSpPr txBox="1">
              <a:spLocks noChangeArrowheads="1"/>
            </p:cNvSpPr>
            <p:nvPr/>
          </p:nvSpPr>
          <p:spPr bwMode="auto">
            <a:xfrm>
              <a:off x="2352" y="1248"/>
              <a:ext cx="33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1800" b="1">
                  <a:latin typeface="宋体" panose="02010600030101010101" pitchFamily="2" charset="-122"/>
                </a:rPr>
                <a:t>6</a:t>
              </a:r>
            </a:p>
          </p:txBody>
        </p:sp>
        <p:sp>
          <p:nvSpPr>
            <p:cNvPr id="30810" name="Text Box 470"/>
            <p:cNvSpPr txBox="1">
              <a:spLocks noChangeArrowheads="1"/>
            </p:cNvSpPr>
            <p:nvPr/>
          </p:nvSpPr>
          <p:spPr bwMode="auto">
            <a:xfrm>
              <a:off x="2256" y="2496"/>
              <a:ext cx="33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1800" b="1">
                  <a:latin typeface="宋体" panose="02010600030101010101" pitchFamily="2" charset="-122"/>
                </a:rPr>
                <a:t>-2</a:t>
              </a:r>
            </a:p>
          </p:txBody>
        </p:sp>
        <p:sp>
          <p:nvSpPr>
            <p:cNvPr id="30811" name="Text Box 471"/>
            <p:cNvSpPr txBox="1">
              <a:spLocks noChangeArrowheads="1"/>
            </p:cNvSpPr>
            <p:nvPr/>
          </p:nvSpPr>
          <p:spPr bwMode="auto">
            <a:xfrm>
              <a:off x="2256" y="2784"/>
              <a:ext cx="33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1800" b="1">
                  <a:latin typeface="宋体" panose="02010600030101010101" pitchFamily="2" charset="-122"/>
                </a:rPr>
                <a:t>-4</a:t>
              </a:r>
            </a:p>
          </p:txBody>
        </p:sp>
        <p:sp>
          <p:nvSpPr>
            <p:cNvPr id="30812" name="Text Box 472"/>
            <p:cNvSpPr txBox="1">
              <a:spLocks noChangeArrowheads="1"/>
            </p:cNvSpPr>
            <p:nvPr/>
          </p:nvSpPr>
          <p:spPr bwMode="auto">
            <a:xfrm>
              <a:off x="2256" y="3129"/>
              <a:ext cx="33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1800" b="1">
                  <a:latin typeface="宋体" panose="02010600030101010101" pitchFamily="2" charset="-122"/>
                </a:rPr>
                <a:t>-6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6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000"/>
                                        <p:tgtEl>
                                          <p:spTgt spid="30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2000"/>
                                        <p:tgtEl>
                                          <p:spTgt spid="6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2000"/>
                                        <p:tgtEl>
                                          <p:spTgt spid="6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/>
      <p:bldP spid="30724" grpId="0"/>
      <p:bldP spid="30725" grpId="0"/>
      <p:bldP spid="30766" grpId="0"/>
      <p:bldP spid="6678" grpId="0" animBg="1"/>
      <p:bldP spid="667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33"/>
          <p:cNvSpPr txBox="1">
            <a:spLocks noChangeArrowheads="1"/>
          </p:cNvSpPr>
          <p:nvPr/>
        </p:nvSpPr>
        <p:spPr bwMode="auto">
          <a:xfrm>
            <a:off x="609600" y="1219200"/>
            <a:ext cx="8153400" cy="289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50000"/>
              </a:spcBef>
            </a:pPr>
            <a:r>
              <a:rPr lang="en-US" altLang="zh-CN" sz="2800" b="1" dirty="0">
                <a:latin typeface="宋体" panose="02010600030101010101" pitchFamily="2" charset="-122"/>
              </a:rPr>
              <a:t>1.</a:t>
            </a:r>
            <a:r>
              <a:rPr lang="zh-CN" altLang="en-US" sz="2800" b="1" dirty="0">
                <a:latin typeface="宋体" panose="02010600030101010101" pitchFamily="2" charset="-122"/>
              </a:rPr>
              <a:t>前面画出的反比例函数图象</a:t>
            </a:r>
            <a:r>
              <a:rPr lang="en-US" altLang="zh-CN" sz="2800" b="1" dirty="0">
                <a:latin typeface="宋体" panose="02010600030101010101" pitchFamily="2" charset="-122"/>
              </a:rPr>
              <a:t>,</a:t>
            </a:r>
            <a:r>
              <a:rPr lang="zh-CN" altLang="en-US" sz="2800" b="1" dirty="0">
                <a:latin typeface="宋体" panose="02010600030101010101" pitchFamily="2" charset="-122"/>
              </a:rPr>
              <a:t>与坐标轴有交点吗</a:t>
            </a:r>
            <a:r>
              <a:rPr lang="en-US" altLang="zh-CN" sz="2800" b="1" dirty="0">
                <a:latin typeface="宋体" panose="02010600030101010101" pitchFamily="2" charset="-122"/>
              </a:rPr>
              <a:t>,</a:t>
            </a:r>
            <a:r>
              <a:rPr lang="zh-CN" altLang="en-US" sz="2800" b="1" dirty="0">
                <a:latin typeface="宋体" panose="02010600030101010101" pitchFamily="2" charset="-122"/>
              </a:rPr>
              <a:t>为什么？</a:t>
            </a:r>
          </a:p>
          <a:p>
            <a:pPr eaLnBrk="1" hangingPunct="1">
              <a:lnSpc>
                <a:spcPct val="150000"/>
              </a:lnSpc>
              <a:spcBef>
                <a:spcPct val="50000"/>
              </a:spcBef>
            </a:pPr>
            <a:r>
              <a:rPr lang="en-US" altLang="zh-CN" sz="2800" b="1" dirty="0">
                <a:latin typeface="宋体" panose="02010600030101010101" pitchFamily="2" charset="-122"/>
              </a:rPr>
              <a:t>2.</a:t>
            </a:r>
            <a:r>
              <a:rPr lang="zh-CN" altLang="en-US" sz="2800" b="1" dirty="0">
                <a:latin typeface="宋体" panose="02010600030101010101" pitchFamily="2" charset="-122"/>
              </a:rPr>
              <a:t>在画反比例函数     的图象时</a:t>
            </a:r>
            <a:r>
              <a:rPr lang="en-US" altLang="zh-CN" sz="2800" b="1" dirty="0">
                <a:latin typeface="宋体" panose="02010600030101010101" pitchFamily="2" charset="-122"/>
              </a:rPr>
              <a:t>,</a:t>
            </a:r>
            <a:r>
              <a:rPr lang="zh-CN" altLang="en-US" sz="2800" b="1" dirty="0">
                <a:latin typeface="宋体" panose="02010600030101010101" pitchFamily="2" charset="-122"/>
              </a:rPr>
              <a:t>如果仅取两点</a:t>
            </a:r>
            <a:r>
              <a:rPr lang="en-US" altLang="zh-CN" sz="2800" b="1" dirty="0">
                <a:latin typeface="宋体" panose="02010600030101010101" pitchFamily="2" charset="-122"/>
              </a:rPr>
              <a:t>,</a:t>
            </a:r>
            <a:r>
              <a:rPr lang="zh-CN" altLang="en-US" sz="2800" b="1" dirty="0">
                <a:latin typeface="宋体" panose="02010600030101010101" pitchFamily="2" charset="-122"/>
              </a:rPr>
              <a:t>能得到它的图象吗？</a:t>
            </a:r>
          </a:p>
        </p:txBody>
      </p:sp>
      <p:graphicFrame>
        <p:nvGraphicFramePr>
          <p:cNvPr id="31747" name="Object 34"/>
          <p:cNvGraphicFramePr>
            <a:graphicFrameLocks noChangeAspect="1"/>
          </p:cNvGraphicFramePr>
          <p:nvPr/>
        </p:nvGraphicFramePr>
        <p:xfrm>
          <a:off x="3581400" y="2654300"/>
          <a:ext cx="850900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6" name="公式" r:id="rId4" imgW="393700" imgH="393700" progId="Equation.3">
                  <p:embed/>
                </p:oleObj>
              </mc:Choice>
              <mc:Fallback>
                <p:oleObj name="公式" r:id="rId4" imgW="393700" imgH="393700" progId="Equation.3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2654300"/>
                        <a:ext cx="850900" cy="850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48" name="TextBox 11"/>
          <p:cNvSpPr txBox="1">
            <a:spLocks noChangeArrowheads="1"/>
          </p:cNvSpPr>
          <p:nvPr/>
        </p:nvSpPr>
        <p:spPr bwMode="auto">
          <a:xfrm>
            <a:off x="609600" y="228600"/>
            <a:ext cx="2667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4000" b="1" dirty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大家谈谈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685800" y="1725612"/>
            <a:ext cx="8001000" cy="116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800" b="1" dirty="0">
                <a:latin typeface="宋体" panose="02010600030101010101" pitchFamily="2" charset="-122"/>
              </a:rPr>
              <a:t>在练习本上</a:t>
            </a:r>
            <a:r>
              <a:rPr lang="en-US" altLang="zh-CN" sz="2800" b="1" dirty="0">
                <a:latin typeface="宋体" panose="02010600030101010101" pitchFamily="2" charset="-122"/>
              </a:rPr>
              <a:t>,</a:t>
            </a:r>
            <a:r>
              <a:rPr lang="zh-CN" altLang="en-US" sz="2800" b="1" dirty="0">
                <a:latin typeface="宋体" panose="02010600030101010101" pitchFamily="2" charset="-122"/>
              </a:rPr>
              <a:t>画出反比例函数      的图象</a:t>
            </a:r>
            <a:r>
              <a:rPr lang="en-US" altLang="zh-CN" sz="2800" b="1" dirty="0">
                <a:latin typeface="宋体" panose="02010600030101010101" pitchFamily="2" charset="-122"/>
              </a:rPr>
              <a:t>.</a:t>
            </a:r>
          </a:p>
          <a:p>
            <a:pPr eaLnBrk="1" hangingPunct="1">
              <a:spcBef>
                <a:spcPct val="50000"/>
              </a:spcBef>
            </a:pPr>
            <a:endParaRPr lang="en-US" altLang="zh-CN" sz="2800" b="1" dirty="0">
              <a:latin typeface="宋体" panose="02010600030101010101" pitchFamily="2" charset="-122"/>
            </a:endParaRPr>
          </a:p>
        </p:txBody>
      </p:sp>
      <p:graphicFrame>
        <p:nvGraphicFramePr>
          <p:cNvPr id="32771" name="Object 35"/>
          <p:cNvGraphicFramePr>
            <a:graphicFrameLocks noChangeAspect="1"/>
          </p:cNvGraphicFramePr>
          <p:nvPr/>
        </p:nvGraphicFramePr>
        <p:xfrm>
          <a:off x="5257800" y="1573212"/>
          <a:ext cx="1069975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8" name="公式" r:id="rId3" imgW="495300" imgH="393700" progId="Equation.3">
                  <p:embed/>
                </p:oleObj>
              </mc:Choice>
              <mc:Fallback>
                <p:oleObj name="公式" r:id="rId3" imgW="495300" imgH="393700" progId="Equation.3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1573212"/>
                        <a:ext cx="1069975" cy="850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39"/>
          <p:cNvGrpSpPr/>
          <p:nvPr/>
        </p:nvGrpSpPr>
        <p:grpSpPr bwMode="auto">
          <a:xfrm>
            <a:off x="838200" y="3008312"/>
            <a:ext cx="7315200" cy="2076450"/>
            <a:chOff x="1206" y="2920"/>
            <a:chExt cx="4080" cy="1308"/>
          </a:xfrm>
        </p:grpSpPr>
        <p:sp>
          <p:nvSpPr>
            <p:cNvPr id="32773" name="Text Box 37"/>
            <p:cNvSpPr txBox="1">
              <a:spLocks noChangeArrowheads="1"/>
            </p:cNvSpPr>
            <p:nvPr/>
          </p:nvSpPr>
          <p:spPr bwMode="auto">
            <a:xfrm>
              <a:off x="1206" y="2948"/>
              <a:ext cx="4080" cy="1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150000"/>
                </a:lnSpc>
                <a:spcBef>
                  <a:spcPct val="50000"/>
                </a:spcBef>
              </a:pPr>
              <a:r>
                <a:rPr lang="en-US" altLang="zh-CN" sz="2800" b="1" dirty="0">
                  <a:solidFill>
                    <a:srgbClr val="FF0000"/>
                  </a:solidFill>
                  <a:latin typeface="宋体" panose="02010600030101010101" pitchFamily="2" charset="-122"/>
                </a:rPr>
                <a:t>    </a:t>
              </a:r>
              <a:r>
                <a:rPr lang="zh-CN" altLang="en-US" sz="2800" b="1" dirty="0">
                  <a:solidFill>
                    <a:srgbClr val="FF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反比例函数      </a:t>
              </a:r>
              <a:r>
                <a:rPr lang="en-US" altLang="zh-CN" sz="28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(</a:t>
              </a:r>
              <a:r>
                <a:rPr lang="en-US" altLang="zh-CN" sz="2800" b="1" i="1" dirty="0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k</a:t>
              </a:r>
              <a:r>
                <a:rPr lang="en-US" altLang="zh-CN" sz="28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≠0)</a:t>
              </a:r>
              <a:r>
                <a:rPr lang="en-US" altLang="zh-CN" sz="2800" b="1" dirty="0">
                  <a:solidFill>
                    <a:srgbClr val="FF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 </a:t>
              </a:r>
              <a:r>
                <a:rPr lang="zh-CN" altLang="en-US" sz="2800" b="1" dirty="0">
                  <a:solidFill>
                    <a:srgbClr val="FF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的图象由分别位于两个象限内 的两条曲线组成</a:t>
              </a:r>
              <a:r>
                <a:rPr lang="en-US" altLang="zh-CN" sz="2800" b="1" dirty="0">
                  <a:solidFill>
                    <a:srgbClr val="FF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,</a:t>
              </a:r>
              <a:r>
                <a:rPr lang="zh-CN" altLang="en-US" sz="2800" b="1" dirty="0">
                  <a:solidFill>
                    <a:srgbClr val="FF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这样的曲线叫做双曲线</a:t>
              </a:r>
              <a:r>
                <a:rPr lang="en-US" altLang="zh-CN" sz="2800" b="1" dirty="0">
                  <a:solidFill>
                    <a:srgbClr val="FF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.</a:t>
              </a:r>
            </a:p>
          </p:txBody>
        </p:sp>
        <p:graphicFrame>
          <p:nvGraphicFramePr>
            <p:cNvPr id="32774" name="Object 38"/>
            <p:cNvGraphicFramePr>
              <a:graphicFrameLocks noChangeAspect="1"/>
            </p:cNvGraphicFramePr>
            <p:nvPr/>
          </p:nvGraphicFramePr>
          <p:xfrm>
            <a:off x="2668" y="2920"/>
            <a:ext cx="535" cy="5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789" name="Equation" r:id="rId5" imgW="393700" imgH="393700" progId="Equation.DSMT4">
                    <p:embed/>
                  </p:oleObj>
                </mc:Choice>
                <mc:Fallback>
                  <p:oleObj name="Equation" r:id="rId5" imgW="393700" imgH="393700" progId="Equation.DSMT4">
                    <p:embed/>
                    <p:pic>
                      <p:nvPicPr>
                        <p:cNvPr id="0" name="Object 3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68" y="2920"/>
                          <a:ext cx="535" cy="5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2775" name="TextBox 7"/>
          <p:cNvSpPr txBox="1">
            <a:spLocks noChangeArrowheads="1"/>
          </p:cNvSpPr>
          <p:nvPr/>
        </p:nvSpPr>
        <p:spPr bwMode="auto">
          <a:xfrm>
            <a:off x="914400" y="887412"/>
            <a:ext cx="18288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4000" b="1" dirty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做一做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3"/>
          <p:cNvSpPr txBox="1">
            <a:spLocks noChangeArrowheads="1"/>
          </p:cNvSpPr>
          <p:nvPr/>
        </p:nvSpPr>
        <p:spPr bwMode="auto">
          <a:xfrm>
            <a:off x="304800" y="1239838"/>
            <a:ext cx="8458200" cy="1884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ts val="4065"/>
              </a:lnSpc>
              <a:spcBef>
                <a:spcPct val="50000"/>
              </a:spcBef>
            </a:pPr>
            <a:r>
              <a:rPr lang="en-US" altLang="zh-CN" sz="2800" b="1" dirty="0">
                <a:latin typeface="宋体" panose="02010600030101010101" pitchFamily="2" charset="-122"/>
              </a:rPr>
              <a:t>1.</a:t>
            </a:r>
            <a:r>
              <a:rPr lang="zh-CN" altLang="en-US" sz="2800" b="1" dirty="0">
                <a:latin typeface="宋体" panose="02010600030101010101" pitchFamily="2" charset="-122"/>
              </a:rPr>
              <a:t>画出反比例函数       的图象</a:t>
            </a:r>
            <a:r>
              <a:rPr lang="en-US" altLang="zh-CN" sz="2800" b="1" dirty="0">
                <a:latin typeface="宋体" panose="02010600030101010101" pitchFamily="2" charset="-122"/>
              </a:rPr>
              <a:t>.</a:t>
            </a:r>
          </a:p>
          <a:p>
            <a:pPr eaLnBrk="1" hangingPunct="1">
              <a:lnSpc>
                <a:spcPts val="4065"/>
              </a:lnSpc>
              <a:spcBef>
                <a:spcPct val="50000"/>
              </a:spcBef>
            </a:pPr>
            <a:r>
              <a:rPr lang="en-US" altLang="zh-CN" sz="2800" b="1" dirty="0">
                <a:latin typeface="宋体" panose="02010600030101010101" pitchFamily="2" charset="-122"/>
              </a:rPr>
              <a:t>2.</a:t>
            </a:r>
            <a:r>
              <a:rPr lang="zh-CN" altLang="en-US" sz="2800" b="1" dirty="0">
                <a:latin typeface="宋体" panose="02010600030101010101" pitchFamily="2" charset="-122"/>
              </a:rPr>
              <a:t>在如图所示的两个函数图象中</a:t>
            </a:r>
            <a:r>
              <a:rPr lang="en-US" altLang="zh-CN" sz="2800" b="1" dirty="0">
                <a:latin typeface="宋体" panose="02010600030101010101" pitchFamily="2" charset="-122"/>
              </a:rPr>
              <a:t>,</a:t>
            </a:r>
            <a:r>
              <a:rPr lang="zh-CN" altLang="en-US" sz="2800" b="1" dirty="0">
                <a:latin typeface="宋体" panose="02010600030101010101" pitchFamily="2" charset="-122"/>
              </a:rPr>
              <a:t>哪个是反比例函数的图象</a:t>
            </a:r>
            <a:r>
              <a:rPr lang="en-US" altLang="zh-CN" sz="2800" b="1" dirty="0">
                <a:latin typeface="宋体" panose="02010600030101010101" pitchFamily="2" charset="-122"/>
              </a:rPr>
              <a:t>?</a:t>
            </a:r>
            <a:r>
              <a:rPr lang="zh-CN" altLang="en-US" sz="2800" b="1" dirty="0">
                <a:latin typeface="宋体" panose="02010600030101010101" pitchFamily="2" charset="-122"/>
              </a:rPr>
              <a:t>你能确定出相应的反比例函数的表达式吗</a:t>
            </a:r>
            <a:r>
              <a:rPr lang="en-US" altLang="zh-CN" sz="2800" b="1" dirty="0" smtClean="0">
                <a:latin typeface="宋体" panose="02010600030101010101" pitchFamily="2" charset="-122"/>
              </a:rPr>
              <a:t>? </a:t>
            </a:r>
            <a:endParaRPr lang="en-US" altLang="zh-CN" sz="2800" b="1" dirty="0">
              <a:latin typeface="宋体" panose="02010600030101010101" pitchFamily="2" charset="-122"/>
            </a:endParaRPr>
          </a:p>
        </p:txBody>
      </p:sp>
      <p:graphicFrame>
        <p:nvGraphicFramePr>
          <p:cNvPr id="33795" name="Object 18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3359646" y="1079500"/>
          <a:ext cx="1143000" cy="90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00" name="公式" r:id="rId3" imgW="495300" imgH="393700" progId="Equation.3">
                  <p:embed/>
                </p:oleObj>
              </mc:Choice>
              <mc:Fallback>
                <p:oleObj name="公式" r:id="rId3" imgW="495300" imgH="3937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9646" y="1079500"/>
                        <a:ext cx="1143000" cy="908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3796" name="Group 20"/>
          <p:cNvGrpSpPr/>
          <p:nvPr/>
        </p:nvGrpSpPr>
        <p:grpSpPr bwMode="auto">
          <a:xfrm>
            <a:off x="1134606" y="3182642"/>
            <a:ext cx="3048000" cy="3049588"/>
            <a:chOff x="1440" y="1065"/>
            <a:chExt cx="2400" cy="2296"/>
          </a:xfrm>
        </p:grpSpPr>
        <p:grpSp>
          <p:nvGrpSpPr>
            <p:cNvPr id="33797" name="Group 21"/>
            <p:cNvGrpSpPr/>
            <p:nvPr/>
          </p:nvGrpSpPr>
          <p:grpSpPr bwMode="auto">
            <a:xfrm>
              <a:off x="1488" y="1200"/>
              <a:ext cx="2112" cy="2160"/>
              <a:chOff x="1296" y="624"/>
              <a:chExt cx="3312" cy="3360"/>
            </a:xfrm>
          </p:grpSpPr>
          <p:grpSp>
            <p:nvGrpSpPr>
              <p:cNvPr id="33798" name="Group 22"/>
              <p:cNvGrpSpPr/>
              <p:nvPr/>
            </p:nvGrpSpPr>
            <p:grpSpPr bwMode="auto">
              <a:xfrm>
                <a:off x="1296" y="624"/>
                <a:ext cx="3312" cy="3360"/>
                <a:chOff x="1440" y="624"/>
                <a:chExt cx="3312" cy="3360"/>
              </a:xfrm>
            </p:grpSpPr>
            <p:sp>
              <p:nvSpPr>
                <p:cNvPr id="33799" name="Line 23"/>
                <p:cNvSpPr>
                  <a:spLocks noChangeShapeType="1"/>
                </p:cNvSpPr>
                <p:nvPr/>
              </p:nvSpPr>
              <p:spPr bwMode="auto">
                <a:xfrm>
                  <a:off x="1440" y="2352"/>
                  <a:ext cx="3312" cy="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33800" name="Line 24"/>
                <p:cNvSpPr>
                  <a:spLocks noChangeShapeType="1"/>
                </p:cNvSpPr>
                <p:nvPr/>
              </p:nvSpPr>
              <p:spPr bwMode="auto">
                <a:xfrm flipV="1">
                  <a:off x="3024" y="624"/>
                  <a:ext cx="0" cy="33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33801" name="Line 25"/>
              <p:cNvSpPr>
                <a:spLocks noChangeShapeType="1"/>
              </p:cNvSpPr>
              <p:nvPr/>
            </p:nvSpPr>
            <p:spPr bwMode="auto">
              <a:xfrm>
                <a:off x="2880" y="2112"/>
                <a:ext cx="48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3802" name="Line 26"/>
              <p:cNvSpPr>
                <a:spLocks noChangeShapeType="1"/>
              </p:cNvSpPr>
              <p:nvPr/>
            </p:nvSpPr>
            <p:spPr bwMode="auto">
              <a:xfrm>
                <a:off x="2880" y="1632"/>
                <a:ext cx="48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3803" name="Line 27"/>
              <p:cNvSpPr>
                <a:spLocks noChangeShapeType="1"/>
              </p:cNvSpPr>
              <p:nvPr/>
            </p:nvSpPr>
            <p:spPr bwMode="auto">
              <a:xfrm>
                <a:off x="2880" y="1872"/>
                <a:ext cx="48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3804" name="Line 28"/>
              <p:cNvSpPr>
                <a:spLocks noChangeShapeType="1"/>
              </p:cNvSpPr>
              <p:nvPr/>
            </p:nvSpPr>
            <p:spPr bwMode="auto">
              <a:xfrm>
                <a:off x="2880" y="1392"/>
                <a:ext cx="48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3805" name="Line 29"/>
              <p:cNvSpPr>
                <a:spLocks noChangeShapeType="1"/>
              </p:cNvSpPr>
              <p:nvPr/>
            </p:nvSpPr>
            <p:spPr bwMode="auto">
              <a:xfrm>
                <a:off x="2880" y="1152"/>
                <a:ext cx="48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3806" name="Line 30"/>
              <p:cNvSpPr>
                <a:spLocks noChangeShapeType="1"/>
              </p:cNvSpPr>
              <p:nvPr/>
            </p:nvSpPr>
            <p:spPr bwMode="auto">
              <a:xfrm>
                <a:off x="2880" y="912"/>
                <a:ext cx="48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3807" name="Line 31"/>
              <p:cNvSpPr>
                <a:spLocks noChangeShapeType="1"/>
              </p:cNvSpPr>
              <p:nvPr/>
            </p:nvSpPr>
            <p:spPr bwMode="auto">
              <a:xfrm>
                <a:off x="2880" y="2592"/>
                <a:ext cx="48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3808" name="Line 32"/>
              <p:cNvSpPr>
                <a:spLocks noChangeShapeType="1"/>
              </p:cNvSpPr>
              <p:nvPr/>
            </p:nvSpPr>
            <p:spPr bwMode="auto">
              <a:xfrm>
                <a:off x="2880" y="2832"/>
                <a:ext cx="48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3809" name="Line 33"/>
              <p:cNvSpPr>
                <a:spLocks noChangeShapeType="1"/>
              </p:cNvSpPr>
              <p:nvPr/>
            </p:nvSpPr>
            <p:spPr bwMode="auto">
              <a:xfrm>
                <a:off x="2880" y="3792"/>
                <a:ext cx="48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3810" name="Line 34"/>
              <p:cNvSpPr>
                <a:spLocks noChangeShapeType="1"/>
              </p:cNvSpPr>
              <p:nvPr/>
            </p:nvSpPr>
            <p:spPr bwMode="auto">
              <a:xfrm>
                <a:off x="2880" y="3072"/>
                <a:ext cx="48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3811" name="Line 35"/>
              <p:cNvSpPr>
                <a:spLocks noChangeShapeType="1"/>
              </p:cNvSpPr>
              <p:nvPr/>
            </p:nvSpPr>
            <p:spPr bwMode="auto">
              <a:xfrm>
                <a:off x="2880" y="3312"/>
                <a:ext cx="48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3812" name="Line 36"/>
              <p:cNvSpPr>
                <a:spLocks noChangeShapeType="1"/>
              </p:cNvSpPr>
              <p:nvPr/>
            </p:nvSpPr>
            <p:spPr bwMode="auto">
              <a:xfrm>
                <a:off x="2880" y="3552"/>
                <a:ext cx="48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3813" name="Line 37"/>
              <p:cNvSpPr>
                <a:spLocks noChangeShapeType="1"/>
              </p:cNvSpPr>
              <p:nvPr/>
            </p:nvSpPr>
            <p:spPr bwMode="auto">
              <a:xfrm>
                <a:off x="3120" y="2304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3814" name="Line 38"/>
              <p:cNvSpPr>
                <a:spLocks noChangeShapeType="1"/>
              </p:cNvSpPr>
              <p:nvPr/>
            </p:nvSpPr>
            <p:spPr bwMode="auto">
              <a:xfrm>
                <a:off x="3600" y="2304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3815" name="Line 39"/>
              <p:cNvSpPr>
                <a:spLocks noChangeShapeType="1"/>
              </p:cNvSpPr>
              <p:nvPr/>
            </p:nvSpPr>
            <p:spPr bwMode="auto">
              <a:xfrm>
                <a:off x="3840" y="2304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3816" name="Line 40"/>
              <p:cNvSpPr>
                <a:spLocks noChangeShapeType="1"/>
              </p:cNvSpPr>
              <p:nvPr/>
            </p:nvSpPr>
            <p:spPr bwMode="auto">
              <a:xfrm>
                <a:off x="4080" y="2304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3817" name="Line 41"/>
              <p:cNvSpPr>
                <a:spLocks noChangeShapeType="1"/>
              </p:cNvSpPr>
              <p:nvPr/>
            </p:nvSpPr>
            <p:spPr bwMode="auto">
              <a:xfrm>
                <a:off x="4320" y="2304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3818" name="Line 42"/>
              <p:cNvSpPr>
                <a:spLocks noChangeShapeType="1"/>
              </p:cNvSpPr>
              <p:nvPr/>
            </p:nvSpPr>
            <p:spPr bwMode="auto">
              <a:xfrm>
                <a:off x="2640" y="2304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3819" name="Line 43"/>
              <p:cNvSpPr>
                <a:spLocks noChangeShapeType="1"/>
              </p:cNvSpPr>
              <p:nvPr/>
            </p:nvSpPr>
            <p:spPr bwMode="auto">
              <a:xfrm>
                <a:off x="2400" y="2304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3820" name="Line 44"/>
              <p:cNvSpPr>
                <a:spLocks noChangeShapeType="1"/>
              </p:cNvSpPr>
              <p:nvPr/>
            </p:nvSpPr>
            <p:spPr bwMode="auto">
              <a:xfrm>
                <a:off x="2160" y="2304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3821" name="Line 45"/>
              <p:cNvSpPr>
                <a:spLocks noChangeShapeType="1"/>
              </p:cNvSpPr>
              <p:nvPr/>
            </p:nvSpPr>
            <p:spPr bwMode="auto">
              <a:xfrm>
                <a:off x="1920" y="2304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3822" name="Line 46"/>
              <p:cNvSpPr>
                <a:spLocks noChangeShapeType="1"/>
              </p:cNvSpPr>
              <p:nvPr/>
            </p:nvSpPr>
            <p:spPr bwMode="auto">
              <a:xfrm>
                <a:off x="1680" y="2304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3823" name="Line 47"/>
              <p:cNvSpPr>
                <a:spLocks noChangeShapeType="1"/>
              </p:cNvSpPr>
              <p:nvPr/>
            </p:nvSpPr>
            <p:spPr bwMode="auto">
              <a:xfrm>
                <a:off x="3360" y="2308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3824" name="Line 48"/>
              <p:cNvSpPr>
                <a:spLocks noChangeShapeType="1"/>
              </p:cNvSpPr>
              <p:nvPr/>
            </p:nvSpPr>
            <p:spPr bwMode="auto">
              <a:xfrm>
                <a:off x="1440" y="2304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33825" name="Text Box 49"/>
            <p:cNvSpPr txBox="1">
              <a:spLocks noChangeArrowheads="1"/>
            </p:cNvSpPr>
            <p:nvPr/>
          </p:nvSpPr>
          <p:spPr bwMode="auto">
            <a:xfrm>
              <a:off x="2496" y="1065"/>
              <a:ext cx="337" cy="2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1800" b="1" i="1">
                  <a:latin typeface="Times New Roman" panose="02020603050405020304" pitchFamily="18" charset="0"/>
                </a:rPr>
                <a:t>y</a:t>
              </a:r>
            </a:p>
          </p:txBody>
        </p:sp>
        <p:sp>
          <p:nvSpPr>
            <p:cNvPr id="33826" name="Text Box 50"/>
            <p:cNvSpPr txBox="1">
              <a:spLocks noChangeArrowheads="1"/>
            </p:cNvSpPr>
            <p:nvPr/>
          </p:nvSpPr>
          <p:spPr bwMode="auto">
            <a:xfrm>
              <a:off x="3504" y="2257"/>
              <a:ext cx="336" cy="2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1800" b="1" i="1">
                  <a:latin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33827" name="Text Box 51"/>
            <p:cNvSpPr txBox="1">
              <a:spLocks noChangeArrowheads="1"/>
            </p:cNvSpPr>
            <p:nvPr/>
          </p:nvSpPr>
          <p:spPr bwMode="auto">
            <a:xfrm>
              <a:off x="2353" y="2257"/>
              <a:ext cx="335" cy="2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1400" b="1">
                  <a:latin typeface="宋体" panose="02010600030101010101" pitchFamily="2" charset="-122"/>
                </a:rPr>
                <a:t>0</a:t>
              </a:r>
            </a:p>
          </p:txBody>
        </p:sp>
        <p:sp>
          <p:nvSpPr>
            <p:cNvPr id="33828" name="Text Box 52"/>
            <p:cNvSpPr txBox="1">
              <a:spLocks noChangeArrowheads="1"/>
            </p:cNvSpPr>
            <p:nvPr/>
          </p:nvSpPr>
          <p:spPr bwMode="auto">
            <a:xfrm>
              <a:off x="1440" y="2257"/>
              <a:ext cx="336" cy="2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1400" b="1">
                  <a:latin typeface="宋体" panose="02010600030101010101" pitchFamily="2" charset="-122"/>
                </a:rPr>
                <a:t>-6</a:t>
              </a:r>
            </a:p>
          </p:txBody>
        </p:sp>
        <p:sp>
          <p:nvSpPr>
            <p:cNvPr id="33829" name="Text Box 53"/>
            <p:cNvSpPr txBox="1">
              <a:spLocks noChangeArrowheads="1"/>
            </p:cNvSpPr>
            <p:nvPr/>
          </p:nvSpPr>
          <p:spPr bwMode="auto">
            <a:xfrm>
              <a:off x="1728" y="2257"/>
              <a:ext cx="336" cy="2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1400" b="1">
                  <a:latin typeface="宋体" panose="02010600030101010101" pitchFamily="2" charset="-122"/>
                </a:rPr>
                <a:t>-4</a:t>
              </a:r>
            </a:p>
          </p:txBody>
        </p:sp>
        <p:sp>
          <p:nvSpPr>
            <p:cNvPr id="33830" name="Text Box 54"/>
            <p:cNvSpPr txBox="1">
              <a:spLocks noChangeArrowheads="1"/>
            </p:cNvSpPr>
            <p:nvPr/>
          </p:nvSpPr>
          <p:spPr bwMode="auto">
            <a:xfrm>
              <a:off x="2064" y="2257"/>
              <a:ext cx="336" cy="2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1400" b="1">
                  <a:latin typeface="宋体" panose="02010600030101010101" pitchFamily="2" charset="-122"/>
                </a:rPr>
                <a:t>-2</a:t>
              </a:r>
            </a:p>
          </p:txBody>
        </p:sp>
        <p:sp>
          <p:nvSpPr>
            <p:cNvPr id="33831" name="Text Box 55"/>
            <p:cNvSpPr txBox="1">
              <a:spLocks noChangeArrowheads="1"/>
            </p:cNvSpPr>
            <p:nvPr/>
          </p:nvSpPr>
          <p:spPr bwMode="auto">
            <a:xfrm>
              <a:off x="3313" y="2257"/>
              <a:ext cx="335" cy="2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1400" b="1">
                  <a:latin typeface="宋体" panose="02010600030101010101" pitchFamily="2" charset="-122"/>
                </a:rPr>
                <a:t>6</a:t>
              </a:r>
            </a:p>
          </p:txBody>
        </p:sp>
        <p:sp>
          <p:nvSpPr>
            <p:cNvPr id="33832" name="Text Box 56"/>
            <p:cNvSpPr txBox="1">
              <a:spLocks noChangeArrowheads="1"/>
            </p:cNvSpPr>
            <p:nvPr/>
          </p:nvSpPr>
          <p:spPr bwMode="auto">
            <a:xfrm>
              <a:off x="3024" y="2257"/>
              <a:ext cx="336" cy="2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1400" b="1">
                  <a:latin typeface="宋体" panose="02010600030101010101" pitchFamily="2" charset="-122"/>
                </a:rPr>
                <a:t>4</a:t>
              </a:r>
            </a:p>
          </p:txBody>
        </p:sp>
        <p:sp>
          <p:nvSpPr>
            <p:cNvPr id="33833" name="Text Box 57"/>
            <p:cNvSpPr txBox="1">
              <a:spLocks noChangeArrowheads="1"/>
            </p:cNvSpPr>
            <p:nvPr/>
          </p:nvSpPr>
          <p:spPr bwMode="auto">
            <a:xfrm>
              <a:off x="2688" y="2257"/>
              <a:ext cx="336" cy="2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1400" b="1">
                  <a:latin typeface="宋体" panose="02010600030101010101" pitchFamily="2" charset="-122"/>
                </a:rPr>
                <a:t>2</a:t>
              </a:r>
            </a:p>
          </p:txBody>
        </p:sp>
        <p:sp>
          <p:nvSpPr>
            <p:cNvPr id="33834" name="Text Box 58"/>
            <p:cNvSpPr txBox="1">
              <a:spLocks noChangeArrowheads="1"/>
            </p:cNvSpPr>
            <p:nvPr/>
          </p:nvSpPr>
          <p:spPr bwMode="auto">
            <a:xfrm>
              <a:off x="2353" y="1872"/>
              <a:ext cx="335" cy="2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1400" b="1">
                  <a:latin typeface="宋体" panose="02010600030101010101" pitchFamily="2" charset="-122"/>
                </a:rPr>
                <a:t>2</a:t>
              </a:r>
            </a:p>
          </p:txBody>
        </p:sp>
        <p:sp>
          <p:nvSpPr>
            <p:cNvPr id="33835" name="Text Box 59"/>
            <p:cNvSpPr txBox="1">
              <a:spLocks noChangeArrowheads="1"/>
            </p:cNvSpPr>
            <p:nvPr/>
          </p:nvSpPr>
          <p:spPr bwMode="auto">
            <a:xfrm>
              <a:off x="2353" y="1536"/>
              <a:ext cx="335" cy="2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1400" b="1">
                  <a:latin typeface="宋体" panose="02010600030101010101" pitchFamily="2" charset="-122"/>
                </a:rPr>
                <a:t>4</a:t>
              </a:r>
            </a:p>
          </p:txBody>
        </p:sp>
        <p:sp>
          <p:nvSpPr>
            <p:cNvPr id="33836" name="Text Box 60"/>
            <p:cNvSpPr txBox="1">
              <a:spLocks noChangeArrowheads="1"/>
            </p:cNvSpPr>
            <p:nvPr/>
          </p:nvSpPr>
          <p:spPr bwMode="auto">
            <a:xfrm>
              <a:off x="2353" y="1248"/>
              <a:ext cx="335" cy="2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1400" b="1">
                  <a:latin typeface="宋体" panose="02010600030101010101" pitchFamily="2" charset="-122"/>
                </a:rPr>
                <a:t>6</a:t>
              </a:r>
            </a:p>
          </p:txBody>
        </p:sp>
        <p:sp>
          <p:nvSpPr>
            <p:cNvPr id="33837" name="Text Box 61"/>
            <p:cNvSpPr txBox="1">
              <a:spLocks noChangeArrowheads="1"/>
            </p:cNvSpPr>
            <p:nvPr/>
          </p:nvSpPr>
          <p:spPr bwMode="auto">
            <a:xfrm>
              <a:off x="2256" y="2496"/>
              <a:ext cx="337" cy="2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1400" b="1">
                  <a:latin typeface="宋体" panose="02010600030101010101" pitchFamily="2" charset="-122"/>
                </a:rPr>
                <a:t>-2</a:t>
              </a:r>
            </a:p>
          </p:txBody>
        </p:sp>
        <p:sp>
          <p:nvSpPr>
            <p:cNvPr id="33838" name="Text Box 62"/>
            <p:cNvSpPr txBox="1">
              <a:spLocks noChangeArrowheads="1"/>
            </p:cNvSpPr>
            <p:nvPr/>
          </p:nvSpPr>
          <p:spPr bwMode="auto">
            <a:xfrm>
              <a:off x="2256" y="2784"/>
              <a:ext cx="337" cy="2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1400" b="1">
                  <a:latin typeface="宋体" panose="02010600030101010101" pitchFamily="2" charset="-122"/>
                </a:rPr>
                <a:t>-4</a:t>
              </a:r>
            </a:p>
          </p:txBody>
        </p:sp>
        <p:sp>
          <p:nvSpPr>
            <p:cNvPr id="33839" name="Text Box 63"/>
            <p:cNvSpPr txBox="1">
              <a:spLocks noChangeArrowheads="1"/>
            </p:cNvSpPr>
            <p:nvPr/>
          </p:nvSpPr>
          <p:spPr bwMode="auto">
            <a:xfrm>
              <a:off x="2256" y="3129"/>
              <a:ext cx="337" cy="2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1400" b="1">
                  <a:latin typeface="宋体" panose="02010600030101010101" pitchFamily="2" charset="-122"/>
                </a:rPr>
                <a:t>-6</a:t>
              </a:r>
            </a:p>
          </p:txBody>
        </p:sp>
      </p:grpSp>
      <p:grpSp>
        <p:nvGrpSpPr>
          <p:cNvPr id="33840" name="Group 108"/>
          <p:cNvGrpSpPr/>
          <p:nvPr/>
        </p:nvGrpSpPr>
        <p:grpSpPr bwMode="auto">
          <a:xfrm>
            <a:off x="4740910" y="3231975"/>
            <a:ext cx="3048000" cy="3049588"/>
            <a:chOff x="1440" y="1065"/>
            <a:chExt cx="2400" cy="2296"/>
          </a:xfrm>
        </p:grpSpPr>
        <p:grpSp>
          <p:nvGrpSpPr>
            <p:cNvPr id="33841" name="Group 109"/>
            <p:cNvGrpSpPr/>
            <p:nvPr/>
          </p:nvGrpSpPr>
          <p:grpSpPr bwMode="auto">
            <a:xfrm>
              <a:off x="1488" y="1200"/>
              <a:ext cx="2112" cy="2160"/>
              <a:chOff x="1296" y="624"/>
              <a:chExt cx="3312" cy="3360"/>
            </a:xfrm>
          </p:grpSpPr>
          <p:grpSp>
            <p:nvGrpSpPr>
              <p:cNvPr id="33842" name="Group 110"/>
              <p:cNvGrpSpPr/>
              <p:nvPr/>
            </p:nvGrpSpPr>
            <p:grpSpPr bwMode="auto">
              <a:xfrm>
                <a:off x="1296" y="624"/>
                <a:ext cx="3312" cy="3360"/>
                <a:chOff x="1440" y="624"/>
                <a:chExt cx="3312" cy="3360"/>
              </a:xfrm>
            </p:grpSpPr>
            <p:sp>
              <p:nvSpPr>
                <p:cNvPr id="33843" name="Line 111"/>
                <p:cNvSpPr>
                  <a:spLocks noChangeShapeType="1"/>
                </p:cNvSpPr>
                <p:nvPr/>
              </p:nvSpPr>
              <p:spPr bwMode="auto">
                <a:xfrm>
                  <a:off x="1440" y="2352"/>
                  <a:ext cx="3312" cy="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33844" name="Line 112"/>
                <p:cNvSpPr>
                  <a:spLocks noChangeShapeType="1"/>
                </p:cNvSpPr>
                <p:nvPr/>
              </p:nvSpPr>
              <p:spPr bwMode="auto">
                <a:xfrm flipV="1">
                  <a:off x="3024" y="624"/>
                  <a:ext cx="0" cy="33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33845" name="Line 113"/>
              <p:cNvSpPr>
                <a:spLocks noChangeShapeType="1"/>
              </p:cNvSpPr>
              <p:nvPr/>
            </p:nvSpPr>
            <p:spPr bwMode="auto">
              <a:xfrm>
                <a:off x="2880" y="2112"/>
                <a:ext cx="48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3846" name="Line 114"/>
              <p:cNvSpPr>
                <a:spLocks noChangeShapeType="1"/>
              </p:cNvSpPr>
              <p:nvPr/>
            </p:nvSpPr>
            <p:spPr bwMode="auto">
              <a:xfrm>
                <a:off x="2880" y="1632"/>
                <a:ext cx="48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3847" name="Line 115"/>
              <p:cNvSpPr>
                <a:spLocks noChangeShapeType="1"/>
              </p:cNvSpPr>
              <p:nvPr/>
            </p:nvSpPr>
            <p:spPr bwMode="auto">
              <a:xfrm>
                <a:off x="2880" y="1872"/>
                <a:ext cx="48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3848" name="Line 116"/>
              <p:cNvSpPr>
                <a:spLocks noChangeShapeType="1"/>
              </p:cNvSpPr>
              <p:nvPr/>
            </p:nvSpPr>
            <p:spPr bwMode="auto">
              <a:xfrm>
                <a:off x="2880" y="1392"/>
                <a:ext cx="48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3849" name="Line 117"/>
              <p:cNvSpPr>
                <a:spLocks noChangeShapeType="1"/>
              </p:cNvSpPr>
              <p:nvPr/>
            </p:nvSpPr>
            <p:spPr bwMode="auto">
              <a:xfrm>
                <a:off x="2880" y="1152"/>
                <a:ext cx="48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3850" name="Line 118"/>
              <p:cNvSpPr>
                <a:spLocks noChangeShapeType="1"/>
              </p:cNvSpPr>
              <p:nvPr/>
            </p:nvSpPr>
            <p:spPr bwMode="auto">
              <a:xfrm>
                <a:off x="2880" y="912"/>
                <a:ext cx="48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3851" name="Line 119"/>
              <p:cNvSpPr>
                <a:spLocks noChangeShapeType="1"/>
              </p:cNvSpPr>
              <p:nvPr/>
            </p:nvSpPr>
            <p:spPr bwMode="auto">
              <a:xfrm>
                <a:off x="2880" y="2592"/>
                <a:ext cx="48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3852" name="Line 120"/>
              <p:cNvSpPr>
                <a:spLocks noChangeShapeType="1"/>
              </p:cNvSpPr>
              <p:nvPr/>
            </p:nvSpPr>
            <p:spPr bwMode="auto">
              <a:xfrm>
                <a:off x="2880" y="2832"/>
                <a:ext cx="48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3853" name="Line 121"/>
              <p:cNvSpPr>
                <a:spLocks noChangeShapeType="1"/>
              </p:cNvSpPr>
              <p:nvPr/>
            </p:nvSpPr>
            <p:spPr bwMode="auto">
              <a:xfrm>
                <a:off x="2880" y="3792"/>
                <a:ext cx="48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3854" name="Line 122"/>
              <p:cNvSpPr>
                <a:spLocks noChangeShapeType="1"/>
              </p:cNvSpPr>
              <p:nvPr/>
            </p:nvSpPr>
            <p:spPr bwMode="auto">
              <a:xfrm>
                <a:off x="2880" y="3072"/>
                <a:ext cx="48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3855" name="Line 123"/>
              <p:cNvSpPr>
                <a:spLocks noChangeShapeType="1"/>
              </p:cNvSpPr>
              <p:nvPr/>
            </p:nvSpPr>
            <p:spPr bwMode="auto">
              <a:xfrm>
                <a:off x="2880" y="3312"/>
                <a:ext cx="48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3856" name="Line 124"/>
              <p:cNvSpPr>
                <a:spLocks noChangeShapeType="1"/>
              </p:cNvSpPr>
              <p:nvPr/>
            </p:nvSpPr>
            <p:spPr bwMode="auto">
              <a:xfrm>
                <a:off x="2880" y="3552"/>
                <a:ext cx="48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3857" name="Line 125"/>
              <p:cNvSpPr>
                <a:spLocks noChangeShapeType="1"/>
              </p:cNvSpPr>
              <p:nvPr/>
            </p:nvSpPr>
            <p:spPr bwMode="auto">
              <a:xfrm>
                <a:off x="3120" y="2304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3858" name="Line 126"/>
              <p:cNvSpPr>
                <a:spLocks noChangeShapeType="1"/>
              </p:cNvSpPr>
              <p:nvPr/>
            </p:nvSpPr>
            <p:spPr bwMode="auto">
              <a:xfrm>
                <a:off x="3600" y="2304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3859" name="Line 127"/>
              <p:cNvSpPr>
                <a:spLocks noChangeShapeType="1"/>
              </p:cNvSpPr>
              <p:nvPr/>
            </p:nvSpPr>
            <p:spPr bwMode="auto">
              <a:xfrm>
                <a:off x="3840" y="2304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3860" name="Line 128"/>
              <p:cNvSpPr>
                <a:spLocks noChangeShapeType="1"/>
              </p:cNvSpPr>
              <p:nvPr/>
            </p:nvSpPr>
            <p:spPr bwMode="auto">
              <a:xfrm>
                <a:off x="4080" y="2304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3861" name="Line 129"/>
              <p:cNvSpPr>
                <a:spLocks noChangeShapeType="1"/>
              </p:cNvSpPr>
              <p:nvPr/>
            </p:nvSpPr>
            <p:spPr bwMode="auto">
              <a:xfrm>
                <a:off x="4320" y="2304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3862" name="Line 130"/>
              <p:cNvSpPr>
                <a:spLocks noChangeShapeType="1"/>
              </p:cNvSpPr>
              <p:nvPr/>
            </p:nvSpPr>
            <p:spPr bwMode="auto">
              <a:xfrm>
                <a:off x="2640" y="2304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3863" name="Line 131"/>
              <p:cNvSpPr>
                <a:spLocks noChangeShapeType="1"/>
              </p:cNvSpPr>
              <p:nvPr/>
            </p:nvSpPr>
            <p:spPr bwMode="auto">
              <a:xfrm>
                <a:off x="2400" y="2304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3864" name="Line 132"/>
              <p:cNvSpPr>
                <a:spLocks noChangeShapeType="1"/>
              </p:cNvSpPr>
              <p:nvPr/>
            </p:nvSpPr>
            <p:spPr bwMode="auto">
              <a:xfrm>
                <a:off x="2160" y="2304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3865" name="Line 133"/>
              <p:cNvSpPr>
                <a:spLocks noChangeShapeType="1"/>
              </p:cNvSpPr>
              <p:nvPr/>
            </p:nvSpPr>
            <p:spPr bwMode="auto">
              <a:xfrm>
                <a:off x="1920" y="2304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3866" name="Line 134"/>
              <p:cNvSpPr>
                <a:spLocks noChangeShapeType="1"/>
              </p:cNvSpPr>
              <p:nvPr/>
            </p:nvSpPr>
            <p:spPr bwMode="auto">
              <a:xfrm>
                <a:off x="1680" y="2304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3867" name="Line 135"/>
              <p:cNvSpPr>
                <a:spLocks noChangeShapeType="1"/>
              </p:cNvSpPr>
              <p:nvPr/>
            </p:nvSpPr>
            <p:spPr bwMode="auto">
              <a:xfrm>
                <a:off x="3360" y="2308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3868" name="Line 136"/>
              <p:cNvSpPr>
                <a:spLocks noChangeShapeType="1"/>
              </p:cNvSpPr>
              <p:nvPr/>
            </p:nvSpPr>
            <p:spPr bwMode="auto">
              <a:xfrm>
                <a:off x="1440" y="2304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33869" name="Text Box 137"/>
            <p:cNvSpPr txBox="1">
              <a:spLocks noChangeArrowheads="1"/>
            </p:cNvSpPr>
            <p:nvPr/>
          </p:nvSpPr>
          <p:spPr bwMode="auto">
            <a:xfrm>
              <a:off x="2496" y="1065"/>
              <a:ext cx="337" cy="2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1800" b="1" i="1">
                  <a:latin typeface="Times New Roman" panose="02020603050405020304" pitchFamily="18" charset="0"/>
                </a:rPr>
                <a:t>y</a:t>
              </a:r>
            </a:p>
          </p:txBody>
        </p:sp>
        <p:sp>
          <p:nvSpPr>
            <p:cNvPr id="33870" name="Text Box 138"/>
            <p:cNvSpPr txBox="1">
              <a:spLocks noChangeArrowheads="1"/>
            </p:cNvSpPr>
            <p:nvPr/>
          </p:nvSpPr>
          <p:spPr bwMode="auto">
            <a:xfrm>
              <a:off x="3504" y="2257"/>
              <a:ext cx="336" cy="2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1800" b="1">
                  <a:latin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33871" name="Text Box 139"/>
            <p:cNvSpPr txBox="1">
              <a:spLocks noChangeArrowheads="1"/>
            </p:cNvSpPr>
            <p:nvPr/>
          </p:nvSpPr>
          <p:spPr bwMode="auto">
            <a:xfrm>
              <a:off x="2353" y="2257"/>
              <a:ext cx="335" cy="2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1400" b="1">
                  <a:latin typeface="宋体" panose="02010600030101010101" pitchFamily="2" charset="-122"/>
                </a:rPr>
                <a:t>0</a:t>
              </a:r>
            </a:p>
          </p:txBody>
        </p:sp>
        <p:sp>
          <p:nvSpPr>
            <p:cNvPr id="33872" name="Text Box 140"/>
            <p:cNvSpPr txBox="1">
              <a:spLocks noChangeArrowheads="1"/>
            </p:cNvSpPr>
            <p:nvPr/>
          </p:nvSpPr>
          <p:spPr bwMode="auto">
            <a:xfrm>
              <a:off x="1440" y="2257"/>
              <a:ext cx="336" cy="2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1400" b="1">
                  <a:latin typeface="宋体" panose="02010600030101010101" pitchFamily="2" charset="-122"/>
                </a:rPr>
                <a:t>-6</a:t>
              </a:r>
            </a:p>
          </p:txBody>
        </p:sp>
        <p:sp>
          <p:nvSpPr>
            <p:cNvPr id="33873" name="Text Box 141"/>
            <p:cNvSpPr txBox="1">
              <a:spLocks noChangeArrowheads="1"/>
            </p:cNvSpPr>
            <p:nvPr/>
          </p:nvSpPr>
          <p:spPr bwMode="auto">
            <a:xfrm>
              <a:off x="1728" y="2257"/>
              <a:ext cx="336" cy="2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1400" b="1">
                  <a:latin typeface="宋体" panose="02010600030101010101" pitchFamily="2" charset="-122"/>
                </a:rPr>
                <a:t>-4</a:t>
              </a:r>
            </a:p>
          </p:txBody>
        </p:sp>
        <p:sp>
          <p:nvSpPr>
            <p:cNvPr id="33874" name="Text Box 142"/>
            <p:cNvSpPr txBox="1">
              <a:spLocks noChangeArrowheads="1"/>
            </p:cNvSpPr>
            <p:nvPr/>
          </p:nvSpPr>
          <p:spPr bwMode="auto">
            <a:xfrm>
              <a:off x="2064" y="2257"/>
              <a:ext cx="336" cy="2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1400" b="1">
                  <a:latin typeface="宋体" panose="02010600030101010101" pitchFamily="2" charset="-122"/>
                </a:rPr>
                <a:t>-2</a:t>
              </a:r>
            </a:p>
          </p:txBody>
        </p:sp>
        <p:sp>
          <p:nvSpPr>
            <p:cNvPr id="33875" name="Text Box 143"/>
            <p:cNvSpPr txBox="1">
              <a:spLocks noChangeArrowheads="1"/>
            </p:cNvSpPr>
            <p:nvPr/>
          </p:nvSpPr>
          <p:spPr bwMode="auto">
            <a:xfrm>
              <a:off x="3313" y="2257"/>
              <a:ext cx="335" cy="2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1400" b="1">
                  <a:latin typeface="宋体" panose="02010600030101010101" pitchFamily="2" charset="-122"/>
                </a:rPr>
                <a:t>6</a:t>
              </a:r>
            </a:p>
          </p:txBody>
        </p:sp>
        <p:sp>
          <p:nvSpPr>
            <p:cNvPr id="33876" name="Text Box 144"/>
            <p:cNvSpPr txBox="1">
              <a:spLocks noChangeArrowheads="1"/>
            </p:cNvSpPr>
            <p:nvPr/>
          </p:nvSpPr>
          <p:spPr bwMode="auto">
            <a:xfrm>
              <a:off x="3024" y="2257"/>
              <a:ext cx="336" cy="2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1400" b="1">
                  <a:latin typeface="宋体" panose="02010600030101010101" pitchFamily="2" charset="-122"/>
                </a:rPr>
                <a:t>4</a:t>
              </a:r>
            </a:p>
          </p:txBody>
        </p:sp>
        <p:sp>
          <p:nvSpPr>
            <p:cNvPr id="33877" name="Text Box 145"/>
            <p:cNvSpPr txBox="1">
              <a:spLocks noChangeArrowheads="1"/>
            </p:cNvSpPr>
            <p:nvPr/>
          </p:nvSpPr>
          <p:spPr bwMode="auto">
            <a:xfrm>
              <a:off x="2688" y="2257"/>
              <a:ext cx="336" cy="2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1400" b="1">
                  <a:latin typeface="宋体" panose="02010600030101010101" pitchFamily="2" charset="-122"/>
                </a:rPr>
                <a:t>2</a:t>
              </a:r>
            </a:p>
          </p:txBody>
        </p:sp>
        <p:sp>
          <p:nvSpPr>
            <p:cNvPr id="33878" name="Text Box 146"/>
            <p:cNvSpPr txBox="1">
              <a:spLocks noChangeArrowheads="1"/>
            </p:cNvSpPr>
            <p:nvPr/>
          </p:nvSpPr>
          <p:spPr bwMode="auto">
            <a:xfrm>
              <a:off x="2353" y="1872"/>
              <a:ext cx="335" cy="2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1400" b="1">
                  <a:latin typeface="宋体" panose="02010600030101010101" pitchFamily="2" charset="-122"/>
                </a:rPr>
                <a:t>2</a:t>
              </a:r>
            </a:p>
          </p:txBody>
        </p:sp>
        <p:sp>
          <p:nvSpPr>
            <p:cNvPr id="33879" name="Text Box 147"/>
            <p:cNvSpPr txBox="1">
              <a:spLocks noChangeArrowheads="1"/>
            </p:cNvSpPr>
            <p:nvPr/>
          </p:nvSpPr>
          <p:spPr bwMode="auto">
            <a:xfrm>
              <a:off x="2353" y="1536"/>
              <a:ext cx="335" cy="2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1400" b="1">
                  <a:latin typeface="宋体" panose="02010600030101010101" pitchFamily="2" charset="-122"/>
                </a:rPr>
                <a:t>4</a:t>
              </a:r>
            </a:p>
          </p:txBody>
        </p:sp>
        <p:sp>
          <p:nvSpPr>
            <p:cNvPr id="33880" name="Text Box 148"/>
            <p:cNvSpPr txBox="1">
              <a:spLocks noChangeArrowheads="1"/>
            </p:cNvSpPr>
            <p:nvPr/>
          </p:nvSpPr>
          <p:spPr bwMode="auto">
            <a:xfrm>
              <a:off x="2353" y="1248"/>
              <a:ext cx="335" cy="2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1400" b="1">
                  <a:latin typeface="宋体" panose="02010600030101010101" pitchFamily="2" charset="-122"/>
                </a:rPr>
                <a:t>6</a:t>
              </a:r>
            </a:p>
          </p:txBody>
        </p:sp>
        <p:sp>
          <p:nvSpPr>
            <p:cNvPr id="33881" name="Text Box 149"/>
            <p:cNvSpPr txBox="1">
              <a:spLocks noChangeArrowheads="1"/>
            </p:cNvSpPr>
            <p:nvPr/>
          </p:nvSpPr>
          <p:spPr bwMode="auto">
            <a:xfrm>
              <a:off x="2256" y="2496"/>
              <a:ext cx="337" cy="2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1400" b="1">
                  <a:latin typeface="宋体" panose="02010600030101010101" pitchFamily="2" charset="-122"/>
                </a:rPr>
                <a:t>-2</a:t>
              </a:r>
            </a:p>
          </p:txBody>
        </p:sp>
        <p:sp>
          <p:nvSpPr>
            <p:cNvPr id="33882" name="Text Box 150"/>
            <p:cNvSpPr txBox="1">
              <a:spLocks noChangeArrowheads="1"/>
            </p:cNvSpPr>
            <p:nvPr/>
          </p:nvSpPr>
          <p:spPr bwMode="auto">
            <a:xfrm>
              <a:off x="2256" y="2784"/>
              <a:ext cx="337" cy="2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1400" b="1">
                  <a:latin typeface="宋体" panose="02010600030101010101" pitchFamily="2" charset="-122"/>
                </a:rPr>
                <a:t>-4</a:t>
              </a:r>
            </a:p>
          </p:txBody>
        </p:sp>
        <p:sp>
          <p:nvSpPr>
            <p:cNvPr id="33883" name="Text Box 151"/>
            <p:cNvSpPr txBox="1">
              <a:spLocks noChangeArrowheads="1"/>
            </p:cNvSpPr>
            <p:nvPr/>
          </p:nvSpPr>
          <p:spPr bwMode="auto">
            <a:xfrm>
              <a:off x="2256" y="3129"/>
              <a:ext cx="337" cy="2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1400" b="1">
                  <a:latin typeface="宋体" panose="02010600030101010101" pitchFamily="2" charset="-122"/>
                </a:rPr>
                <a:t>-6</a:t>
              </a:r>
            </a:p>
          </p:txBody>
        </p:sp>
      </p:grpSp>
      <p:sp>
        <p:nvSpPr>
          <p:cNvPr id="33884" name="Freeform 152"/>
          <p:cNvSpPr/>
          <p:nvPr/>
        </p:nvSpPr>
        <p:spPr bwMode="auto">
          <a:xfrm>
            <a:off x="2832100" y="3568700"/>
            <a:ext cx="1066800" cy="1143000"/>
          </a:xfrm>
          <a:custGeom>
            <a:avLst/>
            <a:gdLst>
              <a:gd name="T0" fmla="*/ 0 w 672"/>
              <a:gd name="T1" fmla="*/ 0 h 720"/>
              <a:gd name="T2" fmla="*/ 362902467 w 672"/>
              <a:gd name="T3" fmla="*/ 1451609905 h 720"/>
              <a:gd name="T4" fmla="*/ 1693545178 w 672"/>
              <a:gd name="T5" fmla="*/ 1814512678 h 720"/>
              <a:gd name="T6" fmla="*/ 0 60000 65536"/>
              <a:gd name="T7" fmla="*/ 0 60000 65536"/>
              <a:gd name="T8" fmla="*/ 0 60000 65536"/>
              <a:gd name="T9" fmla="*/ 0 w 672"/>
              <a:gd name="T10" fmla="*/ 0 h 720"/>
              <a:gd name="T11" fmla="*/ 672 w 672"/>
              <a:gd name="T12" fmla="*/ 720 h 72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72" h="720">
                <a:moveTo>
                  <a:pt x="0" y="0"/>
                </a:moveTo>
                <a:cubicBezTo>
                  <a:pt x="16" y="228"/>
                  <a:pt x="32" y="456"/>
                  <a:pt x="144" y="576"/>
                </a:cubicBezTo>
                <a:cubicBezTo>
                  <a:pt x="256" y="696"/>
                  <a:pt x="584" y="696"/>
                  <a:pt x="672" y="720"/>
                </a:cubicBezTo>
              </a:path>
            </a:pathLst>
          </a:custGeom>
          <a:noFill/>
          <a:ln w="9525">
            <a:solidFill>
              <a:schemeClr val="bg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3885" name="Freeform 153"/>
          <p:cNvSpPr/>
          <p:nvPr/>
        </p:nvSpPr>
        <p:spPr bwMode="auto">
          <a:xfrm rot="5400000">
            <a:off x="6286500" y="4838700"/>
            <a:ext cx="1066800" cy="1143000"/>
          </a:xfrm>
          <a:custGeom>
            <a:avLst/>
            <a:gdLst>
              <a:gd name="T0" fmla="*/ 0 w 672"/>
              <a:gd name="T1" fmla="*/ 0 h 720"/>
              <a:gd name="T2" fmla="*/ 362902467 w 672"/>
              <a:gd name="T3" fmla="*/ 1451609905 h 720"/>
              <a:gd name="T4" fmla="*/ 1693545178 w 672"/>
              <a:gd name="T5" fmla="*/ 1814512678 h 720"/>
              <a:gd name="T6" fmla="*/ 0 60000 65536"/>
              <a:gd name="T7" fmla="*/ 0 60000 65536"/>
              <a:gd name="T8" fmla="*/ 0 60000 65536"/>
              <a:gd name="T9" fmla="*/ 0 w 672"/>
              <a:gd name="T10" fmla="*/ 0 h 720"/>
              <a:gd name="T11" fmla="*/ 672 w 672"/>
              <a:gd name="T12" fmla="*/ 720 h 72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72" h="720">
                <a:moveTo>
                  <a:pt x="0" y="0"/>
                </a:moveTo>
                <a:cubicBezTo>
                  <a:pt x="16" y="228"/>
                  <a:pt x="32" y="456"/>
                  <a:pt x="144" y="576"/>
                </a:cubicBezTo>
                <a:cubicBezTo>
                  <a:pt x="256" y="696"/>
                  <a:pt x="584" y="696"/>
                  <a:pt x="672" y="720"/>
                </a:cubicBezTo>
              </a:path>
            </a:pathLst>
          </a:custGeom>
          <a:noFill/>
          <a:ln w="9525">
            <a:solidFill>
              <a:schemeClr val="bg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3886" name="Freeform 154"/>
          <p:cNvSpPr/>
          <p:nvPr/>
        </p:nvSpPr>
        <p:spPr bwMode="auto">
          <a:xfrm rot="-5400000">
            <a:off x="4914900" y="3543300"/>
            <a:ext cx="1066800" cy="1143000"/>
          </a:xfrm>
          <a:custGeom>
            <a:avLst/>
            <a:gdLst>
              <a:gd name="T0" fmla="*/ 0 w 672"/>
              <a:gd name="T1" fmla="*/ 0 h 720"/>
              <a:gd name="T2" fmla="*/ 362902467 w 672"/>
              <a:gd name="T3" fmla="*/ 1451609905 h 720"/>
              <a:gd name="T4" fmla="*/ 1693545178 w 672"/>
              <a:gd name="T5" fmla="*/ 1814512678 h 720"/>
              <a:gd name="T6" fmla="*/ 0 60000 65536"/>
              <a:gd name="T7" fmla="*/ 0 60000 65536"/>
              <a:gd name="T8" fmla="*/ 0 60000 65536"/>
              <a:gd name="T9" fmla="*/ 0 w 672"/>
              <a:gd name="T10" fmla="*/ 0 h 720"/>
              <a:gd name="T11" fmla="*/ 672 w 672"/>
              <a:gd name="T12" fmla="*/ 720 h 72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72" h="720">
                <a:moveTo>
                  <a:pt x="0" y="0"/>
                </a:moveTo>
                <a:cubicBezTo>
                  <a:pt x="16" y="228"/>
                  <a:pt x="32" y="456"/>
                  <a:pt x="144" y="576"/>
                </a:cubicBezTo>
                <a:cubicBezTo>
                  <a:pt x="256" y="696"/>
                  <a:pt x="584" y="696"/>
                  <a:pt x="672" y="720"/>
                </a:cubicBezTo>
              </a:path>
            </a:pathLst>
          </a:custGeom>
          <a:noFill/>
          <a:ln w="9525">
            <a:solidFill>
              <a:schemeClr val="bg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3887" name="Freeform 155"/>
          <p:cNvSpPr/>
          <p:nvPr/>
        </p:nvSpPr>
        <p:spPr bwMode="auto">
          <a:xfrm rot="-5400000">
            <a:off x="1333500" y="3543300"/>
            <a:ext cx="1066800" cy="1143000"/>
          </a:xfrm>
          <a:custGeom>
            <a:avLst/>
            <a:gdLst>
              <a:gd name="T0" fmla="*/ 0 w 672"/>
              <a:gd name="T1" fmla="*/ 0 h 720"/>
              <a:gd name="T2" fmla="*/ 362902467 w 672"/>
              <a:gd name="T3" fmla="*/ 1451609905 h 720"/>
              <a:gd name="T4" fmla="*/ 1693545178 w 672"/>
              <a:gd name="T5" fmla="*/ 1814512678 h 720"/>
              <a:gd name="T6" fmla="*/ 0 60000 65536"/>
              <a:gd name="T7" fmla="*/ 0 60000 65536"/>
              <a:gd name="T8" fmla="*/ 0 60000 65536"/>
              <a:gd name="T9" fmla="*/ 0 w 672"/>
              <a:gd name="T10" fmla="*/ 0 h 720"/>
              <a:gd name="T11" fmla="*/ 672 w 672"/>
              <a:gd name="T12" fmla="*/ 720 h 72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72" h="720">
                <a:moveTo>
                  <a:pt x="0" y="0"/>
                </a:moveTo>
                <a:cubicBezTo>
                  <a:pt x="16" y="228"/>
                  <a:pt x="32" y="456"/>
                  <a:pt x="144" y="576"/>
                </a:cubicBezTo>
                <a:cubicBezTo>
                  <a:pt x="256" y="696"/>
                  <a:pt x="584" y="696"/>
                  <a:pt x="672" y="720"/>
                </a:cubicBezTo>
              </a:path>
            </a:pathLst>
          </a:custGeom>
          <a:noFill/>
          <a:ln w="9525">
            <a:solidFill>
              <a:schemeClr val="bg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3888" name="Line 156"/>
          <p:cNvSpPr>
            <a:spLocks noChangeShapeType="1"/>
          </p:cNvSpPr>
          <p:nvPr/>
        </p:nvSpPr>
        <p:spPr bwMode="auto">
          <a:xfrm>
            <a:off x="6337300" y="4775200"/>
            <a:ext cx="0" cy="6096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3889" name="Line 157"/>
          <p:cNvSpPr>
            <a:spLocks noChangeShapeType="1"/>
          </p:cNvSpPr>
          <p:nvPr/>
        </p:nvSpPr>
        <p:spPr bwMode="auto">
          <a:xfrm flipH="1">
            <a:off x="6184900" y="5397500"/>
            <a:ext cx="1524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3890" name="Line 158"/>
          <p:cNvSpPr>
            <a:spLocks noChangeShapeType="1"/>
          </p:cNvSpPr>
          <p:nvPr/>
        </p:nvSpPr>
        <p:spPr bwMode="auto">
          <a:xfrm flipH="1" flipV="1">
            <a:off x="2667000" y="4572000"/>
            <a:ext cx="5334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3891" name="Line 159"/>
          <p:cNvSpPr>
            <a:spLocks noChangeShapeType="1"/>
          </p:cNvSpPr>
          <p:nvPr/>
        </p:nvSpPr>
        <p:spPr bwMode="auto">
          <a:xfrm>
            <a:off x="3225800" y="4572000"/>
            <a:ext cx="0" cy="1524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3892" name="TextBox 103"/>
          <p:cNvSpPr txBox="1">
            <a:spLocks noChangeArrowheads="1"/>
          </p:cNvSpPr>
          <p:nvPr/>
        </p:nvSpPr>
        <p:spPr bwMode="auto">
          <a:xfrm>
            <a:off x="685800" y="358775"/>
            <a:ext cx="24384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4000" b="1" dirty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课堂练习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WW.2PPT.COM&#10;">
  <a:themeElements>
    <a:clrScheme name="元素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元素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元素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276</Words>
  <Application>Microsoft Office PowerPoint</Application>
  <PresentationFormat>全屏显示(4:3)</PresentationFormat>
  <Paragraphs>73</Paragraphs>
  <Slides>5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5</vt:i4>
      </vt:variant>
    </vt:vector>
  </HeadingPairs>
  <TitlesOfParts>
    <vt:vector size="18" baseType="lpstr">
      <vt:lpstr>黑体</vt:lpstr>
      <vt:lpstr>华文新魏</vt:lpstr>
      <vt:lpstr>华文中宋</vt:lpstr>
      <vt:lpstr>宋体</vt:lpstr>
      <vt:lpstr>微软雅黑</vt:lpstr>
      <vt:lpstr>Arial</vt:lpstr>
      <vt:lpstr>Calibri</vt:lpstr>
      <vt:lpstr>Palatino Linotype</vt:lpstr>
      <vt:lpstr>Times New Roman</vt:lpstr>
      <vt:lpstr>Wingdings</vt:lpstr>
      <vt:lpstr>WWW.2PPT.COM
</vt:lpstr>
      <vt:lpstr>公式</vt:lpstr>
      <vt:lpstr>Equation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www.ppt818.com</dc:title>
  <dc:subject>www.ppt818.com</dc:subject>
  <dc:creator>www.ppt818.com</dc:creator>
  <dc:description>www.ppt818.com-提供资源下载</dc:description>
  <cp:lastModifiedBy>Windows 用户</cp:lastModifiedBy>
  <cp:revision>2</cp:revision>
  <cp:lastPrinted>2113-01-01T00:00:00Z</cp:lastPrinted>
  <dcterms:created xsi:type="dcterms:W3CDTF">2022-01-10T02:12:30Z</dcterms:created>
  <dcterms:modified xsi:type="dcterms:W3CDTF">2023-01-16T23:54:19Z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ICV">
    <vt:lpwstr>4CA4C81B0BE14535BB205E43EA0013B0</vt:lpwstr>
  </property>
  <property fmtid="{D5CDD505-2E9C-101B-9397-08002B2CF9AE}" pid="4" name="KSOProductBuildVer">
    <vt:lpwstr>2052-11.1.0.11194</vt:lpwstr>
  </property>
  <property fmtid="{A09F084E-AD41-489F-8076-AA5BE3082BCA}" pid="100">
    <vt:ui4>5</vt:ui4>
  </property>
  <property fmtid="{64440492-4C8B-11D1-8B70-080036B11A03}" pid="11">
    <vt:lpwstr>www.2ppt.com-爱PPT提供资源下载</vt:lpwstr>
  </property>
</Properties>
</file>