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71" r:id="rId3"/>
    <p:sldId id="260" r:id="rId4"/>
    <p:sldId id="279" r:id="rId5"/>
    <p:sldId id="287" r:id="rId6"/>
    <p:sldId id="280" r:id="rId7"/>
    <p:sldId id="288" r:id="rId8"/>
    <p:sldId id="289" r:id="rId9"/>
    <p:sldId id="272" r:id="rId10"/>
    <p:sldId id="273" r:id="rId11"/>
    <p:sldId id="274" r:id="rId12"/>
    <p:sldId id="281" r:id="rId13"/>
    <p:sldId id="285" r:id="rId14"/>
    <p:sldId id="292" r:id="rId15"/>
    <p:sldId id="293" r:id="rId16"/>
    <p:sldId id="275" r:id="rId17"/>
    <p:sldId id="276" r:id="rId18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3966" y="-96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496C8-F9A8-492F-B2AD-610A78B0716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0771E-4CE4-492F-8B9E-0B1E28A39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15389" y="660842"/>
            <a:ext cx="8119272" cy="3132012"/>
            <a:chOff x="3484" y="-567"/>
            <a:chExt cx="11647" cy="6075"/>
          </a:xfrm>
        </p:grpSpPr>
        <p:sp>
          <p:nvSpPr>
            <p:cNvPr id="3" name="Rectangle 5"/>
            <p:cNvSpPr/>
            <p:nvPr/>
          </p:nvSpPr>
          <p:spPr>
            <a:xfrm>
              <a:off x="3624" y="4254"/>
              <a:ext cx="11117" cy="12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Section A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484" y="-567"/>
              <a:ext cx="11647" cy="4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5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3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What were you doing when the rainstorm came?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0137" y="1381565"/>
            <a:ext cx="216932" cy="8453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426870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917762" y="1376528"/>
            <a:ext cx="7241242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street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在大街上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bus stop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在公交车站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 for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等待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work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去上班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sb. doing </a:t>
            </a:r>
            <a:r>
              <a:rPr lang="en-US" altLang="zh-CN" sz="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看见某人正在做某事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656705" y="1228882"/>
            <a:ext cx="7855528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 heavily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下大雨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 to do </a:t>
            </a:r>
            <a:r>
              <a:rPr lang="en-US" altLang="zh-CN" sz="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开始做某事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shower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洗淋浴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that time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在那时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many times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这么多次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1079127" y="1306342"/>
            <a:ext cx="7453033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help with </a:t>
            </a:r>
            <a:r>
              <a:rPr lang="en-US" altLang="zh-CN" sz="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需要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方面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帮助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no light outside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外面没有灯光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like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感觉像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put…over…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把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覆盖在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sure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确保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971061" y="1181647"/>
            <a:ext cx="7453033" cy="265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lang="en-US" altLang="zh-CN" sz="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on the table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把某物放在桌子上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sb. (to) do </a:t>
            </a:r>
            <a:r>
              <a:rPr lang="en-US" altLang="zh-CN" sz="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帮助某人做某事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dinner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做晚饭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 heavily against the windows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猛烈地敲打着窗户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a card game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玩纸牌游戏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971061" y="1181647"/>
            <a:ext cx="7453033" cy="265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fun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玩得愉快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first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起初；起先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asleep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进入梦乡；睡着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wake up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醒来；叫醒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outside with sb.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和某人一起出去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971061" y="1181647"/>
            <a:ext cx="7453033" cy="265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altLang="zh-CN" sz="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a mess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发现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一片狼藉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en-US" altLang="zh-CN" sz="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apart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把某物折断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或分开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times of difficulty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在困难时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away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立刻；马上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to the place of the accident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到达事故发生地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925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862912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重点句型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57994" y="1364331"/>
            <a:ext cx="7687984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听句子，核对你的答案</a:t>
            </a: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．昨天暴风雨来临时人们正在干什么？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What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yesterday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time of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rainstorm?</a:t>
            </a:r>
          </a:p>
        </p:txBody>
      </p:sp>
      <p:sp>
        <p:nvSpPr>
          <p:cNvPr id="7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914400" y="1529344"/>
            <a:ext cx="7090756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．当你打电话时，我正在洗淋浴。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When you called, I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taking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shower. 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．外面没有灯光，就像午夜一样。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light outside, it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felt like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midnight.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778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文本框 4"/>
          <p:cNvSpPr txBox="1"/>
          <p:nvPr/>
        </p:nvSpPr>
        <p:spPr>
          <a:xfrm>
            <a:off x="694764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重点单词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文本框 133128"/>
          <p:cNvSpPr txBox="1">
            <a:spLocks noChangeArrowheads="1"/>
          </p:cNvSpPr>
          <p:nvPr/>
        </p:nvSpPr>
        <p:spPr bwMode="auto">
          <a:xfrm>
            <a:off x="803460" y="1427949"/>
            <a:ext cx="7906364" cy="3393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听，并跟读下列单词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rainstorm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．暴风雨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alarm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．闹钟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begin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v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．开始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heavily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adv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. 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在很大程度上；大量地 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suddenly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adv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. 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突然；忽然</a:t>
            </a:r>
          </a:p>
        </p:txBody>
      </p:sp>
      <p:sp>
        <p:nvSpPr>
          <p:cNvPr id="6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859953" y="1211356"/>
            <a:ext cx="6618474" cy="27691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6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strange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adj.  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奇特的；奇怪的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7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storm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暴风雨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8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wind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9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light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光；光线；光亮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report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v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&amp; 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报道；公布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95687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860306" y="1266878"/>
            <a:ext cx="7377600" cy="31875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地域；地区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木；木头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窗；窗户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flashlight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手电筒；火炬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火柴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敲打；打败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835368" y="1000869"/>
            <a:ext cx="7377600" cy="37184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倚；碰；撞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asleep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睡着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&amp;n.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升起；增加；提高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fallen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倒下的；落下的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分离；分开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icy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覆盖着冰的；冰冷的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开玩笑；欺骗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6093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740080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词形变换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698271" y="1508521"/>
            <a:ext cx="7539642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听下列单词变形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核对你的答案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现在分词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heavy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heavily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副词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sudden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suddenly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副词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860306" y="1466390"/>
            <a:ext cx="7377600" cy="21257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strange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stranger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windy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beat—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640081" y="1466390"/>
            <a:ext cx="7938654" cy="265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sleep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asleep/sleepy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rise—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fallen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过去分词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icy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kid—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kidding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现在分词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73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791260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重点短语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698271" y="1557388"/>
            <a:ext cx="7121897" cy="325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听短语，核对你的答案</a:t>
            </a: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off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闹钟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发出响声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up (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up the phone)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接电话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look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看一看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down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逐渐变弱；逐渐消失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library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在图书馆</a:t>
            </a:r>
          </a:p>
        </p:txBody>
      </p:sp>
      <p:sp>
        <p:nvSpPr>
          <p:cNvPr id="8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全屏显示(16:9)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B7B1EE41ECC24B8BB632E720F9AE4B15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